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mp4" ContentType="video/unknown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79" r:id="rId4"/>
    <p:sldId id="28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3" r:id="rId13"/>
    <p:sldId id="267" r:id="rId14"/>
    <p:sldId id="268" r:id="rId15"/>
    <p:sldId id="284" r:id="rId16"/>
    <p:sldId id="282" r:id="rId17"/>
    <p:sldId id="269" r:id="rId18"/>
    <p:sldId id="270" r:id="rId19"/>
    <p:sldId id="285" r:id="rId20"/>
    <p:sldId id="286" r:id="rId21"/>
    <p:sldId id="273" r:id="rId22"/>
    <p:sldId id="271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26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A92BB5-202E-4C43-A0C7-EA8EBEBBD3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72410D-D72C-42D7-898F-A0C468AE9E3B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6F6C4B08-68DA-4328-BC4D-B3799EA7934D}" type="parTrans" cxnId="{562779D4-6019-4905-B1AD-EED24B70F4C4}">
      <dgm:prSet/>
      <dgm:spPr/>
      <dgm:t>
        <a:bodyPr/>
        <a:lstStyle/>
        <a:p>
          <a:endParaRPr lang="en-US"/>
        </a:p>
      </dgm:t>
    </dgm:pt>
    <dgm:pt modelId="{18905D7A-29FC-4387-BFC8-9D0DB0547B38}" type="sibTrans" cxnId="{562779D4-6019-4905-B1AD-EED24B70F4C4}">
      <dgm:prSet/>
      <dgm:spPr/>
      <dgm:t>
        <a:bodyPr/>
        <a:lstStyle/>
        <a:p>
          <a:endParaRPr lang="en-US"/>
        </a:p>
      </dgm:t>
    </dgm:pt>
    <dgm:pt modelId="{EA158EEE-DF82-452F-8259-9EA9C74E1B5F}">
      <dgm:prSet phldrT="[Text]"/>
      <dgm:spPr/>
      <dgm:t>
        <a:bodyPr/>
        <a:lstStyle/>
        <a:p>
          <a:r>
            <a:rPr lang="en-US" dirty="0" smtClean="0"/>
            <a:t>Chris Garcia &amp; Associates LLC - founded in 2010</a:t>
          </a:r>
          <a:endParaRPr lang="en-US" dirty="0"/>
        </a:p>
      </dgm:t>
    </dgm:pt>
    <dgm:pt modelId="{C119AB39-B01B-4994-9FA3-CCB1751E41BC}" type="parTrans" cxnId="{34FB3A0F-A27A-4D59-BD69-EA5A9EAA1198}">
      <dgm:prSet/>
      <dgm:spPr/>
      <dgm:t>
        <a:bodyPr/>
        <a:lstStyle/>
        <a:p>
          <a:endParaRPr lang="en-US"/>
        </a:p>
      </dgm:t>
    </dgm:pt>
    <dgm:pt modelId="{7AACA0E2-8A47-47A6-BBF8-D19D27326923}" type="sibTrans" cxnId="{34FB3A0F-A27A-4D59-BD69-EA5A9EAA1198}">
      <dgm:prSet/>
      <dgm:spPr/>
      <dgm:t>
        <a:bodyPr/>
        <a:lstStyle/>
        <a:p>
          <a:endParaRPr lang="en-US"/>
        </a:p>
      </dgm:t>
    </dgm:pt>
    <dgm:pt modelId="{FE0ADAFD-A01D-43ED-85A8-D2F5157453BA}">
      <dgm:prSet phldrT="[Text]"/>
      <dgm:spPr/>
      <dgm:t>
        <a:bodyPr/>
        <a:lstStyle/>
        <a:p>
          <a:r>
            <a:rPr lang="en-US" dirty="0" smtClean="0"/>
            <a:t>Began with political consulting, expanded to businesses</a:t>
          </a:r>
          <a:endParaRPr lang="en-US" dirty="0"/>
        </a:p>
      </dgm:t>
    </dgm:pt>
    <dgm:pt modelId="{78A8E93B-89C5-45E2-BF58-D0FA92149791}" type="parTrans" cxnId="{47481575-5887-4B05-8558-4392F3EA3292}">
      <dgm:prSet/>
      <dgm:spPr/>
      <dgm:t>
        <a:bodyPr/>
        <a:lstStyle/>
        <a:p>
          <a:endParaRPr lang="en-US"/>
        </a:p>
      </dgm:t>
    </dgm:pt>
    <dgm:pt modelId="{A7AFAA62-3964-4EC2-8B11-7410442E3FF9}" type="sibTrans" cxnId="{47481575-5887-4B05-8558-4392F3EA3292}">
      <dgm:prSet/>
      <dgm:spPr/>
      <dgm:t>
        <a:bodyPr/>
        <a:lstStyle/>
        <a:p>
          <a:endParaRPr lang="en-US"/>
        </a:p>
      </dgm:t>
    </dgm:pt>
    <dgm:pt modelId="{38F9CBC8-3D92-431C-8160-40C6AEECE7E8}">
      <dgm:prSet phldrT="[Text]"/>
      <dgm:spPr/>
      <dgm:t>
        <a:bodyPr/>
        <a:lstStyle/>
        <a:p>
          <a:r>
            <a:rPr lang="en-US" dirty="0" smtClean="0"/>
            <a:t>Size</a:t>
          </a:r>
          <a:endParaRPr lang="en-US" dirty="0"/>
        </a:p>
      </dgm:t>
    </dgm:pt>
    <dgm:pt modelId="{E45ABB2A-7B32-470C-96ED-D6EA021DAFC6}" type="parTrans" cxnId="{307940D6-AE71-487C-9267-33AD5A64A32B}">
      <dgm:prSet/>
      <dgm:spPr/>
      <dgm:t>
        <a:bodyPr/>
        <a:lstStyle/>
        <a:p>
          <a:endParaRPr lang="en-US"/>
        </a:p>
      </dgm:t>
    </dgm:pt>
    <dgm:pt modelId="{198EBE32-0C6A-43C7-BD4A-1CC7DF9789AB}" type="sibTrans" cxnId="{307940D6-AE71-487C-9267-33AD5A64A32B}">
      <dgm:prSet/>
      <dgm:spPr/>
      <dgm:t>
        <a:bodyPr/>
        <a:lstStyle/>
        <a:p>
          <a:endParaRPr lang="en-US"/>
        </a:p>
      </dgm:t>
    </dgm:pt>
    <dgm:pt modelId="{F81E93E4-D69A-489B-8428-E516A27E1840}">
      <dgm:prSet phldrT="[Text]"/>
      <dgm:spPr/>
      <dgm:t>
        <a:bodyPr/>
        <a:lstStyle/>
        <a:p>
          <a:r>
            <a:rPr lang="en-US" dirty="0" smtClean="0"/>
            <a:t>3 partners</a:t>
          </a:r>
          <a:endParaRPr lang="en-US" dirty="0"/>
        </a:p>
      </dgm:t>
    </dgm:pt>
    <dgm:pt modelId="{7CE558BF-E3F5-4592-9430-24572B927E93}" type="parTrans" cxnId="{F1BF17F4-50ED-4621-8F69-44A412EB74EC}">
      <dgm:prSet/>
      <dgm:spPr/>
      <dgm:t>
        <a:bodyPr/>
        <a:lstStyle/>
        <a:p>
          <a:endParaRPr lang="en-US"/>
        </a:p>
      </dgm:t>
    </dgm:pt>
    <dgm:pt modelId="{87F4E6FD-95E1-4BC1-AED6-A2279CD649AA}" type="sibTrans" cxnId="{F1BF17F4-50ED-4621-8F69-44A412EB74EC}">
      <dgm:prSet/>
      <dgm:spPr/>
      <dgm:t>
        <a:bodyPr/>
        <a:lstStyle/>
        <a:p>
          <a:endParaRPr lang="en-US"/>
        </a:p>
      </dgm:t>
    </dgm:pt>
    <dgm:pt modelId="{E8206E11-8E3A-4C5A-80D2-8EE3F2B25B49}">
      <dgm:prSet phldrT="[Text]"/>
      <dgm:spPr/>
      <dgm:t>
        <a:bodyPr/>
        <a:lstStyle/>
        <a:p>
          <a:r>
            <a:rPr lang="en-US" dirty="0" smtClean="0"/>
            <a:t>Location</a:t>
          </a:r>
          <a:endParaRPr lang="en-US" dirty="0"/>
        </a:p>
      </dgm:t>
    </dgm:pt>
    <dgm:pt modelId="{4F80268D-41F0-4A9D-9730-FAFDD9BF9FFA}" type="parTrans" cxnId="{CCFB9A03-CA5D-4E43-BCDB-182A2097BF63}">
      <dgm:prSet/>
      <dgm:spPr/>
      <dgm:t>
        <a:bodyPr/>
        <a:lstStyle/>
        <a:p>
          <a:endParaRPr lang="en-US"/>
        </a:p>
      </dgm:t>
    </dgm:pt>
    <dgm:pt modelId="{C303C23A-E801-4041-A451-DE58587DF924}" type="sibTrans" cxnId="{CCFB9A03-CA5D-4E43-BCDB-182A2097BF63}">
      <dgm:prSet/>
      <dgm:spPr/>
      <dgm:t>
        <a:bodyPr/>
        <a:lstStyle/>
        <a:p>
          <a:endParaRPr lang="en-US"/>
        </a:p>
      </dgm:t>
    </dgm:pt>
    <dgm:pt modelId="{4AC71B69-18A1-4E21-95E4-294A53361936}">
      <dgm:prSet phldrT="[Text]"/>
      <dgm:spPr/>
      <dgm:t>
        <a:bodyPr/>
        <a:lstStyle/>
        <a:p>
          <a:r>
            <a:rPr lang="en-US" dirty="0" smtClean="0"/>
            <a:t>Offices in Malibu, California and San Francisco, California</a:t>
          </a:r>
          <a:endParaRPr lang="en-US" dirty="0"/>
        </a:p>
      </dgm:t>
    </dgm:pt>
    <dgm:pt modelId="{F3BE9EBB-5E95-4912-AF1F-8B1A1A5856C0}" type="parTrans" cxnId="{127F3911-A053-4E21-B1D7-965F7C73E78D}">
      <dgm:prSet/>
      <dgm:spPr/>
      <dgm:t>
        <a:bodyPr/>
        <a:lstStyle/>
        <a:p>
          <a:endParaRPr lang="en-US"/>
        </a:p>
      </dgm:t>
    </dgm:pt>
    <dgm:pt modelId="{B72094D3-8D58-4939-B968-2D480DBCFFAF}" type="sibTrans" cxnId="{127F3911-A053-4E21-B1D7-965F7C73E78D}">
      <dgm:prSet/>
      <dgm:spPr/>
      <dgm:t>
        <a:bodyPr/>
        <a:lstStyle/>
        <a:p>
          <a:endParaRPr lang="en-US"/>
        </a:p>
      </dgm:t>
    </dgm:pt>
    <dgm:pt modelId="{C24AC97F-5A51-4E96-A356-8FDC0B4F5601}">
      <dgm:prSet phldrT="[Text]"/>
      <dgm:spPr/>
      <dgm:t>
        <a:bodyPr/>
        <a:lstStyle/>
        <a:p>
          <a:r>
            <a:rPr lang="en-US" dirty="0" smtClean="0"/>
            <a:t>Services</a:t>
          </a:r>
          <a:endParaRPr lang="en-US" dirty="0"/>
        </a:p>
      </dgm:t>
    </dgm:pt>
    <dgm:pt modelId="{2C1C80ED-76D7-4CBB-B059-9AC916DDA732}" type="parTrans" cxnId="{868A04A8-B515-47BD-8E6F-AF476F02A968}">
      <dgm:prSet/>
      <dgm:spPr/>
      <dgm:t>
        <a:bodyPr/>
        <a:lstStyle/>
        <a:p>
          <a:endParaRPr lang="en-US"/>
        </a:p>
      </dgm:t>
    </dgm:pt>
    <dgm:pt modelId="{13F60593-7CDB-4FE5-90EF-9FDD194DEC75}" type="sibTrans" cxnId="{868A04A8-B515-47BD-8E6F-AF476F02A968}">
      <dgm:prSet/>
      <dgm:spPr/>
      <dgm:t>
        <a:bodyPr/>
        <a:lstStyle/>
        <a:p>
          <a:endParaRPr lang="en-US"/>
        </a:p>
      </dgm:t>
    </dgm:pt>
    <dgm:pt modelId="{806E6D4F-9930-45FB-A7F1-CB66DFBEF2EE}">
      <dgm:prSet phldrT="[Text]"/>
      <dgm:spPr/>
      <dgm:t>
        <a:bodyPr/>
        <a:lstStyle/>
        <a:p>
          <a:r>
            <a:rPr lang="en-US" dirty="0" smtClean="0"/>
            <a:t>Services</a:t>
          </a:r>
          <a:endParaRPr lang="en-US" dirty="0"/>
        </a:p>
      </dgm:t>
    </dgm:pt>
    <dgm:pt modelId="{6EC7F99E-C040-4A30-B62E-3FA0B41BEC88}" type="parTrans" cxnId="{3F0DC7DA-2C0B-4D1E-BF2A-08011D3FCE36}">
      <dgm:prSet/>
      <dgm:spPr/>
      <dgm:t>
        <a:bodyPr/>
        <a:lstStyle/>
        <a:p>
          <a:endParaRPr lang="en-US"/>
        </a:p>
      </dgm:t>
    </dgm:pt>
    <dgm:pt modelId="{A6EC1592-86E2-46FF-863F-177132CD9991}" type="sibTrans" cxnId="{3F0DC7DA-2C0B-4D1E-BF2A-08011D3FCE36}">
      <dgm:prSet/>
      <dgm:spPr/>
      <dgm:t>
        <a:bodyPr/>
        <a:lstStyle/>
        <a:p>
          <a:endParaRPr lang="en-US"/>
        </a:p>
      </dgm:t>
    </dgm:pt>
    <dgm:pt modelId="{9CAA02C6-7578-49D3-8CFB-467376EC9E24}">
      <dgm:prSet phldrT="[Text]"/>
      <dgm:spPr/>
      <dgm:t>
        <a:bodyPr/>
        <a:lstStyle/>
        <a:p>
          <a:r>
            <a:rPr lang="en-US" dirty="0" smtClean="0"/>
            <a:t>Startup consulting, capital formation, business planning &amp; strategy</a:t>
          </a:r>
          <a:endParaRPr lang="en-US" dirty="0"/>
        </a:p>
      </dgm:t>
    </dgm:pt>
    <dgm:pt modelId="{A2F11E30-FCDE-4487-B1BC-4F5A6EB96B1A}" type="parTrans" cxnId="{DEE48361-FA7B-4951-AF99-626CB4611FCC}">
      <dgm:prSet/>
      <dgm:spPr/>
      <dgm:t>
        <a:bodyPr/>
        <a:lstStyle/>
        <a:p>
          <a:endParaRPr lang="en-US"/>
        </a:p>
      </dgm:t>
    </dgm:pt>
    <dgm:pt modelId="{BE8902C5-4634-4669-A53C-1A8D4C2A8077}" type="sibTrans" cxnId="{DEE48361-FA7B-4951-AF99-626CB4611FCC}">
      <dgm:prSet/>
      <dgm:spPr/>
      <dgm:t>
        <a:bodyPr/>
        <a:lstStyle/>
        <a:p>
          <a:endParaRPr lang="en-US"/>
        </a:p>
      </dgm:t>
    </dgm:pt>
    <dgm:pt modelId="{7DBFAC63-D868-1546-ADFC-6163FF989F1D}">
      <dgm:prSet/>
      <dgm:spPr/>
      <dgm:t>
        <a:bodyPr/>
        <a:lstStyle/>
        <a:p>
          <a:r>
            <a:rPr lang="en-US" dirty="0" smtClean="0"/>
            <a:t>Marketing, Business Development, &amp; Customer Acquisition</a:t>
          </a:r>
          <a:endParaRPr lang="en-US" dirty="0"/>
        </a:p>
      </dgm:t>
    </dgm:pt>
    <dgm:pt modelId="{A45B380B-9139-CB42-9255-5CD1EC869E4E}" type="parTrans" cxnId="{D14E0B3B-E5F3-564A-89EB-6B18F53B4641}">
      <dgm:prSet/>
      <dgm:spPr/>
    </dgm:pt>
    <dgm:pt modelId="{95F71384-AC20-124D-8FD9-D9C904AC1832}" type="sibTrans" cxnId="{D14E0B3B-E5F3-564A-89EB-6B18F53B4641}">
      <dgm:prSet/>
      <dgm:spPr/>
    </dgm:pt>
    <dgm:pt modelId="{5642DD8F-48F8-4FAA-9584-9742425D2088}" type="pres">
      <dgm:prSet presAssocID="{4CA92BB5-202E-4C43-A0C7-EA8EBEBBD3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5DFBCC-F6FE-45E8-A8D8-4074B5D19ECE}" type="pres">
      <dgm:prSet presAssocID="{A972410D-D72C-42D7-898F-A0C468AE9E3B}" presName="composite" presStyleCnt="0"/>
      <dgm:spPr/>
    </dgm:pt>
    <dgm:pt modelId="{7F1C463A-ECAA-453B-A73C-388F5AFB4F96}" type="pres">
      <dgm:prSet presAssocID="{A972410D-D72C-42D7-898F-A0C468AE9E3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0EA41-AF18-431B-B159-8FD3441BA876}" type="pres">
      <dgm:prSet presAssocID="{A972410D-D72C-42D7-898F-A0C468AE9E3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3E851-AF0E-48D2-A3C3-DA93A15D57CF}" type="pres">
      <dgm:prSet presAssocID="{18905D7A-29FC-4387-BFC8-9D0DB0547B38}" presName="sp" presStyleCnt="0"/>
      <dgm:spPr/>
    </dgm:pt>
    <dgm:pt modelId="{F7CD4FA8-1649-41A0-9841-AB9BF1C75DDD}" type="pres">
      <dgm:prSet presAssocID="{38F9CBC8-3D92-431C-8160-40C6AEECE7E8}" presName="composite" presStyleCnt="0"/>
      <dgm:spPr/>
    </dgm:pt>
    <dgm:pt modelId="{ABE2B68B-272C-4A0C-9E50-25D1C7CA2FAD}" type="pres">
      <dgm:prSet presAssocID="{38F9CBC8-3D92-431C-8160-40C6AEECE7E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514BE-46D7-4D38-A415-D7FF022783BA}" type="pres">
      <dgm:prSet presAssocID="{38F9CBC8-3D92-431C-8160-40C6AEECE7E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2FE78-6B23-44D4-BB98-E358778BDC85}" type="pres">
      <dgm:prSet presAssocID="{198EBE32-0C6A-43C7-BD4A-1CC7DF9789AB}" presName="sp" presStyleCnt="0"/>
      <dgm:spPr/>
    </dgm:pt>
    <dgm:pt modelId="{DBAB7456-C711-4248-BCE1-6F1232513F49}" type="pres">
      <dgm:prSet presAssocID="{E8206E11-8E3A-4C5A-80D2-8EE3F2B25B49}" presName="composite" presStyleCnt="0"/>
      <dgm:spPr/>
    </dgm:pt>
    <dgm:pt modelId="{11A6DF24-183C-4118-AD2D-2316AB1CB656}" type="pres">
      <dgm:prSet presAssocID="{E8206E11-8E3A-4C5A-80D2-8EE3F2B25B4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840C1-F354-44D9-A398-5161A3DBB89F}" type="pres">
      <dgm:prSet presAssocID="{E8206E11-8E3A-4C5A-80D2-8EE3F2B25B4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FB1EE-EEC4-4C5F-B215-96759E4301C0}" type="pres">
      <dgm:prSet presAssocID="{C303C23A-E801-4041-A451-DE58587DF924}" presName="sp" presStyleCnt="0"/>
      <dgm:spPr/>
    </dgm:pt>
    <dgm:pt modelId="{A2374A72-D224-4C2A-9337-B885CEA601D5}" type="pres">
      <dgm:prSet presAssocID="{C24AC97F-5A51-4E96-A356-8FDC0B4F5601}" presName="composite" presStyleCnt="0"/>
      <dgm:spPr/>
    </dgm:pt>
    <dgm:pt modelId="{226B8113-CD76-4B1D-94B0-BF4B1B173FF7}" type="pres">
      <dgm:prSet presAssocID="{C24AC97F-5A51-4E96-A356-8FDC0B4F560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F2BFB-E64A-4CD0-A98A-7DE9447DD690}" type="pres">
      <dgm:prSet presAssocID="{C24AC97F-5A51-4E96-A356-8FDC0B4F560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B36C7-05F6-4B0E-910A-AEC0019B4D9B}" type="pres">
      <dgm:prSet presAssocID="{13F60593-7CDB-4FE5-90EF-9FDD194DEC75}" presName="sp" presStyleCnt="0"/>
      <dgm:spPr/>
    </dgm:pt>
    <dgm:pt modelId="{6435DB90-AA5E-4CDC-BC67-FB72FA1F5E13}" type="pres">
      <dgm:prSet presAssocID="{806E6D4F-9930-45FB-A7F1-CB66DFBEF2EE}" presName="composite" presStyleCnt="0"/>
      <dgm:spPr/>
    </dgm:pt>
    <dgm:pt modelId="{B909DF7A-9810-49F1-8644-6B5E54C44566}" type="pres">
      <dgm:prSet presAssocID="{806E6D4F-9930-45FB-A7F1-CB66DFBEF2E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4153D-BF13-46DC-AF90-F6C03C8C874D}" type="pres">
      <dgm:prSet presAssocID="{806E6D4F-9930-45FB-A7F1-CB66DFBEF2E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E80A99-ACA7-2B4E-A001-60669DD3C48E}" type="presOf" srcId="{7DBFAC63-D868-1546-ADFC-6163FF989F1D}" destId="{1BD4153D-BF13-46DC-AF90-F6C03C8C874D}" srcOrd="0" destOrd="0" presId="urn:microsoft.com/office/officeart/2005/8/layout/chevron2"/>
    <dgm:cxn modelId="{6DE9B998-71C8-4DE4-A1F1-22B02841D39E}" type="presOf" srcId="{C24AC97F-5A51-4E96-A356-8FDC0B4F5601}" destId="{226B8113-CD76-4B1D-94B0-BF4B1B173FF7}" srcOrd="0" destOrd="0" presId="urn:microsoft.com/office/officeart/2005/8/layout/chevron2"/>
    <dgm:cxn modelId="{868A04A8-B515-47BD-8E6F-AF476F02A968}" srcId="{4CA92BB5-202E-4C43-A0C7-EA8EBEBBD3BF}" destId="{C24AC97F-5A51-4E96-A356-8FDC0B4F5601}" srcOrd="3" destOrd="0" parTransId="{2C1C80ED-76D7-4CBB-B059-9AC916DDA732}" sibTransId="{13F60593-7CDB-4FE5-90EF-9FDD194DEC75}"/>
    <dgm:cxn modelId="{307940D6-AE71-487C-9267-33AD5A64A32B}" srcId="{4CA92BB5-202E-4C43-A0C7-EA8EBEBBD3BF}" destId="{38F9CBC8-3D92-431C-8160-40C6AEECE7E8}" srcOrd="1" destOrd="0" parTransId="{E45ABB2A-7B32-470C-96ED-D6EA021DAFC6}" sibTransId="{198EBE32-0C6A-43C7-BD4A-1CC7DF9789AB}"/>
    <dgm:cxn modelId="{562779D4-6019-4905-B1AD-EED24B70F4C4}" srcId="{4CA92BB5-202E-4C43-A0C7-EA8EBEBBD3BF}" destId="{A972410D-D72C-42D7-898F-A0C468AE9E3B}" srcOrd="0" destOrd="0" parTransId="{6F6C4B08-68DA-4328-BC4D-B3799EA7934D}" sibTransId="{18905D7A-29FC-4387-BFC8-9D0DB0547B38}"/>
    <dgm:cxn modelId="{C483EA88-DACC-4483-B205-BD5BA8C71419}" type="presOf" srcId="{EA158EEE-DF82-452F-8259-9EA9C74E1B5F}" destId="{66A0EA41-AF18-431B-B159-8FD3441BA876}" srcOrd="0" destOrd="0" presId="urn:microsoft.com/office/officeart/2005/8/layout/chevron2"/>
    <dgm:cxn modelId="{F1BF17F4-50ED-4621-8F69-44A412EB74EC}" srcId="{38F9CBC8-3D92-431C-8160-40C6AEECE7E8}" destId="{F81E93E4-D69A-489B-8428-E516A27E1840}" srcOrd="0" destOrd="0" parTransId="{7CE558BF-E3F5-4592-9430-24572B927E93}" sibTransId="{87F4E6FD-95E1-4BC1-AED6-A2279CD649AA}"/>
    <dgm:cxn modelId="{C62ADAC9-D877-4FE2-B21D-239FF6B31425}" type="presOf" srcId="{E8206E11-8E3A-4C5A-80D2-8EE3F2B25B49}" destId="{11A6DF24-183C-4118-AD2D-2316AB1CB656}" srcOrd="0" destOrd="0" presId="urn:microsoft.com/office/officeart/2005/8/layout/chevron2"/>
    <dgm:cxn modelId="{73B27E74-5C4F-4BAF-A813-CF983648142D}" type="presOf" srcId="{4AC71B69-18A1-4E21-95E4-294A53361936}" destId="{2E4840C1-F354-44D9-A398-5161A3DBB89F}" srcOrd="0" destOrd="0" presId="urn:microsoft.com/office/officeart/2005/8/layout/chevron2"/>
    <dgm:cxn modelId="{47481575-5887-4B05-8558-4392F3EA3292}" srcId="{A972410D-D72C-42D7-898F-A0C468AE9E3B}" destId="{FE0ADAFD-A01D-43ED-85A8-D2F5157453BA}" srcOrd="1" destOrd="0" parTransId="{78A8E93B-89C5-45E2-BF58-D0FA92149791}" sibTransId="{A7AFAA62-3964-4EC2-8B11-7410442E3FF9}"/>
    <dgm:cxn modelId="{34FB3A0F-A27A-4D59-BD69-EA5A9EAA1198}" srcId="{A972410D-D72C-42D7-898F-A0C468AE9E3B}" destId="{EA158EEE-DF82-452F-8259-9EA9C74E1B5F}" srcOrd="0" destOrd="0" parTransId="{C119AB39-B01B-4994-9FA3-CCB1751E41BC}" sibTransId="{7AACA0E2-8A47-47A6-BBF8-D19D27326923}"/>
    <dgm:cxn modelId="{D47A7F0D-CB3D-4CF4-B9DA-BC7CB2FBDE7F}" type="presOf" srcId="{4CA92BB5-202E-4C43-A0C7-EA8EBEBBD3BF}" destId="{5642DD8F-48F8-4FAA-9584-9742425D2088}" srcOrd="0" destOrd="0" presId="urn:microsoft.com/office/officeart/2005/8/layout/chevron2"/>
    <dgm:cxn modelId="{D14E0B3B-E5F3-564A-89EB-6B18F53B4641}" srcId="{806E6D4F-9930-45FB-A7F1-CB66DFBEF2EE}" destId="{7DBFAC63-D868-1546-ADFC-6163FF989F1D}" srcOrd="0" destOrd="0" parTransId="{A45B380B-9139-CB42-9255-5CD1EC869E4E}" sibTransId="{95F71384-AC20-124D-8FD9-D9C904AC1832}"/>
    <dgm:cxn modelId="{CCFB9A03-CA5D-4E43-BCDB-182A2097BF63}" srcId="{4CA92BB5-202E-4C43-A0C7-EA8EBEBBD3BF}" destId="{E8206E11-8E3A-4C5A-80D2-8EE3F2B25B49}" srcOrd="2" destOrd="0" parTransId="{4F80268D-41F0-4A9D-9730-FAFDD9BF9FFA}" sibTransId="{C303C23A-E801-4041-A451-DE58587DF924}"/>
    <dgm:cxn modelId="{3F0DC7DA-2C0B-4D1E-BF2A-08011D3FCE36}" srcId="{4CA92BB5-202E-4C43-A0C7-EA8EBEBBD3BF}" destId="{806E6D4F-9930-45FB-A7F1-CB66DFBEF2EE}" srcOrd="4" destOrd="0" parTransId="{6EC7F99E-C040-4A30-B62E-3FA0B41BEC88}" sibTransId="{A6EC1592-86E2-46FF-863F-177132CD9991}"/>
    <dgm:cxn modelId="{F19C354F-2C09-406E-BA1A-BD49BCE98096}" type="presOf" srcId="{FE0ADAFD-A01D-43ED-85A8-D2F5157453BA}" destId="{66A0EA41-AF18-431B-B159-8FD3441BA876}" srcOrd="0" destOrd="1" presId="urn:microsoft.com/office/officeart/2005/8/layout/chevron2"/>
    <dgm:cxn modelId="{DEE48361-FA7B-4951-AF99-626CB4611FCC}" srcId="{C24AC97F-5A51-4E96-A356-8FDC0B4F5601}" destId="{9CAA02C6-7578-49D3-8CFB-467376EC9E24}" srcOrd="0" destOrd="0" parTransId="{A2F11E30-FCDE-4487-B1BC-4F5A6EB96B1A}" sibTransId="{BE8902C5-4634-4669-A53C-1A8D4C2A8077}"/>
    <dgm:cxn modelId="{94088D96-A4BC-47C3-8435-57B32011FBC3}" type="presOf" srcId="{806E6D4F-9930-45FB-A7F1-CB66DFBEF2EE}" destId="{B909DF7A-9810-49F1-8644-6B5E54C44566}" srcOrd="0" destOrd="0" presId="urn:microsoft.com/office/officeart/2005/8/layout/chevron2"/>
    <dgm:cxn modelId="{3B25EFE7-ADB7-4824-B112-51B5C5D9899B}" type="presOf" srcId="{9CAA02C6-7578-49D3-8CFB-467376EC9E24}" destId="{6A2F2BFB-E64A-4CD0-A98A-7DE9447DD690}" srcOrd="0" destOrd="0" presId="urn:microsoft.com/office/officeart/2005/8/layout/chevron2"/>
    <dgm:cxn modelId="{C2BF7B7A-29C7-4920-A51D-D217E9AD49BB}" type="presOf" srcId="{38F9CBC8-3D92-431C-8160-40C6AEECE7E8}" destId="{ABE2B68B-272C-4A0C-9E50-25D1C7CA2FAD}" srcOrd="0" destOrd="0" presId="urn:microsoft.com/office/officeart/2005/8/layout/chevron2"/>
    <dgm:cxn modelId="{127F3911-A053-4E21-B1D7-965F7C73E78D}" srcId="{E8206E11-8E3A-4C5A-80D2-8EE3F2B25B49}" destId="{4AC71B69-18A1-4E21-95E4-294A53361936}" srcOrd="0" destOrd="0" parTransId="{F3BE9EBB-5E95-4912-AF1F-8B1A1A5856C0}" sibTransId="{B72094D3-8D58-4939-B968-2D480DBCFFAF}"/>
    <dgm:cxn modelId="{8F9718DD-19C9-4F6A-9C11-B488CD21EED2}" type="presOf" srcId="{F81E93E4-D69A-489B-8428-E516A27E1840}" destId="{30B514BE-46D7-4D38-A415-D7FF022783BA}" srcOrd="0" destOrd="0" presId="urn:microsoft.com/office/officeart/2005/8/layout/chevron2"/>
    <dgm:cxn modelId="{7213E7D7-971B-4F5F-9ED1-D24921611C65}" type="presOf" srcId="{A972410D-D72C-42D7-898F-A0C468AE9E3B}" destId="{7F1C463A-ECAA-453B-A73C-388F5AFB4F96}" srcOrd="0" destOrd="0" presId="urn:microsoft.com/office/officeart/2005/8/layout/chevron2"/>
    <dgm:cxn modelId="{528E4A11-4F52-4E70-92EC-6648CA5C4A79}" type="presParOf" srcId="{5642DD8F-48F8-4FAA-9584-9742425D2088}" destId="{145DFBCC-F6FE-45E8-A8D8-4074B5D19ECE}" srcOrd="0" destOrd="0" presId="urn:microsoft.com/office/officeart/2005/8/layout/chevron2"/>
    <dgm:cxn modelId="{CDCA146A-90AF-4B1E-BA71-46350B4E57E2}" type="presParOf" srcId="{145DFBCC-F6FE-45E8-A8D8-4074B5D19ECE}" destId="{7F1C463A-ECAA-453B-A73C-388F5AFB4F96}" srcOrd="0" destOrd="0" presId="urn:microsoft.com/office/officeart/2005/8/layout/chevron2"/>
    <dgm:cxn modelId="{937EA832-ACA6-4C79-8C0F-7A704E7F06DB}" type="presParOf" srcId="{145DFBCC-F6FE-45E8-A8D8-4074B5D19ECE}" destId="{66A0EA41-AF18-431B-B159-8FD3441BA876}" srcOrd="1" destOrd="0" presId="urn:microsoft.com/office/officeart/2005/8/layout/chevron2"/>
    <dgm:cxn modelId="{BAC67576-4833-44F4-B596-357B0FFF1DD1}" type="presParOf" srcId="{5642DD8F-48F8-4FAA-9584-9742425D2088}" destId="{5223E851-AF0E-48D2-A3C3-DA93A15D57CF}" srcOrd="1" destOrd="0" presId="urn:microsoft.com/office/officeart/2005/8/layout/chevron2"/>
    <dgm:cxn modelId="{48198347-B1AE-4E56-A98D-2FD6DD34CF9A}" type="presParOf" srcId="{5642DD8F-48F8-4FAA-9584-9742425D2088}" destId="{F7CD4FA8-1649-41A0-9841-AB9BF1C75DDD}" srcOrd="2" destOrd="0" presId="urn:microsoft.com/office/officeart/2005/8/layout/chevron2"/>
    <dgm:cxn modelId="{2867B7E3-5A31-4E48-8761-A0CF644EB00A}" type="presParOf" srcId="{F7CD4FA8-1649-41A0-9841-AB9BF1C75DDD}" destId="{ABE2B68B-272C-4A0C-9E50-25D1C7CA2FAD}" srcOrd="0" destOrd="0" presId="urn:microsoft.com/office/officeart/2005/8/layout/chevron2"/>
    <dgm:cxn modelId="{A93A5495-5FEA-4B44-8EDA-7A3ECED31C34}" type="presParOf" srcId="{F7CD4FA8-1649-41A0-9841-AB9BF1C75DDD}" destId="{30B514BE-46D7-4D38-A415-D7FF022783BA}" srcOrd="1" destOrd="0" presId="urn:microsoft.com/office/officeart/2005/8/layout/chevron2"/>
    <dgm:cxn modelId="{C77836C6-DC50-4A0B-AD42-A4275373AABB}" type="presParOf" srcId="{5642DD8F-48F8-4FAA-9584-9742425D2088}" destId="{F0C2FE78-6B23-44D4-BB98-E358778BDC85}" srcOrd="3" destOrd="0" presId="urn:microsoft.com/office/officeart/2005/8/layout/chevron2"/>
    <dgm:cxn modelId="{92B75EA3-776B-4F2C-AF0C-066B2183720B}" type="presParOf" srcId="{5642DD8F-48F8-4FAA-9584-9742425D2088}" destId="{DBAB7456-C711-4248-BCE1-6F1232513F49}" srcOrd="4" destOrd="0" presId="urn:microsoft.com/office/officeart/2005/8/layout/chevron2"/>
    <dgm:cxn modelId="{ACD672C8-B225-42D9-81F1-8B2E0F6A7F0F}" type="presParOf" srcId="{DBAB7456-C711-4248-BCE1-6F1232513F49}" destId="{11A6DF24-183C-4118-AD2D-2316AB1CB656}" srcOrd="0" destOrd="0" presId="urn:microsoft.com/office/officeart/2005/8/layout/chevron2"/>
    <dgm:cxn modelId="{9ACB8050-DB45-451C-84D9-723A68655440}" type="presParOf" srcId="{DBAB7456-C711-4248-BCE1-6F1232513F49}" destId="{2E4840C1-F354-44D9-A398-5161A3DBB89F}" srcOrd="1" destOrd="0" presId="urn:microsoft.com/office/officeart/2005/8/layout/chevron2"/>
    <dgm:cxn modelId="{1465E170-5183-4449-9100-47B1EBA8A4CA}" type="presParOf" srcId="{5642DD8F-48F8-4FAA-9584-9742425D2088}" destId="{313FB1EE-EEC4-4C5F-B215-96759E4301C0}" srcOrd="5" destOrd="0" presId="urn:microsoft.com/office/officeart/2005/8/layout/chevron2"/>
    <dgm:cxn modelId="{A3CFAD25-7AE5-45E3-9353-55E1C4E65EBD}" type="presParOf" srcId="{5642DD8F-48F8-4FAA-9584-9742425D2088}" destId="{A2374A72-D224-4C2A-9337-B885CEA601D5}" srcOrd="6" destOrd="0" presId="urn:microsoft.com/office/officeart/2005/8/layout/chevron2"/>
    <dgm:cxn modelId="{D59C832B-4E8D-4631-8BFC-ED142976D3AB}" type="presParOf" srcId="{A2374A72-D224-4C2A-9337-B885CEA601D5}" destId="{226B8113-CD76-4B1D-94B0-BF4B1B173FF7}" srcOrd="0" destOrd="0" presId="urn:microsoft.com/office/officeart/2005/8/layout/chevron2"/>
    <dgm:cxn modelId="{E1A2593C-22E3-4907-9AFC-A03B2E57ADEA}" type="presParOf" srcId="{A2374A72-D224-4C2A-9337-B885CEA601D5}" destId="{6A2F2BFB-E64A-4CD0-A98A-7DE9447DD690}" srcOrd="1" destOrd="0" presId="urn:microsoft.com/office/officeart/2005/8/layout/chevron2"/>
    <dgm:cxn modelId="{BE10E1C8-EDB0-40B9-82CF-59D2563926F8}" type="presParOf" srcId="{5642DD8F-48F8-4FAA-9584-9742425D2088}" destId="{D6CB36C7-05F6-4B0E-910A-AEC0019B4D9B}" srcOrd="7" destOrd="0" presId="urn:microsoft.com/office/officeart/2005/8/layout/chevron2"/>
    <dgm:cxn modelId="{63791AB5-6726-4350-937D-CC6981A19FAC}" type="presParOf" srcId="{5642DD8F-48F8-4FAA-9584-9742425D2088}" destId="{6435DB90-AA5E-4CDC-BC67-FB72FA1F5E13}" srcOrd="8" destOrd="0" presId="urn:microsoft.com/office/officeart/2005/8/layout/chevron2"/>
    <dgm:cxn modelId="{5C14E91B-01ED-4373-B0A5-B912F5BEA876}" type="presParOf" srcId="{6435DB90-AA5E-4CDC-BC67-FB72FA1F5E13}" destId="{B909DF7A-9810-49F1-8644-6B5E54C44566}" srcOrd="0" destOrd="0" presId="urn:microsoft.com/office/officeart/2005/8/layout/chevron2"/>
    <dgm:cxn modelId="{CB47B1A1-7C43-432B-8AAA-922D141A43E9}" type="presParOf" srcId="{6435DB90-AA5E-4CDC-BC67-FB72FA1F5E13}" destId="{1BD4153D-BF13-46DC-AF90-F6C03C8C87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C463A-ECAA-453B-A73C-388F5AFB4F96}">
      <dsp:nvSpPr>
        <dsp:cNvPr id="0" name=""/>
        <dsp:cNvSpPr/>
      </dsp:nvSpPr>
      <dsp:spPr>
        <a:xfrm rot="5400000">
          <a:off x="-180689" y="182504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History</a:t>
          </a:r>
          <a:endParaRPr lang="en-US" sz="1800" kern="1200" dirty="0"/>
        </a:p>
      </dsp:txBody>
      <dsp:txXfrm rot="-5400000">
        <a:off x="1" y="423424"/>
        <a:ext cx="843217" cy="361379"/>
      </dsp:txXfrm>
    </dsp:sp>
    <dsp:sp modelId="{66A0EA41-AF18-431B-B159-8FD3441BA876}">
      <dsp:nvSpPr>
        <dsp:cNvPr id="0" name=""/>
        <dsp:cNvSpPr/>
      </dsp:nvSpPr>
      <dsp:spPr>
        <a:xfrm rot="5400000">
          <a:off x="4335414" y="-3490382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Chris Garcia &amp; Associates LLC - founded in 2010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Began with political consulting, expanded to businesses</a:t>
          </a:r>
          <a:endParaRPr lang="en-US" sz="2200" kern="1200" dirty="0"/>
        </a:p>
      </dsp:txBody>
      <dsp:txXfrm rot="-5400000">
        <a:off x="843217" y="40037"/>
        <a:ext cx="7729160" cy="706543"/>
      </dsp:txXfrm>
    </dsp:sp>
    <dsp:sp modelId="{ABE2B68B-272C-4A0C-9E50-25D1C7CA2FAD}">
      <dsp:nvSpPr>
        <dsp:cNvPr id="0" name=""/>
        <dsp:cNvSpPr/>
      </dsp:nvSpPr>
      <dsp:spPr>
        <a:xfrm rot="5400000">
          <a:off x="-180689" y="1271098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Size</a:t>
          </a:r>
          <a:endParaRPr lang="en-US" sz="1800" kern="1200" dirty="0"/>
        </a:p>
      </dsp:txBody>
      <dsp:txXfrm rot="-5400000">
        <a:off x="1" y="1512018"/>
        <a:ext cx="843217" cy="361379"/>
      </dsp:txXfrm>
    </dsp:sp>
    <dsp:sp modelId="{30B514BE-46D7-4D38-A415-D7FF022783BA}">
      <dsp:nvSpPr>
        <dsp:cNvPr id="0" name=""/>
        <dsp:cNvSpPr/>
      </dsp:nvSpPr>
      <dsp:spPr>
        <a:xfrm rot="5400000">
          <a:off x="4335414" y="-2401788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3 partners</a:t>
          </a:r>
          <a:endParaRPr lang="en-US" sz="2200" kern="1200" dirty="0"/>
        </a:p>
      </dsp:txBody>
      <dsp:txXfrm rot="-5400000">
        <a:off x="843217" y="1128631"/>
        <a:ext cx="7729160" cy="706543"/>
      </dsp:txXfrm>
    </dsp:sp>
    <dsp:sp modelId="{11A6DF24-183C-4118-AD2D-2316AB1CB656}">
      <dsp:nvSpPr>
        <dsp:cNvPr id="0" name=""/>
        <dsp:cNvSpPr/>
      </dsp:nvSpPr>
      <dsp:spPr>
        <a:xfrm rot="5400000">
          <a:off x="-180689" y="2359691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Location</a:t>
          </a:r>
          <a:endParaRPr lang="en-US" sz="1800" kern="1200" dirty="0"/>
        </a:p>
      </dsp:txBody>
      <dsp:txXfrm rot="-5400000">
        <a:off x="1" y="2600611"/>
        <a:ext cx="843217" cy="361379"/>
      </dsp:txXfrm>
    </dsp:sp>
    <dsp:sp modelId="{2E4840C1-F354-44D9-A398-5161A3DBB89F}">
      <dsp:nvSpPr>
        <dsp:cNvPr id="0" name=""/>
        <dsp:cNvSpPr/>
      </dsp:nvSpPr>
      <dsp:spPr>
        <a:xfrm rot="5400000">
          <a:off x="4335414" y="-1313195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Offices in Malibu, California and San Francisco, California</a:t>
          </a:r>
          <a:endParaRPr lang="en-US" sz="2200" kern="1200" dirty="0"/>
        </a:p>
      </dsp:txBody>
      <dsp:txXfrm rot="-5400000">
        <a:off x="843217" y="2217224"/>
        <a:ext cx="7729160" cy="706543"/>
      </dsp:txXfrm>
    </dsp:sp>
    <dsp:sp modelId="{226B8113-CD76-4B1D-94B0-BF4B1B173FF7}">
      <dsp:nvSpPr>
        <dsp:cNvPr id="0" name=""/>
        <dsp:cNvSpPr/>
      </dsp:nvSpPr>
      <dsp:spPr>
        <a:xfrm rot="5400000">
          <a:off x="-180689" y="3448284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Services</a:t>
          </a:r>
          <a:endParaRPr lang="en-US" sz="1800" kern="1200" dirty="0"/>
        </a:p>
      </dsp:txBody>
      <dsp:txXfrm rot="-5400000">
        <a:off x="1" y="3689204"/>
        <a:ext cx="843217" cy="361379"/>
      </dsp:txXfrm>
    </dsp:sp>
    <dsp:sp modelId="{6A2F2BFB-E64A-4CD0-A98A-7DE9447DD690}">
      <dsp:nvSpPr>
        <dsp:cNvPr id="0" name=""/>
        <dsp:cNvSpPr/>
      </dsp:nvSpPr>
      <dsp:spPr>
        <a:xfrm rot="5400000">
          <a:off x="4335414" y="-224602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Startup consulting, capital formation, business planning &amp; strategy</a:t>
          </a:r>
          <a:endParaRPr lang="en-US" sz="2200" kern="1200" dirty="0"/>
        </a:p>
      </dsp:txBody>
      <dsp:txXfrm rot="-5400000">
        <a:off x="843217" y="3305817"/>
        <a:ext cx="7729160" cy="706543"/>
      </dsp:txXfrm>
    </dsp:sp>
    <dsp:sp modelId="{B909DF7A-9810-49F1-8644-6B5E54C44566}">
      <dsp:nvSpPr>
        <dsp:cNvPr id="0" name=""/>
        <dsp:cNvSpPr/>
      </dsp:nvSpPr>
      <dsp:spPr>
        <a:xfrm rot="5400000">
          <a:off x="-180689" y="4536877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Services</a:t>
          </a:r>
          <a:endParaRPr lang="en-US" sz="1800" kern="1200" dirty="0"/>
        </a:p>
      </dsp:txBody>
      <dsp:txXfrm rot="-5400000">
        <a:off x="1" y="4777797"/>
        <a:ext cx="843217" cy="361379"/>
      </dsp:txXfrm>
    </dsp:sp>
    <dsp:sp modelId="{1BD4153D-BF13-46DC-AF90-F6C03C8C874D}">
      <dsp:nvSpPr>
        <dsp:cNvPr id="0" name=""/>
        <dsp:cNvSpPr/>
      </dsp:nvSpPr>
      <dsp:spPr>
        <a:xfrm rot="5400000">
          <a:off x="4335414" y="863990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Marketing, Business Development, &amp; Customer Acquisition</a:t>
          </a:r>
          <a:endParaRPr lang="en-US" sz="2200" kern="1200" dirty="0"/>
        </a:p>
      </dsp:txBody>
      <dsp:txXfrm rot="-5400000">
        <a:off x="843217" y="4394409"/>
        <a:ext cx="7729160" cy="706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1/28/15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current company (history, size, location, products and services,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1/28/15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1/28/15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1/28/15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1/28/15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1/28/15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1/28/15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1/28/15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1/28/15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jpg"/><Relationship Id="rId6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665" y="1295400"/>
            <a:ext cx="9144000" cy="2895601"/>
          </a:xfrm>
        </p:spPr>
        <p:txBody>
          <a:bodyPr/>
          <a:lstStyle/>
          <a:p>
            <a:r>
              <a:rPr lang="en-US" sz="7200" dirty="0" smtClean="0">
                <a:latin typeface="Bauhaus 93" pitchFamily="82" charset="0"/>
              </a:rPr>
              <a:t>YBA</a:t>
            </a:r>
            <a:br>
              <a:rPr lang="en-US" sz="7200" dirty="0" smtClean="0">
                <a:latin typeface="Bauhaus 93" pitchFamily="82" charset="0"/>
              </a:rPr>
            </a:br>
            <a:r>
              <a:rPr lang="en-US" sz="7200" dirty="0" smtClean="0">
                <a:latin typeface="Bauhaus 93" pitchFamily="82" charset="0"/>
              </a:rPr>
              <a:t>GUEST SPEAKER</a:t>
            </a:r>
            <a:endParaRPr lang="en-US" sz="7200" dirty="0">
              <a:latin typeface="Bauhaus 93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Chris Garcia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581400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us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1600"/>
            <a:ext cx="1981200" cy="2236838"/>
          </a:xfrm>
          <a:prstGeom prst="rect">
            <a:avLst/>
          </a:prstGeom>
        </p:spPr>
      </p:pic>
      <p:pic>
        <p:nvPicPr>
          <p:cNvPr id="9" name="Picture 8" descr="pepperdine-university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4"/>
          <a:stretch/>
        </p:blipFill>
        <p:spPr>
          <a:xfrm>
            <a:off x="4648200" y="3581400"/>
            <a:ext cx="4349619" cy="2724150"/>
          </a:xfrm>
          <a:prstGeom prst="rect">
            <a:avLst/>
          </a:prstGeom>
        </p:spPr>
      </p:pic>
      <p:pic>
        <p:nvPicPr>
          <p:cNvPr id="10" name="Picture 9" descr="pepperdine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05000"/>
            <a:ext cx="3138736" cy="135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4419600" cy="609600"/>
          </a:xfrm>
        </p:spPr>
        <p:txBody>
          <a:bodyPr/>
          <a:lstStyle/>
          <a:p>
            <a:r>
              <a:rPr lang="en-US" b="1" dirty="0" smtClean="0"/>
              <a:t>Activities/Athletics in College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Jobs I worked in College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Men’s Rugby</a:t>
            </a:r>
          </a:p>
          <a:p>
            <a:r>
              <a:rPr lang="en-US" dirty="0" smtClean="0"/>
              <a:t>College Republicans</a:t>
            </a:r>
          </a:p>
          <a:p>
            <a:r>
              <a:rPr lang="en-US" dirty="0" smtClean="0"/>
              <a:t>Young America’s Foundation</a:t>
            </a:r>
          </a:p>
          <a:p>
            <a:r>
              <a:rPr lang="en-US" dirty="0" smtClean="0"/>
              <a:t>Malibu Veterans Day Ceremony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Personal Trainer</a:t>
            </a:r>
          </a:p>
          <a:p>
            <a:r>
              <a:rPr lang="en-US" dirty="0" err="1" smtClean="0"/>
              <a:t>Lululemon</a:t>
            </a:r>
            <a:endParaRPr lang="en-US" dirty="0" smtClean="0"/>
          </a:p>
          <a:p>
            <a:r>
              <a:rPr lang="en-US" dirty="0" smtClean="0"/>
              <a:t>Political Consultant</a:t>
            </a:r>
          </a:p>
          <a:p>
            <a:r>
              <a:rPr lang="en-US" dirty="0" smtClean="0"/>
              <a:t>Sales Analyst, Amber Hotel Company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5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12" name="Picture 11" descr="615890_839479918436_59135209_o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6096000" cy="2530078"/>
          </a:xfrm>
          <a:prstGeom prst="rect">
            <a:avLst/>
          </a:prstGeom>
        </p:spPr>
      </p:pic>
      <p:pic>
        <p:nvPicPr>
          <p:cNvPr id="13" name="Picture 12" descr="196205_614152830726_400203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249488"/>
            <a:ext cx="4054870" cy="25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63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Favorite classes 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Least favorite classes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Industrial Organization (Economics)</a:t>
            </a:r>
          </a:p>
          <a:p>
            <a:r>
              <a:rPr lang="en-US" dirty="0" smtClean="0"/>
              <a:t>Marketing</a:t>
            </a:r>
          </a:p>
          <a:p>
            <a:r>
              <a:rPr lang="en-US" dirty="0" smtClean="0"/>
              <a:t>Humanities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Calculus</a:t>
            </a:r>
          </a:p>
          <a:p>
            <a:r>
              <a:rPr lang="en-US" dirty="0" smtClean="0"/>
              <a:t>Religion (required)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6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Fondest memories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Obstacles and Adversity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Winning the Men’s Rugby </a:t>
            </a:r>
            <a:r>
              <a:rPr lang="en-US" dirty="0"/>
              <a:t>D</a:t>
            </a:r>
            <a:r>
              <a:rPr lang="en-US" dirty="0" smtClean="0"/>
              <a:t>ivision </a:t>
            </a:r>
            <a:r>
              <a:rPr lang="en-US" dirty="0" smtClean="0"/>
              <a:t>Championship</a:t>
            </a:r>
          </a:p>
          <a:p>
            <a:endParaRPr lang="en-US" dirty="0" smtClean="0"/>
          </a:p>
          <a:p>
            <a:r>
              <a:rPr lang="en-US" dirty="0" smtClean="0"/>
              <a:t>Appearing live on Fox </a:t>
            </a:r>
            <a:r>
              <a:rPr lang="en-US" dirty="0" smtClean="0"/>
              <a:t>News</a:t>
            </a:r>
          </a:p>
          <a:p>
            <a:endParaRPr lang="en-US" dirty="0" smtClean="0"/>
          </a:p>
          <a:p>
            <a:r>
              <a:rPr lang="en-US" dirty="0" smtClean="0"/>
              <a:t>9/11 Memorial: Waves of Flags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Mom and dad </a:t>
            </a:r>
            <a:r>
              <a:rPr lang="en-US" dirty="0" smtClean="0"/>
              <a:t>divorce</a:t>
            </a:r>
          </a:p>
          <a:p>
            <a:endParaRPr lang="en-US" dirty="0" smtClean="0"/>
          </a:p>
          <a:p>
            <a:r>
              <a:rPr lang="en-US" dirty="0" smtClean="0"/>
              <a:t>Grandma </a:t>
            </a:r>
            <a:r>
              <a:rPr lang="en-US" dirty="0" smtClean="0"/>
              <a:t>dying</a:t>
            </a:r>
          </a:p>
          <a:p>
            <a:endParaRPr lang="en-US" dirty="0" smtClean="0"/>
          </a:p>
          <a:p>
            <a:r>
              <a:rPr lang="en-US" dirty="0" smtClean="0"/>
              <a:t>Living in my car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759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7025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2" name="Picture 1" descr="44812_588853994796_6394206_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r="8933"/>
          <a:stretch/>
        </p:blipFill>
        <p:spPr>
          <a:xfrm>
            <a:off x="152400" y="4267200"/>
            <a:ext cx="3737142" cy="2419526"/>
          </a:xfrm>
          <a:prstGeom prst="rect">
            <a:avLst/>
          </a:prstGeom>
        </p:spPr>
      </p:pic>
      <p:pic>
        <p:nvPicPr>
          <p:cNvPr id="3" name="Picture 2" descr="1264898_961792857326_1907823111_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95400"/>
            <a:ext cx="4670938" cy="3505200"/>
          </a:xfrm>
          <a:prstGeom prst="rect">
            <a:avLst/>
          </a:prstGeom>
        </p:spPr>
      </p:pic>
      <p:pic>
        <p:nvPicPr>
          <p:cNvPr id="4" name="Picture 3" descr="206516_1029699791003_9049_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876800"/>
            <a:ext cx="2438400" cy="1828799"/>
          </a:xfrm>
          <a:prstGeom prst="rect">
            <a:avLst/>
          </a:prstGeom>
        </p:spPr>
      </p:pic>
      <p:pic>
        <p:nvPicPr>
          <p:cNvPr id="5" name="Picture 4" descr="165748_1273140238013_4631173_n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9" r="7633" b="22250"/>
          <a:stretch/>
        </p:blipFill>
        <p:spPr>
          <a:xfrm>
            <a:off x="609600" y="1066800"/>
            <a:ext cx="2614914" cy="312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6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Path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b="1" dirty="0"/>
              <a:t>2004		</a:t>
            </a:r>
          </a:p>
          <a:p>
            <a:r>
              <a:rPr lang="en-US" sz="2300" dirty="0"/>
              <a:t>Grassroots Volunteer</a:t>
            </a:r>
            <a:r>
              <a:rPr lang="en-US" sz="2300" b="1" dirty="0"/>
              <a:t>, George W. Bush for President </a:t>
            </a:r>
          </a:p>
          <a:p>
            <a:endParaRPr lang="en-US" sz="2300" b="1" dirty="0" smtClean="0"/>
          </a:p>
          <a:p>
            <a:pPr marL="0" indent="0">
              <a:buNone/>
            </a:pPr>
            <a:r>
              <a:rPr lang="en-US" sz="2300" b="1" dirty="0" smtClean="0"/>
              <a:t>2006</a:t>
            </a:r>
            <a:r>
              <a:rPr lang="en-US" sz="2300" b="1" dirty="0"/>
              <a:t>		</a:t>
            </a:r>
          </a:p>
          <a:p>
            <a:r>
              <a:rPr lang="en-US" sz="2300" dirty="0"/>
              <a:t>Intern, </a:t>
            </a:r>
            <a:r>
              <a:rPr lang="en-US" sz="2300" b="1" dirty="0"/>
              <a:t>Arnold Schwarzenegger for Governor (CA) 	</a:t>
            </a:r>
          </a:p>
          <a:p>
            <a:endParaRPr lang="en-US" sz="2300" dirty="0" smtClean="0"/>
          </a:p>
          <a:p>
            <a:pPr marL="0" indent="0">
              <a:buNone/>
            </a:pPr>
            <a:r>
              <a:rPr lang="en-US" sz="2300" b="1" dirty="0"/>
              <a:t>2008		</a:t>
            </a:r>
          </a:p>
          <a:p>
            <a:r>
              <a:rPr lang="en-US" sz="2300" dirty="0"/>
              <a:t>Grassroots Volunteer, </a:t>
            </a:r>
            <a:r>
              <a:rPr lang="en-US" sz="2300" b="1" dirty="0"/>
              <a:t>John</a:t>
            </a:r>
            <a:r>
              <a:rPr lang="en-US" sz="2300" dirty="0"/>
              <a:t> </a:t>
            </a:r>
            <a:r>
              <a:rPr lang="en-US" sz="2300" b="1" dirty="0"/>
              <a:t>McCain for President 		</a:t>
            </a:r>
            <a:endParaRPr lang="en-US" sz="2300" dirty="0"/>
          </a:p>
          <a:p>
            <a:r>
              <a:rPr lang="en-US" sz="2300" dirty="0"/>
              <a:t>Grassroots Volunteer, </a:t>
            </a:r>
            <a:r>
              <a:rPr lang="en-US" sz="2300" b="1" dirty="0"/>
              <a:t>Tony Strickland for State Senate (CA-19) 	</a:t>
            </a:r>
            <a:endParaRPr lang="en-US" sz="2300" dirty="0"/>
          </a:p>
          <a:p>
            <a:r>
              <a:rPr lang="en-US" sz="2300" dirty="0"/>
              <a:t>Grassroots Volunteer, </a:t>
            </a:r>
            <a:r>
              <a:rPr lang="en-US" sz="2300" b="1" dirty="0"/>
              <a:t>Audra Strickland for State Assembly (CA-19) 	</a:t>
            </a:r>
            <a:endParaRPr lang="en-US" sz="2300" dirty="0"/>
          </a:p>
          <a:p>
            <a:r>
              <a:rPr lang="en-US" sz="2300" dirty="0"/>
              <a:t>Grassroots Volunteer, </a:t>
            </a:r>
            <a:r>
              <a:rPr lang="en-US" sz="2300" b="1" dirty="0"/>
              <a:t>Thomas Vidal for State Assembly (CA-53) </a:t>
            </a:r>
            <a:endParaRPr lang="en-US" sz="2300" dirty="0"/>
          </a:p>
          <a:p>
            <a:endParaRPr lang="en-US" sz="2300" dirty="0"/>
          </a:p>
          <a:p>
            <a:pPr marL="0" indent="0">
              <a:buNone/>
            </a:pPr>
            <a:r>
              <a:rPr lang="en-US" sz="2300" b="1" dirty="0"/>
              <a:t>2009		</a:t>
            </a:r>
            <a:endParaRPr lang="en-US" sz="2300" b="1" dirty="0" smtClean="0"/>
          </a:p>
          <a:p>
            <a:r>
              <a:rPr lang="en-US" sz="2300" dirty="0" smtClean="0"/>
              <a:t>Political </a:t>
            </a:r>
            <a:r>
              <a:rPr lang="en-US" sz="2300" dirty="0"/>
              <a:t>Coordinator, </a:t>
            </a:r>
            <a:r>
              <a:rPr lang="en-US" sz="2300" b="1" dirty="0"/>
              <a:t>California Republican Party</a:t>
            </a:r>
            <a:r>
              <a:rPr lang="en-US" sz="2300" dirty="0"/>
              <a:t> </a:t>
            </a:r>
            <a:r>
              <a:rPr lang="en-US" sz="2300" b="1" dirty="0"/>
              <a:t>		</a:t>
            </a:r>
            <a:endParaRPr lang="en-US" sz="2300" dirty="0"/>
          </a:p>
          <a:p>
            <a:r>
              <a:rPr lang="en-US" sz="2300" dirty="0"/>
              <a:t>Pepperdine Randall Intern, </a:t>
            </a:r>
            <a:r>
              <a:rPr lang="en-US" sz="2300" b="1" dirty="0"/>
              <a:t>LA County Republican Party</a:t>
            </a:r>
            <a:r>
              <a:rPr lang="en-US" sz="2300" dirty="0"/>
              <a:t> </a:t>
            </a:r>
            <a:r>
              <a:rPr lang="en-US" sz="2300" b="1" dirty="0"/>
              <a:t>		</a:t>
            </a:r>
            <a:endParaRPr lang="en-US" sz="2300" dirty="0"/>
          </a:p>
          <a:p>
            <a:r>
              <a:rPr lang="en-US" sz="2300" dirty="0"/>
              <a:t>Vice President, </a:t>
            </a:r>
            <a:r>
              <a:rPr lang="en-US" sz="2300" b="1" dirty="0"/>
              <a:t>Pepperdine University College Republicans</a:t>
            </a:r>
            <a:r>
              <a:rPr lang="en-US" sz="2300" dirty="0"/>
              <a:t> 	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Path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0772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 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2010		</a:t>
            </a:r>
            <a:endParaRPr lang="en-US" sz="1600" b="1" dirty="0" smtClean="0"/>
          </a:p>
          <a:p>
            <a:r>
              <a:rPr lang="en-US" sz="1600" dirty="0" smtClean="0"/>
              <a:t>Co</a:t>
            </a:r>
            <a:r>
              <a:rPr lang="en-US" sz="1600" dirty="0"/>
              <a:t>-Chair, Los Angeles Young Professionals (Gen-M),</a:t>
            </a:r>
            <a:r>
              <a:rPr lang="en-US" sz="1600" b="1" dirty="0"/>
              <a:t> Meg Whitman for Governor (CA</a:t>
            </a:r>
            <a:r>
              <a:rPr lang="en-US" sz="1600" b="1" dirty="0" smtClean="0"/>
              <a:t>)</a:t>
            </a:r>
            <a:endParaRPr lang="en-US" sz="1600" dirty="0"/>
          </a:p>
          <a:p>
            <a:r>
              <a:rPr lang="en-US" sz="1600" dirty="0"/>
              <a:t>Grassroots Volunteer, </a:t>
            </a:r>
            <a:r>
              <a:rPr lang="en-US" sz="1600" b="1" dirty="0"/>
              <a:t>Audra Strickland for Ventura County Supervisor</a:t>
            </a:r>
            <a:r>
              <a:rPr lang="en-US" sz="1600" dirty="0"/>
              <a:t> </a:t>
            </a:r>
          </a:p>
          <a:p>
            <a:r>
              <a:rPr lang="en-US" sz="1600" dirty="0"/>
              <a:t>Grassroots Volunteer,</a:t>
            </a:r>
            <a:r>
              <a:rPr lang="en-US" sz="1600" b="1" dirty="0"/>
              <a:t> Tony Strickland for Controller (CA)	</a:t>
            </a:r>
            <a:endParaRPr lang="en-US" sz="1600" dirty="0"/>
          </a:p>
          <a:p>
            <a:r>
              <a:rPr lang="en-US" sz="1600" dirty="0"/>
              <a:t>Political Consultant, </a:t>
            </a:r>
            <a:r>
              <a:rPr lang="en-US" sz="1600" b="1" dirty="0" err="1"/>
              <a:t>Mazza</a:t>
            </a:r>
            <a:r>
              <a:rPr lang="en-US" sz="1600" b="1" dirty="0"/>
              <a:t> &amp; </a:t>
            </a:r>
            <a:r>
              <a:rPr lang="en-US" sz="1600" b="1" dirty="0" err="1"/>
              <a:t>Scheinkman</a:t>
            </a:r>
            <a:r>
              <a:rPr lang="en-US" sz="1600" b="1" dirty="0"/>
              <a:t> for Malibu City Council 	</a:t>
            </a:r>
            <a:endParaRPr lang="en-US" sz="1600" b="1" dirty="0" smtClean="0"/>
          </a:p>
          <a:p>
            <a:r>
              <a:rPr lang="en-US" sz="1600" dirty="0"/>
              <a:t>President, </a:t>
            </a:r>
            <a:r>
              <a:rPr lang="en-US" sz="1600" b="1" dirty="0"/>
              <a:t>Pepperdine University College Republicans</a:t>
            </a:r>
            <a:r>
              <a:rPr lang="en-US" sz="1600" dirty="0"/>
              <a:t> 	</a:t>
            </a:r>
            <a:endParaRPr lang="en-US" sz="1600" dirty="0" smtClean="0"/>
          </a:p>
          <a:p>
            <a:endParaRPr lang="en-US" sz="800" dirty="0"/>
          </a:p>
          <a:p>
            <a:pPr marL="0" indent="0">
              <a:buNone/>
            </a:pPr>
            <a:r>
              <a:rPr lang="en-US" sz="1600" b="1" dirty="0"/>
              <a:t>2011		</a:t>
            </a:r>
          </a:p>
          <a:p>
            <a:r>
              <a:rPr lang="en-US" sz="1600" dirty="0"/>
              <a:t>Grassroots Volunteer,</a:t>
            </a:r>
            <a:r>
              <a:rPr lang="en-US" sz="1600" b="1" dirty="0"/>
              <a:t> Mitch Englander for Los Angeles City Council (CD-12) </a:t>
            </a:r>
            <a:endParaRPr lang="en-US" sz="1600" b="1" dirty="0" smtClean="0"/>
          </a:p>
          <a:p>
            <a:endParaRPr lang="en-US" sz="800" b="1" dirty="0" smtClean="0"/>
          </a:p>
          <a:p>
            <a:pPr marL="0" indent="0">
              <a:buNone/>
            </a:pPr>
            <a:r>
              <a:rPr lang="en-US" sz="1600" b="1" dirty="0"/>
              <a:t>2012	</a:t>
            </a:r>
            <a:endParaRPr lang="en-US" sz="800" b="1" dirty="0"/>
          </a:p>
          <a:p>
            <a:r>
              <a:rPr lang="en-US" sz="1600" dirty="0"/>
              <a:t>Grassroots Volunteer Leader,</a:t>
            </a:r>
            <a:r>
              <a:rPr lang="en-US" sz="1600" b="1" dirty="0"/>
              <a:t> Tony Strickland for Congress (CA-26) 	</a:t>
            </a:r>
            <a:endParaRPr lang="en-US" sz="1600" dirty="0"/>
          </a:p>
          <a:p>
            <a:r>
              <a:rPr lang="en-US" sz="1600" dirty="0"/>
              <a:t>Grassroots Volunteer Leader,</a:t>
            </a:r>
            <a:r>
              <a:rPr lang="en-US" sz="1600" b="1" dirty="0"/>
              <a:t> Todd Zink for State Senate (CA-19) 	</a:t>
            </a:r>
            <a:endParaRPr lang="en-US" sz="1600" dirty="0"/>
          </a:p>
          <a:p>
            <a:r>
              <a:rPr lang="en-US" sz="1600" dirty="0"/>
              <a:t>Grassroots Volunteer, </a:t>
            </a:r>
            <a:r>
              <a:rPr lang="en-US" sz="1600" b="1" dirty="0"/>
              <a:t>Mitt Romney for President		</a:t>
            </a:r>
            <a:endParaRPr lang="en-US" sz="1600" dirty="0"/>
          </a:p>
          <a:p>
            <a:r>
              <a:rPr lang="en-US" sz="1600" dirty="0"/>
              <a:t>Political Consultant, </a:t>
            </a:r>
            <a:r>
              <a:rPr lang="en-US" sz="1600" b="1" dirty="0"/>
              <a:t>Skylar Peak for Malibu City Council	</a:t>
            </a:r>
            <a:endParaRPr lang="en-US" sz="1600" b="1" dirty="0" smtClean="0"/>
          </a:p>
          <a:p>
            <a:pPr marL="0" indent="0">
              <a:buNone/>
            </a:pPr>
            <a:r>
              <a:rPr lang="en-US" sz="800" b="1" dirty="0"/>
              <a:t>	</a:t>
            </a:r>
            <a:endParaRPr lang="en-US" sz="800" dirty="0"/>
          </a:p>
          <a:p>
            <a:pPr marL="0" indent="0">
              <a:buNone/>
            </a:pPr>
            <a:r>
              <a:rPr lang="en-US" sz="1600" b="1" dirty="0"/>
              <a:t>2014		</a:t>
            </a:r>
          </a:p>
          <a:p>
            <a:r>
              <a:rPr lang="en-US" sz="1600" dirty="0"/>
              <a:t>Finance Committee Member, </a:t>
            </a:r>
            <a:r>
              <a:rPr lang="en-US" sz="1600" b="1" dirty="0"/>
              <a:t>Tony Strickland for Congress (CA-25) </a:t>
            </a:r>
            <a:endParaRPr lang="en-US" sz="1600" b="1" dirty="0" smtClean="0"/>
          </a:p>
          <a:p>
            <a:r>
              <a:rPr lang="en-US" sz="1600" dirty="0" smtClean="0"/>
              <a:t>Political Consultant, </a:t>
            </a:r>
            <a:r>
              <a:rPr lang="en-US" sz="1600" b="1" dirty="0" smtClean="0"/>
              <a:t>Craig Foster for SMMUSD School Board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4789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3" name="Picture 2" descr="193583_1707815577435_3393625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16" y="4648200"/>
            <a:ext cx="2767253" cy="1676400"/>
          </a:xfrm>
          <a:prstGeom prst="rect">
            <a:avLst/>
          </a:prstGeom>
        </p:spPr>
      </p:pic>
      <p:pic>
        <p:nvPicPr>
          <p:cNvPr id="10" name="Picture 9" descr="460259_787083256766_1821275336_o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1" r="15794"/>
          <a:stretch/>
        </p:blipFill>
        <p:spPr>
          <a:xfrm>
            <a:off x="381000" y="1143000"/>
            <a:ext cx="2557454" cy="3048000"/>
          </a:xfrm>
          <a:prstGeom prst="rect">
            <a:avLst/>
          </a:prstGeom>
        </p:spPr>
      </p:pic>
      <p:pic>
        <p:nvPicPr>
          <p:cNvPr id="12" name="Picture 11" descr="74872_596535870256_1937630_n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9" t="7330" r="6058" b="28044"/>
          <a:stretch/>
        </p:blipFill>
        <p:spPr>
          <a:xfrm>
            <a:off x="6400800" y="1143000"/>
            <a:ext cx="2367220" cy="2697667"/>
          </a:xfrm>
          <a:prstGeom prst="rect">
            <a:avLst/>
          </a:prstGeom>
        </p:spPr>
      </p:pic>
      <p:pic>
        <p:nvPicPr>
          <p:cNvPr id="14" name="Picture 13" descr="52902_592485182866_10197_o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" r="20218"/>
          <a:stretch/>
        </p:blipFill>
        <p:spPr>
          <a:xfrm>
            <a:off x="6477000" y="4267200"/>
            <a:ext cx="2286000" cy="2088179"/>
          </a:xfrm>
          <a:prstGeom prst="rect">
            <a:avLst/>
          </a:prstGeom>
        </p:spPr>
      </p:pic>
      <p:pic>
        <p:nvPicPr>
          <p:cNvPr id="15" name="Picture 14" descr="Chris Garcia &amp; Associates 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971800"/>
            <a:ext cx="28321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4789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3306" b="32777"/>
          <a:stretch/>
        </p:blipFill>
        <p:spPr>
          <a:xfrm>
            <a:off x="3251484" y="2667000"/>
            <a:ext cx="2920715" cy="99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90600"/>
            <a:ext cx="2856826" cy="207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9548"/>
          <a:stretch/>
        </p:blipFill>
        <p:spPr>
          <a:xfrm>
            <a:off x="6400800" y="838200"/>
            <a:ext cx="2514600" cy="22744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3352800"/>
            <a:ext cx="3166884" cy="3166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8393" t="10951" r="7530" b="5984"/>
          <a:stretch/>
        </p:blipFill>
        <p:spPr>
          <a:xfrm>
            <a:off x="6400800" y="3962400"/>
            <a:ext cx="2155593" cy="212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2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INTRODUCTION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name is Chris Garcia and I am 27 years old</a:t>
            </a:r>
          </a:p>
          <a:p>
            <a:r>
              <a:rPr lang="en-US" dirty="0" smtClean="0"/>
              <a:t>I own a management consulting company, Chris Garcia &amp; Associates LLC</a:t>
            </a:r>
          </a:p>
          <a:p>
            <a:r>
              <a:rPr lang="en-US" dirty="0" smtClean="0"/>
              <a:t>We help </a:t>
            </a:r>
            <a:r>
              <a:rPr lang="en-US" dirty="0" smtClean="0"/>
              <a:t>startup companies </a:t>
            </a:r>
            <a:r>
              <a:rPr lang="en-US" dirty="0" smtClean="0"/>
              <a:t>grow and </a:t>
            </a:r>
            <a:r>
              <a:rPr lang="en-US" dirty="0" smtClean="0"/>
              <a:t>help existing businesses expand </a:t>
            </a:r>
            <a:r>
              <a:rPr lang="en-US" dirty="0" smtClean="0"/>
              <a:t>their customer base domestically and </a:t>
            </a:r>
            <a:r>
              <a:rPr lang="en-US" dirty="0" smtClean="0"/>
              <a:t>internationally</a:t>
            </a:r>
            <a:endParaRPr lang="en-US" dirty="0"/>
          </a:p>
          <a:p>
            <a:r>
              <a:rPr lang="en-US" dirty="0" smtClean="0"/>
              <a:t>I’m a Delegate to Greece for the U.S. Department of State</a:t>
            </a:r>
          </a:p>
          <a:p>
            <a:r>
              <a:rPr lang="en-US" dirty="0" smtClean="0"/>
              <a:t>I’m a Board Member for the Gates Millennium Scholars Alumni Association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asysnap Chocolate Syrup-SD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533400"/>
            <a:ext cx="9199486" cy="5059363"/>
          </a:xfrm>
        </p:spPr>
      </p:pic>
    </p:spTree>
    <p:extLst>
      <p:ext uri="{BB962C8B-B14F-4D97-AF65-F5344CB8AC3E}">
        <p14:creationId xmlns:p14="http://schemas.microsoft.com/office/powerpoint/2010/main" val="1718377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Some challenges I had to overcome in my career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 descr="C:\Users\stephen.minix\AppData\Local\Microsoft\Windows\Temporary Internet Files\Content.IE5\H06GTAOS\MC9000710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4124608" cy="405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6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9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196049"/>
              </p:ext>
            </p:extLst>
          </p:nvPr>
        </p:nvGraphicFramePr>
        <p:xfrm>
          <a:off x="304800" y="1066800"/>
          <a:ext cx="8610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484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ACADEMIC EXERCISE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now spend several minutes discussing the day’s academic module and how it is relevant in the ‘real world’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1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QUESTION AND ANSWER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26" y="1600200"/>
            <a:ext cx="63363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90800"/>
            <a:ext cx="3025833" cy="3025833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9"/>
            <a:ext cx="4038600" cy="73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 was born and raised in </a:t>
            </a:r>
            <a:r>
              <a:rPr lang="en-US" dirty="0" smtClean="0"/>
              <a:t>Pacoima, Los </a:t>
            </a:r>
            <a:r>
              <a:rPr lang="en-US" dirty="0" smtClean="0"/>
              <a:t>Angeles, California</a:t>
            </a:r>
            <a:endParaRPr lang="en-US" dirty="0"/>
          </a:p>
        </p:txBody>
      </p:sp>
      <p:pic>
        <p:nvPicPr>
          <p:cNvPr id="3" name="Picture 2" descr="20130923_213801_HD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86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 little about my family…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81200"/>
            <a:ext cx="6551814" cy="459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r>
              <a:rPr lang="en-US" dirty="0" smtClean="0"/>
              <a:t>I attended </a:t>
            </a:r>
            <a:r>
              <a:rPr lang="en-US" b="1" dirty="0" smtClean="0"/>
              <a:t>Granada Hills Charter High School </a:t>
            </a:r>
            <a:r>
              <a:rPr lang="en-US" dirty="0" smtClean="0"/>
              <a:t>in Granada Hills, CA and </a:t>
            </a:r>
            <a:r>
              <a:rPr lang="en-US" b="1" dirty="0" smtClean="0"/>
              <a:t>Littlerock High School </a:t>
            </a:r>
            <a:r>
              <a:rPr lang="en-US" dirty="0" smtClean="0"/>
              <a:t>in Littlerock, CA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2" t="10476" r="14571" b="9110"/>
          <a:stretch/>
        </p:blipFill>
        <p:spPr bwMode="auto">
          <a:xfrm>
            <a:off x="1752600" y="2514600"/>
            <a:ext cx="5667724" cy="39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43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 a HS student I was involved in basketball, baseball, volleyball, cross country… and </a:t>
            </a:r>
            <a:r>
              <a:rPr lang="en-US" dirty="0" err="1" smtClean="0"/>
              <a:t>mathletes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As a HS student I was outgoing, but not with many students.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 </a:t>
            </a:r>
            <a:r>
              <a:rPr lang="en-US" dirty="0" smtClean="0"/>
              <a:t>was also involved in local campaigns.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Things I enjoyed in HS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Things I did not enjoy in HS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Pickup Basketball 24/7</a:t>
            </a:r>
            <a:endParaRPr lang="en-US" dirty="0"/>
          </a:p>
          <a:p>
            <a:r>
              <a:rPr lang="en-US" dirty="0" smtClean="0"/>
              <a:t>Studying (is that weird?)</a:t>
            </a:r>
            <a:endParaRPr lang="en-US" dirty="0"/>
          </a:p>
          <a:p>
            <a:r>
              <a:rPr lang="en-US" dirty="0" smtClean="0"/>
              <a:t>Pepperdine YCS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Struggling to fit in</a:t>
            </a:r>
          </a:p>
          <a:p>
            <a:r>
              <a:rPr lang="en-US" dirty="0" smtClean="0"/>
              <a:t>Living in the desert</a:t>
            </a:r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2" name="Picture 1" descr="1174828_963771716676_1042770858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57600"/>
            <a:ext cx="2971800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733800"/>
            <a:ext cx="37084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7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Activities/Athletics in HS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Jobs I worked while in HS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Varsity Baseball</a:t>
            </a:r>
          </a:p>
          <a:p>
            <a:r>
              <a:rPr lang="en-US" dirty="0" smtClean="0"/>
              <a:t>Varsity Basketball</a:t>
            </a:r>
          </a:p>
          <a:p>
            <a:r>
              <a:rPr lang="en-US" dirty="0" smtClean="0"/>
              <a:t>Varsity Volleyball</a:t>
            </a:r>
          </a:p>
          <a:p>
            <a:r>
              <a:rPr lang="en-US" dirty="0" smtClean="0"/>
              <a:t>Varsity Cross Country</a:t>
            </a:r>
          </a:p>
          <a:p>
            <a:r>
              <a:rPr lang="en-US" dirty="0" smtClean="0"/>
              <a:t>Varsity </a:t>
            </a:r>
            <a:r>
              <a:rPr lang="en-US" dirty="0" err="1" smtClean="0"/>
              <a:t>Mathletes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Printing with my dad</a:t>
            </a:r>
          </a:p>
          <a:p>
            <a:r>
              <a:rPr lang="en-US" dirty="0" smtClean="0"/>
              <a:t>Construction with my uncle</a:t>
            </a:r>
          </a:p>
          <a:p>
            <a:r>
              <a:rPr lang="en-US" dirty="0" smtClean="0"/>
              <a:t>Sales associate at Big 5 Sporting Goods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6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Fondest memories from HS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Obstacles/Adversity you had to overcome in HS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Road trips with my teammates</a:t>
            </a:r>
          </a:p>
          <a:p>
            <a:r>
              <a:rPr lang="en-US" dirty="0" smtClean="0"/>
              <a:t>Being selected as a Bill Gates Millennium Scholar</a:t>
            </a:r>
          </a:p>
          <a:p>
            <a:r>
              <a:rPr lang="en-US" dirty="0" smtClean="0"/>
              <a:t>Opinion piece in the school newspaper</a:t>
            </a:r>
          </a:p>
          <a:p>
            <a:r>
              <a:rPr lang="en-US" dirty="0" smtClean="0"/>
              <a:t>Mr. Smith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Moving to a new high school sophomore year</a:t>
            </a:r>
          </a:p>
          <a:p>
            <a:r>
              <a:rPr lang="en-US" dirty="0" smtClean="0"/>
              <a:t>Being alone with my </a:t>
            </a:r>
            <a:r>
              <a:rPr lang="en-US" dirty="0" smtClean="0"/>
              <a:t>little brother </a:t>
            </a:r>
            <a:r>
              <a:rPr lang="en-US" dirty="0" smtClean="0"/>
              <a:t>afterschool</a:t>
            </a:r>
          </a:p>
          <a:p>
            <a:r>
              <a:rPr lang="en-US" dirty="0" smtClean="0"/>
              <a:t>Not having a lot of money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9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1236</TotalTime>
  <Words>547</Words>
  <Application>Microsoft Macintosh PowerPoint</Application>
  <PresentationFormat>On-screen Show (4:3)</PresentationFormat>
  <Paragraphs>164</Paragraphs>
  <Slides>24</Slides>
  <Notes>15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Executive</vt:lpstr>
      <vt:lpstr>YBA GUEST SPEAKER</vt:lpstr>
      <vt:lpstr>INTRODUCTION</vt:lpstr>
      <vt:lpstr>The Early Years…</vt:lpstr>
      <vt:lpstr>More Early Years…</vt:lpstr>
      <vt:lpstr>HIGH SCHOOL</vt:lpstr>
      <vt:lpstr>HIGH SCHOOL</vt:lpstr>
      <vt:lpstr>HIGH SCHOOL</vt:lpstr>
      <vt:lpstr>HIGH SCHOOL</vt:lpstr>
      <vt:lpstr>HIGH SCHOOL</vt:lpstr>
      <vt:lpstr>College</vt:lpstr>
      <vt:lpstr>College</vt:lpstr>
      <vt:lpstr>College</vt:lpstr>
      <vt:lpstr>College</vt:lpstr>
      <vt:lpstr>College</vt:lpstr>
      <vt:lpstr>College</vt:lpstr>
      <vt:lpstr>Career Path</vt:lpstr>
      <vt:lpstr>Career Path</vt:lpstr>
      <vt:lpstr>Career</vt:lpstr>
      <vt:lpstr>Career</vt:lpstr>
      <vt:lpstr>PowerPoint Presentation</vt:lpstr>
      <vt:lpstr>Career</vt:lpstr>
      <vt:lpstr>CURRENT ROLE</vt:lpstr>
      <vt:lpstr>ACADEMIC EXERCISE</vt:lpstr>
      <vt:lpstr>QUESTION AND ANSWER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Chris Garcia</cp:lastModifiedBy>
  <cp:revision>30</cp:revision>
  <dcterms:created xsi:type="dcterms:W3CDTF">2013-01-02T21:12:08Z</dcterms:created>
  <dcterms:modified xsi:type="dcterms:W3CDTF">2015-01-28T20:37:54Z</dcterms:modified>
</cp:coreProperties>
</file>