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56" r:id="rId2"/>
    <p:sldId id="257" r:id="rId3"/>
    <p:sldId id="294" r:id="rId4"/>
    <p:sldId id="279" r:id="rId5"/>
    <p:sldId id="280" r:id="rId6"/>
    <p:sldId id="260" r:id="rId7"/>
    <p:sldId id="261" r:id="rId8"/>
    <p:sldId id="282" r:id="rId9"/>
    <p:sldId id="293" r:id="rId10"/>
    <p:sldId id="281" r:id="rId11"/>
    <p:sldId id="287" r:id="rId12"/>
    <p:sldId id="265" r:id="rId13"/>
    <p:sldId id="284" r:id="rId14"/>
    <p:sldId id="267" r:id="rId15"/>
    <p:sldId id="285" r:id="rId16"/>
    <p:sldId id="286" r:id="rId17"/>
    <p:sldId id="289" r:id="rId18"/>
    <p:sldId id="295" r:id="rId19"/>
    <p:sldId id="269" r:id="rId20"/>
    <p:sldId id="270" r:id="rId21"/>
    <p:sldId id="290" r:id="rId22"/>
    <p:sldId id="291" r:id="rId23"/>
    <p:sldId id="292" r:id="rId24"/>
    <p:sldId id="288" r:id="rId25"/>
    <p:sldId id="277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AC4"/>
    <a:srgbClr val="AAEC39"/>
    <a:srgbClr val="1F27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800" y="-1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7D8BAD-65C0-428B-B763-D5C262BA017E}" type="doc">
      <dgm:prSet loTypeId="urn:microsoft.com/office/officeart/2005/8/layout/arrow2" loCatId="process" qsTypeId="urn:microsoft.com/office/officeart/2005/8/quickstyle/simple1" qsCatId="simple" csTypeId="urn:microsoft.com/office/officeart/2005/8/colors/accent6_2" csCatId="accent6" phldr="1"/>
      <dgm:spPr/>
    </dgm:pt>
    <dgm:pt modelId="{9DF16435-D83C-43CC-88F7-B2FF0728BDD3}">
      <dgm:prSet phldrT="[Text]"/>
      <dgm:spPr/>
      <dgm:t>
        <a:bodyPr/>
        <a:lstStyle/>
        <a:p>
          <a:r>
            <a:rPr lang="en-US" dirty="0" smtClean="0">
              <a:solidFill>
                <a:schemeClr val="tx1">
                  <a:lumMod val="50000"/>
                  <a:lumOff val="50000"/>
                </a:schemeClr>
              </a:solidFill>
            </a:rPr>
            <a:t>Trade Systems Manager</a:t>
          </a:r>
          <a:endParaRPr lang="en-US" dirty="0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CA52AC76-7BB2-413C-9E11-86D38414CFD5}" type="parTrans" cxnId="{4C08DC19-C4DB-42DD-AFF3-3B376FBE56A0}">
      <dgm:prSet/>
      <dgm:spPr/>
      <dgm:t>
        <a:bodyPr/>
        <a:lstStyle/>
        <a:p>
          <a:endParaRPr lang="en-US"/>
        </a:p>
      </dgm:t>
    </dgm:pt>
    <dgm:pt modelId="{517BB5CF-1D96-4F22-8A23-281004CAC4AB}" type="sibTrans" cxnId="{4C08DC19-C4DB-42DD-AFF3-3B376FBE56A0}">
      <dgm:prSet/>
      <dgm:spPr/>
      <dgm:t>
        <a:bodyPr/>
        <a:lstStyle/>
        <a:p>
          <a:endParaRPr lang="en-US"/>
        </a:p>
      </dgm:t>
    </dgm:pt>
    <dgm:pt modelId="{2D8EC281-7FD2-4949-B782-9554AE8D8903}">
      <dgm:prSet phldrT="[Text]"/>
      <dgm:spPr/>
      <dgm:t>
        <a:bodyPr/>
        <a:lstStyle/>
        <a:p>
          <a:r>
            <a:rPr lang="en-US" dirty="0" smtClean="0">
              <a:solidFill>
                <a:schemeClr val="tx1">
                  <a:lumMod val="50000"/>
                  <a:lumOff val="50000"/>
                </a:schemeClr>
              </a:solidFill>
            </a:rPr>
            <a:t>Distribution Clerk</a:t>
          </a:r>
          <a:endParaRPr lang="en-US" dirty="0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02539D6B-BCA0-40DA-AE90-785F17D4311C}" type="parTrans" cxnId="{8A517886-B1DE-4194-94CD-5F7FD1872650}">
      <dgm:prSet/>
      <dgm:spPr/>
      <dgm:t>
        <a:bodyPr/>
        <a:lstStyle/>
        <a:p>
          <a:endParaRPr lang="en-US"/>
        </a:p>
      </dgm:t>
    </dgm:pt>
    <dgm:pt modelId="{DF2CC60B-4232-4347-8942-424BC47FE99D}" type="sibTrans" cxnId="{8A517886-B1DE-4194-94CD-5F7FD1872650}">
      <dgm:prSet/>
      <dgm:spPr/>
      <dgm:t>
        <a:bodyPr/>
        <a:lstStyle/>
        <a:p>
          <a:endParaRPr lang="en-US"/>
        </a:p>
      </dgm:t>
    </dgm:pt>
    <dgm:pt modelId="{66044B43-F93D-3048-A029-E1E7C85EEB12}">
      <dgm:prSet phldrT="[Text]"/>
      <dgm:spPr/>
      <dgm:t>
        <a:bodyPr/>
        <a:lstStyle/>
        <a:p>
          <a:r>
            <a:rPr lang="en-US" dirty="0" smtClean="0">
              <a:solidFill>
                <a:schemeClr val="tx1">
                  <a:lumMod val="50000"/>
                  <a:lumOff val="50000"/>
                </a:schemeClr>
              </a:solidFill>
            </a:rPr>
            <a:t>Sales Representative</a:t>
          </a:r>
          <a:endParaRPr lang="en-US" dirty="0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ADF36B6E-9B1E-8843-A488-425B4AE8C8E1}" type="parTrans" cxnId="{F9DDDF06-079D-4C42-8ABF-47E09D2951D7}">
      <dgm:prSet/>
      <dgm:spPr/>
      <dgm:t>
        <a:bodyPr/>
        <a:lstStyle/>
        <a:p>
          <a:endParaRPr lang="en-US"/>
        </a:p>
      </dgm:t>
    </dgm:pt>
    <dgm:pt modelId="{6EC914F1-A95E-9142-9AD6-ADEB3F770E44}" type="sibTrans" cxnId="{F9DDDF06-079D-4C42-8ABF-47E09D2951D7}">
      <dgm:prSet/>
      <dgm:spPr/>
      <dgm:t>
        <a:bodyPr/>
        <a:lstStyle/>
        <a:p>
          <a:endParaRPr lang="en-US"/>
        </a:p>
      </dgm:t>
    </dgm:pt>
    <dgm:pt modelId="{15F37AD4-FD4C-044B-B4B5-92F7E553D959}">
      <dgm:prSet phldrT="[Text]"/>
      <dgm:spPr/>
      <dgm:t>
        <a:bodyPr/>
        <a:lstStyle/>
        <a:p>
          <a:r>
            <a:rPr lang="en-US" dirty="0" smtClean="0">
              <a:solidFill>
                <a:schemeClr val="tx1">
                  <a:lumMod val="50000"/>
                  <a:lumOff val="50000"/>
                </a:schemeClr>
              </a:solidFill>
            </a:rPr>
            <a:t>Account Manager</a:t>
          </a:r>
          <a:endParaRPr lang="en-US" dirty="0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DD84467A-EB30-E74C-BD1A-161E2C00ACF3}" type="parTrans" cxnId="{FF94018E-CDBB-C94B-B9B6-24F43605DB11}">
      <dgm:prSet/>
      <dgm:spPr/>
      <dgm:t>
        <a:bodyPr/>
        <a:lstStyle/>
        <a:p>
          <a:endParaRPr lang="en-US"/>
        </a:p>
      </dgm:t>
    </dgm:pt>
    <dgm:pt modelId="{0E458BA2-28CA-F54F-A2B9-DC35223A4005}" type="sibTrans" cxnId="{FF94018E-CDBB-C94B-B9B6-24F43605DB11}">
      <dgm:prSet/>
      <dgm:spPr/>
      <dgm:t>
        <a:bodyPr/>
        <a:lstStyle/>
        <a:p>
          <a:endParaRPr lang="en-US"/>
        </a:p>
      </dgm:t>
    </dgm:pt>
    <dgm:pt modelId="{F599E406-0282-9248-A1DC-4AA7166F2897}">
      <dgm:prSet phldrT="[Text]"/>
      <dgm:spPr/>
      <dgm:t>
        <a:bodyPr/>
        <a:lstStyle/>
        <a:p>
          <a:r>
            <a:rPr lang="en-US" dirty="0" smtClean="0">
              <a:solidFill>
                <a:schemeClr val="tx1">
                  <a:lumMod val="50000"/>
                  <a:lumOff val="50000"/>
                </a:schemeClr>
              </a:solidFill>
            </a:rPr>
            <a:t>State Sales Manager</a:t>
          </a:r>
          <a:endParaRPr lang="en-US" dirty="0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816E4906-400F-4F49-A5BB-8355CA8FA803}" type="parTrans" cxnId="{58CE5321-CA78-3946-AC9A-F5A54757EC09}">
      <dgm:prSet/>
      <dgm:spPr/>
      <dgm:t>
        <a:bodyPr/>
        <a:lstStyle/>
        <a:p>
          <a:endParaRPr lang="en-US"/>
        </a:p>
      </dgm:t>
    </dgm:pt>
    <dgm:pt modelId="{0B44A908-1BCA-E641-A8A1-46484AA9BEE1}" type="sibTrans" cxnId="{58CE5321-CA78-3946-AC9A-F5A54757EC09}">
      <dgm:prSet/>
      <dgm:spPr/>
      <dgm:t>
        <a:bodyPr/>
        <a:lstStyle/>
        <a:p>
          <a:endParaRPr lang="en-US"/>
        </a:p>
      </dgm:t>
    </dgm:pt>
    <dgm:pt modelId="{2CA1C279-8CAF-4522-A11C-0306FA8C7E1F}" type="pres">
      <dgm:prSet presAssocID="{117D8BAD-65C0-428B-B763-D5C262BA017E}" presName="arrowDiagram" presStyleCnt="0">
        <dgm:presLayoutVars>
          <dgm:chMax val="5"/>
          <dgm:dir/>
          <dgm:resizeHandles val="exact"/>
        </dgm:presLayoutVars>
      </dgm:prSet>
      <dgm:spPr/>
    </dgm:pt>
    <dgm:pt modelId="{A0B6057C-B937-4C17-83EE-1379B4801F9C}" type="pres">
      <dgm:prSet presAssocID="{117D8BAD-65C0-428B-B763-D5C262BA017E}" presName="arrow" presStyleLbl="bgShp" presStyleIdx="0" presStyleCnt="1"/>
      <dgm:spPr/>
    </dgm:pt>
    <dgm:pt modelId="{FA5F02B2-690D-284A-BD7A-43B763FAFC1C}" type="pres">
      <dgm:prSet presAssocID="{117D8BAD-65C0-428B-B763-D5C262BA017E}" presName="arrowDiagram5" presStyleCnt="0"/>
      <dgm:spPr/>
    </dgm:pt>
    <dgm:pt modelId="{C42B30D1-3D3B-8F4B-A691-8438B94B0D30}" type="pres">
      <dgm:prSet presAssocID="{2D8EC281-7FD2-4949-B782-9554AE8D8903}" presName="bullet5a" presStyleLbl="node1" presStyleIdx="0" presStyleCnt="5"/>
      <dgm:spPr/>
    </dgm:pt>
    <dgm:pt modelId="{C0864F86-09B5-944C-80A0-1C858FFA8F04}" type="pres">
      <dgm:prSet presAssocID="{2D8EC281-7FD2-4949-B782-9554AE8D8903}" presName="textBox5a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55C7F1-494E-5140-9879-E890330D9170}" type="pres">
      <dgm:prSet presAssocID="{66044B43-F93D-3048-A029-E1E7C85EEB12}" presName="bullet5b" presStyleLbl="node1" presStyleIdx="1" presStyleCnt="5"/>
      <dgm:spPr/>
    </dgm:pt>
    <dgm:pt modelId="{6B27EB90-610B-5048-B86F-968CF938BB04}" type="pres">
      <dgm:prSet presAssocID="{66044B43-F93D-3048-A029-E1E7C85EEB12}" presName="textBox5b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8DC9ED-FF0B-0D4B-9E0C-9E3149C9378F}" type="pres">
      <dgm:prSet presAssocID="{15F37AD4-FD4C-044B-B4B5-92F7E553D959}" presName="bullet5c" presStyleLbl="node1" presStyleIdx="2" presStyleCnt="5"/>
      <dgm:spPr/>
    </dgm:pt>
    <dgm:pt modelId="{1722E4DD-E3DB-A74C-B925-E96CB2453449}" type="pres">
      <dgm:prSet presAssocID="{15F37AD4-FD4C-044B-B4B5-92F7E553D959}" presName="textBox5c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5F5C2D-60F3-3A42-879D-A97086FD93D1}" type="pres">
      <dgm:prSet presAssocID="{9DF16435-D83C-43CC-88F7-B2FF0728BDD3}" presName="bullet5d" presStyleLbl="node1" presStyleIdx="3" presStyleCnt="5"/>
      <dgm:spPr/>
    </dgm:pt>
    <dgm:pt modelId="{0DFF65B3-E48B-5F44-99EE-88C36E749143}" type="pres">
      <dgm:prSet presAssocID="{9DF16435-D83C-43CC-88F7-B2FF0728BDD3}" presName="textBox5d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F62A49-6C08-9F49-A737-3B8CEE811442}" type="pres">
      <dgm:prSet presAssocID="{F599E406-0282-9248-A1DC-4AA7166F2897}" presName="bullet5e" presStyleLbl="node1" presStyleIdx="4" presStyleCnt="5"/>
      <dgm:spPr/>
    </dgm:pt>
    <dgm:pt modelId="{724AB796-CD86-5742-9E4C-F53AD5926F12}" type="pres">
      <dgm:prSet presAssocID="{F599E406-0282-9248-A1DC-4AA7166F2897}" presName="textBox5e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9DDDF06-079D-4C42-8ABF-47E09D2951D7}" srcId="{117D8BAD-65C0-428B-B763-D5C262BA017E}" destId="{66044B43-F93D-3048-A029-E1E7C85EEB12}" srcOrd="1" destOrd="0" parTransId="{ADF36B6E-9B1E-8843-A488-425B4AE8C8E1}" sibTransId="{6EC914F1-A95E-9142-9AD6-ADEB3F770E44}"/>
    <dgm:cxn modelId="{68428E23-2DA1-4B48-A7E9-4BE816A29799}" type="presOf" srcId="{2D8EC281-7FD2-4949-B782-9554AE8D8903}" destId="{C0864F86-09B5-944C-80A0-1C858FFA8F04}" srcOrd="0" destOrd="0" presId="urn:microsoft.com/office/officeart/2005/8/layout/arrow2"/>
    <dgm:cxn modelId="{5DB551B8-8515-D845-9CD4-7969C4559D32}" type="presOf" srcId="{66044B43-F93D-3048-A029-E1E7C85EEB12}" destId="{6B27EB90-610B-5048-B86F-968CF938BB04}" srcOrd="0" destOrd="0" presId="urn:microsoft.com/office/officeart/2005/8/layout/arrow2"/>
    <dgm:cxn modelId="{E8D2A79A-2D4F-0544-AA46-6D54DA3D13CC}" type="presOf" srcId="{9DF16435-D83C-43CC-88F7-B2FF0728BDD3}" destId="{0DFF65B3-E48B-5F44-99EE-88C36E749143}" srcOrd="0" destOrd="0" presId="urn:microsoft.com/office/officeart/2005/8/layout/arrow2"/>
    <dgm:cxn modelId="{F350ED30-794F-6140-A436-B0EFD9B3FB16}" type="presOf" srcId="{15F37AD4-FD4C-044B-B4B5-92F7E553D959}" destId="{1722E4DD-E3DB-A74C-B925-E96CB2453449}" srcOrd="0" destOrd="0" presId="urn:microsoft.com/office/officeart/2005/8/layout/arrow2"/>
    <dgm:cxn modelId="{8A517886-B1DE-4194-94CD-5F7FD1872650}" srcId="{117D8BAD-65C0-428B-B763-D5C262BA017E}" destId="{2D8EC281-7FD2-4949-B782-9554AE8D8903}" srcOrd="0" destOrd="0" parTransId="{02539D6B-BCA0-40DA-AE90-785F17D4311C}" sibTransId="{DF2CC60B-4232-4347-8942-424BC47FE99D}"/>
    <dgm:cxn modelId="{9693F586-B490-4B88-90A7-F464D797084B}" type="presOf" srcId="{117D8BAD-65C0-428B-B763-D5C262BA017E}" destId="{2CA1C279-8CAF-4522-A11C-0306FA8C7E1F}" srcOrd="0" destOrd="0" presId="urn:microsoft.com/office/officeart/2005/8/layout/arrow2"/>
    <dgm:cxn modelId="{FF94018E-CDBB-C94B-B9B6-24F43605DB11}" srcId="{117D8BAD-65C0-428B-B763-D5C262BA017E}" destId="{15F37AD4-FD4C-044B-B4B5-92F7E553D959}" srcOrd="2" destOrd="0" parTransId="{DD84467A-EB30-E74C-BD1A-161E2C00ACF3}" sibTransId="{0E458BA2-28CA-F54F-A2B9-DC35223A4005}"/>
    <dgm:cxn modelId="{2BDF065C-7660-8D40-B19C-E250A609F2E5}" type="presOf" srcId="{F599E406-0282-9248-A1DC-4AA7166F2897}" destId="{724AB796-CD86-5742-9E4C-F53AD5926F12}" srcOrd="0" destOrd="0" presId="urn:microsoft.com/office/officeart/2005/8/layout/arrow2"/>
    <dgm:cxn modelId="{58CE5321-CA78-3946-AC9A-F5A54757EC09}" srcId="{117D8BAD-65C0-428B-B763-D5C262BA017E}" destId="{F599E406-0282-9248-A1DC-4AA7166F2897}" srcOrd="4" destOrd="0" parTransId="{816E4906-400F-4F49-A5BB-8355CA8FA803}" sibTransId="{0B44A908-1BCA-E641-A8A1-46484AA9BEE1}"/>
    <dgm:cxn modelId="{4C08DC19-C4DB-42DD-AFF3-3B376FBE56A0}" srcId="{117D8BAD-65C0-428B-B763-D5C262BA017E}" destId="{9DF16435-D83C-43CC-88F7-B2FF0728BDD3}" srcOrd="3" destOrd="0" parTransId="{CA52AC76-7BB2-413C-9E11-86D38414CFD5}" sibTransId="{517BB5CF-1D96-4F22-8A23-281004CAC4AB}"/>
    <dgm:cxn modelId="{0D038166-238B-9D41-9E48-FBBC1A120D67}" type="presParOf" srcId="{2CA1C279-8CAF-4522-A11C-0306FA8C7E1F}" destId="{A0B6057C-B937-4C17-83EE-1379B4801F9C}" srcOrd="0" destOrd="0" presId="urn:microsoft.com/office/officeart/2005/8/layout/arrow2"/>
    <dgm:cxn modelId="{2ECE56CA-2DE1-3C4F-91B3-1ADDBD1541C1}" type="presParOf" srcId="{2CA1C279-8CAF-4522-A11C-0306FA8C7E1F}" destId="{FA5F02B2-690D-284A-BD7A-43B763FAFC1C}" srcOrd="1" destOrd="0" presId="urn:microsoft.com/office/officeart/2005/8/layout/arrow2"/>
    <dgm:cxn modelId="{979F9F2D-C3FF-B844-9E73-0F31C66E56A4}" type="presParOf" srcId="{FA5F02B2-690D-284A-BD7A-43B763FAFC1C}" destId="{C42B30D1-3D3B-8F4B-A691-8438B94B0D30}" srcOrd="0" destOrd="0" presId="urn:microsoft.com/office/officeart/2005/8/layout/arrow2"/>
    <dgm:cxn modelId="{7E668E13-ECCF-3A4B-9A5D-93A730C53C97}" type="presParOf" srcId="{FA5F02B2-690D-284A-BD7A-43B763FAFC1C}" destId="{C0864F86-09B5-944C-80A0-1C858FFA8F04}" srcOrd="1" destOrd="0" presId="urn:microsoft.com/office/officeart/2005/8/layout/arrow2"/>
    <dgm:cxn modelId="{E16C6D0F-EA79-424C-B800-11185775CBE7}" type="presParOf" srcId="{FA5F02B2-690D-284A-BD7A-43B763FAFC1C}" destId="{9F55C7F1-494E-5140-9879-E890330D9170}" srcOrd="2" destOrd="0" presId="urn:microsoft.com/office/officeart/2005/8/layout/arrow2"/>
    <dgm:cxn modelId="{107945D8-85B0-7D40-A51F-CB1DDF234FB9}" type="presParOf" srcId="{FA5F02B2-690D-284A-BD7A-43B763FAFC1C}" destId="{6B27EB90-610B-5048-B86F-968CF938BB04}" srcOrd="3" destOrd="0" presId="urn:microsoft.com/office/officeart/2005/8/layout/arrow2"/>
    <dgm:cxn modelId="{F0DC182A-F625-7049-87C8-A7FCA46999CF}" type="presParOf" srcId="{FA5F02B2-690D-284A-BD7A-43B763FAFC1C}" destId="{348DC9ED-FF0B-0D4B-9E0C-9E3149C9378F}" srcOrd="4" destOrd="0" presId="urn:microsoft.com/office/officeart/2005/8/layout/arrow2"/>
    <dgm:cxn modelId="{782091C2-9D0E-2149-BBC9-626A211C12DD}" type="presParOf" srcId="{FA5F02B2-690D-284A-BD7A-43B763FAFC1C}" destId="{1722E4DD-E3DB-A74C-B925-E96CB2453449}" srcOrd="5" destOrd="0" presId="urn:microsoft.com/office/officeart/2005/8/layout/arrow2"/>
    <dgm:cxn modelId="{59E78A68-296C-B543-A769-0E49DD047BE1}" type="presParOf" srcId="{FA5F02B2-690D-284A-BD7A-43B763FAFC1C}" destId="{CA5F5C2D-60F3-3A42-879D-A97086FD93D1}" srcOrd="6" destOrd="0" presId="urn:microsoft.com/office/officeart/2005/8/layout/arrow2"/>
    <dgm:cxn modelId="{FF13F6D1-BB9E-1546-A42E-C87F89BB6DBE}" type="presParOf" srcId="{FA5F02B2-690D-284A-BD7A-43B763FAFC1C}" destId="{0DFF65B3-E48B-5F44-99EE-88C36E749143}" srcOrd="7" destOrd="0" presId="urn:microsoft.com/office/officeart/2005/8/layout/arrow2"/>
    <dgm:cxn modelId="{D138DD7F-CF10-2E4B-A500-D3A365255C37}" type="presParOf" srcId="{FA5F02B2-690D-284A-BD7A-43B763FAFC1C}" destId="{F3F62A49-6C08-9F49-A737-3B8CEE811442}" srcOrd="8" destOrd="0" presId="urn:microsoft.com/office/officeart/2005/8/layout/arrow2"/>
    <dgm:cxn modelId="{11C981E3-EA6F-A145-9F51-DA5DA311A620}" type="presParOf" srcId="{FA5F02B2-690D-284A-BD7A-43B763FAFC1C}" destId="{724AB796-CD86-5742-9E4C-F53AD5926F12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B6057C-B937-4C17-83EE-1379B4801F9C}">
      <dsp:nvSpPr>
        <dsp:cNvPr id="0" name=""/>
        <dsp:cNvSpPr/>
      </dsp:nvSpPr>
      <dsp:spPr>
        <a:xfrm>
          <a:off x="494029" y="0"/>
          <a:ext cx="7241540" cy="4525963"/>
        </a:xfrm>
        <a:prstGeom prst="swooshArrow">
          <a:avLst>
            <a:gd name="adj1" fmla="val 25000"/>
            <a:gd name="adj2" fmla="val 25000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2B30D1-3D3B-8F4B-A691-8438B94B0D30}">
      <dsp:nvSpPr>
        <dsp:cNvPr id="0" name=""/>
        <dsp:cNvSpPr/>
      </dsp:nvSpPr>
      <dsp:spPr>
        <a:xfrm>
          <a:off x="1207321" y="3365506"/>
          <a:ext cx="166555" cy="166555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864F86-09B5-944C-80A0-1C858FFA8F04}">
      <dsp:nvSpPr>
        <dsp:cNvPr id="0" name=""/>
        <dsp:cNvSpPr/>
      </dsp:nvSpPr>
      <dsp:spPr>
        <a:xfrm>
          <a:off x="1290599" y="3448783"/>
          <a:ext cx="948641" cy="10771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254" tIns="0" rIns="0" bIns="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chemeClr val="tx1">
                  <a:lumMod val="50000"/>
                  <a:lumOff val="50000"/>
                </a:schemeClr>
              </a:solidFill>
            </a:rPr>
            <a:t>Distribution Clerk</a:t>
          </a:r>
          <a:endParaRPr lang="en-US" sz="1300" kern="1200" dirty="0">
            <a:solidFill>
              <a:schemeClr val="tx1">
                <a:lumMod val="50000"/>
                <a:lumOff val="50000"/>
              </a:schemeClr>
            </a:solidFill>
          </a:endParaRPr>
        </a:p>
      </dsp:txBody>
      <dsp:txXfrm>
        <a:off x="1290599" y="3448783"/>
        <a:ext cx="948641" cy="1077179"/>
      </dsp:txXfrm>
    </dsp:sp>
    <dsp:sp modelId="{9F55C7F1-494E-5140-9879-E890330D9170}">
      <dsp:nvSpPr>
        <dsp:cNvPr id="0" name=""/>
        <dsp:cNvSpPr/>
      </dsp:nvSpPr>
      <dsp:spPr>
        <a:xfrm>
          <a:off x="2108893" y="2499236"/>
          <a:ext cx="260695" cy="260695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27EB90-610B-5048-B86F-968CF938BB04}">
      <dsp:nvSpPr>
        <dsp:cNvPr id="0" name=""/>
        <dsp:cNvSpPr/>
      </dsp:nvSpPr>
      <dsp:spPr>
        <a:xfrm>
          <a:off x="2239240" y="2629584"/>
          <a:ext cx="1202095" cy="18963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137" tIns="0" rIns="0" bIns="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chemeClr val="tx1">
                  <a:lumMod val="50000"/>
                  <a:lumOff val="50000"/>
                </a:schemeClr>
              </a:solidFill>
            </a:rPr>
            <a:t>Sales Representative</a:t>
          </a:r>
          <a:endParaRPr lang="en-US" sz="1300" kern="1200" dirty="0">
            <a:solidFill>
              <a:schemeClr val="tx1">
                <a:lumMod val="50000"/>
                <a:lumOff val="50000"/>
              </a:schemeClr>
            </a:solidFill>
          </a:endParaRPr>
        </a:p>
      </dsp:txBody>
      <dsp:txXfrm>
        <a:off x="2239240" y="2629584"/>
        <a:ext cx="1202095" cy="1896378"/>
      </dsp:txXfrm>
    </dsp:sp>
    <dsp:sp modelId="{348DC9ED-FF0B-0D4B-9E0C-9E3149C9378F}">
      <dsp:nvSpPr>
        <dsp:cNvPr id="0" name=""/>
        <dsp:cNvSpPr/>
      </dsp:nvSpPr>
      <dsp:spPr>
        <a:xfrm>
          <a:off x="3267539" y="1808574"/>
          <a:ext cx="347593" cy="347593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22E4DD-E3DB-A74C-B925-E96CB2453449}">
      <dsp:nvSpPr>
        <dsp:cNvPr id="0" name=""/>
        <dsp:cNvSpPr/>
      </dsp:nvSpPr>
      <dsp:spPr>
        <a:xfrm>
          <a:off x="3441336" y="1982371"/>
          <a:ext cx="1397617" cy="25435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183" tIns="0" rIns="0" bIns="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chemeClr val="tx1">
                  <a:lumMod val="50000"/>
                  <a:lumOff val="50000"/>
                </a:schemeClr>
              </a:solidFill>
            </a:rPr>
            <a:t>Account Manager</a:t>
          </a:r>
          <a:endParaRPr lang="en-US" sz="1300" kern="1200" dirty="0">
            <a:solidFill>
              <a:schemeClr val="tx1">
                <a:lumMod val="50000"/>
                <a:lumOff val="50000"/>
              </a:schemeClr>
            </a:solidFill>
          </a:endParaRPr>
        </a:p>
      </dsp:txBody>
      <dsp:txXfrm>
        <a:off x="3441336" y="1982371"/>
        <a:ext cx="1397617" cy="2543591"/>
      </dsp:txXfrm>
    </dsp:sp>
    <dsp:sp modelId="{CA5F5C2D-60F3-3A42-879D-A97086FD93D1}">
      <dsp:nvSpPr>
        <dsp:cNvPr id="0" name=""/>
        <dsp:cNvSpPr/>
      </dsp:nvSpPr>
      <dsp:spPr>
        <a:xfrm>
          <a:off x="4614466" y="1269080"/>
          <a:ext cx="448975" cy="448975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FF65B3-E48B-5F44-99EE-88C36E749143}">
      <dsp:nvSpPr>
        <dsp:cNvPr id="0" name=""/>
        <dsp:cNvSpPr/>
      </dsp:nvSpPr>
      <dsp:spPr>
        <a:xfrm>
          <a:off x="4838954" y="1493567"/>
          <a:ext cx="1448308" cy="30323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7903" tIns="0" rIns="0" bIns="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chemeClr val="tx1">
                  <a:lumMod val="50000"/>
                  <a:lumOff val="50000"/>
                </a:schemeClr>
              </a:solidFill>
            </a:rPr>
            <a:t>Trade Systems Manager</a:t>
          </a:r>
          <a:endParaRPr lang="en-US" sz="1300" kern="1200" dirty="0">
            <a:solidFill>
              <a:schemeClr val="tx1">
                <a:lumMod val="50000"/>
                <a:lumOff val="50000"/>
              </a:schemeClr>
            </a:solidFill>
          </a:endParaRPr>
        </a:p>
      </dsp:txBody>
      <dsp:txXfrm>
        <a:off x="4838954" y="1493567"/>
        <a:ext cx="1448308" cy="3032395"/>
      </dsp:txXfrm>
    </dsp:sp>
    <dsp:sp modelId="{F3F62A49-6C08-9F49-A737-3B8CEE811442}">
      <dsp:nvSpPr>
        <dsp:cNvPr id="0" name=""/>
        <dsp:cNvSpPr/>
      </dsp:nvSpPr>
      <dsp:spPr>
        <a:xfrm>
          <a:off x="6001221" y="908813"/>
          <a:ext cx="572081" cy="572081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4AB796-CD86-5742-9E4C-F53AD5926F12}">
      <dsp:nvSpPr>
        <dsp:cNvPr id="0" name=""/>
        <dsp:cNvSpPr/>
      </dsp:nvSpPr>
      <dsp:spPr>
        <a:xfrm>
          <a:off x="6287262" y="1194854"/>
          <a:ext cx="1448308" cy="33311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3134" tIns="0" rIns="0" bIns="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chemeClr val="tx1">
                  <a:lumMod val="50000"/>
                  <a:lumOff val="50000"/>
                </a:schemeClr>
              </a:solidFill>
            </a:rPr>
            <a:t>State Sales Manager</a:t>
          </a:r>
          <a:endParaRPr lang="en-US" sz="1300" kern="1200" dirty="0">
            <a:solidFill>
              <a:schemeClr val="tx1">
                <a:lumMod val="50000"/>
                <a:lumOff val="50000"/>
              </a:schemeClr>
            </a:solidFill>
          </a:endParaRPr>
        </a:p>
      </dsp:txBody>
      <dsp:txXfrm>
        <a:off x="6287262" y="1194854"/>
        <a:ext cx="1448308" cy="33311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70AA8B-C0B0-49DC-A79B-CAEEBBCE26C0}" type="datetimeFigureOut">
              <a:rPr lang="en-US" smtClean="0"/>
              <a:pPr/>
              <a:t>10/20/15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629F3F-0E87-40EC-BFBE-C0725E033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958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649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649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649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649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649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</a:t>
            </a:r>
            <a:r>
              <a:rPr lang="en-US" baseline="0" dirty="0" smtClean="0"/>
              <a:t> may use this chart to describe your journey to the current career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1418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649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649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649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649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649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649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649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649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649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649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6774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677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10/20/15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10/20/15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Youth Business : ALLIANCE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10/20/15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Youth Business : ALLIANCE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10/20/15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Youth Business : ALLIANCE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rgbClr val="00BAC4"/>
                </a:solidFill>
                <a:effectLst/>
                <a:latin typeface="Avenir Black"/>
                <a:ea typeface="+mj-ea"/>
                <a:cs typeface="Avenir Black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10/20/15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Youth Business : ALLIANCE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10/20/15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Youth Business : ALLIANCE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10/20/15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Youth Business : ALLIANCE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10/20/15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Youth Business : ALLIANCE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10/20/15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Youth Business : ALLIANCE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/>
                <a:latin typeface="Avenir Black"/>
                <a:cs typeface="Avenir Black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10/20/15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Youth Business : ALLIANCE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10/20/15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Youth Business : ALLIANCE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38861"/>
            <a:ext cx="8229600" cy="132247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10E295D2-AE44-4374-A884-1A794EA1BC3F}" type="datetimeFigureOut">
              <a:rPr lang="en-US" smtClean="0"/>
              <a:pPr/>
              <a:t>10/20/15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4800" kern="1200" cap="all">
          <a:solidFill>
            <a:srgbClr val="00BAC4"/>
          </a:solidFill>
          <a:effectLst/>
          <a:latin typeface="Avenir Heavy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Avenir Roman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2000" kern="1200">
          <a:solidFill>
            <a:schemeClr val="tx1">
              <a:lumMod val="50000"/>
              <a:lumOff val="50000"/>
            </a:schemeClr>
          </a:solidFill>
          <a:latin typeface="Avenir Roman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Avenir Roman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2000" kern="1200">
          <a:solidFill>
            <a:schemeClr val="tx1">
              <a:lumMod val="50000"/>
              <a:lumOff val="50000"/>
            </a:schemeClr>
          </a:solidFill>
          <a:latin typeface="Avenir Roman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Avenir Roman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28600" y="-228600"/>
            <a:ext cx="9601200" cy="7162800"/>
          </a:xfrm>
          <a:prstGeom prst="rect">
            <a:avLst/>
          </a:prstGeom>
          <a:solidFill>
            <a:srgbClr val="1F272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410200"/>
            <a:ext cx="6400800" cy="762000"/>
          </a:xfrm>
        </p:spPr>
        <p:txBody>
          <a:bodyPr/>
          <a:lstStyle/>
          <a:p>
            <a:r>
              <a:rPr lang="en-US" dirty="0" smtClean="0">
                <a:latin typeface="Avenir Roman"/>
                <a:cs typeface="Avenir Roman"/>
              </a:rPr>
              <a:t>Chief Technologist WPAS</a:t>
            </a:r>
            <a:endParaRPr lang="en-US" dirty="0">
              <a:latin typeface="Avenir Roman"/>
              <a:cs typeface="Avenir Roman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-19665" y="1295400"/>
            <a:ext cx="9144000" cy="2895601"/>
          </a:xfrm>
        </p:spPr>
        <p:txBody>
          <a:bodyPr/>
          <a:lstStyle/>
          <a:p>
            <a:r>
              <a:rPr lang="en-US" sz="6000" dirty="0" smtClean="0">
                <a:solidFill>
                  <a:srgbClr val="00BAC4"/>
                </a:solidFill>
                <a:effectLst/>
                <a:latin typeface="Avenir Black"/>
                <a:cs typeface="Avenir Black"/>
              </a:rPr>
              <a:t>Scott Trevena</a:t>
            </a:r>
            <a:endParaRPr lang="en-US" sz="6000" dirty="0">
              <a:solidFill>
                <a:srgbClr val="00BAC4"/>
              </a:solidFill>
              <a:effectLst/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1884260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School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Jobs I worked while I was in High School were:</a:t>
            </a:r>
          </a:p>
          <a:p>
            <a:pPr lvl="1"/>
            <a:r>
              <a:rPr lang="en-US" dirty="0" smtClean="0"/>
              <a:t>Shell Service Station Attendant</a:t>
            </a:r>
          </a:p>
          <a:p>
            <a:pPr lvl="1"/>
            <a:r>
              <a:rPr lang="en-US" dirty="0" smtClean="0"/>
              <a:t>McDonalds</a:t>
            </a:r>
          </a:p>
          <a:p>
            <a:pPr lvl="1"/>
            <a:r>
              <a:rPr lang="en-US" dirty="0" smtClean="0"/>
              <a:t>Veterinary “Nurse”</a:t>
            </a:r>
          </a:p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93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Getting in to College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top few things I did to ensure I got into college were:</a:t>
            </a:r>
          </a:p>
          <a:p>
            <a:pPr lvl="1"/>
            <a:r>
              <a:rPr lang="en-US" dirty="0" smtClean="0"/>
              <a:t>The process in Australia was different</a:t>
            </a:r>
          </a:p>
          <a:p>
            <a:pPr lvl="1"/>
            <a:r>
              <a:rPr lang="en-US" dirty="0" smtClean="0"/>
              <a:t>Entry was based on HSC results (last 2 years of HS)</a:t>
            </a:r>
          </a:p>
          <a:p>
            <a:pPr lvl="1"/>
            <a:r>
              <a:rPr lang="en-US" dirty="0" smtClean="0"/>
              <a:t>You applied and the entry marks were scaled to meet demand</a:t>
            </a:r>
          </a:p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950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College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algn="ctr"/>
            <a:r>
              <a:rPr lang="en-US" dirty="0" smtClean="0"/>
              <a:t>I attended Sydney University, </a:t>
            </a:r>
            <a:r>
              <a:rPr lang="en-US" dirty="0" smtClean="0"/>
              <a:t>NSW</a:t>
            </a:r>
          </a:p>
          <a:p>
            <a:pPr algn="ctr"/>
            <a:r>
              <a:rPr lang="en-US" dirty="0" smtClean="0"/>
              <a:t>Founded in 1850</a:t>
            </a:r>
            <a:endParaRPr lang="en-US" dirty="0" smtClean="0"/>
          </a:p>
          <a:p>
            <a:pPr algn="ctr"/>
            <a:r>
              <a:rPr lang="en-US" dirty="0" smtClean="0"/>
              <a:t>(52,789 Students in 2014)</a:t>
            </a:r>
          </a:p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500938" y="4648200"/>
            <a:ext cx="2142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Insert map shot here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3120316"/>
            <a:ext cx="4786646" cy="2823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861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College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Things I enjoyed in College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mtClean="0"/>
              <a:t>Things I didn’t enjoy in College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Freedom</a:t>
            </a:r>
          </a:p>
          <a:p>
            <a:r>
              <a:rPr lang="en-US" dirty="0" smtClean="0"/>
              <a:t>Friends</a:t>
            </a:r>
          </a:p>
          <a:p>
            <a:r>
              <a:rPr lang="en-US" dirty="0" smtClean="0"/>
              <a:t>Bar &amp; Coffee shops</a:t>
            </a:r>
          </a:p>
          <a:p>
            <a:r>
              <a:rPr lang="en-US" dirty="0" smtClean="0"/>
              <a:t>Girls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First year exams</a:t>
            </a:r>
          </a:p>
          <a:p>
            <a:r>
              <a:rPr lang="en-US" dirty="0" smtClean="0"/>
              <a:t>Girls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260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College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1" dirty="0" smtClean="0"/>
              <a:t>Favorite classes </a:t>
            </a:r>
            <a:endParaRPr lang="en-US" b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l"/>
            <a:r>
              <a:rPr lang="en-US" b="1" dirty="0" smtClean="0"/>
              <a:t>Least favorite classes</a:t>
            </a:r>
            <a:endParaRPr lang="en-US" b="1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Introduction to Programming</a:t>
            </a:r>
          </a:p>
          <a:p>
            <a:r>
              <a:rPr lang="en-US" dirty="0" smtClean="0"/>
              <a:t>Foundations of Computer Systems</a:t>
            </a:r>
          </a:p>
          <a:p>
            <a:r>
              <a:rPr lang="en-US" dirty="0" smtClean="0"/>
              <a:t>Data Structures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 smtClean="0"/>
              <a:t>Differential Calculus</a:t>
            </a:r>
          </a:p>
          <a:p>
            <a:r>
              <a:rPr lang="en-US" dirty="0" smtClean="0"/>
              <a:t>Linear Algebra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468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College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Jobs I worked while I was in College were:</a:t>
            </a:r>
          </a:p>
          <a:p>
            <a:pPr lvl="1"/>
            <a:r>
              <a:rPr lang="en-US" dirty="0"/>
              <a:t>Continued </a:t>
            </a:r>
            <a:r>
              <a:rPr lang="en-US" dirty="0" smtClean="0"/>
              <a:t>at Shell </a:t>
            </a:r>
            <a:r>
              <a:rPr lang="en-US" dirty="0"/>
              <a:t>Service </a:t>
            </a:r>
            <a:r>
              <a:rPr lang="en-US" dirty="0" smtClean="0"/>
              <a:t>Station including opening or closing responsibilities</a:t>
            </a:r>
            <a:endParaRPr lang="en-US" dirty="0"/>
          </a:p>
          <a:p>
            <a:pPr lvl="2"/>
            <a:r>
              <a:rPr lang="en-US" dirty="0" smtClean="0"/>
              <a:t>Learnt how to deal with customers and provide great service</a:t>
            </a:r>
          </a:p>
          <a:p>
            <a:pPr lvl="2"/>
            <a:r>
              <a:rPr lang="en-US" dirty="0" smtClean="0"/>
              <a:t>Appreciate manual </a:t>
            </a:r>
            <a:r>
              <a:rPr lang="en-US" dirty="0" smtClean="0"/>
              <a:t>work</a:t>
            </a:r>
          </a:p>
          <a:p>
            <a:pPr lvl="2"/>
            <a:r>
              <a:rPr lang="en-US" dirty="0" smtClean="0"/>
              <a:t>At times could do study </a:t>
            </a:r>
            <a:r>
              <a:rPr lang="en-US" dirty="0" err="1" smtClean="0"/>
              <a:t>etc</a:t>
            </a:r>
            <a:r>
              <a:rPr lang="en-US" dirty="0" smtClean="0"/>
              <a:t> whilst it was quite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268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College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Things that felt difficult or challenging for me while I was in College were:</a:t>
            </a:r>
          </a:p>
          <a:p>
            <a:pPr lvl="1"/>
            <a:r>
              <a:rPr lang="en-US" dirty="0" smtClean="0"/>
              <a:t>My biggest challenge was balancing the new freedoms with the self discipline required for my academic success</a:t>
            </a:r>
          </a:p>
          <a:p>
            <a:pPr lvl="1"/>
            <a:r>
              <a:rPr lang="en-US" dirty="0" smtClean="0"/>
              <a:t>Failing my first year exams</a:t>
            </a:r>
          </a:p>
          <a:p>
            <a:pPr lvl="1"/>
            <a:r>
              <a:rPr lang="en-US" dirty="0" smtClean="0"/>
              <a:t>Having the courage to withdraw and pursue employment at the start of my second </a:t>
            </a:r>
            <a:r>
              <a:rPr lang="en-US" dirty="0" smtClean="0"/>
              <a:t>year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467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138861"/>
            <a:ext cx="9144000" cy="1322479"/>
          </a:xfrm>
        </p:spPr>
        <p:txBody>
          <a:bodyPr/>
          <a:lstStyle/>
          <a:p>
            <a:r>
              <a:rPr lang="en-US" dirty="0" smtClean="0"/>
              <a:t>Getting a job after College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top few things I did to ensure I got a good job after college were:</a:t>
            </a:r>
          </a:p>
          <a:p>
            <a:pPr lvl="1"/>
            <a:r>
              <a:rPr lang="en-US" dirty="0" smtClean="0"/>
              <a:t>Was prepared to work hard</a:t>
            </a:r>
          </a:p>
          <a:p>
            <a:pPr lvl="1"/>
            <a:r>
              <a:rPr lang="en-US" dirty="0" smtClean="0"/>
              <a:t>I had set an objective of achieving a similar level of success via working my way up</a:t>
            </a:r>
          </a:p>
          <a:p>
            <a:pPr lvl="1"/>
            <a:r>
              <a:rPr lang="en-US" dirty="0" smtClean="0"/>
              <a:t>Looked for a job that provided opportunity for thinking outside the square</a:t>
            </a:r>
          </a:p>
          <a:p>
            <a:pPr lvl="1"/>
            <a:r>
              <a:rPr lang="en-US" dirty="0" smtClean="0"/>
              <a:t>Was focusing on larger organizations, preferably International</a:t>
            </a:r>
          </a:p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738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534" y="3733800"/>
            <a:ext cx="2293236" cy="167640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138861"/>
            <a:ext cx="9144000" cy="1322479"/>
          </a:xfrm>
        </p:spPr>
        <p:txBody>
          <a:bodyPr/>
          <a:lstStyle/>
          <a:p>
            <a:r>
              <a:rPr lang="en-US" dirty="0" smtClean="0"/>
              <a:t>The job after College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514600"/>
          </a:xfrm>
        </p:spPr>
        <p:txBody>
          <a:bodyPr/>
          <a:lstStyle/>
          <a:p>
            <a:r>
              <a:rPr lang="en-US" dirty="0" smtClean="0"/>
              <a:t>What I learnt at Lever and Kitchen </a:t>
            </a:r>
            <a:r>
              <a:rPr lang="en-US" dirty="0" smtClean="0"/>
              <a:t>(L&amp;K)</a:t>
            </a:r>
            <a:endParaRPr lang="en-US" dirty="0" smtClean="0"/>
          </a:p>
          <a:p>
            <a:pPr lvl="1"/>
            <a:r>
              <a:rPr lang="en-US" dirty="0" smtClean="0"/>
              <a:t>PCs in Business (Lotus 123/Excel/Windows)</a:t>
            </a:r>
          </a:p>
          <a:p>
            <a:pPr lvl="1"/>
            <a:r>
              <a:rPr lang="en-US" dirty="0" smtClean="0"/>
              <a:t>Sales</a:t>
            </a:r>
          </a:p>
          <a:p>
            <a:pPr lvl="1"/>
            <a:r>
              <a:rPr lang="en-US" dirty="0" smtClean="0"/>
              <a:t>Hard Work and being part of a Team</a:t>
            </a:r>
          </a:p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600" y="3226144"/>
            <a:ext cx="4648200" cy="310029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95600" y="6324600"/>
            <a:ext cx="3775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L&amp;K Head Office Team around 1985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Wingdings"/>
              </a:rPr>
              <a:t>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314258"/>
            <a:ext cx="8115389" cy="60865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229136">
            <a:off x="3653301" y="-1540710"/>
            <a:ext cx="1899942" cy="949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023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Career Path in </a:t>
            </a:r>
            <a:r>
              <a:rPr lang="en-US" dirty="0" smtClean="0"/>
              <a:t>L&amp;K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831324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448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en-US" dirty="0" smtClean="0"/>
              <a:t>My name is Scott Trevena and I am </a:t>
            </a:r>
            <a:r>
              <a:rPr lang="en-US" dirty="0" smtClean="0"/>
              <a:t>?? years </a:t>
            </a:r>
            <a:r>
              <a:rPr lang="en-US" dirty="0" smtClean="0"/>
              <a:t>old.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I work for Wipro Promax Analytics Solutions (WPAS).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My company does:</a:t>
            </a:r>
          </a:p>
          <a:p>
            <a:pPr lvl="1" algn="ctr"/>
            <a:r>
              <a:rPr lang="en-US" dirty="0" smtClean="0"/>
              <a:t>Develops and sells software for Consumer Goods companies to enable them to plan their promotional calendars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My role at WPAS is Chief Technologist</a:t>
            </a:r>
          </a:p>
          <a:p>
            <a:pPr lvl="1" algn="ctr"/>
            <a:r>
              <a:rPr lang="en-US" dirty="0" smtClean="0"/>
              <a:t>Oversee the ongoing design and development of the application</a:t>
            </a:r>
          </a:p>
          <a:p>
            <a:pPr lvl="1" algn="ctr"/>
            <a:r>
              <a:rPr lang="en-US" dirty="0" smtClean="0"/>
              <a:t>Develop prototype functionality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Youth Business : ALLIANCE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783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6096000"/>
            <a:ext cx="4281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Australian Promax Team maybe 5 years ago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This is My Company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Every day at my company:</a:t>
            </a:r>
          </a:p>
          <a:p>
            <a:pPr lvl="1"/>
            <a:r>
              <a:rPr lang="en-US" dirty="0" smtClean="0"/>
              <a:t>We develop, maintain and sell a sophisticated Trade Promotion Management and Optimization solution to Consumer Goods Companies</a:t>
            </a:r>
          </a:p>
          <a:p>
            <a:pPr lvl="1"/>
            <a:r>
              <a:rPr lang="en-US" dirty="0" smtClean="0"/>
              <a:t>Customers across the world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3459457"/>
            <a:ext cx="5334000" cy="271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328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Career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first job I had after college was:</a:t>
            </a:r>
          </a:p>
          <a:p>
            <a:pPr lvl="1"/>
            <a:r>
              <a:rPr lang="en-US" dirty="0" smtClean="0"/>
              <a:t>(insert here with a little description of what you did and how you got hired)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The worst job I have ever had was:</a:t>
            </a:r>
          </a:p>
          <a:p>
            <a:pPr lvl="1"/>
            <a:r>
              <a:rPr lang="en-US" dirty="0" smtClean="0"/>
              <a:t>(give a funny anecdote and what you learned from that experience if possible)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521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</a:t>
            </a:r>
            <a:r>
              <a:rPr lang="en-US" dirty="0" smtClean="0"/>
              <a:t>COMPANY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Challenges I have had to overcome </a:t>
            </a:r>
            <a:r>
              <a:rPr lang="en-US" dirty="0" smtClean="0"/>
              <a:t>building my company are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LOTS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484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More than just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When I am not at work I like to:</a:t>
            </a:r>
          </a:p>
          <a:p>
            <a:pPr lvl="1"/>
            <a:r>
              <a:rPr lang="en-US" dirty="0" smtClean="0"/>
              <a:t>Spending </a:t>
            </a:r>
            <a:r>
              <a:rPr lang="en-US" dirty="0" smtClean="0"/>
              <a:t>time with family and friends</a:t>
            </a:r>
          </a:p>
          <a:p>
            <a:pPr lvl="1"/>
            <a:r>
              <a:rPr lang="en-US" dirty="0" smtClean="0"/>
              <a:t>Reading for Improvement and Entertainment </a:t>
            </a:r>
            <a:r>
              <a:rPr lang="en-US" dirty="0" smtClean="0"/>
              <a:t>(Audible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Travel</a:t>
            </a:r>
          </a:p>
          <a:p>
            <a:pPr lvl="1"/>
            <a:r>
              <a:rPr lang="en-US" dirty="0" smtClean="0"/>
              <a:t>Driving cars really fast</a:t>
            </a:r>
          </a:p>
          <a:p>
            <a:pPr lvl="1"/>
            <a:r>
              <a:rPr lang="en-US" dirty="0" smtClean="0"/>
              <a:t>Play golf</a:t>
            </a:r>
          </a:p>
          <a:p>
            <a:pPr lvl="1"/>
            <a:r>
              <a:rPr lang="en-US" dirty="0" smtClean="0"/>
              <a:t>Directorships (non profits)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Youth Business : ALLIANCE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113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Do it all over again?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I could talk to my high school self, what would I say?</a:t>
            </a:r>
          </a:p>
          <a:p>
            <a:pPr lvl="1"/>
            <a:r>
              <a:rPr lang="en-US" dirty="0" smtClean="0"/>
              <a:t>Maybe take a year off to travel the world when you are younger</a:t>
            </a:r>
          </a:p>
          <a:p>
            <a:pPr lvl="1"/>
            <a:r>
              <a:rPr lang="en-US" dirty="0" smtClean="0"/>
              <a:t>It </a:t>
            </a:r>
            <a:r>
              <a:rPr lang="en-US" dirty="0" smtClean="0"/>
              <a:t>is okay to be a dreamer</a:t>
            </a:r>
          </a:p>
          <a:p>
            <a:pPr lvl="1"/>
            <a:r>
              <a:rPr lang="en-US" dirty="0" smtClean="0"/>
              <a:t>Believe </a:t>
            </a:r>
            <a:r>
              <a:rPr lang="en-US" dirty="0" smtClean="0"/>
              <a:t>in and Trust </a:t>
            </a:r>
            <a:r>
              <a:rPr lang="en-US" dirty="0" smtClean="0"/>
              <a:t>yourself</a:t>
            </a:r>
          </a:p>
          <a:p>
            <a:pPr lvl="1"/>
            <a:r>
              <a:rPr lang="en-US" dirty="0" smtClean="0"/>
              <a:t>Build partnerships / look for synergy</a:t>
            </a:r>
          </a:p>
          <a:p>
            <a:pPr lvl="1"/>
            <a:r>
              <a:rPr lang="en-US" dirty="0" smtClean="0"/>
              <a:t>You don</a:t>
            </a:r>
            <a:r>
              <a:rPr lang="fr-FR" dirty="0" smtClean="0"/>
              <a:t>’</a:t>
            </a:r>
            <a:r>
              <a:rPr lang="en-US" dirty="0" smtClean="0"/>
              <a:t>t know it all (learn)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050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AAEC39"/>
                </a:solidFill>
              </a:rPr>
              <a:t>QUESTION AND ANSWER</a:t>
            </a:r>
            <a:endParaRPr lang="en-US" dirty="0">
              <a:solidFill>
                <a:srgbClr val="AAEC39"/>
              </a:solidFill>
            </a:endParaRPr>
          </a:p>
        </p:txBody>
      </p:sp>
      <p:pic>
        <p:nvPicPr>
          <p:cNvPr id="4098" name="Picture 2" descr="C:\Users\stephen.minix\AppData\Local\Microsoft\Windows\Temporary Internet Files\Content.IE5\H06GTAOS\MC900385446[1]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03" b="11503"/>
          <a:stretch>
            <a:fillRect/>
          </a:stretch>
        </p:blipFill>
        <p:spPr/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185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Australia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371600"/>
            <a:ext cx="1541064" cy="2057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599" y="1371599"/>
            <a:ext cx="3276601" cy="20722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200" y="1371600"/>
            <a:ext cx="2895600" cy="20848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7400" y="3429000"/>
            <a:ext cx="4902200" cy="329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036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My childhood</a:t>
            </a:r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1477929"/>
            <a:ext cx="8229600" cy="4731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Roman"/>
                <a:cs typeface="Avenir Roman"/>
              </a:rPr>
              <a:t>I was born and raised in Sydney, Australia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Avenir Roman"/>
              <a:cs typeface="Avenir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0" y="5867400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venir Roman"/>
                <a:cs typeface="Avenir Roman"/>
              </a:rPr>
              <a:t>This is a picture of me at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Roman"/>
                <a:cs typeface="Avenir Roman"/>
              </a:rPr>
              <a:t>a young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venir Roman"/>
                <a:cs typeface="Avenir Roman"/>
              </a:rPr>
              <a:t>age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/>
          <a:srcRect t="12890" b="12890"/>
          <a:stretch>
            <a:fillRect/>
          </a:stretch>
        </p:blipFill>
        <p:spPr>
          <a:xfrm>
            <a:off x="2514600" y="2057400"/>
            <a:ext cx="3493008" cy="3911853"/>
          </a:xfrm>
        </p:spPr>
      </p:pic>
    </p:spTree>
    <p:extLst>
      <p:ext uri="{BB962C8B-B14F-4D97-AF65-F5344CB8AC3E}">
        <p14:creationId xmlns:p14="http://schemas.microsoft.com/office/powerpoint/2010/main" val="2091753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family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640826" y="2011928"/>
            <a:ext cx="4038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1295400"/>
            <a:ext cx="8686800" cy="838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Roman"/>
                <a:cs typeface="Avenir Roman"/>
              </a:rPr>
              <a:t>A little about my family</a:t>
            </a:r>
          </a:p>
          <a:p>
            <a:pPr lvl="1"/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Roman"/>
                <a:cs typeface="Avenir Roman"/>
              </a:rPr>
              <a:t>My dad was a Veterinarian and my mum stayed at home and looked after the three of us boys</a:t>
            </a:r>
          </a:p>
          <a:p>
            <a:pPr marL="0" indent="0">
              <a:buFont typeface="Arial" pitchFamily="34" charset="0"/>
              <a:buNone/>
            </a:pP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Avenir Roman"/>
              <a:cs typeface="Avenir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40993" y="5678269"/>
            <a:ext cx="33550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venir Roman"/>
                <a:cs typeface="Avenir Roman"/>
              </a:rPr>
              <a:t>This is a picture of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Roman"/>
                <a:cs typeface="Avenir Roman"/>
              </a:rPr>
              <a:t>my mum Rae, dad Graham and two younger brothers, Brett and Mark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venir Roman"/>
              <a:cs typeface="Avenir Roman"/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/>
          <a:srcRect t="2793" b="2793"/>
          <a:stretch>
            <a:fillRect/>
          </a:stretch>
        </p:blipFill>
        <p:spPr>
          <a:xfrm>
            <a:off x="2819400" y="2362200"/>
            <a:ext cx="2959608" cy="3314493"/>
          </a:xfrm>
        </p:spPr>
      </p:pic>
    </p:spTree>
    <p:extLst>
      <p:ext uri="{BB962C8B-B14F-4D97-AF65-F5344CB8AC3E}">
        <p14:creationId xmlns:p14="http://schemas.microsoft.com/office/powerpoint/2010/main" val="3654111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3886200"/>
            <a:ext cx="5784526" cy="24384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HIGH SCHOOL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 smtClean="0"/>
              <a:t>I attended SCEGS in North Sydney, NSW, Australia</a:t>
            </a:r>
          </a:p>
          <a:p>
            <a:pPr algn="ctr"/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2133600"/>
            <a:ext cx="3124200" cy="314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165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High School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 a HS student I was reasonably outgoing but was never really in the popular groups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124200" y="6324600"/>
            <a:ext cx="4931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Here is a picture of me in HS with my Rowing Crew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2667000"/>
            <a:ext cx="3394421" cy="344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416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High School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Things that I really liked in High School were:</a:t>
            </a:r>
          </a:p>
          <a:p>
            <a:pPr lvl="1"/>
            <a:r>
              <a:rPr lang="en-US" dirty="0" err="1" smtClean="0"/>
              <a:t>Maths</a:t>
            </a:r>
            <a:r>
              <a:rPr lang="en-US" dirty="0" smtClean="0"/>
              <a:t> / Physics / Chemistry / Economics</a:t>
            </a:r>
          </a:p>
          <a:p>
            <a:pPr lvl="1"/>
            <a:r>
              <a:rPr lang="en-US" dirty="0" smtClean="0"/>
              <a:t>Playing Rugby, Rowing and Cricket</a:t>
            </a:r>
          </a:p>
          <a:p>
            <a:pPr lvl="1"/>
            <a:r>
              <a:rPr lang="en-US" dirty="0" smtClean="0"/>
              <a:t>Cadets</a:t>
            </a:r>
          </a:p>
          <a:p>
            <a:pPr lvl="1"/>
            <a:r>
              <a:rPr lang="en-US" dirty="0" smtClean="0"/>
              <a:t>Spending time with mates</a:t>
            </a:r>
          </a:p>
          <a:p>
            <a:pPr lvl="1"/>
            <a:r>
              <a:rPr lang="en-US" dirty="0" smtClean="0"/>
              <a:t>Chatting to the girls on the train station</a:t>
            </a:r>
          </a:p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78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High School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Things that felt difficult or challenging for me while I was in High School were:</a:t>
            </a:r>
          </a:p>
          <a:p>
            <a:pPr lvl="1"/>
            <a:r>
              <a:rPr lang="en-US" dirty="0" smtClean="0"/>
              <a:t>English / General Studies</a:t>
            </a:r>
          </a:p>
          <a:p>
            <a:pPr lvl="1"/>
            <a:r>
              <a:rPr lang="en-US" dirty="0" smtClean="0"/>
              <a:t>My parents separating</a:t>
            </a:r>
          </a:p>
          <a:p>
            <a:pPr lvl="1"/>
            <a:r>
              <a:rPr lang="en-US" dirty="0" smtClean="0"/>
              <a:t>Dealing with general boredom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056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1101</TotalTime>
  <Words>957</Words>
  <Application>Microsoft Macintosh PowerPoint</Application>
  <PresentationFormat>On-screen Show (4:3)</PresentationFormat>
  <Paragraphs>206</Paragraphs>
  <Slides>25</Slides>
  <Notes>18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Executive</vt:lpstr>
      <vt:lpstr>Scott Trevena</vt:lpstr>
      <vt:lpstr>INTRODUCTION</vt:lpstr>
      <vt:lpstr>Australia</vt:lpstr>
      <vt:lpstr>My childhood</vt:lpstr>
      <vt:lpstr>My family</vt:lpstr>
      <vt:lpstr>MY HIGH SCHOOL</vt:lpstr>
      <vt:lpstr>High School</vt:lpstr>
      <vt:lpstr>High School</vt:lpstr>
      <vt:lpstr>High School</vt:lpstr>
      <vt:lpstr>High School</vt:lpstr>
      <vt:lpstr>Getting in to College</vt:lpstr>
      <vt:lpstr>College</vt:lpstr>
      <vt:lpstr>College</vt:lpstr>
      <vt:lpstr>College</vt:lpstr>
      <vt:lpstr>College</vt:lpstr>
      <vt:lpstr>College</vt:lpstr>
      <vt:lpstr>Getting a job after College</vt:lpstr>
      <vt:lpstr>The job after College</vt:lpstr>
      <vt:lpstr>My Career Path in L&amp;K</vt:lpstr>
      <vt:lpstr>This is My Company</vt:lpstr>
      <vt:lpstr>My Career</vt:lpstr>
      <vt:lpstr>My COMPANY</vt:lpstr>
      <vt:lpstr>More than just work</vt:lpstr>
      <vt:lpstr>Do it all over again?</vt:lpstr>
      <vt:lpstr>QUESTION AND ANSWER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YBA GUEST RESOURCE TEMPLATE</dc:title>
  <dc:creator>Stephen Minix</dc:creator>
  <cp:lastModifiedBy>Scott Trevena</cp:lastModifiedBy>
  <cp:revision>67</cp:revision>
  <dcterms:created xsi:type="dcterms:W3CDTF">2013-01-02T21:12:08Z</dcterms:created>
  <dcterms:modified xsi:type="dcterms:W3CDTF">2015-10-21T02:49:51Z</dcterms:modified>
</cp:coreProperties>
</file>