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257" r:id="rId3"/>
    <p:sldId id="279" r:id="rId4"/>
    <p:sldId id="280" r:id="rId5"/>
    <p:sldId id="260" r:id="rId6"/>
    <p:sldId id="261" r:id="rId7"/>
    <p:sldId id="282" r:id="rId8"/>
    <p:sldId id="293" r:id="rId9"/>
    <p:sldId id="281" r:id="rId10"/>
    <p:sldId id="287" r:id="rId11"/>
    <p:sldId id="265" r:id="rId12"/>
    <p:sldId id="284" r:id="rId13"/>
    <p:sldId id="267" r:id="rId14"/>
    <p:sldId id="285" r:id="rId15"/>
    <p:sldId id="286" r:id="rId16"/>
    <p:sldId id="289" r:id="rId17"/>
    <p:sldId id="270" r:id="rId18"/>
    <p:sldId id="269" r:id="rId19"/>
    <p:sldId id="291" r:id="rId20"/>
    <p:sldId id="275" r:id="rId21"/>
    <p:sldId id="274" r:id="rId22"/>
    <p:sldId id="292" r:id="rId23"/>
    <p:sldId id="288" r:id="rId24"/>
    <p:sldId id="277" r:id="rId25"/>
    <p:sldId id="294" r:id="rId26"/>
    <p:sldId id="295" r:id="rId27"/>
    <p:sldId id="296" r:id="rId28"/>
    <p:sldId id="297" r:id="rId29"/>
    <p:sldId id="300" r:id="rId30"/>
    <p:sldId id="301" r:id="rId31"/>
    <p:sldId id="298" r:id="rId32"/>
    <p:sldId id="299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C4"/>
    <a:srgbClr val="AAEC39"/>
    <a:srgbClr val="1F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20" y="-3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6_2" csCatId="accent6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Became a freelance reporter/journalist</a:t>
          </a:r>
        </a:p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2010 - 13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Started as an actor</a:t>
          </a:r>
        </a:p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2007-10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Started building </a:t>
          </a:r>
          <a:r>
            <a:rPr lang="en-US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MiLLENNiAL</a:t>
          </a:r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 in 2013 – officially launched in 2014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C1F15EE0-C9B7-41DF-A01C-F918C34A425B}" type="pres">
      <dgm:prSet presAssocID="{117D8BAD-65C0-428B-B763-D5C262BA017E}" presName="arrowDiagram3" presStyleCnt="0"/>
      <dgm:spPr/>
    </dgm:pt>
    <dgm:pt modelId="{2208C8A2-51B6-864C-804A-BD967CB45B01}" type="pres">
      <dgm:prSet presAssocID="{2D8EC281-7FD2-4949-B782-9554AE8D8903}" presName="bullet3a" presStyleLbl="node1" presStyleIdx="0" presStyleCnt="3"/>
      <dgm:spPr/>
    </dgm:pt>
    <dgm:pt modelId="{3888F5B6-4C1D-1948-8BDC-64F378014E33}" type="pres">
      <dgm:prSet presAssocID="{2D8EC281-7FD2-4949-B782-9554AE8D8903}" presName="textBox3a" presStyleLbl="revTx" presStyleIdx="0" presStyleCnt="3" custScaleX="100000" custLinFactNeighborX="9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7929E-2521-DA4B-A3F0-4797D22E0F1E}" type="pres">
      <dgm:prSet presAssocID="{9DF16435-D83C-43CC-88F7-B2FF0728BDD3}" presName="bullet3b" presStyleLbl="node1" presStyleIdx="1" presStyleCnt="3"/>
      <dgm:spPr/>
    </dgm:pt>
    <dgm:pt modelId="{4384CF9B-095F-C34A-AF28-41E8777EC18C}" type="pres">
      <dgm:prSet presAssocID="{9DF16435-D83C-43CC-88F7-B2FF0728BDD3}" presName="textBox3b" presStyleLbl="revTx" presStyleIdx="1" presStyleCnt="3" custScaleX="126306" custLinFactNeighborX="28078" custLinFactNeighborY="-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2077A-70E6-4C4C-A836-EA56EC69D16A}" type="pres">
      <dgm:prSet presAssocID="{916EA4CA-F191-44E9-BDEC-685BAEB5F89C}" presName="bullet3c" presStyleLbl="node1" presStyleIdx="2" presStyleCnt="3"/>
      <dgm:spPr/>
    </dgm:pt>
    <dgm:pt modelId="{17067309-CB33-4035-BF41-24F82CD4A52A}" type="pres">
      <dgm:prSet presAssocID="{916EA4CA-F191-44E9-BDEC-685BAEB5F89C}" presName="textBox3c" presStyleLbl="revTx" presStyleIdx="2" presStyleCnt="3" custLinFactNeighborX="6627" custLinFactNeighborY="1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497D41-EE58-5E48-A5CB-A20BF157F36B}" type="presOf" srcId="{916EA4CA-F191-44E9-BDEC-685BAEB5F89C}" destId="{17067309-CB33-4035-BF41-24F82CD4A52A}" srcOrd="0" destOrd="0" presId="urn:microsoft.com/office/officeart/2005/8/layout/arrow2"/>
    <dgm:cxn modelId="{8A517886-B1DE-4194-94CD-5F7FD1872650}" srcId="{117D8BAD-65C0-428B-B763-D5C262BA017E}" destId="{2D8EC281-7FD2-4949-B782-9554AE8D8903}" srcOrd="0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C90A972A-0972-D547-87DD-E7D2D5787B58}" type="presOf" srcId="{9DF16435-D83C-43CC-88F7-B2FF0728BDD3}" destId="{4384CF9B-095F-C34A-AF28-41E8777EC18C}" srcOrd="0" destOrd="0" presId="urn:microsoft.com/office/officeart/2005/8/layout/arrow2"/>
    <dgm:cxn modelId="{0C4FF0EF-8AAF-6B45-A330-E5503B6A087D}" type="presOf" srcId="{2D8EC281-7FD2-4949-B782-9554AE8D8903}" destId="{3888F5B6-4C1D-1948-8BDC-64F378014E33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4C08DC19-C4DB-42DD-AFF3-3B376FBE56A0}" srcId="{117D8BAD-65C0-428B-B763-D5C262BA017E}" destId="{9DF16435-D83C-43CC-88F7-B2FF0728BDD3}" srcOrd="1" destOrd="0" parTransId="{CA52AC76-7BB2-413C-9E11-86D38414CFD5}" sibTransId="{517BB5CF-1D96-4F22-8A23-281004CAC4AB}"/>
    <dgm:cxn modelId="{0D038166-238B-9D41-9E48-FBBC1A120D67}" type="presParOf" srcId="{2CA1C279-8CAF-4522-A11C-0306FA8C7E1F}" destId="{A0B6057C-B937-4C17-83EE-1379B4801F9C}" srcOrd="0" destOrd="0" presId="urn:microsoft.com/office/officeart/2005/8/layout/arrow2"/>
    <dgm:cxn modelId="{F84AFBC1-4B06-9449-87C8-DE14D0934E43}" type="presParOf" srcId="{2CA1C279-8CAF-4522-A11C-0306FA8C7E1F}" destId="{C1F15EE0-C9B7-41DF-A01C-F918C34A425B}" srcOrd="1" destOrd="0" presId="urn:microsoft.com/office/officeart/2005/8/layout/arrow2"/>
    <dgm:cxn modelId="{ED57746C-1E95-7B44-A34A-3D9D0F4BB10E}" type="presParOf" srcId="{C1F15EE0-C9B7-41DF-A01C-F918C34A425B}" destId="{2208C8A2-51B6-864C-804A-BD967CB45B01}" srcOrd="0" destOrd="0" presId="urn:microsoft.com/office/officeart/2005/8/layout/arrow2"/>
    <dgm:cxn modelId="{9B81B19D-991E-7249-B99F-506915B84C1F}" type="presParOf" srcId="{C1F15EE0-C9B7-41DF-A01C-F918C34A425B}" destId="{3888F5B6-4C1D-1948-8BDC-64F378014E33}" srcOrd="1" destOrd="0" presId="urn:microsoft.com/office/officeart/2005/8/layout/arrow2"/>
    <dgm:cxn modelId="{24D6C85C-232F-CF44-A139-EF0CA8E8FA14}" type="presParOf" srcId="{C1F15EE0-C9B7-41DF-A01C-F918C34A425B}" destId="{8677929E-2521-DA4B-A3F0-4797D22E0F1E}" srcOrd="2" destOrd="0" presId="urn:microsoft.com/office/officeart/2005/8/layout/arrow2"/>
    <dgm:cxn modelId="{ED94DE0A-0AD6-2F4F-81C4-972C866AF67E}" type="presParOf" srcId="{C1F15EE0-C9B7-41DF-A01C-F918C34A425B}" destId="{4384CF9B-095F-C34A-AF28-41E8777EC18C}" srcOrd="3" destOrd="0" presId="urn:microsoft.com/office/officeart/2005/8/layout/arrow2"/>
    <dgm:cxn modelId="{C885E211-9391-E241-B695-BEC2FB0A20AE}" type="presParOf" srcId="{C1F15EE0-C9B7-41DF-A01C-F918C34A425B}" destId="{EA92077A-70E6-4C4C-A836-EA56EC69D16A}" srcOrd="4" destOrd="0" presId="urn:microsoft.com/office/officeart/2005/8/layout/arrow2"/>
    <dgm:cxn modelId="{FE052856-8176-834C-B2C6-D15D8BA59365}" type="presParOf" srcId="{C1F15EE0-C9B7-41DF-A01C-F918C34A425B}" destId="{17067309-CB33-4035-BF41-24F82CD4A52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8C8A2-51B6-864C-804A-BD967CB45B01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8F5B6-4C1D-1948-8BDC-64F378014E33}">
      <dsp:nvSpPr>
        <dsp:cNvPr id="0" name=""/>
        <dsp:cNvSpPr/>
      </dsp:nvSpPr>
      <dsp:spPr>
        <a:xfrm>
          <a:off x="1665521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Started as an actor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2007-10</a:t>
          </a:r>
          <a:endParaRPr lang="en-US" sz="23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665521" y="3217959"/>
        <a:ext cx="1687279" cy="1308003"/>
      </dsp:txXfrm>
    </dsp:sp>
    <dsp:sp modelId="{8677929E-2521-DA4B-A3F0-4797D22E0F1E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4CF9B-095F-C34A-AF28-41E8777EC18C}">
      <dsp:nvSpPr>
        <dsp:cNvPr id="0" name=""/>
        <dsp:cNvSpPr/>
      </dsp:nvSpPr>
      <dsp:spPr>
        <a:xfrm>
          <a:off x="3505207" y="2057388"/>
          <a:ext cx="2195160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Became a freelance reporter/journalist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2010 - 13</a:t>
          </a:r>
          <a:endParaRPr lang="en-US" sz="23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505207" y="2057388"/>
        <a:ext cx="2195160" cy="2462123"/>
      </dsp:txXfrm>
    </dsp:sp>
    <dsp:sp modelId="{EA92077A-70E6-4C4C-A836-EA56EC69D16A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7309-CB33-4035-BF41-24F82CD4A52A}">
      <dsp:nvSpPr>
        <dsp:cNvPr id="0" name=""/>
        <dsp:cNvSpPr/>
      </dsp:nvSpPr>
      <dsp:spPr>
        <a:xfrm>
          <a:off x="5424829" y="1380418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Started building </a:t>
          </a:r>
          <a:r>
            <a:rPr lang="en-US" sz="2300" kern="1200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MiLLENNiAL</a:t>
          </a:r>
          <a:r>
            <a:rPr lang="en-US" sz="23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in 2013 – officially launched in 2014</a:t>
          </a:r>
          <a:endParaRPr lang="en-US" sz="23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424829" y="1380418"/>
        <a:ext cx="1737969" cy="3145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10/26/15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10/26/15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10/26/15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10/26/15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10/26/15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0BAC4"/>
                </a:solidFill>
                <a:effectLst/>
                <a:latin typeface="Avenir Black"/>
                <a:ea typeface="+mj-ea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10/26/15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10/26/15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10/26/15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10/26/15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10/26/15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  <a:latin typeface="Avenir Black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10/26/15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10/26/15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322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10/26/15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 cap="all">
          <a:solidFill>
            <a:srgbClr val="00BAC4"/>
          </a:solidFill>
          <a:effectLst/>
          <a:latin typeface="Avenir Heavy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8600" y="-228600"/>
            <a:ext cx="9601200" cy="71628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MM logo 300 dpi wht on bl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799412" cy="16764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95400" y="3962400"/>
            <a:ext cx="6400800" cy="1219200"/>
          </a:xfrm>
        </p:spPr>
        <p:txBody>
          <a:bodyPr/>
          <a:lstStyle/>
          <a:p>
            <a:r>
              <a:rPr lang="en-US" dirty="0" smtClean="0">
                <a:latin typeface="Avenir Black"/>
                <a:cs typeface="Avenir Black"/>
              </a:rPr>
              <a:t>Editor</a:t>
            </a:r>
            <a:r>
              <a:rPr lang="en-US" dirty="0">
                <a:latin typeface="Avenir Black"/>
                <a:cs typeface="Avenir Black"/>
              </a:rPr>
              <a:t>-in</a:t>
            </a:r>
            <a:r>
              <a:rPr lang="en-US" dirty="0" smtClean="0">
                <a:latin typeface="Avenir Black"/>
                <a:cs typeface="Avenir Black"/>
              </a:rPr>
              <a:t>-Chief</a:t>
            </a:r>
            <a:r>
              <a:rPr lang="en-US" dirty="0">
                <a:latin typeface="Avenir Black"/>
                <a:cs typeface="Avenir Black"/>
              </a:rPr>
              <a:t/>
            </a:r>
            <a:br>
              <a:rPr lang="en-US" dirty="0">
                <a:latin typeface="Avenir Black"/>
                <a:cs typeface="Avenir Black"/>
              </a:rPr>
            </a:br>
            <a:endParaRPr lang="en-US" dirty="0">
              <a:latin typeface="Avenir Roman"/>
              <a:cs typeface="Avenir Roman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3200400"/>
            <a:ext cx="9144000" cy="1676399"/>
          </a:xfrm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  <a:effectLst/>
                <a:latin typeface="Avenir Black"/>
                <a:cs typeface="Avenir Black"/>
              </a:rPr>
              <a:t>Britt Hysen</a:t>
            </a:r>
            <a:r>
              <a:rPr lang="en-US" sz="6000" dirty="0" smtClean="0">
                <a:solidFill>
                  <a:schemeClr val="bg1"/>
                </a:solidFill>
                <a:effectLst/>
                <a:latin typeface="Avenir Black"/>
                <a:cs typeface="Avenir Black"/>
              </a:rPr>
              <a:t/>
            </a:r>
            <a:br>
              <a:rPr lang="en-US" sz="6000" dirty="0" smtClean="0">
                <a:solidFill>
                  <a:schemeClr val="bg1"/>
                </a:solidFill>
                <a:effectLst/>
                <a:latin typeface="Avenir Black"/>
                <a:cs typeface="Avenir Black"/>
              </a:rPr>
            </a:br>
            <a:endParaRPr lang="en-US" sz="6000" dirty="0">
              <a:solidFill>
                <a:schemeClr val="bg1"/>
              </a:solidFill>
              <a:effectLst/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066800"/>
          </a:xfrm>
        </p:spPr>
        <p:txBody>
          <a:bodyPr/>
          <a:lstStyle/>
          <a:p>
            <a:r>
              <a:rPr lang="en-US" dirty="0" smtClean="0"/>
              <a:t>Acting career</a:t>
            </a:r>
          </a:p>
          <a:p>
            <a:r>
              <a:rPr lang="en-US" dirty="0" smtClean="0"/>
              <a:t>Business Marketing &amp; Management</a:t>
            </a:r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Criminal Min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038600"/>
            <a:ext cx="2709333" cy="2032000"/>
          </a:xfrm>
          <a:prstGeom prst="rect">
            <a:avLst/>
          </a:prstGeom>
        </p:spPr>
      </p:pic>
      <p:pic>
        <p:nvPicPr>
          <p:cNvPr id="2" name="Picture 1" descr="Matt Weiner &amp; Brit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3" t="13612" r="7941"/>
          <a:stretch/>
        </p:blipFill>
        <p:spPr>
          <a:xfrm>
            <a:off x="3352800" y="2971800"/>
            <a:ext cx="3074308" cy="2667000"/>
          </a:xfrm>
          <a:prstGeom prst="rect">
            <a:avLst/>
          </a:prstGeom>
        </p:spPr>
      </p:pic>
      <p:pic>
        <p:nvPicPr>
          <p:cNvPr id="4" name="Picture 3" descr="Merry Xmas Drake and Josh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" t="7972" r="6363" b="6157"/>
          <a:stretch/>
        </p:blipFill>
        <p:spPr>
          <a:xfrm>
            <a:off x="533400" y="2667000"/>
            <a:ext cx="3047804" cy="220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4876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Merry Xmas Drake &amp; Josh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5638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Mad Men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48400" y="3657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Criminal Minds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College years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5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Cal State Northridge then transferred to Penn State </a:t>
            </a:r>
          </a:p>
          <a:p>
            <a:r>
              <a:rPr lang="en-US" dirty="0" smtClean="0"/>
              <a:t>Business Marketing and Management degree online </a:t>
            </a:r>
          </a:p>
          <a:p>
            <a:r>
              <a:rPr lang="en-US" dirty="0" smtClean="0"/>
              <a:t>Took classes that would expand my interests and knowledge</a:t>
            </a:r>
          </a:p>
          <a:p>
            <a:r>
              <a:rPr lang="en-US" dirty="0" smtClean="0"/>
              <a:t>Started my acting and journalism career while attending school</a:t>
            </a:r>
          </a:p>
          <a:p>
            <a:r>
              <a:rPr lang="en-US" dirty="0" smtClean="0"/>
              <a:t>Always a go-getter; never let school prolong the start of my career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college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4040188" cy="609600"/>
          </a:xfrm>
        </p:spPr>
        <p:txBody>
          <a:bodyPr/>
          <a:lstStyle/>
          <a:p>
            <a:pPr algn="l"/>
            <a:r>
              <a:rPr lang="en-US" dirty="0" smtClean="0"/>
              <a:t>Things I enjoyed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8200" y="4191000"/>
            <a:ext cx="6910034" cy="457200"/>
          </a:xfrm>
        </p:spPr>
        <p:txBody>
          <a:bodyPr/>
          <a:lstStyle/>
          <a:p>
            <a:pPr algn="l"/>
            <a:r>
              <a:rPr lang="en-US" dirty="0" smtClean="0"/>
              <a:t>Things I didn’t enjoy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38200" y="2136648"/>
            <a:ext cx="6553200" cy="144475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Expanding my interest</a:t>
            </a:r>
          </a:p>
          <a:p>
            <a:r>
              <a:rPr lang="en-US" sz="1800" dirty="0" smtClean="0"/>
              <a:t>Working as an actor</a:t>
            </a:r>
          </a:p>
          <a:p>
            <a:r>
              <a:rPr lang="en-US" sz="1800" dirty="0" smtClean="0"/>
              <a:t>Jumpstarting my journalism career</a:t>
            </a:r>
          </a:p>
          <a:p>
            <a:r>
              <a:rPr lang="en-US" sz="1800" dirty="0" smtClean="0"/>
              <a:t>Gaining real world experience </a:t>
            </a:r>
          </a:p>
          <a:p>
            <a:endParaRPr lang="en-US" sz="18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862584" y="4651248"/>
            <a:ext cx="6909816" cy="182575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Having to do homework on set</a:t>
            </a:r>
          </a:p>
          <a:p>
            <a:r>
              <a:rPr lang="en-US" sz="1800" dirty="0" smtClean="0"/>
              <a:t>Not being able to create a network of college friends</a:t>
            </a:r>
          </a:p>
          <a:p>
            <a:r>
              <a:rPr lang="en-US" sz="1800" dirty="0" smtClean="0"/>
              <a:t>Never seeing my college campus</a:t>
            </a:r>
            <a:endParaRPr lang="en-US" sz="18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college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3886200"/>
            <a:ext cx="746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260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981200"/>
            <a:ext cx="4040188" cy="609600"/>
          </a:xfrm>
        </p:spPr>
        <p:txBody>
          <a:bodyPr/>
          <a:lstStyle/>
          <a:p>
            <a:pPr algn="l"/>
            <a:r>
              <a:rPr lang="en-US" b="1" dirty="0" smtClean="0"/>
              <a:t>Favorite classes 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" y="3932365"/>
            <a:ext cx="4041775" cy="609600"/>
          </a:xfrm>
        </p:spPr>
        <p:txBody>
          <a:bodyPr/>
          <a:lstStyle/>
          <a:p>
            <a:pPr algn="l"/>
            <a:r>
              <a:rPr lang="en-US" b="1" dirty="0" smtClean="0"/>
              <a:t>Least favorite classes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33400" y="2593848"/>
            <a:ext cx="4041648" cy="1368552"/>
          </a:xfrm>
        </p:spPr>
        <p:txBody>
          <a:bodyPr/>
          <a:lstStyle/>
          <a:p>
            <a:r>
              <a:rPr lang="en-US" sz="2000" dirty="0"/>
              <a:t>Welding</a:t>
            </a:r>
          </a:p>
          <a:p>
            <a:r>
              <a:rPr lang="en-US" sz="2000" dirty="0"/>
              <a:t>Photography</a:t>
            </a:r>
          </a:p>
          <a:p>
            <a:r>
              <a:rPr lang="en-US" sz="2000" dirty="0"/>
              <a:t>Business Law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57784" y="4545013"/>
            <a:ext cx="4041648" cy="3913187"/>
          </a:xfrm>
        </p:spPr>
        <p:txBody>
          <a:bodyPr/>
          <a:lstStyle/>
          <a:p>
            <a:r>
              <a:rPr lang="en-US" sz="2000" dirty="0"/>
              <a:t>Statistics</a:t>
            </a:r>
          </a:p>
          <a:p>
            <a:r>
              <a:rPr lang="en-US" sz="2000" dirty="0"/>
              <a:t>Economics</a:t>
            </a:r>
          </a:p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 descr="IMG_009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6"/>
          <a:stretch/>
        </p:blipFill>
        <p:spPr>
          <a:xfrm>
            <a:off x="5029200" y="1752600"/>
            <a:ext cx="3601610" cy="4419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college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1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Jobs I worked while I was in College were:</a:t>
            </a:r>
          </a:p>
          <a:p>
            <a:pPr lvl="1"/>
            <a:r>
              <a:rPr lang="en-US" dirty="0" smtClean="0"/>
              <a:t>Actor</a:t>
            </a:r>
          </a:p>
          <a:p>
            <a:pPr lvl="1"/>
            <a:r>
              <a:rPr lang="en-US" dirty="0" smtClean="0"/>
              <a:t>Event promoter for The Do </a:t>
            </a:r>
            <a:r>
              <a:rPr lang="en-US" dirty="0" err="1" smtClean="0"/>
              <a:t>LaB</a:t>
            </a:r>
            <a:endParaRPr lang="en-US" dirty="0" smtClean="0"/>
          </a:p>
          <a:p>
            <a:pPr lvl="1"/>
            <a:r>
              <a:rPr lang="en-US" dirty="0" smtClean="0"/>
              <a:t>Reporter/Journalist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 descr="100_331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/>
          <a:stretch/>
        </p:blipFill>
        <p:spPr>
          <a:xfrm>
            <a:off x="696326" y="2900172"/>
            <a:ext cx="3951874" cy="3314700"/>
          </a:xfrm>
          <a:prstGeom prst="rect">
            <a:avLst/>
          </a:prstGeom>
        </p:spPr>
      </p:pic>
      <p:pic>
        <p:nvPicPr>
          <p:cNvPr id="4" name="Picture 3" descr="GYtv Repor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895600"/>
            <a:ext cx="3505200" cy="32948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college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6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Things that were challenging in College:</a:t>
            </a:r>
          </a:p>
          <a:p>
            <a:pPr lvl="1"/>
            <a:r>
              <a:rPr lang="en-US" dirty="0" smtClean="0"/>
              <a:t>Obtaining a business major online</a:t>
            </a:r>
          </a:p>
          <a:p>
            <a:pPr lvl="1"/>
            <a:r>
              <a:rPr lang="en-US" dirty="0" smtClean="0"/>
              <a:t>Lack of peer interaction </a:t>
            </a:r>
          </a:p>
          <a:p>
            <a:pPr lvl="1"/>
            <a:r>
              <a:rPr lang="en-US" dirty="0" smtClean="0"/>
              <a:t>Building a college network</a:t>
            </a:r>
          </a:p>
          <a:p>
            <a:pPr lvl="1"/>
            <a:r>
              <a:rPr lang="en-US" dirty="0" smtClean="0"/>
              <a:t>Starting a business</a:t>
            </a:r>
          </a:p>
          <a:p>
            <a:pPr lvl="1"/>
            <a:r>
              <a:rPr lang="en-US" dirty="0" smtClean="0"/>
              <a:t>Working independently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college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6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2819400" cy="4191000"/>
          </a:xfrm>
        </p:spPr>
        <p:txBody>
          <a:bodyPr/>
          <a:lstStyle/>
          <a:p>
            <a:r>
              <a:rPr lang="en-US" sz="2000" dirty="0" smtClean="0"/>
              <a:t>Launched a career on my terms</a:t>
            </a:r>
          </a:p>
          <a:p>
            <a:r>
              <a:rPr lang="en-US" sz="2000" dirty="0" smtClean="0"/>
              <a:t>Built a business from the experience I created</a:t>
            </a:r>
          </a:p>
          <a:p>
            <a:r>
              <a:rPr lang="en-US" sz="2000" dirty="0" smtClean="0"/>
              <a:t>Leveraged skills and resources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Post college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White House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05000"/>
            <a:ext cx="5486400" cy="4114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219200" y="5257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 err="1" smtClean="0"/>
              <a:t>MiLLENNiAL</a:t>
            </a:r>
            <a:r>
              <a:rPr lang="en-US" dirty="0" smtClean="0"/>
              <a:t> is invited </a:t>
            </a:r>
          </a:p>
          <a:p>
            <a:pPr algn="r"/>
            <a:r>
              <a:rPr lang="en-US" dirty="0" smtClean="0"/>
              <a:t>to The White 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38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r>
              <a:rPr lang="en-US" dirty="0" smtClean="0"/>
              <a:t>Every day at my company:</a:t>
            </a:r>
          </a:p>
          <a:p>
            <a:pPr lvl="1"/>
            <a:r>
              <a:rPr lang="en-US" sz="1800" dirty="0" err="1" smtClean="0"/>
              <a:t>MiLLENNiAL</a:t>
            </a:r>
            <a:r>
              <a:rPr lang="en-US" sz="1800" dirty="0" smtClean="0"/>
              <a:t> launched in June of 2014</a:t>
            </a:r>
          </a:p>
          <a:p>
            <a:pPr lvl="1"/>
            <a:r>
              <a:rPr lang="en-US" sz="1800" dirty="0" smtClean="0"/>
              <a:t>Recognized by the White House as one of the most influential digital media companies for </a:t>
            </a:r>
            <a:r>
              <a:rPr lang="en-US" sz="1800" dirty="0" err="1" smtClean="0"/>
              <a:t>millennials</a:t>
            </a:r>
            <a:endParaRPr lang="en-US" sz="1800" dirty="0" smtClean="0"/>
          </a:p>
          <a:p>
            <a:pPr lvl="1"/>
            <a:r>
              <a:rPr lang="en-US" sz="1800" dirty="0" smtClean="0"/>
              <a:t>Produced more than 45 issues in 1 year</a:t>
            </a:r>
          </a:p>
          <a:p>
            <a:pPr lvl="1"/>
            <a:r>
              <a:rPr lang="en-US" sz="1800" dirty="0" smtClean="0"/>
              <a:t>Operate a team of 20</a:t>
            </a:r>
          </a:p>
          <a:p>
            <a:pPr lvl="1"/>
            <a:r>
              <a:rPr lang="en-US" sz="1800" dirty="0" smtClean="0"/>
              <a:t>Travel the world</a:t>
            </a:r>
          </a:p>
          <a:p>
            <a:pPr lvl="1"/>
            <a:r>
              <a:rPr lang="en-US" sz="1800" dirty="0" smtClean="0"/>
              <a:t>Work with brands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" name="Picture 1" descr="AZ8A3086-edi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3" t="20670" r="16493"/>
          <a:stretch/>
        </p:blipFill>
        <p:spPr>
          <a:xfrm>
            <a:off x="4648200" y="3429000"/>
            <a:ext cx="3854897" cy="29975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257800"/>
            <a:ext cx="3550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April/May 2015</a:t>
            </a:r>
          </a:p>
          <a:p>
            <a:pPr algn="r"/>
            <a:r>
              <a:rPr lang="en-US" dirty="0" smtClean="0"/>
              <a:t>Film crew in Manila, Philippines</a:t>
            </a:r>
          </a:p>
          <a:p>
            <a:pPr algn="r"/>
            <a:r>
              <a:rPr lang="en-US" dirty="0" smtClean="0"/>
              <a:t>Creating content for the MIT of Asia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My company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867002"/>
              </p:ext>
            </p:extLst>
          </p:nvPr>
        </p:nvGraphicFramePr>
        <p:xfrm>
          <a:off x="457200" y="16462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My career path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Challenges I have had to overcome throughout my career are:</a:t>
            </a:r>
          </a:p>
          <a:p>
            <a:pPr lvl="1"/>
            <a:r>
              <a:rPr lang="en-US" dirty="0" smtClean="0"/>
              <a:t>Following your passion even when it felt like it was working against me</a:t>
            </a:r>
          </a:p>
          <a:p>
            <a:pPr lvl="1"/>
            <a:r>
              <a:rPr lang="en-US" dirty="0" smtClean="0"/>
              <a:t>Working for no pay to build a resume</a:t>
            </a:r>
          </a:p>
          <a:p>
            <a:pPr lvl="1"/>
            <a:r>
              <a:rPr lang="en-US" dirty="0" smtClean="0"/>
              <a:t>Sacrificing weekends to put as many hours into building my company</a:t>
            </a:r>
          </a:p>
          <a:p>
            <a:pPr lvl="1"/>
            <a:r>
              <a:rPr lang="en-US" dirty="0" smtClean="0"/>
              <a:t>Creating a product that was financially secure</a:t>
            </a:r>
          </a:p>
          <a:p>
            <a:pPr lvl="1"/>
            <a:r>
              <a:rPr lang="en-US" dirty="0" smtClean="0"/>
              <a:t>Gaining support from the community</a:t>
            </a:r>
          </a:p>
          <a:p>
            <a:pPr lvl="1"/>
            <a:r>
              <a:rPr lang="en-US" dirty="0" smtClean="0"/>
              <a:t>Finding the right partners to work with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My career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8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name is Britt Hysen and I am 27 years old.</a:t>
            </a:r>
          </a:p>
          <a:p>
            <a:endParaRPr lang="en-US" dirty="0" smtClean="0"/>
          </a:p>
          <a:p>
            <a:r>
              <a:rPr lang="en-US" dirty="0" smtClean="0"/>
              <a:t>I work for </a:t>
            </a:r>
            <a:r>
              <a:rPr lang="en-US" dirty="0" err="1" smtClean="0"/>
              <a:t>MiLLENNiAL</a:t>
            </a:r>
            <a:r>
              <a:rPr lang="en-US" dirty="0" smtClean="0"/>
              <a:t> magazine.</a:t>
            </a:r>
          </a:p>
          <a:p>
            <a:endParaRPr lang="en-US" dirty="0" smtClean="0"/>
          </a:p>
          <a:p>
            <a:r>
              <a:rPr lang="en-US" dirty="0" smtClean="0"/>
              <a:t>My company is </a:t>
            </a:r>
            <a:r>
              <a:rPr lang="en-US" dirty="0"/>
              <a:t>a lifestyle media brand that highlights the heroes of the </a:t>
            </a:r>
            <a:r>
              <a:rPr lang="en-US" dirty="0" smtClean="0"/>
              <a:t>generation.</a:t>
            </a:r>
          </a:p>
          <a:p>
            <a:endParaRPr lang="en-US" dirty="0" smtClean="0"/>
          </a:p>
          <a:p>
            <a:r>
              <a:rPr lang="en-US" dirty="0" smtClean="0"/>
              <a:t>My role at </a:t>
            </a:r>
            <a:r>
              <a:rPr lang="en-US" dirty="0" err="1" smtClean="0"/>
              <a:t>MiLLENNiAL</a:t>
            </a:r>
            <a:r>
              <a:rPr lang="en-US" dirty="0" smtClean="0"/>
              <a:t> is the Editor-in-Chief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I oversee all editorial.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24000" y="2057400"/>
            <a:ext cx="6095180" cy="3421856"/>
            <a:chOff x="1524409" y="1718071"/>
            <a:chExt cx="6095180" cy="3421856"/>
          </a:xfrm>
        </p:grpSpPr>
        <p:sp>
          <p:nvSpPr>
            <p:cNvPr id="14" name="Freeform 13"/>
            <p:cNvSpPr/>
            <p:nvPr/>
          </p:nvSpPr>
          <p:spPr>
            <a:xfrm>
              <a:off x="4384867" y="2609180"/>
              <a:ext cx="187132" cy="8198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7132" y="0"/>
                  </a:moveTo>
                  <a:lnTo>
                    <a:pt x="187132" y="819819"/>
                  </a:lnTo>
                  <a:lnTo>
                    <a:pt x="0" y="819819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4572000" y="2609180"/>
              <a:ext cx="2156482" cy="16396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52506"/>
                  </a:lnTo>
                  <a:lnTo>
                    <a:pt x="2156482" y="1452506"/>
                  </a:lnTo>
                  <a:lnTo>
                    <a:pt x="2156482" y="1639639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4526280" y="2609180"/>
              <a:ext cx="91440" cy="16396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639639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2415517" y="2609180"/>
              <a:ext cx="2156482" cy="16396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156482" y="0"/>
                  </a:moveTo>
                  <a:lnTo>
                    <a:pt x="2156482" y="1452506"/>
                  </a:lnTo>
                  <a:lnTo>
                    <a:pt x="0" y="1452506"/>
                  </a:lnTo>
                  <a:lnTo>
                    <a:pt x="0" y="1639639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3680891" y="1718071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524409" y="4248819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680891" y="4248819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837373" y="4248819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602650" y="2983445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95833" y="8164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Footer Placeholder 3"/>
          <p:cNvSpPr txBox="1">
            <a:spLocks/>
          </p:cNvSpPr>
          <p:nvPr/>
        </p:nvSpPr>
        <p:spPr>
          <a:xfrm>
            <a:off x="3657600" y="2133600"/>
            <a:ext cx="1945205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Editor in Chief</a:t>
            </a:r>
          </a:p>
        </p:txBody>
      </p:sp>
      <p:sp>
        <p:nvSpPr>
          <p:cNvPr id="24" name="Footer Placeholder 3"/>
          <p:cNvSpPr txBox="1">
            <a:spLocks/>
          </p:cNvSpPr>
          <p:nvPr/>
        </p:nvSpPr>
        <p:spPr>
          <a:xfrm>
            <a:off x="2417339" y="3330053"/>
            <a:ext cx="2139726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Managing Editor</a:t>
            </a:r>
          </a:p>
        </p:txBody>
      </p:sp>
      <p:sp>
        <p:nvSpPr>
          <p:cNvPr id="25" name="Footer Placeholder 3"/>
          <p:cNvSpPr txBox="1">
            <a:spLocks/>
          </p:cNvSpPr>
          <p:nvPr/>
        </p:nvSpPr>
        <p:spPr>
          <a:xfrm>
            <a:off x="3581400" y="4625453"/>
            <a:ext cx="1945205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Producer</a:t>
            </a:r>
          </a:p>
        </p:txBody>
      </p:sp>
      <p:sp>
        <p:nvSpPr>
          <p:cNvPr id="26" name="Footer Placeholder 3"/>
          <p:cNvSpPr txBox="1">
            <a:spLocks/>
          </p:cNvSpPr>
          <p:nvPr/>
        </p:nvSpPr>
        <p:spPr>
          <a:xfrm>
            <a:off x="5750995" y="4625453"/>
            <a:ext cx="1945205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Photographer</a:t>
            </a:r>
          </a:p>
        </p:txBody>
      </p:sp>
      <p:sp>
        <p:nvSpPr>
          <p:cNvPr id="27" name="Footer Placeholder 3"/>
          <p:cNvSpPr txBox="1">
            <a:spLocks/>
          </p:cNvSpPr>
          <p:nvPr/>
        </p:nvSpPr>
        <p:spPr>
          <a:xfrm>
            <a:off x="1407595" y="4625453"/>
            <a:ext cx="1945205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Writer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851739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My role within the organization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09018" y="1600200"/>
            <a:ext cx="4525963" cy="4525963"/>
            <a:chOff x="2309018" y="1600200"/>
            <a:chExt cx="4525963" cy="4525963"/>
          </a:xfrm>
        </p:grpSpPr>
        <p:sp>
          <p:nvSpPr>
            <p:cNvPr id="6" name="Freeform 5"/>
            <p:cNvSpPr/>
            <p:nvPr/>
          </p:nvSpPr>
          <p:spPr>
            <a:xfrm>
              <a:off x="2309018" y="1600200"/>
              <a:ext cx="4525963" cy="4525963"/>
            </a:xfrm>
            <a:custGeom>
              <a:avLst/>
              <a:gdLst>
                <a:gd name="connsiteX0" fmla="*/ 0 w 4525963"/>
                <a:gd name="connsiteY0" fmla="*/ 2262982 h 4525963"/>
                <a:gd name="connsiteX1" fmla="*/ 2262982 w 4525963"/>
                <a:gd name="connsiteY1" fmla="*/ 0 h 4525963"/>
                <a:gd name="connsiteX2" fmla="*/ 4525964 w 4525963"/>
                <a:gd name="connsiteY2" fmla="*/ 2262982 h 4525963"/>
                <a:gd name="connsiteX3" fmla="*/ 2262982 w 4525963"/>
                <a:gd name="connsiteY3" fmla="*/ 4525964 h 4525963"/>
                <a:gd name="connsiteX4" fmla="*/ 0 w 4525963"/>
                <a:gd name="connsiteY4" fmla="*/ 2262982 h 452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5963" h="4525963">
                  <a:moveTo>
                    <a:pt x="0" y="2262982"/>
                  </a:moveTo>
                  <a:cubicBezTo>
                    <a:pt x="0" y="1013172"/>
                    <a:pt x="1013172" y="0"/>
                    <a:pt x="2262982" y="0"/>
                  </a:cubicBezTo>
                  <a:cubicBezTo>
                    <a:pt x="3512792" y="0"/>
                    <a:pt x="4525964" y="1013172"/>
                    <a:pt x="4525964" y="2262982"/>
                  </a:cubicBezTo>
                  <a:cubicBezTo>
                    <a:pt x="4525964" y="3512792"/>
                    <a:pt x="3512792" y="4525964"/>
                    <a:pt x="2262982" y="4525964"/>
                  </a:cubicBezTo>
                  <a:cubicBezTo>
                    <a:pt x="1013172" y="4525964"/>
                    <a:pt x="0" y="3512792"/>
                    <a:pt x="0" y="22629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715596" tIns="311642" rIns="1715596" bIns="370611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Editor in Chief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($55k)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2761614" y="2505392"/>
              <a:ext cx="3620770" cy="3620770"/>
            </a:xfrm>
            <a:custGeom>
              <a:avLst/>
              <a:gdLst>
                <a:gd name="connsiteX0" fmla="*/ 0 w 3620770"/>
                <a:gd name="connsiteY0" fmla="*/ 1810385 h 3620770"/>
                <a:gd name="connsiteX1" fmla="*/ 1810385 w 3620770"/>
                <a:gd name="connsiteY1" fmla="*/ 0 h 3620770"/>
                <a:gd name="connsiteX2" fmla="*/ 3620770 w 3620770"/>
                <a:gd name="connsiteY2" fmla="*/ 1810385 h 3620770"/>
                <a:gd name="connsiteX3" fmla="*/ 1810385 w 3620770"/>
                <a:gd name="connsiteY3" fmla="*/ 3620770 h 3620770"/>
                <a:gd name="connsiteX4" fmla="*/ 0 w 3620770"/>
                <a:gd name="connsiteY4" fmla="*/ 1810385 h 362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0770" h="3620770">
                  <a:moveTo>
                    <a:pt x="0" y="1810385"/>
                  </a:moveTo>
                  <a:cubicBezTo>
                    <a:pt x="0" y="810537"/>
                    <a:pt x="810537" y="0"/>
                    <a:pt x="1810385" y="0"/>
                  </a:cubicBezTo>
                  <a:cubicBezTo>
                    <a:pt x="2810233" y="0"/>
                    <a:pt x="3620770" y="810537"/>
                    <a:pt x="3620770" y="1810385"/>
                  </a:cubicBezTo>
                  <a:cubicBezTo>
                    <a:pt x="3620770" y="2810233"/>
                    <a:pt x="2810233" y="3620770"/>
                    <a:pt x="1810385" y="3620770"/>
                  </a:cubicBezTo>
                  <a:cubicBezTo>
                    <a:pt x="810537" y="3620770"/>
                    <a:pt x="0" y="2810233"/>
                    <a:pt x="0" y="181038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63000" tIns="302590" rIns="1262999" bIns="283713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Management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($50k)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214211" y="3410585"/>
              <a:ext cx="2715577" cy="2715577"/>
            </a:xfrm>
            <a:custGeom>
              <a:avLst/>
              <a:gdLst>
                <a:gd name="connsiteX0" fmla="*/ 0 w 2715577"/>
                <a:gd name="connsiteY0" fmla="*/ 1357789 h 2715577"/>
                <a:gd name="connsiteX1" fmla="*/ 1357789 w 2715577"/>
                <a:gd name="connsiteY1" fmla="*/ 0 h 2715577"/>
                <a:gd name="connsiteX2" fmla="*/ 2715578 w 2715577"/>
                <a:gd name="connsiteY2" fmla="*/ 1357789 h 2715577"/>
                <a:gd name="connsiteX3" fmla="*/ 1357789 w 2715577"/>
                <a:gd name="connsiteY3" fmla="*/ 2715578 h 2715577"/>
                <a:gd name="connsiteX4" fmla="*/ 0 w 2715577"/>
                <a:gd name="connsiteY4" fmla="*/ 1357789 h 271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5577" h="2715577">
                  <a:moveTo>
                    <a:pt x="0" y="1357789"/>
                  </a:moveTo>
                  <a:cubicBezTo>
                    <a:pt x="0" y="607903"/>
                    <a:pt x="607903" y="0"/>
                    <a:pt x="1357789" y="0"/>
                  </a:cubicBezTo>
                  <a:cubicBezTo>
                    <a:pt x="2107675" y="0"/>
                    <a:pt x="2715578" y="607903"/>
                    <a:pt x="2715578" y="1357789"/>
                  </a:cubicBezTo>
                  <a:cubicBezTo>
                    <a:pt x="2715578" y="2107675"/>
                    <a:pt x="2107675" y="2715578"/>
                    <a:pt x="1357789" y="2715578"/>
                  </a:cubicBezTo>
                  <a:cubicBezTo>
                    <a:pt x="607903" y="2715578"/>
                    <a:pt x="0" y="2107675"/>
                    <a:pt x="0" y="135778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10403" tIns="289012" rIns="810403" bIns="198624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Photographer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($40k)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666807" y="4315777"/>
              <a:ext cx="1810385" cy="1810385"/>
            </a:xfrm>
            <a:custGeom>
              <a:avLst/>
              <a:gdLst>
                <a:gd name="connsiteX0" fmla="*/ 0 w 1810385"/>
                <a:gd name="connsiteY0" fmla="*/ 905193 h 1810385"/>
                <a:gd name="connsiteX1" fmla="*/ 905193 w 1810385"/>
                <a:gd name="connsiteY1" fmla="*/ 0 h 1810385"/>
                <a:gd name="connsiteX2" fmla="*/ 1810386 w 1810385"/>
                <a:gd name="connsiteY2" fmla="*/ 905193 h 1810385"/>
                <a:gd name="connsiteX3" fmla="*/ 905193 w 1810385"/>
                <a:gd name="connsiteY3" fmla="*/ 1810386 h 1810385"/>
                <a:gd name="connsiteX4" fmla="*/ 0 w 1810385"/>
                <a:gd name="connsiteY4" fmla="*/ 905193 h 181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385" h="1810385">
                  <a:moveTo>
                    <a:pt x="0" y="905193"/>
                  </a:moveTo>
                  <a:cubicBezTo>
                    <a:pt x="0" y="405269"/>
                    <a:pt x="405269" y="0"/>
                    <a:pt x="905193" y="0"/>
                  </a:cubicBezTo>
                  <a:cubicBezTo>
                    <a:pt x="1405117" y="0"/>
                    <a:pt x="1810386" y="405269"/>
                    <a:pt x="1810386" y="905193"/>
                  </a:cubicBezTo>
                  <a:cubicBezTo>
                    <a:pt x="1810386" y="1405117"/>
                    <a:pt x="1405117" y="1810386"/>
                    <a:pt x="905193" y="1810386"/>
                  </a:cubicBezTo>
                  <a:cubicBezTo>
                    <a:pt x="405269" y="1810386"/>
                    <a:pt x="0" y="1405117"/>
                    <a:pt x="0" y="90519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50469" tIns="537941" rIns="350469" bIns="5379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Writer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($35k)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compensation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 am not at work I like to:</a:t>
            </a:r>
          </a:p>
          <a:p>
            <a:pPr lvl="1"/>
            <a:r>
              <a:rPr lang="en-US" dirty="0" smtClean="0"/>
              <a:t>Go dancing</a:t>
            </a:r>
          </a:p>
          <a:p>
            <a:pPr lvl="1"/>
            <a:r>
              <a:rPr lang="en-US" dirty="0" smtClean="0"/>
              <a:t>Listen to music</a:t>
            </a:r>
          </a:p>
          <a:p>
            <a:pPr lvl="1"/>
            <a:r>
              <a:rPr lang="en-US" dirty="0" smtClean="0"/>
              <a:t>Travel and sight see</a:t>
            </a:r>
          </a:p>
          <a:p>
            <a:pPr lvl="1"/>
            <a:r>
              <a:rPr lang="en-US" dirty="0" smtClean="0"/>
              <a:t>Go hiking and be in nature</a:t>
            </a:r>
          </a:p>
          <a:p>
            <a:pPr lvl="1"/>
            <a:r>
              <a:rPr lang="en-US" dirty="0" smtClean="0"/>
              <a:t>Do yoga and exercise</a:t>
            </a:r>
          </a:p>
          <a:p>
            <a:pPr lvl="1"/>
            <a:r>
              <a:rPr lang="en-US" dirty="0" smtClean="0"/>
              <a:t>Go out with friends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More than just work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11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 could talk to my high school self, what would I say?</a:t>
            </a:r>
          </a:p>
          <a:p>
            <a:pPr lvl="1"/>
            <a:r>
              <a:rPr lang="en-US" dirty="0" smtClean="0"/>
              <a:t>Pay more attention in class</a:t>
            </a:r>
          </a:p>
          <a:p>
            <a:pPr lvl="1"/>
            <a:r>
              <a:rPr lang="en-US" dirty="0" smtClean="0"/>
              <a:t>Everything is going to work out</a:t>
            </a:r>
          </a:p>
          <a:p>
            <a:pPr lvl="1"/>
            <a:r>
              <a:rPr lang="en-US" dirty="0" smtClean="0"/>
              <a:t>Believe in yourself</a:t>
            </a:r>
          </a:p>
          <a:p>
            <a:pPr lvl="1"/>
            <a:r>
              <a:rPr lang="en-US" dirty="0" smtClean="0"/>
              <a:t>Follow your passions and see where they lead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 it all over again?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5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 &amp; 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Interactive Q &amp; A with prizes…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Activity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1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Started by 2 Stanford University students, this social media app amassed over 700 million daily video and photo messages </a:t>
            </a:r>
            <a:r>
              <a:rPr lang="en-US" sz="3200" dirty="0" smtClean="0">
                <a:solidFill>
                  <a:schemeClr val="tx1"/>
                </a:solidFill>
              </a:rPr>
              <a:t>by </a:t>
            </a:r>
            <a:r>
              <a:rPr lang="en-US" sz="3200" dirty="0">
                <a:solidFill>
                  <a:schemeClr val="tx1"/>
                </a:solidFill>
              </a:rPr>
              <a:t>May 2014. 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CLUE #1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95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It was the first disappearing messaging service to hit the market.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CLUE #2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35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ANSWER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snapchat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438400"/>
            <a:ext cx="4267200" cy="426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400" y="1600200"/>
            <a:ext cx="26853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SNAPCHAT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88116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Bonus question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514600"/>
            <a:ext cx="7391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venir Roman"/>
                <a:ea typeface="ヒラギノ丸ゴ ProN W4"/>
                <a:cs typeface="Avenir Roman"/>
              </a:rPr>
              <a:t>What are the names of the 2 founders?</a:t>
            </a:r>
            <a:endParaRPr lang="en-US" sz="3200" dirty="0">
              <a:solidFill>
                <a:srgbClr val="000000"/>
              </a:solidFill>
              <a:latin typeface="Avenir Roman"/>
              <a:ea typeface="ヒラギノ丸ゴ ProN W4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994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77929"/>
            <a:ext cx="8229600" cy="473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I was born and raised in Burbank, California.</a:t>
            </a:r>
          </a:p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5943600"/>
            <a:ext cx="381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This is a picture of me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at age 4.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Britt 4yrs o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33600"/>
            <a:ext cx="2743200" cy="3657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3901" y="131345"/>
            <a:ext cx="8229600" cy="10041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 cap="all">
                <a:solidFill>
                  <a:srgbClr val="00BAC4"/>
                </a:solidFill>
                <a:effectLst/>
                <a:latin typeface="Avenir Heavy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My Childhood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ANSWER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600200"/>
            <a:ext cx="29218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venir Roman"/>
                <a:cs typeface="Avenir Roman"/>
              </a:rPr>
              <a:t>Bobby Murphy</a:t>
            </a:r>
            <a:endParaRPr lang="en-US" sz="3200" dirty="0">
              <a:latin typeface="Avenir Roman"/>
              <a:cs typeface="Avenir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0" y="1600200"/>
            <a:ext cx="256396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venir Roman"/>
                <a:cs typeface="Avenir Roman"/>
              </a:rPr>
              <a:t>Evan Spiegel</a:t>
            </a:r>
            <a:endParaRPr lang="en-US" sz="3200" dirty="0">
              <a:latin typeface="Avenir Roman"/>
              <a:cs typeface="Avenir Roman"/>
            </a:endParaRPr>
          </a:p>
        </p:txBody>
      </p:sp>
      <p:pic>
        <p:nvPicPr>
          <p:cNvPr id="14" name="Picture 13" descr="bobby murphy evan spieg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56430"/>
            <a:ext cx="7010400" cy="428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58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This actress launched a baby product company that was recently valued at over $1 billion.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38861"/>
            <a:ext cx="8229600" cy="10041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 cap="all">
                <a:solidFill>
                  <a:srgbClr val="00BAC4"/>
                </a:solidFill>
                <a:effectLst/>
                <a:latin typeface="Avenir Heavy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</a:rPr>
              <a:t>CLUE #1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0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Some of the movies that she has starred in include Fantastic Four, Sin City, and Into the Blue.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38861"/>
            <a:ext cx="8229600" cy="10041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 cap="all">
                <a:solidFill>
                  <a:srgbClr val="00BAC4"/>
                </a:solidFill>
                <a:effectLst/>
                <a:latin typeface="Avenir Heavy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CLUE #2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80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ANSWER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905000"/>
            <a:ext cx="24351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venir Roman"/>
                <a:cs typeface="Avenir Roman"/>
              </a:rPr>
              <a:t>Jessica Alba</a:t>
            </a:r>
            <a:endParaRPr lang="en-US" sz="3200" dirty="0">
              <a:latin typeface="Avenir Roman"/>
              <a:cs typeface="Avenir Roman"/>
            </a:endParaRPr>
          </a:p>
        </p:txBody>
      </p:sp>
      <p:pic>
        <p:nvPicPr>
          <p:cNvPr id="7" name="Picture 6" descr="jessica alb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76400"/>
            <a:ext cx="374517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66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Bonus question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286000"/>
            <a:ext cx="739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venir Roman"/>
                <a:ea typeface="ヒラギノ丸ゴ ProN W4"/>
                <a:cs typeface="Avenir Roman"/>
              </a:rPr>
              <a:t>What is the name of her billion-dollar company?</a:t>
            </a:r>
            <a:endParaRPr lang="en-US" sz="3200" dirty="0">
              <a:solidFill>
                <a:srgbClr val="000000"/>
              </a:solidFill>
              <a:latin typeface="Avenir Roman"/>
              <a:ea typeface="ヒラギノ丸ゴ ProN W4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3145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Answer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1600200"/>
            <a:ext cx="4419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venir Roman"/>
                <a:ea typeface="ヒラギノ丸ゴ ProN W4"/>
                <a:cs typeface="Avenir Roman"/>
              </a:rPr>
              <a:t>The Honest Company</a:t>
            </a:r>
            <a:endParaRPr lang="en-US" sz="3200" dirty="0">
              <a:solidFill>
                <a:srgbClr val="000000"/>
              </a:solidFill>
              <a:latin typeface="Avenir Roman"/>
              <a:ea typeface="ヒラギノ丸ゴ ProN W4"/>
              <a:cs typeface="Avenir Roman"/>
            </a:endParaRPr>
          </a:p>
        </p:txBody>
      </p:sp>
      <p:pic>
        <p:nvPicPr>
          <p:cNvPr id="7" name="Picture 6" descr="Honest-Company-Jessi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0"/>
            <a:ext cx="6375400" cy="425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24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Clue #1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286000"/>
            <a:ext cx="754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venir Roman"/>
                <a:cs typeface="Avenir Roman"/>
              </a:rPr>
              <a:t>This Shark Tank billionaire investor made his first million in the early 90s when he sold his company </a:t>
            </a:r>
            <a:r>
              <a:rPr lang="en-US" sz="3200" dirty="0" err="1">
                <a:latin typeface="Avenir Roman"/>
                <a:cs typeface="Avenir Roman"/>
              </a:rPr>
              <a:t>MicroSolutions</a:t>
            </a:r>
            <a:r>
              <a:rPr lang="en-US" sz="3200" dirty="0">
                <a:latin typeface="Avenir Roman"/>
                <a:cs typeface="Avenir Roman"/>
              </a:rPr>
              <a:t> to CompuServe.   </a:t>
            </a:r>
          </a:p>
        </p:txBody>
      </p:sp>
    </p:spTree>
    <p:extLst>
      <p:ext uri="{BB962C8B-B14F-4D97-AF65-F5344CB8AC3E}">
        <p14:creationId xmlns:p14="http://schemas.microsoft.com/office/powerpoint/2010/main" val="1160715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Clue #2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286000"/>
            <a:ext cx="7543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venir Roman"/>
                <a:cs typeface="Avenir Roman"/>
              </a:rPr>
              <a:t>He currently owns the Dallas Mavericks.</a:t>
            </a:r>
          </a:p>
        </p:txBody>
      </p:sp>
    </p:spTree>
    <p:extLst>
      <p:ext uri="{BB962C8B-B14F-4D97-AF65-F5344CB8AC3E}">
        <p14:creationId xmlns:p14="http://schemas.microsoft.com/office/powerpoint/2010/main" val="539578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Answer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1600200"/>
            <a:ext cx="2895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venir Roman"/>
                <a:cs typeface="Avenir Roman"/>
              </a:rPr>
              <a:t>Mark Cuban</a:t>
            </a:r>
            <a:endParaRPr lang="en-US" sz="3200" dirty="0">
              <a:latin typeface="Avenir Roman"/>
              <a:cs typeface="Avenir Roman"/>
            </a:endParaRPr>
          </a:p>
        </p:txBody>
      </p:sp>
      <p:pic>
        <p:nvPicPr>
          <p:cNvPr id="7" name="Picture 6" descr="mark cub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0"/>
            <a:ext cx="7391400" cy="4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44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Clue #1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286000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venir Roman"/>
                <a:cs typeface="Avenir Roman"/>
              </a:rPr>
              <a:t>This is the largest social media site in the world with over 1.5 billion active users.</a:t>
            </a:r>
            <a:r>
              <a:rPr lang="en-US" sz="3200" dirty="0">
                <a:latin typeface="Avenir Roman"/>
                <a:cs typeface="Avenir Roman"/>
              </a:rPr>
              <a:t> </a:t>
            </a:r>
            <a:endParaRPr lang="en-US" sz="3200" dirty="0">
              <a:latin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331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459932" y="16002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A little about my family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My family is really close. Parents have been together for 30+ years and my brother and I are 4 years apart.</a:t>
            </a:r>
          </a:p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953000"/>
            <a:ext cx="3355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This is a picture of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us in 1998. We dressed up in a photo booth at Six Flags.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 descr="Family Photo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1"/>
          <a:stretch/>
        </p:blipFill>
        <p:spPr>
          <a:xfrm>
            <a:off x="5029200" y="2514600"/>
            <a:ext cx="3022010" cy="41590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My family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Clue #2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286000"/>
            <a:ext cx="75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venir Roman"/>
                <a:cs typeface="Avenir Roman"/>
              </a:rPr>
              <a:t>It originally launched under another name in 2004.  </a:t>
            </a:r>
          </a:p>
        </p:txBody>
      </p:sp>
    </p:spTree>
    <p:extLst>
      <p:ext uri="{BB962C8B-B14F-4D97-AF65-F5344CB8AC3E}">
        <p14:creationId xmlns:p14="http://schemas.microsoft.com/office/powerpoint/2010/main" val="39469145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Answer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1600200"/>
            <a:ext cx="4419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Avenir Roman"/>
                <a:ea typeface="ヒラギノ丸ゴ ProN W4"/>
                <a:cs typeface="Avenir Roman"/>
              </a:rPr>
              <a:t>Facebook</a:t>
            </a:r>
            <a:endParaRPr lang="en-US" sz="3200" dirty="0">
              <a:solidFill>
                <a:srgbClr val="000000"/>
              </a:solidFill>
              <a:latin typeface="Avenir Roman"/>
              <a:ea typeface="ヒラギノ丸ゴ ProN W4"/>
              <a:cs typeface="Avenir Roman"/>
            </a:endParaRPr>
          </a:p>
        </p:txBody>
      </p:sp>
      <p:pic>
        <p:nvPicPr>
          <p:cNvPr id="7" name="Picture 6" descr="face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000"/>
            <a:ext cx="8229600" cy="285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006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Bonus question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286000"/>
            <a:ext cx="7391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venir Roman"/>
                <a:ea typeface="ヒラギノ丸ゴ ProN W4"/>
                <a:cs typeface="Avenir Roman"/>
              </a:rPr>
              <a:t>Who is the the founder of Facebook?</a:t>
            </a:r>
            <a:endParaRPr lang="en-US" sz="3200" dirty="0">
              <a:solidFill>
                <a:srgbClr val="000000"/>
              </a:solidFill>
              <a:latin typeface="Avenir Roman"/>
              <a:ea typeface="ヒラギノ丸ゴ ProN W4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6551912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Answer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1600200"/>
            <a:ext cx="4419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Avenir Roman"/>
                <a:ea typeface="ヒラギノ丸ゴ ProN W4"/>
                <a:cs typeface="Avenir Roman"/>
              </a:rPr>
              <a:t>Mark </a:t>
            </a:r>
            <a:r>
              <a:rPr lang="en-US" sz="3200" dirty="0" err="1" smtClean="0">
                <a:solidFill>
                  <a:srgbClr val="000000"/>
                </a:solidFill>
                <a:latin typeface="Avenir Roman"/>
                <a:ea typeface="ヒラギノ丸ゴ ProN W4"/>
                <a:cs typeface="Avenir Roman"/>
              </a:rPr>
              <a:t>Zuckerberg</a:t>
            </a:r>
            <a:endParaRPr lang="en-US" sz="3200" dirty="0">
              <a:solidFill>
                <a:srgbClr val="000000"/>
              </a:solidFill>
              <a:latin typeface="Avenir Roman"/>
              <a:ea typeface="ヒラギノ丸ゴ ProN W4"/>
              <a:cs typeface="Avenir Roman"/>
            </a:endParaRPr>
          </a:p>
        </p:txBody>
      </p:sp>
      <p:pic>
        <p:nvPicPr>
          <p:cNvPr id="7" name="Picture 6" descr="mark zuckerber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38400"/>
            <a:ext cx="6629400" cy="37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010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Clue #1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286000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venir Roman"/>
                <a:cs typeface="Avenir Roman"/>
              </a:rPr>
              <a:t>This new social app allows anyone to post and respond anonymously to personal messages.</a:t>
            </a:r>
            <a:r>
              <a:rPr lang="en-US" sz="3200" dirty="0">
                <a:latin typeface="Avenir Roman"/>
                <a:cs typeface="Avenir Roman"/>
              </a:rPr>
              <a:t> </a:t>
            </a:r>
            <a:endParaRPr lang="en-US" sz="3200" dirty="0">
              <a:solidFill>
                <a:srgbClr val="000000"/>
              </a:solidFill>
              <a:latin typeface="Avenir Roman"/>
              <a:ea typeface="ヒラギノ丸ゴ ProN W4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89473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Clue #2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286000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venir Roman"/>
                <a:cs typeface="Avenir Roman"/>
              </a:rPr>
              <a:t>As of April 2015, the app reached over 10 million monthly active users.</a:t>
            </a:r>
            <a:r>
              <a:rPr lang="en-US" sz="3200" dirty="0">
                <a:latin typeface="Avenir Roman"/>
                <a:cs typeface="Avenir Roman"/>
              </a:rPr>
              <a:t> </a:t>
            </a:r>
            <a:endParaRPr lang="en-US" sz="3200" dirty="0">
              <a:solidFill>
                <a:srgbClr val="000000"/>
              </a:solidFill>
              <a:latin typeface="Avenir Roman"/>
              <a:ea typeface="ヒラギノ丸ゴ ProN W4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68951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Answer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1600200"/>
            <a:ext cx="4419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Avenir Roman"/>
                <a:ea typeface="ヒラギノ丸ゴ ProN W4"/>
                <a:cs typeface="Avenir Roman"/>
              </a:rPr>
              <a:t>Whisper</a:t>
            </a:r>
            <a:endParaRPr lang="en-US" sz="3200" dirty="0">
              <a:solidFill>
                <a:srgbClr val="000000"/>
              </a:solidFill>
              <a:latin typeface="Avenir Roman"/>
              <a:ea typeface="ヒラギノ丸ゴ ProN W4"/>
              <a:cs typeface="Avenir Roman"/>
            </a:endParaRPr>
          </a:p>
        </p:txBody>
      </p:sp>
      <p:pic>
        <p:nvPicPr>
          <p:cNvPr id="7" name="Picture 6" descr="whis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0"/>
            <a:ext cx="6096000" cy="44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105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Clue #1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286000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venir Roman"/>
                <a:cs typeface="Avenir Roman"/>
              </a:rPr>
              <a:t>This Canadian singer songwriter became one of the richest kids in the world before reaching his 18</a:t>
            </a:r>
            <a:r>
              <a:rPr lang="en-US" sz="3200" baseline="30000" dirty="0">
                <a:latin typeface="Avenir Roman"/>
                <a:cs typeface="Avenir Roman"/>
              </a:rPr>
              <a:t>th</a:t>
            </a:r>
            <a:r>
              <a:rPr lang="en-US" sz="3200" dirty="0">
                <a:latin typeface="Avenir Roman"/>
                <a:cs typeface="Avenir Roman"/>
              </a:rPr>
              <a:t> birthday. </a:t>
            </a:r>
          </a:p>
        </p:txBody>
      </p:sp>
    </p:spTree>
    <p:extLst>
      <p:ext uri="{BB962C8B-B14F-4D97-AF65-F5344CB8AC3E}">
        <p14:creationId xmlns:p14="http://schemas.microsoft.com/office/powerpoint/2010/main" val="41537289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Clue #2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286000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venir Roman"/>
                <a:cs typeface="Avenir Roman"/>
              </a:rPr>
              <a:t>His current single “What Do You Mean” has over 213 million views on YouTube.</a:t>
            </a:r>
            <a:r>
              <a:rPr lang="en-US" sz="3200" dirty="0">
                <a:latin typeface="Avenir Roman"/>
                <a:cs typeface="Avenir Roman"/>
              </a:rPr>
              <a:t> </a:t>
            </a:r>
            <a:endParaRPr lang="en-US" sz="3200" dirty="0">
              <a:latin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50561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Answer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1600200"/>
            <a:ext cx="4419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Avenir Roman"/>
                <a:ea typeface="ヒラギノ丸ゴ ProN W4"/>
                <a:cs typeface="Avenir Roman"/>
              </a:rPr>
              <a:t>Justin </a:t>
            </a:r>
            <a:r>
              <a:rPr lang="en-US" sz="3200" dirty="0" err="1" smtClean="0">
                <a:solidFill>
                  <a:srgbClr val="000000"/>
                </a:solidFill>
                <a:latin typeface="Avenir Roman"/>
                <a:ea typeface="ヒラギノ丸ゴ ProN W4"/>
                <a:cs typeface="Avenir Roman"/>
              </a:rPr>
              <a:t>Bieber</a:t>
            </a:r>
            <a:endParaRPr lang="en-US" sz="3200" dirty="0">
              <a:solidFill>
                <a:srgbClr val="000000"/>
              </a:solidFill>
              <a:latin typeface="Avenir Roman"/>
              <a:ea typeface="ヒラギノ丸ゴ ProN W4"/>
              <a:cs typeface="Avenir Roman"/>
            </a:endParaRPr>
          </a:p>
        </p:txBody>
      </p:sp>
      <p:pic>
        <p:nvPicPr>
          <p:cNvPr id="7" name="Picture 6" descr="justin-bieber-20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62200"/>
            <a:ext cx="64008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47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I attended Notre Dame HS in Sherman Oaks, CA</a:t>
            </a:r>
          </a:p>
          <a:p>
            <a:pPr algn="ctr"/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 descr="Notre Dame HS 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133600"/>
            <a:ext cx="4724400" cy="39553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1052" y="0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2849" y="131345"/>
            <a:ext cx="8229600" cy="10041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 cap="all">
                <a:solidFill>
                  <a:srgbClr val="00BAC4"/>
                </a:solidFill>
                <a:effectLst/>
                <a:latin typeface="Avenir Heavy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My high school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Bonus question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286000"/>
            <a:ext cx="7391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Avenir Roman"/>
                <a:ea typeface="ヒラギノ丸ゴ ProN W4"/>
                <a:cs typeface="Avenir Roman"/>
              </a:rPr>
              <a:t>What is his current net worth?</a:t>
            </a:r>
            <a:endParaRPr lang="en-US" sz="3200" dirty="0">
              <a:solidFill>
                <a:srgbClr val="000000"/>
              </a:solidFill>
              <a:latin typeface="Avenir Roman"/>
              <a:ea typeface="ヒラギノ丸ゴ ProN W4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90044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Answer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524000"/>
            <a:ext cx="7391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Avenir Roman"/>
                <a:ea typeface="ヒラギノ丸ゴ ProN W4"/>
                <a:cs typeface="Avenir Roman"/>
              </a:rPr>
              <a:t>$200 million</a:t>
            </a:r>
            <a:endParaRPr lang="en-US" sz="3200" dirty="0">
              <a:solidFill>
                <a:srgbClr val="000000"/>
              </a:solidFill>
              <a:latin typeface="Avenir Roman"/>
              <a:ea typeface="ヒラギノ丸ゴ ProN W4"/>
              <a:cs typeface="Avenir Roman"/>
            </a:endParaRPr>
          </a:p>
        </p:txBody>
      </p:sp>
      <p:pic>
        <p:nvPicPr>
          <p:cNvPr id="7" name="Picture 6" descr="mon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74676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429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Clue #1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28600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venir Roman"/>
                <a:cs typeface="Avenir Roman"/>
              </a:rPr>
              <a:t>This teen pop star admitted suffering from depression, bipolar disorder, and bulimia.</a:t>
            </a:r>
            <a:r>
              <a:rPr lang="en-US" sz="3200" dirty="0">
                <a:latin typeface="Avenir Roman"/>
                <a:cs typeface="Avenir Roman"/>
              </a:rPr>
              <a:t> </a:t>
            </a:r>
            <a:endParaRPr lang="en-US" sz="3200" dirty="0">
              <a:solidFill>
                <a:srgbClr val="000000"/>
              </a:solidFill>
              <a:latin typeface="Avenir Roman"/>
              <a:ea typeface="ヒラギノ丸ゴ ProN W4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70363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Clue #2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286000"/>
            <a:ext cx="739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venir Roman"/>
                <a:cs typeface="Avenir Roman"/>
              </a:rPr>
              <a:t>Her new album “Confident” debuted this month on Oct. </a:t>
            </a:r>
            <a:r>
              <a:rPr lang="en-US" sz="3200" dirty="0" smtClean="0">
                <a:latin typeface="Avenir Roman"/>
                <a:cs typeface="Avenir Roman"/>
              </a:rPr>
              <a:t>15, 2015.</a:t>
            </a:r>
            <a:endParaRPr lang="en-US" sz="3200" dirty="0">
              <a:solidFill>
                <a:srgbClr val="000000"/>
              </a:solidFill>
              <a:latin typeface="Avenir Roman"/>
              <a:ea typeface="ヒラギノ丸ゴ ProN W4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86806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Answer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600200"/>
            <a:ext cx="7391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venir Roman"/>
                <a:cs typeface="Avenir Roman"/>
              </a:rPr>
              <a:t>Demi </a:t>
            </a:r>
            <a:r>
              <a:rPr lang="en-US" sz="3200" dirty="0" err="1" smtClean="0">
                <a:latin typeface="Avenir Roman"/>
                <a:cs typeface="Avenir Roman"/>
              </a:rPr>
              <a:t>Lovato</a:t>
            </a:r>
            <a:endParaRPr lang="en-US" sz="3200" dirty="0">
              <a:solidFill>
                <a:srgbClr val="000000"/>
              </a:solidFill>
              <a:latin typeface="Avenir Roman"/>
              <a:ea typeface="ヒラギノ丸ゴ ProN W4"/>
              <a:cs typeface="Avenir Roman"/>
            </a:endParaRPr>
          </a:p>
        </p:txBody>
      </p:sp>
      <p:pic>
        <p:nvPicPr>
          <p:cNvPr id="7" name="Picture 6" descr="demi lovat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38400"/>
            <a:ext cx="6324600" cy="3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027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Clue #1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28600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venir Roman"/>
                <a:cs typeface="Avenir Roman"/>
              </a:rPr>
              <a:t>This virtual reality headset was invented by a teenager and is set to hit the market in 2016.</a:t>
            </a:r>
            <a:r>
              <a:rPr lang="en-US" sz="3200" dirty="0">
                <a:latin typeface="Avenir Roman"/>
                <a:cs typeface="Avenir Roman"/>
              </a:rPr>
              <a:t> </a:t>
            </a:r>
            <a:endParaRPr lang="en-US" sz="3200" dirty="0">
              <a:solidFill>
                <a:srgbClr val="000000"/>
              </a:solidFill>
              <a:latin typeface="Avenir Roman"/>
              <a:ea typeface="ヒラギノ丸ゴ ProN W4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86889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Clue #2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28600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venir Roman"/>
                <a:cs typeface="Avenir Roman"/>
              </a:rPr>
              <a:t>The company was acquired by Facebook for $2 billion in </a:t>
            </a:r>
            <a:r>
              <a:rPr lang="en-US" sz="3200" dirty="0" smtClean="0">
                <a:latin typeface="Avenir Roman"/>
                <a:cs typeface="Avenir Roman"/>
              </a:rPr>
              <a:t>the summer of 2014</a:t>
            </a:r>
            <a:r>
              <a:rPr lang="en-US" sz="3200" dirty="0">
                <a:latin typeface="Avenir Roman"/>
                <a:cs typeface="Avenir Roman"/>
              </a:rPr>
              <a:t>. </a:t>
            </a:r>
            <a:endParaRPr lang="en-US" sz="3200" dirty="0">
              <a:solidFill>
                <a:srgbClr val="000000"/>
              </a:solidFill>
              <a:latin typeface="Avenir Roman"/>
              <a:ea typeface="ヒラギノ丸ゴ ProN W4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2158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Answer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524000"/>
            <a:ext cx="7391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venir Roman"/>
                <a:cs typeface="Avenir Roman"/>
              </a:rPr>
              <a:t>Oculus Rift</a:t>
            </a:r>
            <a:endParaRPr lang="en-US" sz="3200" dirty="0">
              <a:solidFill>
                <a:srgbClr val="000000"/>
              </a:solidFill>
              <a:latin typeface="Avenir Roman"/>
              <a:ea typeface="ヒラギノ丸ゴ ProN W4"/>
              <a:cs typeface="Avenir Roman"/>
            </a:endParaRPr>
          </a:p>
        </p:txBody>
      </p:sp>
      <p:pic>
        <p:nvPicPr>
          <p:cNvPr id="7" name="Picture 6" descr="oculu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600"/>
            <a:ext cx="6934200" cy="437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223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Bonus Question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743200"/>
            <a:ext cx="7391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venir Roman"/>
                <a:cs typeface="Avenir Roman"/>
              </a:rPr>
              <a:t>Who is the founder of Oculus Rift?</a:t>
            </a:r>
            <a:endParaRPr lang="en-US" sz="3200" dirty="0">
              <a:solidFill>
                <a:srgbClr val="000000"/>
              </a:solidFill>
              <a:latin typeface="Avenir Roman"/>
              <a:ea typeface="ヒラギノ丸ゴ ProN W4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76129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Answer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524000"/>
            <a:ext cx="7391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venir Roman"/>
                <a:cs typeface="Avenir Roman"/>
              </a:rPr>
              <a:t>Palmer </a:t>
            </a:r>
            <a:r>
              <a:rPr lang="en-US" sz="3200" dirty="0" err="1" smtClean="0">
                <a:latin typeface="Avenir Roman"/>
                <a:cs typeface="Avenir Roman"/>
              </a:rPr>
              <a:t>Luckey</a:t>
            </a:r>
            <a:endParaRPr lang="en-US" sz="3200" dirty="0">
              <a:solidFill>
                <a:srgbClr val="000000"/>
              </a:solidFill>
              <a:latin typeface="Avenir Roman"/>
              <a:ea typeface="ヒラギノ丸ゴ ProN W4"/>
              <a:cs typeface="Avenir Roman"/>
            </a:endParaRPr>
          </a:p>
        </p:txBody>
      </p:sp>
      <p:pic>
        <p:nvPicPr>
          <p:cNvPr id="7" name="Picture 6" descr="palmer lucke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09800"/>
            <a:ext cx="6781800" cy="45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74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HS student I was a bit of a loner until I got involved in theatre. ……………………………………………………………….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352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Here is a picture of me in the school play “Pride &amp; Prejudice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Youth Business : ALLIANCE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 descr="Britt- Pride &amp; Predjudic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819400"/>
            <a:ext cx="4343399" cy="357097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7114830" y="3276600"/>
            <a:ext cx="103857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29600" y="2971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High school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81200"/>
          </a:xfrm>
        </p:spPr>
        <p:txBody>
          <a:bodyPr/>
          <a:lstStyle/>
          <a:p>
            <a:r>
              <a:rPr lang="en-US" dirty="0" smtClean="0"/>
              <a:t>Things that I really liked in High School were:</a:t>
            </a:r>
          </a:p>
          <a:p>
            <a:pPr lvl="1"/>
            <a:r>
              <a:rPr lang="en-US" dirty="0" smtClean="0"/>
              <a:t>Hosting the </a:t>
            </a:r>
            <a:r>
              <a:rPr lang="en-US" dirty="0" err="1" smtClean="0"/>
              <a:t>improv</a:t>
            </a:r>
            <a:r>
              <a:rPr lang="en-US" dirty="0" smtClean="0"/>
              <a:t> shows and being cast in the plays</a:t>
            </a:r>
          </a:p>
          <a:p>
            <a:pPr lvl="1"/>
            <a:r>
              <a:rPr lang="en-US" dirty="0" smtClean="0"/>
              <a:t>My photography class and developing my own film</a:t>
            </a:r>
          </a:p>
          <a:p>
            <a:pPr lvl="1"/>
            <a:r>
              <a:rPr lang="en-US" dirty="0" smtClean="0"/>
              <a:t>Hanging out with my friends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 descr="Brit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200400"/>
            <a:ext cx="2129306" cy="3100324"/>
          </a:xfrm>
          <a:prstGeom prst="rect">
            <a:avLst/>
          </a:prstGeom>
        </p:spPr>
      </p:pic>
      <p:pic>
        <p:nvPicPr>
          <p:cNvPr id="4" name="Picture 3" descr="P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00400"/>
            <a:ext cx="4191000" cy="29148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High school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smtClean="0"/>
              <a:t>Things that felt difficult or challenging for me while I was in High School were:</a:t>
            </a:r>
          </a:p>
          <a:p>
            <a:pPr lvl="1"/>
            <a:r>
              <a:rPr lang="en-US" dirty="0" smtClean="0"/>
              <a:t>Making friends</a:t>
            </a:r>
          </a:p>
          <a:p>
            <a:pPr lvl="1"/>
            <a:r>
              <a:rPr lang="en-US" dirty="0" smtClean="0"/>
              <a:t>Being an artist in a sports school</a:t>
            </a:r>
          </a:p>
          <a:p>
            <a:pPr lvl="1"/>
            <a:r>
              <a:rPr lang="en-US" dirty="0" smtClean="0"/>
              <a:t>Confining to the rules</a:t>
            </a:r>
          </a:p>
          <a:p>
            <a:pPr lvl="1"/>
            <a:r>
              <a:rPr lang="en-US" dirty="0" smtClean="0"/>
              <a:t>Trying to “fit in” – I was always authentic to myself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High school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5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 smtClean="0"/>
              <a:t>Jobs I worked while I was in High School were:</a:t>
            </a:r>
          </a:p>
          <a:p>
            <a:pPr lvl="1"/>
            <a:r>
              <a:rPr lang="en-US" dirty="0" smtClean="0"/>
              <a:t>Babysitting</a:t>
            </a:r>
          </a:p>
          <a:p>
            <a:pPr lvl="1"/>
            <a:r>
              <a:rPr lang="en-US" dirty="0" smtClean="0"/>
              <a:t>Halloween Horror Nights “Scare-actor”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" name="Picture 1" descr="Britt- Universal Scare-actor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9" b="28018"/>
          <a:stretch/>
        </p:blipFill>
        <p:spPr>
          <a:xfrm>
            <a:off x="4419600" y="3124200"/>
            <a:ext cx="3778749" cy="2514600"/>
          </a:xfrm>
          <a:prstGeom prst="rect">
            <a:avLst/>
          </a:prstGeom>
        </p:spPr>
      </p:pic>
      <p:pic>
        <p:nvPicPr>
          <p:cNvPr id="4" name="Picture 3" descr="IMG_04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124200"/>
            <a:ext cx="3352800" cy="2514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6701" y="7516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0041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High school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3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6103</TotalTime>
  <Words>1375</Words>
  <Application>Microsoft Macintosh PowerPoint</Application>
  <PresentationFormat>On-screen Show (4:3)</PresentationFormat>
  <Paragraphs>282</Paragraphs>
  <Slides>59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Executive</vt:lpstr>
      <vt:lpstr>Britt Hysen </vt:lpstr>
      <vt:lpstr>INTRODUCTION</vt:lpstr>
      <vt:lpstr>PowerPoint Presentation</vt:lpstr>
      <vt:lpstr>My family</vt:lpstr>
      <vt:lpstr>PowerPoint Presentation</vt:lpstr>
      <vt:lpstr>High school</vt:lpstr>
      <vt:lpstr>High school</vt:lpstr>
      <vt:lpstr>High school</vt:lpstr>
      <vt:lpstr>High school</vt:lpstr>
      <vt:lpstr>College years</vt:lpstr>
      <vt:lpstr>college</vt:lpstr>
      <vt:lpstr>college</vt:lpstr>
      <vt:lpstr>college</vt:lpstr>
      <vt:lpstr>college</vt:lpstr>
      <vt:lpstr>college</vt:lpstr>
      <vt:lpstr>Post college</vt:lpstr>
      <vt:lpstr>My company</vt:lpstr>
      <vt:lpstr>My career path</vt:lpstr>
      <vt:lpstr>My career</vt:lpstr>
      <vt:lpstr>My role within the organization</vt:lpstr>
      <vt:lpstr>compensation</vt:lpstr>
      <vt:lpstr>More than just work</vt:lpstr>
      <vt:lpstr>Do it all over again?</vt:lpstr>
      <vt:lpstr>Q &amp; A</vt:lpstr>
      <vt:lpstr>Activity</vt:lpstr>
      <vt:lpstr>CLUE #1</vt:lpstr>
      <vt:lpstr>CLUE #2</vt:lpstr>
      <vt:lpstr>ANSWER</vt:lpstr>
      <vt:lpstr>Bonus question</vt:lpstr>
      <vt:lpstr>ANSWER</vt:lpstr>
      <vt:lpstr>PowerPoint Presentation</vt:lpstr>
      <vt:lpstr>PowerPoint Presentation</vt:lpstr>
      <vt:lpstr>ANSWER</vt:lpstr>
      <vt:lpstr>Bonus question</vt:lpstr>
      <vt:lpstr>Answer</vt:lpstr>
      <vt:lpstr>Clue #1</vt:lpstr>
      <vt:lpstr>Clue #2</vt:lpstr>
      <vt:lpstr>Answer</vt:lpstr>
      <vt:lpstr>Clue #1</vt:lpstr>
      <vt:lpstr>Clue #2</vt:lpstr>
      <vt:lpstr>Answer</vt:lpstr>
      <vt:lpstr>Bonus question</vt:lpstr>
      <vt:lpstr>Answer</vt:lpstr>
      <vt:lpstr>Clue #1</vt:lpstr>
      <vt:lpstr>Clue #2</vt:lpstr>
      <vt:lpstr>Answer</vt:lpstr>
      <vt:lpstr>Clue #1</vt:lpstr>
      <vt:lpstr>Clue #2</vt:lpstr>
      <vt:lpstr>Answer</vt:lpstr>
      <vt:lpstr>Bonus question</vt:lpstr>
      <vt:lpstr>Answer</vt:lpstr>
      <vt:lpstr>Clue #1</vt:lpstr>
      <vt:lpstr>Clue #2</vt:lpstr>
      <vt:lpstr>Answer</vt:lpstr>
      <vt:lpstr>Clue #1</vt:lpstr>
      <vt:lpstr>Clue #2</vt:lpstr>
      <vt:lpstr>Answer</vt:lpstr>
      <vt:lpstr>Bonus Question</vt:lpstr>
      <vt:lpstr>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Britt Hysen</cp:lastModifiedBy>
  <cp:revision>58</cp:revision>
  <dcterms:created xsi:type="dcterms:W3CDTF">2013-01-02T21:12:08Z</dcterms:created>
  <dcterms:modified xsi:type="dcterms:W3CDTF">2015-10-26T20:00:11Z</dcterms:modified>
</cp:coreProperties>
</file>