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92" r:id="rId4"/>
    <p:sldId id="282" r:id="rId5"/>
    <p:sldId id="293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68" r:id="rId15"/>
  </p:sldIdLst>
  <p:sldSz cx="9144000" cy="5156200"/>
  <p:notesSz cx="9144000" cy="5156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CFFB6"/>
    <a:srgbClr val="FAFF6C"/>
    <a:srgbClr val="349971"/>
    <a:srgbClr val="3AEBA9"/>
    <a:srgbClr val="54C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82" autoAdjust="0"/>
  </p:normalViewPr>
  <p:slideViewPr>
    <p:cSldViewPr>
      <p:cViewPr>
        <p:scale>
          <a:sx n="116" d="100"/>
          <a:sy n="116" d="100"/>
        </p:scale>
        <p:origin x="-504" y="-6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4DDD7-165D-A94C-9111-1C5E4E15FC3F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7350"/>
            <a:ext cx="3429000" cy="1933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9513"/>
            <a:ext cx="7315200" cy="2319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74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74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02CB-7CC8-1C43-8569-451049EC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8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8422"/>
            <a:ext cx="7772400" cy="10828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7472"/>
            <a:ext cx="6400800" cy="1289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5570">
              <a:lnSpc>
                <a:spcPct val="100000"/>
              </a:lnSpc>
            </a:pPr>
            <a:fld id="{81D60167-4931-47E6-BA6A-407CBD079E47}" type="slidenum">
              <a:rPr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‹#›</a:t>
            </a:fld>
            <a:endParaRPr sz="1400">
              <a:latin typeface="Oswald-Medium"/>
              <a:cs typeface="Oswald-Medium"/>
            </a:endParaRPr>
          </a:p>
        </p:txBody>
      </p:sp>
      <p:pic>
        <p:nvPicPr>
          <p:cNvPr id="7" name="Picture 6" descr="patternlog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9700"/>
            <a:ext cx="8153400" cy="203200"/>
          </a:xfrm>
          <a:prstGeom prst="rect">
            <a:avLst/>
          </a:prstGeom>
        </p:spPr>
      </p:pic>
      <p:pic>
        <p:nvPicPr>
          <p:cNvPr id="9" name="Picture 8" descr="patternlog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0"/>
          <a:stretch/>
        </p:blipFill>
        <p:spPr>
          <a:xfrm>
            <a:off x="-76200" y="5016500"/>
            <a:ext cx="8153400" cy="76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6350" y="6349"/>
            <a:ext cx="9131300" cy="69062"/>
          </a:xfrm>
          <a:custGeom>
            <a:avLst/>
            <a:gdLst/>
            <a:ahLst/>
            <a:cxnLst/>
            <a:rect l="l" t="t" r="r" b="b"/>
            <a:pathLst>
              <a:path w="9131300" h="69062">
                <a:moveTo>
                  <a:pt x="0" y="69062"/>
                </a:moveTo>
                <a:lnTo>
                  <a:pt x="9131300" y="69062"/>
                </a:lnTo>
                <a:lnTo>
                  <a:pt x="9131300" y="0"/>
                </a:lnTo>
                <a:lnTo>
                  <a:pt x="0" y="0"/>
                </a:lnTo>
                <a:lnTo>
                  <a:pt x="0" y="69062"/>
                </a:lnTo>
                <a:close/>
              </a:path>
            </a:pathLst>
          </a:custGeom>
          <a:solidFill>
            <a:srgbClr val="22EC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277225" y="135635"/>
            <a:ext cx="603237" cy="22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5570">
              <a:lnSpc>
                <a:spcPct val="100000"/>
              </a:lnSpc>
            </a:pPr>
            <a:fld id="{81D60167-4931-47E6-BA6A-407CBD079E47}" type="slidenum">
              <a:rPr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‹#›</a:t>
            </a:fld>
            <a:endParaRPr sz="1400">
              <a:latin typeface="Oswald-Medium"/>
              <a:cs typeface="Oswald-Medium"/>
            </a:endParaRPr>
          </a:p>
        </p:txBody>
      </p:sp>
      <p:pic>
        <p:nvPicPr>
          <p:cNvPr id="11" name="Picture 10" descr="patternlog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9700"/>
            <a:ext cx="8153400" cy="203200"/>
          </a:xfrm>
          <a:prstGeom prst="rect">
            <a:avLst/>
          </a:prstGeom>
        </p:spPr>
      </p:pic>
      <p:sp>
        <p:nvSpPr>
          <p:cNvPr id="12" name="bk object 16"/>
          <p:cNvSpPr/>
          <p:nvPr userDrawn="1"/>
        </p:nvSpPr>
        <p:spPr>
          <a:xfrm>
            <a:off x="0" y="8635"/>
            <a:ext cx="9131300" cy="5140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Picture 12" descr="patternlog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0"/>
          <a:stretch/>
        </p:blipFill>
        <p:spPr>
          <a:xfrm>
            <a:off x="-76200" y="5016500"/>
            <a:ext cx="8153400" cy="76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5926"/>
            <a:ext cx="3977640" cy="34030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5926"/>
            <a:ext cx="3977640" cy="34030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5570">
              <a:lnSpc>
                <a:spcPct val="100000"/>
              </a:lnSpc>
            </a:pPr>
            <a:fld id="{81D60167-4931-47E6-BA6A-407CBD079E47}" type="slidenum">
              <a:rPr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‹#›</a:t>
            </a:fld>
            <a:endParaRPr sz="1400">
              <a:latin typeface="Oswald-Medium"/>
              <a:cs typeface="Oswald-Medium"/>
            </a:endParaRPr>
          </a:p>
        </p:txBody>
      </p:sp>
      <p:pic>
        <p:nvPicPr>
          <p:cNvPr id="8" name="Picture 7" descr="patternlog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9700"/>
            <a:ext cx="8153400" cy="20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5570">
              <a:lnSpc>
                <a:spcPct val="100000"/>
              </a:lnSpc>
            </a:pPr>
            <a:fld id="{81D60167-4931-47E6-BA6A-407CBD079E47}" type="slidenum">
              <a:rPr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‹#›</a:t>
            </a:fld>
            <a:endParaRPr sz="1400">
              <a:latin typeface="Oswald-Medium"/>
              <a:cs typeface="Oswald-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8071"/>
          </a:xfrm>
          <a:custGeom>
            <a:avLst/>
            <a:gdLst/>
            <a:ahLst/>
            <a:cxnLst/>
            <a:rect l="l" t="t" r="r" b="b"/>
            <a:pathLst>
              <a:path w="9144000" h="5148071">
                <a:moveTo>
                  <a:pt x="0" y="0"/>
                </a:moveTo>
                <a:lnTo>
                  <a:pt x="0" y="5148072"/>
                </a:lnTo>
                <a:lnTo>
                  <a:pt x="9144000" y="5148072"/>
                </a:lnTo>
                <a:lnTo>
                  <a:pt x="8064500" y="0"/>
                </a:lnTo>
                <a:lnTo>
                  <a:pt x="0" y="0"/>
                </a:lnTo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775700" cy="5148071"/>
          </a:xfrm>
          <a:custGeom>
            <a:avLst/>
            <a:gdLst/>
            <a:ahLst/>
            <a:cxnLst/>
            <a:rect l="l" t="t" r="r" b="b"/>
            <a:pathLst>
              <a:path w="8775700" h="5148071">
                <a:moveTo>
                  <a:pt x="0" y="0"/>
                </a:moveTo>
                <a:lnTo>
                  <a:pt x="0" y="5148072"/>
                </a:lnTo>
                <a:lnTo>
                  <a:pt x="8775700" y="5148072"/>
                </a:lnTo>
                <a:lnTo>
                  <a:pt x="7696200" y="0"/>
                </a:lnTo>
                <a:lnTo>
                  <a:pt x="0" y="0"/>
                </a:lnTo>
              </a:path>
            </a:pathLst>
          </a:custGeom>
          <a:solidFill>
            <a:srgbClr val="8787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8407400" cy="5148071"/>
          </a:xfrm>
          <a:custGeom>
            <a:avLst/>
            <a:gdLst/>
            <a:ahLst/>
            <a:cxnLst/>
            <a:rect l="l" t="t" r="r" b="b"/>
            <a:pathLst>
              <a:path w="8407400" h="5148071">
                <a:moveTo>
                  <a:pt x="0" y="0"/>
                </a:moveTo>
                <a:lnTo>
                  <a:pt x="0" y="5148072"/>
                </a:lnTo>
                <a:lnTo>
                  <a:pt x="8407400" y="5148072"/>
                </a:lnTo>
                <a:lnTo>
                  <a:pt x="7327900" y="0"/>
                </a:lnTo>
                <a:lnTo>
                  <a:pt x="0" y="0"/>
                </a:lnTo>
              </a:path>
            </a:pathLst>
          </a:custGeom>
          <a:solidFill>
            <a:srgbClr val="231E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 userDrawn="1"/>
        </p:nvSpPr>
        <p:spPr>
          <a:xfrm>
            <a:off x="0" y="11213"/>
            <a:ext cx="0" cy="5136857"/>
          </a:xfrm>
          <a:custGeom>
            <a:avLst/>
            <a:gdLst/>
            <a:ahLst/>
            <a:cxnLst/>
            <a:rect l="l" t="t" r="r" b="b"/>
            <a:pathLst>
              <a:path h="5136857">
                <a:moveTo>
                  <a:pt x="0" y="5136857"/>
                </a:moveTo>
                <a:lnTo>
                  <a:pt x="0" y="0"/>
                </a:lnTo>
              </a:path>
            </a:pathLst>
          </a:custGeom>
          <a:ln w="12687">
            <a:solidFill>
              <a:srgbClr val="22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089902" y="11212"/>
            <a:ext cx="1054097" cy="5079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5570">
              <a:lnSpc>
                <a:spcPct val="100000"/>
              </a:lnSpc>
            </a:pPr>
            <a:fld id="{81D60167-4931-47E6-BA6A-407CBD079E47}" type="slidenum">
              <a:rPr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‹#›</a:t>
            </a:fld>
            <a:endParaRPr sz="1400">
              <a:latin typeface="Oswald-Medium"/>
              <a:cs typeface="Oswald-Medium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8039100" cy="5148071"/>
          </a:xfrm>
          <a:custGeom>
            <a:avLst/>
            <a:gdLst/>
            <a:ahLst/>
            <a:cxnLst/>
            <a:rect l="l" t="t" r="r" b="b"/>
            <a:pathLst>
              <a:path w="8039100" h="5148071">
                <a:moveTo>
                  <a:pt x="0" y="0"/>
                </a:moveTo>
                <a:lnTo>
                  <a:pt x="0" y="5148072"/>
                </a:lnTo>
                <a:lnTo>
                  <a:pt x="8039100" y="5148072"/>
                </a:lnTo>
                <a:lnTo>
                  <a:pt x="6959600" y="0"/>
                </a:lnTo>
                <a:lnTo>
                  <a:pt x="0" y="0"/>
                </a:lnTo>
              </a:path>
            </a:pathLst>
          </a:custGeom>
          <a:solidFill>
            <a:srgbClr val="22EC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 userDrawn="1"/>
        </p:nvSpPr>
        <p:spPr>
          <a:xfrm>
            <a:off x="-2902" y="0"/>
            <a:ext cx="4553153" cy="5156200"/>
          </a:xfrm>
          <a:custGeom>
            <a:avLst/>
            <a:gdLst/>
            <a:ahLst/>
            <a:cxnLst/>
            <a:rect l="l" t="t" r="r" b="b"/>
            <a:pathLst>
              <a:path w="4553153" h="5148071">
                <a:moveTo>
                  <a:pt x="0" y="0"/>
                </a:moveTo>
                <a:lnTo>
                  <a:pt x="0" y="5148072"/>
                </a:lnTo>
                <a:lnTo>
                  <a:pt x="4553153" y="5148072"/>
                </a:lnTo>
                <a:lnTo>
                  <a:pt x="3479800" y="0"/>
                </a:lnTo>
                <a:lnTo>
                  <a:pt x="0" y="0"/>
                </a:lnTo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bk object 21"/>
          <p:cNvSpPr/>
          <p:nvPr userDrawn="1"/>
        </p:nvSpPr>
        <p:spPr>
          <a:xfrm>
            <a:off x="0" y="11212"/>
            <a:ext cx="4558766" cy="5138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825" y="347319"/>
            <a:ext cx="8642350" cy="3648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5926"/>
            <a:ext cx="8229600" cy="34030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95266"/>
            <a:ext cx="2926080" cy="2578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95266"/>
            <a:ext cx="2103120" cy="2578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6326" y="4837997"/>
            <a:ext cx="228600" cy="2255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15570">
              <a:lnSpc>
                <a:spcPct val="100000"/>
              </a:lnSpc>
            </a:pPr>
            <a:fld id="{81D60167-4931-47E6-BA6A-407CBD079E47}" type="slidenum">
              <a:rPr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‹#›</a:t>
            </a:fld>
            <a:endParaRPr sz="1400">
              <a:latin typeface="Oswald-Medium"/>
              <a:cs typeface="Oswald-Medium"/>
            </a:endParaRPr>
          </a:p>
        </p:txBody>
      </p:sp>
      <p:pic>
        <p:nvPicPr>
          <p:cNvPr id="9" name="Picture 8" descr="patternlog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9700"/>
            <a:ext cx="8153400" cy="203200"/>
          </a:xfrm>
          <a:prstGeom prst="rect">
            <a:avLst/>
          </a:prstGeom>
        </p:spPr>
      </p:pic>
      <p:sp>
        <p:nvSpPr>
          <p:cNvPr id="10" name="bk object 16"/>
          <p:cNvSpPr/>
          <p:nvPr userDrawn="1"/>
        </p:nvSpPr>
        <p:spPr>
          <a:xfrm>
            <a:off x="0" y="8635"/>
            <a:ext cx="9131300" cy="51409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Picture 11" descr="patternlog.ai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0"/>
          <a:stretch/>
        </p:blipFill>
        <p:spPr>
          <a:xfrm>
            <a:off x="-76200" y="5016500"/>
            <a:ext cx="8153400" cy="76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k object 16"/>
          <p:cNvSpPr/>
          <p:nvPr/>
        </p:nvSpPr>
        <p:spPr>
          <a:xfrm>
            <a:off x="0" y="0"/>
            <a:ext cx="9144000" cy="5148071"/>
          </a:xfrm>
          <a:custGeom>
            <a:avLst/>
            <a:gdLst/>
            <a:ahLst/>
            <a:cxnLst/>
            <a:rect l="l" t="t" r="r" b="b"/>
            <a:pathLst>
              <a:path w="9144000" h="5148071">
                <a:moveTo>
                  <a:pt x="0" y="0"/>
                </a:moveTo>
                <a:lnTo>
                  <a:pt x="0" y="5148072"/>
                </a:lnTo>
                <a:lnTo>
                  <a:pt x="9144000" y="5148072"/>
                </a:lnTo>
                <a:lnTo>
                  <a:pt x="8064500" y="0"/>
                </a:lnTo>
                <a:lnTo>
                  <a:pt x="0" y="0"/>
                </a:lnTo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bk object 17"/>
          <p:cNvSpPr/>
          <p:nvPr/>
        </p:nvSpPr>
        <p:spPr>
          <a:xfrm>
            <a:off x="0" y="0"/>
            <a:ext cx="8775700" cy="5148071"/>
          </a:xfrm>
          <a:custGeom>
            <a:avLst/>
            <a:gdLst/>
            <a:ahLst/>
            <a:cxnLst/>
            <a:rect l="l" t="t" r="r" b="b"/>
            <a:pathLst>
              <a:path w="8775700" h="5148071">
                <a:moveTo>
                  <a:pt x="0" y="0"/>
                </a:moveTo>
                <a:lnTo>
                  <a:pt x="0" y="5148072"/>
                </a:lnTo>
                <a:lnTo>
                  <a:pt x="8775700" y="5148072"/>
                </a:lnTo>
                <a:lnTo>
                  <a:pt x="7696200" y="0"/>
                </a:lnTo>
                <a:lnTo>
                  <a:pt x="0" y="0"/>
                </a:lnTo>
              </a:path>
            </a:pathLst>
          </a:custGeom>
          <a:solidFill>
            <a:srgbClr val="8787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bk object 18"/>
          <p:cNvSpPr/>
          <p:nvPr/>
        </p:nvSpPr>
        <p:spPr>
          <a:xfrm>
            <a:off x="0" y="0"/>
            <a:ext cx="8407400" cy="5148071"/>
          </a:xfrm>
          <a:custGeom>
            <a:avLst/>
            <a:gdLst/>
            <a:ahLst/>
            <a:cxnLst/>
            <a:rect l="l" t="t" r="r" b="b"/>
            <a:pathLst>
              <a:path w="8407400" h="5148071">
                <a:moveTo>
                  <a:pt x="0" y="0"/>
                </a:moveTo>
                <a:lnTo>
                  <a:pt x="0" y="5148072"/>
                </a:lnTo>
                <a:lnTo>
                  <a:pt x="8407400" y="5148072"/>
                </a:lnTo>
                <a:lnTo>
                  <a:pt x="7327900" y="0"/>
                </a:lnTo>
                <a:lnTo>
                  <a:pt x="0" y="0"/>
                </a:lnTo>
              </a:path>
            </a:pathLst>
          </a:custGeom>
          <a:solidFill>
            <a:srgbClr val="231E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bk object 22"/>
          <p:cNvSpPr/>
          <p:nvPr/>
        </p:nvSpPr>
        <p:spPr>
          <a:xfrm>
            <a:off x="0" y="11213"/>
            <a:ext cx="0" cy="5136857"/>
          </a:xfrm>
          <a:custGeom>
            <a:avLst/>
            <a:gdLst/>
            <a:ahLst/>
            <a:cxnLst/>
            <a:rect l="l" t="t" r="r" b="b"/>
            <a:pathLst>
              <a:path h="5136857">
                <a:moveTo>
                  <a:pt x="0" y="5136857"/>
                </a:moveTo>
                <a:lnTo>
                  <a:pt x="0" y="0"/>
                </a:lnTo>
              </a:path>
            </a:pathLst>
          </a:custGeom>
          <a:ln w="12687">
            <a:solidFill>
              <a:srgbClr val="22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bk object 23"/>
          <p:cNvSpPr/>
          <p:nvPr/>
        </p:nvSpPr>
        <p:spPr>
          <a:xfrm>
            <a:off x="8089902" y="11212"/>
            <a:ext cx="1054097" cy="5079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bk object 19"/>
          <p:cNvSpPr/>
          <p:nvPr/>
        </p:nvSpPr>
        <p:spPr>
          <a:xfrm>
            <a:off x="0" y="0"/>
            <a:ext cx="8039100" cy="5148071"/>
          </a:xfrm>
          <a:custGeom>
            <a:avLst/>
            <a:gdLst/>
            <a:ahLst/>
            <a:cxnLst/>
            <a:rect l="l" t="t" r="r" b="b"/>
            <a:pathLst>
              <a:path w="8039100" h="5148071">
                <a:moveTo>
                  <a:pt x="0" y="0"/>
                </a:moveTo>
                <a:lnTo>
                  <a:pt x="0" y="5148072"/>
                </a:lnTo>
                <a:lnTo>
                  <a:pt x="8039100" y="5148072"/>
                </a:lnTo>
                <a:lnTo>
                  <a:pt x="6959600" y="0"/>
                </a:lnTo>
                <a:lnTo>
                  <a:pt x="0" y="0"/>
                </a:lnTo>
              </a:path>
            </a:pathLst>
          </a:custGeom>
          <a:solidFill>
            <a:srgbClr val="22EC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bk object 20"/>
          <p:cNvSpPr/>
          <p:nvPr/>
        </p:nvSpPr>
        <p:spPr>
          <a:xfrm>
            <a:off x="-2902" y="0"/>
            <a:ext cx="4553153" cy="5156200"/>
          </a:xfrm>
          <a:custGeom>
            <a:avLst/>
            <a:gdLst/>
            <a:ahLst/>
            <a:cxnLst/>
            <a:rect l="l" t="t" r="r" b="b"/>
            <a:pathLst>
              <a:path w="4553153" h="5148071">
                <a:moveTo>
                  <a:pt x="0" y="0"/>
                </a:moveTo>
                <a:lnTo>
                  <a:pt x="0" y="5148072"/>
                </a:lnTo>
                <a:lnTo>
                  <a:pt x="4553153" y="5148072"/>
                </a:lnTo>
                <a:lnTo>
                  <a:pt x="3479800" y="0"/>
                </a:lnTo>
                <a:lnTo>
                  <a:pt x="0" y="0"/>
                </a:lnTo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21"/>
          <p:cNvSpPr/>
          <p:nvPr/>
        </p:nvSpPr>
        <p:spPr>
          <a:xfrm>
            <a:off x="0" y="11212"/>
            <a:ext cx="4558766" cy="5138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" name="Picture 19" descr="NOMlogo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97300"/>
            <a:ext cx="2660385" cy="940003"/>
          </a:xfrm>
          <a:prstGeom prst="rect">
            <a:avLst/>
          </a:prstGeom>
        </p:spPr>
      </p:pic>
      <p:pic>
        <p:nvPicPr>
          <p:cNvPr id="23" name="Picture 22" descr="patternlog.ai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3" b="9834"/>
          <a:stretch/>
        </p:blipFill>
        <p:spPr>
          <a:xfrm>
            <a:off x="76200" y="4711700"/>
            <a:ext cx="3687566" cy="183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09600" y="520700"/>
            <a:ext cx="5715000" cy="99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Set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goals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-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short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term &amp;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long term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Adobe Caslon Pro Bold"/>
              <a:cs typeface="Adobe Caslon Pro 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3" name="Picture 2" descr="B4oNnQdCIAEwfs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9" b="3841"/>
          <a:stretch/>
        </p:blipFill>
        <p:spPr>
          <a:xfrm>
            <a:off x="609600" y="1358900"/>
            <a:ext cx="4101903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ject 15"/>
          <p:cNvSpPr txBox="1"/>
          <p:nvPr/>
        </p:nvSpPr>
        <p:spPr>
          <a:xfrm>
            <a:off x="4953000" y="2044700"/>
            <a:ext cx="3657600" cy="182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“This baby Panda is cheering for you because you can do ANYTHING!”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934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219200" y="596900"/>
            <a:ext cx="6220529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Share your knowledge and expertise 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2" name="Picture 1" descr="584013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3" y="1435100"/>
            <a:ext cx="4250267" cy="318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3400" y="1663700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1. Engrain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what you know.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  <a:cs typeface="Avenir Light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2.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Expand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what you know.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  <a:cs typeface="Avenir Light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3.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Establish yourself as a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thoughtleader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.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  <a:cs typeface="Avenir Light"/>
            </a:endParaRP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4.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I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ncreases your value.</a:t>
            </a:r>
          </a:p>
        </p:txBody>
      </p:sp>
    </p:spTree>
    <p:extLst>
      <p:ext uri="{BB962C8B-B14F-4D97-AF65-F5344CB8AC3E}">
        <p14:creationId xmlns:p14="http://schemas.microsoft.com/office/powerpoint/2010/main" val="382734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sp>
        <p:nvSpPr>
          <p:cNvPr id="4" name="object 15"/>
          <p:cNvSpPr txBox="1"/>
          <p:nvPr/>
        </p:nvSpPr>
        <p:spPr>
          <a:xfrm>
            <a:off x="457200" y="673100"/>
            <a:ext cx="571500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Stay Curious!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Adobe Caslon Pro Bold"/>
              <a:cs typeface="Adobe Caslon Pro Bold"/>
            </a:endParaRPr>
          </a:p>
        </p:txBody>
      </p:sp>
      <p:pic>
        <p:nvPicPr>
          <p:cNvPr id="2" name="Picture 1" descr="064a5258da89f15eefbfbfc31ba71b407025e68d6d471ba9b9a721ced7aeac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5100"/>
            <a:ext cx="461324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57800" y="1739900"/>
            <a:ext cx="3734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1. The smartest thing you can do is constantly ask questions.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  <a:cs typeface="Avenir Light"/>
            </a:endParaRP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  <a:cs typeface="Avenir Light"/>
            </a:endParaRP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2.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Light"/>
                <a:cs typeface="Avenir Light"/>
              </a:rPr>
              <a:t>Take an interest in others – you may meet a mentor.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572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143000" y="749300"/>
            <a:ext cx="678180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Be Courageous (take calculated risks)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2" name="Picture 1" descr="3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58900"/>
            <a:ext cx="51435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97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672" y="3111500"/>
            <a:ext cx="3962400" cy="1019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8025"/>
              </a:lnSpc>
            </a:pPr>
            <a:r>
              <a:rPr sz="4800" dirty="0" smtClean="0">
                <a:solidFill>
                  <a:srgbClr val="231E21"/>
                </a:solidFill>
                <a:latin typeface="Oswald-Medium"/>
                <a:cs typeface="Oswald-Medium"/>
              </a:rPr>
              <a:t>THAN</a:t>
            </a:r>
            <a:r>
              <a:rPr sz="4800" spc="-5" dirty="0" smtClean="0">
                <a:solidFill>
                  <a:srgbClr val="231E21"/>
                </a:solidFill>
                <a:latin typeface="Oswald-Medium"/>
                <a:cs typeface="Oswald-Medium"/>
              </a:rPr>
              <a:t>K</a:t>
            </a:r>
            <a:r>
              <a:rPr lang="en-US" sz="4800" dirty="0">
                <a:solidFill>
                  <a:srgbClr val="231E21"/>
                </a:solidFill>
                <a:latin typeface="Oswald-Medium"/>
                <a:cs typeface="Oswald-Medium"/>
              </a:rPr>
              <a:t> </a:t>
            </a:r>
            <a:r>
              <a:rPr lang="en-US" sz="4800" dirty="0" smtClean="0">
                <a:solidFill>
                  <a:srgbClr val="231E21"/>
                </a:solidFill>
                <a:latin typeface="Oswald-Medium"/>
                <a:cs typeface="Oswald-Medium"/>
              </a:rPr>
              <a:t>YOU</a:t>
            </a:r>
            <a:r>
              <a:rPr sz="4800" spc="0" dirty="0" smtClean="0">
                <a:solidFill>
                  <a:srgbClr val="231E21"/>
                </a:solidFill>
                <a:latin typeface="Oswald-Medium"/>
                <a:cs typeface="Oswald-Medium"/>
              </a:rPr>
              <a:t>!</a:t>
            </a:r>
            <a:endParaRPr sz="4800" dirty="0">
              <a:latin typeface="Oswald-Medium"/>
              <a:cs typeface="Oswald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824" y="4149850"/>
            <a:ext cx="3509536" cy="100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1336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Raleway Medium"/>
                <a:cs typeface="Raleway Medium"/>
              </a:rPr>
              <a:t>Loren Rochelle // Business Development </a:t>
            </a:r>
          </a:p>
          <a:p>
            <a:pPr marL="12700" marR="21336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Raleway Medium"/>
                <a:cs typeface="Raleway Medium"/>
              </a:rPr>
              <a:t>m: 310.926.3413</a:t>
            </a:r>
          </a:p>
          <a:p>
            <a:pPr marL="12700" marR="21336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Raleway Medium"/>
                <a:cs typeface="Raleway Medium"/>
              </a:rPr>
              <a:t>e: </a:t>
            </a:r>
            <a:r>
              <a:rPr lang="en-US" sz="1400" dirty="0" err="1" smtClean="0">
                <a:solidFill>
                  <a:srgbClr val="231E21"/>
                </a:solidFill>
                <a:latin typeface="Raleway Medium"/>
                <a:cs typeface="Raleway Medium"/>
              </a:rPr>
              <a:t>loren@thisisnom.co</a:t>
            </a:r>
            <a:endParaRPr sz="1400" dirty="0">
              <a:latin typeface="Raleway Medium"/>
              <a:cs typeface="Raleway Medi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75"/>
              </a:lnSpc>
            </a:pPr>
            <a:r>
              <a:rPr lang="en-US" sz="2400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Hello!</a:t>
            </a:r>
            <a:endParaRPr sz="2400" dirty="0">
              <a:solidFill>
                <a:srgbClr val="404040"/>
              </a:solidFill>
              <a:latin typeface="Adobe Caslon Pro Bold"/>
              <a:cs typeface="Adobe Caslon Pro 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228600" y="1054100"/>
            <a:ext cx="4876800" cy="3040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buClr>
                <a:srgbClr val="54C492"/>
              </a:buClr>
              <a:defRPr/>
            </a:pPr>
            <a:endParaRPr lang="en-US" sz="1400" dirty="0">
              <a:solidFill>
                <a:srgbClr val="404040"/>
              </a:solidFill>
              <a:latin typeface="Adobe Caslon Pro Bold"/>
              <a:cs typeface="Adobe Caslon Pro Bold"/>
            </a:endParaRP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r>
              <a:rPr lang="en-US" sz="1400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My name is Loren (</a:t>
            </a:r>
            <a:r>
              <a:rPr lang="en-US" sz="1400" dirty="0" err="1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ler-Rin</a:t>
            </a:r>
            <a:r>
              <a:rPr lang="en-US" sz="1400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)</a:t>
            </a: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endParaRPr lang="en-US" sz="1400" dirty="0" smtClean="0">
              <a:solidFill>
                <a:srgbClr val="404040"/>
              </a:solidFill>
              <a:latin typeface="Adobe Caslon Pro Bold"/>
              <a:cs typeface="Adobe Caslon Pro Bold"/>
            </a:endParaRP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r>
              <a:rPr lang="en-US" sz="1400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I’m the co-founder &amp; CEO of a Startup called Not Ordinary Media - NOM for short</a:t>
            </a: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endParaRPr lang="en-US" sz="1400" dirty="0">
              <a:solidFill>
                <a:srgbClr val="404040"/>
              </a:solidFill>
              <a:latin typeface="Adobe Caslon Pro Bold"/>
              <a:cs typeface="Adobe Caslon Pro Bold"/>
            </a:endParaRP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r>
              <a:rPr lang="en-US" sz="1400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NOM is a video technology company that is responsible for promoting branded videos across YouTube, Facebook, Twitter, and </a:t>
            </a:r>
            <a:r>
              <a:rPr lang="en-US" sz="1400" dirty="0" err="1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Instagram</a:t>
            </a:r>
            <a:endParaRPr lang="en-US" sz="1400" dirty="0" smtClean="0">
              <a:solidFill>
                <a:srgbClr val="404040"/>
              </a:solidFill>
              <a:latin typeface="Adobe Caslon Pro Bold"/>
              <a:cs typeface="Adobe Caslon Pro Bold"/>
            </a:endParaRP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endParaRPr lang="en-US" sz="1400" dirty="0">
              <a:solidFill>
                <a:srgbClr val="404040"/>
              </a:solidFill>
              <a:latin typeface="Adobe Caslon Pro Bold"/>
              <a:cs typeface="Adobe Caslon Pro Bold"/>
            </a:endParaRP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r>
              <a:rPr lang="en-US" sz="1400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As Cofounder of a company I have a lot of different roles; from Sales, to Marketing, hiring, Business Development, fundraising, the list goes on…</a:t>
            </a:r>
          </a:p>
        </p:txBody>
      </p:sp>
      <p:pic>
        <p:nvPicPr>
          <p:cNvPr id="18" name="Picture 17" descr="8d34e2fbca294294c3abbb39a3a81a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6" y="1549400"/>
            <a:ext cx="4131734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lSizeRender (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25700"/>
            <a:ext cx="3211347" cy="210041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75"/>
              </a:lnSpc>
            </a:pPr>
            <a:r>
              <a:rPr lang="en-US" sz="2400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Hello!</a:t>
            </a:r>
            <a:endParaRPr sz="2400" dirty="0">
              <a:solidFill>
                <a:srgbClr val="404040"/>
              </a:solidFill>
              <a:latin typeface="Adobe Caslon Pro Bold"/>
              <a:cs typeface="Adobe Caslon Pro 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" y="825500"/>
            <a:ext cx="2895600" cy="14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r>
              <a:rPr lang="en-US" sz="1400" dirty="0" smtClean="0">
                <a:solidFill>
                  <a:srgbClr val="404040"/>
                </a:solidFill>
                <a:latin typeface="Avenir Light"/>
                <a:cs typeface="Avenir Light"/>
              </a:rPr>
              <a:t>Raised in Florida</a:t>
            </a:r>
          </a:p>
          <a:p>
            <a:pPr marL="455613" lvl="1">
              <a:lnSpc>
                <a:spcPct val="50000"/>
              </a:lnSpc>
              <a:buClr>
                <a:srgbClr val="54C492"/>
              </a:buClr>
              <a:defRPr/>
            </a:pPr>
            <a:endParaRPr lang="en-US" sz="1400" dirty="0">
              <a:solidFill>
                <a:srgbClr val="404040"/>
              </a:solidFill>
              <a:latin typeface="Avenir Light"/>
              <a:cs typeface="Avenir Light"/>
            </a:endParaRP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r>
              <a:rPr lang="en-US" sz="1400" dirty="0" smtClean="0">
                <a:solidFill>
                  <a:srgbClr val="404040"/>
                </a:solidFill>
                <a:latin typeface="Avenir Light"/>
                <a:cs typeface="Avenir Light"/>
              </a:rPr>
              <a:t>Great group of friends</a:t>
            </a:r>
          </a:p>
          <a:p>
            <a:pPr marL="455613" lvl="1">
              <a:lnSpc>
                <a:spcPct val="50000"/>
              </a:lnSpc>
              <a:buClr>
                <a:srgbClr val="54C492"/>
              </a:buClr>
              <a:defRPr/>
            </a:pPr>
            <a:endParaRPr lang="en-US" sz="1400" dirty="0" smtClean="0">
              <a:solidFill>
                <a:srgbClr val="404040"/>
              </a:solidFill>
              <a:latin typeface="Avenir Light"/>
              <a:cs typeface="Avenir Light"/>
            </a:endParaRPr>
          </a:p>
          <a:p>
            <a:pPr marL="741363" lvl="1" indent="-285750">
              <a:lnSpc>
                <a:spcPct val="110000"/>
              </a:lnSpc>
              <a:buClr>
                <a:srgbClr val="54C492"/>
              </a:buClr>
              <a:buFont typeface="Arial"/>
              <a:buChar char="•"/>
              <a:defRPr/>
            </a:pPr>
            <a:r>
              <a:rPr lang="en-US" sz="1400" dirty="0" smtClean="0">
                <a:solidFill>
                  <a:srgbClr val="404040"/>
                </a:solidFill>
                <a:latin typeface="Avenir Light"/>
                <a:cs typeface="Avenir Light"/>
              </a:rPr>
              <a:t>Tee-ball, Gymnastics, Girl Scouts, Acting</a:t>
            </a:r>
          </a:p>
          <a:p>
            <a:pPr marL="455613" lvl="1">
              <a:lnSpc>
                <a:spcPct val="110000"/>
              </a:lnSpc>
              <a:buClr>
                <a:srgbClr val="54C492"/>
              </a:buClr>
              <a:defRPr/>
            </a:pPr>
            <a:r>
              <a:rPr lang="en-US" sz="1400" dirty="0" smtClean="0">
                <a:solidFill>
                  <a:srgbClr val="404040"/>
                </a:solidFill>
                <a:latin typeface="Avenir Black"/>
                <a:cs typeface="Avenir Black"/>
              </a:rPr>
              <a:t>But then…</a:t>
            </a:r>
          </a:p>
        </p:txBody>
      </p:sp>
      <p:pic>
        <p:nvPicPr>
          <p:cNvPr id="7" name="Picture 6" descr="1654245_10152296094699623_1605325361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4500"/>
            <a:ext cx="3200400" cy="2400300"/>
          </a:xfrm>
          <a:prstGeom prst="rect">
            <a:avLst/>
          </a:prstGeom>
        </p:spPr>
      </p:pic>
      <p:pic>
        <p:nvPicPr>
          <p:cNvPr id="4" name="Picture 3" descr="FullSizeRender (3)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/>
          <a:stretch/>
        </p:blipFill>
        <p:spPr>
          <a:xfrm>
            <a:off x="533400" y="2578100"/>
            <a:ext cx="3201456" cy="20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447800" y="673100"/>
            <a:ext cx="5791200" cy="611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/>
            <a:r>
              <a:rPr lang="en-US" sz="3600" b="1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Be open to change, and adapt.</a:t>
            </a:r>
            <a:endParaRPr sz="3600" b="1" dirty="0">
              <a:solidFill>
                <a:srgbClr val="404040"/>
              </a:solidFill>
              <a:latin typeface="Adobe Caslon Pro Bold"/>
              <a:cs typeface="Adobe Caslon Pro 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17" name="Picture 16" descr="change-i-hate-nxfuc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58900"/>
            <a:ext cx="3214020" cy="3374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8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4" name="Picture 3" descr="FullSizeRender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/>
          <a:stretch/>
        </p:blipFill>
        <p:spPr>
          <a:xfrm>
            <a:off x="6553200" y="368300"/>
            <a:ext cx="1752600" cy="2681517"/>
          </a:xfrm>
          <a:prstGeom prst="rect">
            <a:avLst/>
          </a:prstGeom>
        </p:spPr>
      </p:pic>
      <p:pic>
        <p:nvPicPr>
          <p:cNvPr id="5" name="Picture 4" descr="IMG_167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0" y="2863850"/>
            <a:ext cx="2286000" cy="1714500"/>
          </a:xfrm>
          <a:prstGeom prst="rect">
            <a:avLst/>
          </a:prstGeom>
        </p:spPr>
      </p:pic>
      <p:pic>
        <p:nvPicPr>
          <p:cNvPr id="6" name="Picture 5" descr="IMG_1696 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600" y="368300"/>
            <a:ext cx="2209800" cy="2209800"/>
          </a:xfrm>
          <a:prstGeom prst="rect">
            <a:avLst/>
          </a:prstGeom>
        </p:spPr>
      </p:pic>
      <p:pic>
        <p:nvPicPr>
          <p:cNvPr id="9" name="Picture 8" descr="IMG_168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199" y="1816100"/>
            <a:ext cx="2591442" cy="2591442"/>
          </a:xfrm>
          <a:prstGeom prst="rect">
            <a:avLst/>
          </a:prstGeom>
        </p:spPr>
      </p:pic>
      <p:pic>
        <p:nvPicPr>
          <p:cNvPr id="8" name="Picture 7" descr="IMG_168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999" y="2349500"/>
            <a:ext cx="2514600" cy="2514600"/>
          </a:xfrm>
          <a:prstGeom prst="rect">
            <a:avLst/>
          </a:prstGeom>
        </p:spPr>
      </p:pic>
      <p:pic>
        <p:nvPicPr>
          <p:cNvPr id="7" name="Picture 6" descr="IMG_168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2399" y="3683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09600" y="520700"/>
            <a:ext cx="80010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/>
            <a:r>
              <a:rPr lang="en-US" sz="3600" b="1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Challenge yourself, but don’t overwhelm.</a:t>
            </a:r>
            <a:endParaRPr sz="3600" b="1" dirty="0">
              <a:solidFill>
                <a:srgbClr val="404040"/>
              </a:solidFill>
              <a:latin typeface="Adobe Caslon Pro Bold"/>
              <a:cs typeface="Adobe Caslon Pro 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2" name="Picture 1" descr="do-all-the-thing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35100"/>
            <a:ext cx="4550910" cy="341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51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457200" y="1282700"/>
            <a:ext cx="4419600" cy="266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/>
            <a:r>
              <a:rPr lang="en-US" sz="2800" b="1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There are likely two things you’ll attribute your success to as an adult – your teachers and your parents. </a:t>
            </a:r>
          </a:p>
          <a:p>
            <a:pPr marL="12700" marR="12700" algn="just"/>
            <a:endParaRPr lang="en-US" sz="2800" b="1" dirty="0">
              <a:solidFill>
                <a:srgbClr val="404040"/>
              </a:solidFill>
              <a:latin typeface="Adobe Caslon Pro Bold"/>
              <a:cs typeface="Adobe Caslon Pro Bold"/>
            </a:endParaRPr>
          </a:p>
          <a:p>
            <a:pPr marL="12700" marR="12700" algn="just"/>
            <a:r>
              <a:rPr lang="en-US" sz="2800" b="1" dirty="0" smtClean="0">
                <a:solidFill>
                  <a:srgbClr val="404040"/>
                </a:solidFill>
                <a:latin typeface="Adobe Caslon Pro Bold"/>
                <a:cs typeface="Adobe Caslon Pro Bold"/>
              </a:rPr>
              <a:t>Don’t take them for granted. </a:t>
            </a:r>
            <a:endParaRPr sz="2800" b="1" dirty="0">
              <a:solidFill>
                <a:srgbClr val="404040"/>
              </a:solidFill>
              <a:latin typeface="Adobe Caslon Pro Bold"/>
              <a:cs typeface="Adobe Caslon Pro 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3" name="Picture 2" descr="ca18fa1e0ada61c2187d367949d5a1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49300"/>
            <a:ext cx="3505200" cy="403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051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85800" y="596900"/>
            <a:ext cx="7696200" cy="99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There’s no shame in not knowing everything!</a:t>
            </a:r>
          </a:p>
          <a:p>
            <a:pPr marL="12700" marR="12700" algn="just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	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-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take your time thinking about what you like to do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Adobe Caslon Pro Bold"/>
              <a:cs typeface="Adobe Caslon Pro 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3" name="Picture 2" descr="Won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16100"/>
            <a:ext cx="3092207" cy="309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86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4724400" y="1739900"/>
            <a:ext cx="4114800" cy="16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Find something you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love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 Bold"/>
                <a:cs typeface="Adobe Caslon Pro Bold"/>
              </a:rPr>
              <a:t>and make it your life.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  <a:latin typeface="Adobe Caslon Pro Bold"/>
              <a:cs typeface="Adobe Caslon Pro Bold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lang="en-US" sz="1400" dirty="0" smtClean="0">
                <a:solidFill>
                  <a:srgbClr val="231E21"/>
                </a:solidFill>
                <a:latin typeface="Oswald-Medium"/>
                <a:cs typeface="Oswald-Medium"/>
              </a:rPr>
              <a:t>2</a:t>
            </a:r>
            <a:endParaRPr sz="1400" dirty="0">
              <a:latin typeface="Oswald-Medium"/>
              <a:cs typeface="Oswald-Medium"/>
            </a:endParaRPr>
          </a:p>
        </p:txBody>
      </p:sp>
      <p:pic>
        <p:nvPicPr>
          <p:cNvPr id="3" name="Picture 2" descr="69504-11024437_670215173090394_142141623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4102100" cy="410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40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E2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18605</TotalTime>
  <Words>285</Words>
  <Application>Microsoft Macintosh PowerPoint</Application>
  <PresentationFormat>Custom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Hello!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Loren Rochelle</cp:lastModifiedBy>
  <cp:revision>131</cp:revision>
  <cp:lastPrinted>2015-05-20T04:00:13Z</cp:lastPrinted>
  <dcterms:created xsi:type="dcterms:W3CDTF">2015-03-12T12:31:08Z</dcterms:created>
  <dcterms:modified xsi:type="dcterms:W3CDTF">2015-11-26T00:23:42Z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2015-03-12T00:00:00Z</vt:filetime>
  </property>
  <property fmtid="{D5CDD505-2E9C-101B-9397-08002B2CF9AE}" pid="3" name="LastSaved">
    <vt:filetime>2015-03-12T00:00:00Z</vt:filetime>
  </property>
</Properties>
</file>