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305" r:id="rId4"/>
    <p:sldId id="283" r:id="rId5"/>
    <p:sldId id="279" r:id="rId6"/>
    <p:sldId id="280" r:id="rId7"/>
    <p:sldId id="299" r:id="rId8"/>
    <p:sldId id="290" r:id="rId9"/>
    <p:sldId id="261" r:id="rId10"/>
    <p:sldId id="262" r:id="rId11"/>
    <p:sldId id="263" r:id="rId12"/>
    <p:sldId id="303" r:id="rId13"/>
    <p:sldId id="266" r:id="rId14"/>
    <p:sldId id="295" r:id="rId15"/>
    <p:sldId id="285" r:id="rId16"/>
    <p:sldId id="294" r:id="rId17"/>
    <p:sldId id="287" r:id="rId18"/>
    <p:sldId id="302" r:id="rId19"/>
    <p:sldId id="296" r:id="rId20"/>
    <p:sldId id="293" r:id="rId21"/>
    <p:sldId id="282" r:id="rId22"/>
    <p:sldId id="292" r:id="rId23"/>
    <p:sldId id="298" r:id="rId24"/>
    <p:sldId id="269" r:id="rId25"/>
    <p:sldId id="308" r:id="rId26"/>
    <p:sldId id="276" r:id="rId27"/>
    <p:sldId id="310" r:id="rId28"/>
    <p:sldId id="309" r:id="rId29"/>
    <p:sldId id="307" r:id="rId30"/>
    <p:sldId id="304" r:id="rId31"/>
    <p:sldId id="277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675" autoAdjust="0"/>
  </p:normalViewPr>
  <p:slideViewPr>
    <p:cSldViewPr>
      <p:cViewPr>
        <p:scale>
          <a:sx n="100" d="100"/>
          <a:sy n="100" d="100"/>
        </p:scale>
        <p:origin x="1960" y="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99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Associate at </a:t>
          </a:r>
          <a:r>
            <a:rPr lang="en-US" dirty="0" err="1" smtClean="0"/>
            <a:t>Skadden</a:t>
          </a:r>
          <a:r>
            <a:rPr lang="en-US" dirty="0" smtClean="0"/>
            <a:t>, Paul Hastings, 2000-2009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Founded Manderson, Schafer &amp; McKinlay LLP</a:t>
          </a:r>
        </a:p>
        <a:p>
          <a:r>
            <a:rPr lang="en-US" dirty="0" smtClean="0"/>
            <a:t>2009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Executive Vice President &amp; General Counsel of Signature Group Holdings, Inc., 2012-2015</a:t>
          </a:r>
        </a:p>
        <a:p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7AE2F73F-5400-4144-A148-7E71A76C9D2B}" type="pres">
      <dgm:prSet presAssocID="{9DF16435-D83C-43CC-88F7-B2FF0728BDD3}" presName="bullet3a" presStyleLbl="node1" presStyleIdx="0" presStyleCnt="3"/>
      <dgm:spPr/>
    </dgm:pt>
    <dgm:pt modelId="{3B968D23-3AB8-4644-A50C-B4DD7234616D}" type="pres">
      <dgm:prSet presAssocID="{9DF16435-D83C-43CC-88F7-B2FF0728BD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E46-C84D-4CB3-B9D2-8FF45C5B7479}" type="pres">
      <dgm:prSet presAssocID="{2D8EC281-7FD2-4949-B782-9554AE8D8903}" presName="bullet3b" presStyleLbl="node1" presStyleIdx="1" presStyleCnt="3"/>
      <dgm:spPr/>
    </dgm:pt>
    <dgm:pt modelId="{C06A3DA7-A1F8-4D90-8743-641E5C504B9D}" type="pres">
      <dgm:prSet presAssocID="{2D8EC281-7FD2-4949-B782-9554AE8D890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 custLinFactNeighborX="-58148"/>
      <dgm:spPr/>
    </dgm:pt>
    <dgm:pt modelId="{17067309-CB33-4035-BF41-24F82CD4A52A}" type="pres">
      <dgm:prSet presAssocID="{916EA4CA-F191-44E9-BDEC-685BAEB5F89C}" presName="textBox3c" presStyleLbl="revTx" presStyleIdx="2" presStyleCnt="3" custScaleX="139561" custScaleY="86026" custLinFactNeighborY="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1E80A-EF29-4018-85A8-34B07D0FD802}" type="presOf" srcId="{9DF16435-D83C-43CC-88F7-B2FF0728BDD3}" destId="{3B968D23-3AB8-4644-A50C-B4DD7234616D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D5057860-A586-4F8E-AD83-C94B1B4861DC}" type="presOf" srcId="{2D8EC281-7FD2-4949-B782-9554AE8D8903}" destId="{C06A3DA7-A1F8-4D90-8743-641E5C504B9D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162FA510-8516-4692-B012-2FF6FDA68A66}" type="presOf" srcId="{916EA4CA-F191-44E9-BDEC-685BAEB5F89C}" destId="{17067309-CB33-4035-BF41-24F82CD4A52A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7C087A38-7592-49B0-8670-1C6111D4BADA}" type="presParOf" srcId="{2CA1C279-8CAF-4522-A11C-0306FA8C7E1F}" destId="{C1F15EE0-C9B7-41DF-A01C-F918C34A425B}" srcOrd="1" destOrd="0" presId="urn:microsoft.com/office/officeart/2005/8/layout/arrow2"/>
    <dgm:cxn modelId="{6CA355B3-59E7-478E-A9AD-DA1F746FA7D1}" type="presParOf" srcId="{C1F15EE0-C9B7-41DF-A01C-F918C34A425B}" destId="{7AE2F73F-5400-4144-A148-7E71A76C9D2B}" srcOrd="0" destOrd="0" presId="urn:microsoft.com/office/officeart/2005/8/layout/arrow2"/>
    <dgm:cxn modelId="{529EFC1D-879B-40CF-8CFE-03D1C7C2EAB4}" type="presParOf" srcId="{C1F15EE0-C9B7-41DF-A01C-F918C34A425B}" destId="{3B968D23-3AB8-4644-A50C-B4DD7234616D}" srcOrd="1" destOrd="0" presId="urn:microsoft.com/office/officeart/2005/8/layout/arrow2"/>
    <dgm:cxn modelId="{2DBAD1C7-4C10-4899-BB77-BF75EEECA93B}" type="presParOf" srcId="{C1F15EE0-C9B7-41DF-A01C-F918C34A425B}" destId="{C32D6E46-C84D-4CB3-B9D2-8FF45C5B7479}" srcOrd="2" destOrd="0" presId="urn:microsoft.com/office/officeart/2005/8/layout/arrow2"/>
    <dgm:cxn modelId="{1E5748E7-FB07-450A-8BBE-662B2D6564C1}" type="presParOf" srcId="{C1F15EE0-C9B7-41DF-A01C-F918C34A425B}" destId="{C06A3DA7-A1F8-4D90-8743-641E5C504B9D}" srcOrd="3" destOrd="0" presId="urn:microsoft.com/office/officeart/2005/8/layout/arrow2"/>
    <dgm:cxn modelId="{D3F33F51-B83B-4FD4-BA54-1A6AD739A764}" type="presParOf" srcId="{C1F15EE0-C9B7-41DF-A01C-F918C34A425B}" destId="{EA92077A-70E6-4C4C-A836-EA56EC69D16A}" srcOrd="4" destOrd="0" presId="urn:microsoft.com/office/officeart/2005/8/layout/arrow2"/>
    <dgm:cxn modelId="{5D70F7E6-FA96-4A06-8A01-923E967AA69D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F73F-5400-4144-A148-7E71A76C9D2B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68D23-3AB8-4644-A50C-B4DD7234616D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Associate at </a:t>
          </a:r>
          <a:r>
            <a:rPr lang="en-US" sz="2100" kern="1200" dirty="0" err="1" smtClean="0"/>
            <a:t>Skadden</a:t>
          </a:r>
          <a:r>
            <a:rPr lang="en-US" sz="2100" kern="1200" dirty="0" smtClean="0"/>
            <a:t>, Paul Hastings, 2000-2009</a:t>
          </a:r>
          <a:endParaRPr lang="en-US" sz="2100" kern="1200" dirty="0"/>
        </a:p>
      </dsp:txBody>
      <dsp:txXfrm>
        <a:off x="1507845" y="3217959"/>
        <a:ext cx="1687279" cy="1308003"/>
      </dsp:txXfrm>
    </dsp:sp>
    <dsp:sp modelId="{C32D6E46-C84D-4CB3-B9D2-8FF45C5B7479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3DA7-A1F8-4D90-8743-641E5C504B9D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Founded Manderson, Schafer &amp; McKinlay LLP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2009</a:t>
          </a:r>
          <a:endParaRPr lang="en-US" sz="2100" kern="1200" dirty="0"/>
        </a:p>
      </dsp:txBody>
      <dsp:txXfrm>
        <a:off x="3245815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4800601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4965875" y="1612905"/>
          <a:ext cx="2425528" cy="2705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Executive Vice President &amp; General Counsel of Signature Group Holdings, Inc., 2012-2015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965875" y="1612905"/>
        <a:ext cx="2425528" cy="2705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70AA8B-C0B0-49DC-A79B-CAEEBBCE26C0}" type="datetimeFigureOut">
              <a:rPr lang="en-US" smtClean="0"/>
              <a:pPr/>
              <a:t>10/25/15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10/25/15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10/25/15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143000"/>
            <a:ext cx="9144000" cy="4038600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Chris Manderson</a:t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YBA Guest</a:t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October 2015</a:t>
            </a:r>
            <a:endParaRPr lang="en-US" sz="72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9250"/>
            <a:ext cx="4040188" cy="609600"/>
          </a:xfrm>
        </p:spPr>
        <p:txBody>
          <a:bodyPr/>
          <a:lstStyle/>
          <a:p>
            <a:pPr algn="l"/>
            <a:r>
              <a:rPr lang="en-US" dirty="0" smtClean="0">
                <a:latin typeface="+mn-lt"/>
              </a:rPr>
              <a:t>Things I enjoyed in HS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+mn-lt"/>
              </a:rPr>
              <a:t>Things I did not enjoy in HS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Sports</a:t>
            </a:r>
          </a:p>
          <a:p>
            <a:r>
              <a:rPr lang="en-US" dirty="0" smtClean="0">
                <a:latin typeface="+mn-lt"/>
              </a:rPr>
              <a:t>Journalism</a:t>
            </a:r>
          </a:p>
          <a:p>
            <a:r>
              <a:rPr lang="en-US" dirty="0" smtClean="0">
                <a:latin typeface="+mn-lt"/>
              </a:rPr>
              <a:t>Social activities</a:t>
            </a:r>
          </a:p>
          <a:p>
            <a:r>
              <a:rPr lang="en-US" dirty="0" smtClean="0">
                <a:latin typeface="+mn-lt"/>
              </a:rPr>
              <a:t>Working</a:t>
            </a:r>
          </a:p>
          <a:p>
            <a:r>
              <a:rPr lang="en-US" dirty="0" smtClean="0">
                <a:latin typeface="+mn-lt"/>
              </a:rPr>
              <a:t>Cars</a:t>
            </a:r>
          </a:p>
          <a:p>
            <a:endParaRPr lang="en-US" dirty="0" smtClean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Studying</a:t>
            </a:r>
          </a:p>
          <a:p>
            <a:endParaRPr lang="en-US" dirty="0" smtClean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33528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09600"/>
          </a:xfrm>
        </p:spPr>
        <p:txBody>
          <a:bodyPr/>
          <a:lstStyle/>
          <a:p>
            <a:pPr algn="l"/>
            <a:r>
              <a:rPr lang="en-US" b="1" dirty="0" smtClean="0">
                <a:latin typeface="+mn-lt"/>
              </a:rPr>
              <a:t>Activities/Athletics in HS</a:t>
            </a:r>
            <a:endParaRPr lang="en-US" b="1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09600"/>
          </a:xfrm>
        </p:spPr>
        <p:txBody>
          <a:bodyPr/>
          <a:lstStyle/>
          <a:p>
            <a:pPr algn="l"/>
            <a:r>
              <a:rPr lang="en-US" b="1" dirty="0" smtClean="0">
                <a:latin typeface="+mn-lt"/>
              </a:rPr>
              <a:t>Jobs I worked while in HS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4041648" cy="391363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Played baseball</a:t>
            </a:r>
          </a:p>
          <a:p>
            <a:r>
              <a:rPr lang="en-US" dirty="0" smtClean="0">
                <a:latin typeface="+mn-lt"/>
              </a:rPr>
              <a:t>Editor of school newspaper</a:t>
            </a:r>
          </a:p>
          <a:p>
            <a:r>
              <a:rPr lang="en-US" dirty="0" smtClean="0">
                <a:latin typeface="+mn-lt"/>
              </a:rPr>
              <a:t>Cars, girls, social activities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057400"/>
            <a:ext cx="4041648" cy="3913187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Bagged groceries at supermarkets</a:t>
            </a:r>
          </a:p>
          <a:p>
            <a:endParaRPr lang="en-US" dirty="0" smtClean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71800"/>
            <a:ext cx="2895600" cy="3388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16649"/>
            <a:ext cx="2971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+mn-lt"/>
              </a:rPr>
              <a:t>My first Job</a:t>
            </a:r>
            <a:endParaRPr lang="en-US" b="1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+mn-lt"/>
              </a:rPr>
              <a:t>My worst Job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Gemco</a:t>
            </a:r>
            <a:r>
              <a:rPr lang="en-US" dirty="0" smtClean="0">
                <a:latin typeface="+mn-lt"/>
              </a:rPr>
              <a:t> Supermarket	</a:t>
            </a:r>
          </a:p>
          <a:p>
            <a:pPr lvl="1"/>
            <a:r>
              <a:rPr lang="en-US" dirty="0" smtClean="0">
                <a:latin typeface="+mn-lt"/>
              </a:rPr>
              <a:t>Bagged groceries, loaded them in customers’ cars, cleaned up spills, swept floors.</a:t>
            </a:r>
          </a:p>
          <a:p>
            <a:pPr lvl="1"/>
            <a:r>
              <a:rPr lang="en-US" dirty="0" smtClean="0">
                <a:latin typeface="+mn-lt"/>
              </a:rPr>
              <a:t>Lessons learned:</a:t>
            </a:r>
          </a:p>
          <a:p>
            <a:pPr lvl="2"/>
            <a:r>
              <a:rPr lang="en-US" dirty="0" smtClean="0">
                <a:latin typeface="+mn-lt"/>
              </a:rPr>
              <a:t>Importance of good leadership</a:t>
            </a:r>
          </a:p>
          <a:p>
            <a:pPr lvl="2"/>
            <a:r>
              <a:rPr lang="en-US" dirty="0" smtClean="0">
                <a:latin typeface="+mn-lt"/>
              </a:rPr>
              <a:t>Professionalism</a:t>
            </a:r>
          </a:p>
          <a:p>
            <a:pPr lvl="2"/>
            <a:r>
              <a:rPr lang="en-US" dirty="0" smtClean="0">
                <a:latin typeface="+mn-lt"/>
              </a:rPr>
              <a:t>Teamwork</a:t>
            </a:r>
          </a:p>
          <a:p>
            <a:pPr lvl="2"/>
            <a:r>
              <a:rPr lang="en-US" dirty="0" smtClean="0">
                <a:latin typeface="+mn-lt"/>
              </a:rPr>
              <a:t>Business models—how does your employer make money?</a:t>
            </a:r>
          </a:p>
          <a:p>
            <a:pPr lvl="2"/>
            <a:endParaRPr lang="en-US" dirty="0" smtClean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KMP Plumbing</a:t>
            </a:r>
          </a:p>
          <a:p>
            <a:pPr lvl="1"/>
            <a:r>
              <a:rPr lang="en-US" dirty="0" smtClean="0">
                <a:latin typeface="+mn-lt"/>
              </a:rPr>
              <a:t>Summer construction job at Industrial plumbing company</a:t>
            </a:r>
          </a:p>
          <a:p>
            <a:r>
              <a:rPr lang="en-US" dirty="0" smtClean="0">
                <a:latin typeface="+mn-lt"/>
              </a:rPr>
              <a:t>No job is beneath you.  </a:t>
            </a:r>
          </a:p>
          <a:p>
            <a:r>
              <a:rPr lang="en-US" dirty="0" smtClean="0">
                <a:latin typeface="+mn-lt"/>
              </a:rPr>
              <a:t>You can learn something from every job.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Early Jobs—High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UC Santa Barbara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2" name="AutoShape 2" descr="data:image/jpeg;base64,/9j/4AAQSkZJRgABAQAAAQABAAD/2wCEAAkGBxQSEhQUEhIWFhUWGBsZGBgYGRgfHhgcFxoXHB4eGRgYHCogHh4lGxgaITEhJSkrLy4uHB8zODMsNygtLisBCgoKDg0OGxAQGzIkICQ0MCwwLDg0NDA0LDIsLC80LCw3MDcsLCwsLywsLCwsLDAvLDAsLCwsLCwsLywsLCwsLP/AABEIAOEA4QMBEQACEQEDEQH/xAAcAAEAAgMBAQEAAAAAAAAAAAAABgcDBAUCAQj/xABFEAACAQMCAwYDBAkCBAQHAAABAgMABBESIQUGMQcTIkFRYXGBkTKhscEUIzVCUnKy0fAzghU0YnNTg5KiFhckY9Lh8f/EABoBAQADAQEBAAAAAAAAAAAAAAACAwQFAQb/xABAEQABAwICBgcECAYDAQEBAAABAAIDBBEhMQUSQVFhcRMigZGhsdEyM8HwFCM0QlJysuEGYoKSwvEVNaJTQyT/2gAMAwEAAhEDEQA/ALxoiURKIlESiJREoiURKIlESiJREoiURKIlESiJREoiURKIlESiJREoiURKIlESiJREoiURKIlESiJREoiURKIlESiJREoiURKIlESiJREoiURKIlESiJREoiURKIlESiJREoiURKIlESiJREoiURKIlESiJREoiURKIlESiJREoiURKIlESiJREoiURKIlESiJREoiURKIlESiJREoiURKIlESiJREoiURKIlESiJREoiURKIlESiJREoiURKIlESiJREoiURKIlESiJRFjnnVFLMQAPM1XLKyJus82Ck1pcbBQ2+7UuHxNpM2o/8ASCw+qgiq2vqX4sgcRvNm+BIPgvSI24OePE+QXX4VzlZ3CGSOddI658viOo+dVurGxnVma5h3EXvytcHsUhEXC7CCPnfayyW/Ntm7aFuYy3oGGfoK8NdG0XcHAby1wHfZOhccAQe0eq9cQ5ptIDiW5jQ+7Afia9FbE4/V3d+VpcO8AhOhcPasOZAXL4x2h2UEXeCZZM7AIQST7Y/z4V6KiSQ6kMbi7iC0DiSR5XK8LGtGs9wtwxuo5/8ANaRMPNYTpF/GUIwPU77ffUWfSHO1WSxPd+EE35XufJekxgXLXAb1POX+PQ3kQkgcMp+74j+9XRTF7ix7S1wzB89xB2EKLmWAcDcHaupV6glESiJREoiURKIlESiJREoiURKIlESiJREoiURKIlESiKqu1/ibPLb2QYpHLkyEdSqgEqPjnHy9Caxg/WyTEX6IDVH8zvvdgtbtV2rcNYDbXJvyGxQi64nJAyw21vGqtsowpLY6k/vH+ZjVUNLHUsdPUSuJGeeG4buwBWySOicI4mD1+eKw3psu8AkhDStgMsbaU1epxpAPwI+GetsH/I9ETG+zBkSLut4+XbYKEopeks4dbcMvgtufgFs64WIRP+66PIdJ8sh2ORn4GssWlKtjrufrt2ggC47APirn0EJb1RY8yvlrwCBRmVTPKd3d3fGrz0hSCR7sTn26V7NpSpebQnUaMgAL27QQOQGHFI6CMC8nWO3FalreWsU21usMgyEkzIy/Ed4dj7423wfOtMsFbLBjIXtObbNB5YD/AHtGxUxvp45LauqdhxI8V64dPdpcFZJQc74PR1PUqceW2VPrUamOifTB0bLbPynccduNipwmoE2q91x5jh6KYdjTYvb1Y9osggDoCdWQPoB8hVsusX0zne0WuvxHVz7fEqhoAEoGQIt4q4a0qtKIlESiJREoiURKIlESiJREoiURKIlESiJREoiUReJpVUZYgD1NVyysibrPIA4qTWlxsAofxvtMsbYlTLrYeSb/AFxnHzxVTJJ5vcREjeeqPHHwXrmsZ7bgOAxPz2qs+beaIeK3FqI4pI2V93OB4AMtpweuFH0qbYainbNPLq4ttqgk4/dJuBvsV5rslcyNl8DnlhtWtfxsXPd7SSbav/DjXGfnk/ePSsFO9gYDJ7LcbficcvDyO9b5Wu1up7Ttu4D917s7OC30gj7RxrPUn3YjAz6bVXNPU1dyDls2ActvipRxRQWwz2/ut7itsGQqkhAddj0ZTuMH/NxWWllc14c9t7HmDx+cldKzWaWg2uvPBrZUjCyOToXffcnbYZ6AZ+lSrZXSSlzGgXPZbfx9VGBmowNJvZas91HMr6UMiL1Bwc466DgZI/w1fHBLA5us7VcfDnuv8hVukZK02GsB84fPavHDoRpXS2pFIaJvMDoVPw3HwPtU6mR2s7WFnHBw3nYfjz5ryFg1Rqm4GIPw+dizcL5nfhd3KY4u8SdRJoG2k7hiBjfxKdttsVupqeSshZJG60jLsuRe4wIBxGy2O+6wVErKaRzXjqux3WKmXD+2O2JxNFJEfdT+WTVjoK+PNjXcjY9zh8VBstO/JxHj5eimnB+a7S6GYZ0b2yMj4+nzqk1jGO1ZQWH+YW8cj2FW9ESLtxHD0zXazWtVJREoiURKIlESiJREoiURKIlESiJRFjmmCDLHAFVyysiaXvNgFJrS42aonxbtJsbdirS5YbEKCSD6ELkj51THPLMLwxOcDtNmjxIPgpOYxmD3gcM/Jcxe2Cw8y499L/8A41bqVv8A8f8A039lHWg/H4FRrnbmSPiemGzkYhhqkkLOqxKDg5UY1E9Au+fwxBjoJzV1LSAMGsNiS7hmGjeb37FdhKwQxm98ziLDjvXAtv0O0yEVCyfakkAZsn0X7KnrsATioSmvrbFxIDsmtwHfmeZsNytYymgvvGZPz4LnScb/AEm8gYFiFDL4sDqG6AdK2t0eaWhlabXNj3EZqgVLZqphbkLrc5luu6hYrsz4TPoNyfuz9ayaLh6acNdk3H57bLTXSdHESMzgsXFIWIRpgHiRSZQrFS2R+6ucHScEZO+PKrqOSMOc2I2eT1bi9uZzxyNsAq6ljy0F+IGePw4eK98KtHZwZJJe6TSYg2jU2VwdWkn32JPUVCsnjawtia3XdcOtewx2Xt5BSp4pCQXk6oyyxw2pxi0IkzHJJ3cv+og0BiQv7mdicDpkZwfkoZ2GO0jRrM9k42xO3t4Gy8qYnh12k2dmMN2xY+D2gZXeLwRuNKjHjBQBdRcHYlgWK7jerK6cte1kg1nNxP4TfG1rY2Btc2KjSRXaXNNge/DbfnjbJa3JlySJEJ2GGHz2P5VbpyEDUkHL0+Kr0XITrNPNYuM32boAaV7sEZYnByM746bnFdDQkXRRB9/ax+HisGmHiQllsty2I5i2FeIkHbKDvB9FGr6Cu8X2F3DBfPMgu60bsd2RVgXPJ3CLi3aezue6eCMs0kLnI0LuXiY5U7b40muG6SQnVe24OwjBfRtYGgapxG1b3ZLzC72ubu4BJJCBiM6RtvjzyDv57da4kjoaSrfG27WWGGJFzcm2dsLYZXW1gfNEHHE3OO2ysSK6Rvsup+BFaYqqGX2Hg9qg6N7cws1XqCURKIlESiJREoiURKIlEXl3AGScAeZqL3tY0ucbAL0Ak2Cr/mLtSghl7m3RriTOMIM7+m3n7DJ9qztNRM0yRgMZ+J9xfiBhhxJCmejYdV1y7cPX0UX47zRxO70p3X6HGftOWBbHsuzZ9gCem43NZS+kxdNL0xGTGizb8cwe024Eq1rJzgxmpvJxPwXFktrGDxSqZXPV53JLf7F6/fUG1Gkak6sJ1WjYwYDtP7claYKaLGTE7z6LKOKWqgYjtE88d2mfmGyR86qNJXPNi6Q/1G3hYKYfStGTQtLivElSGSWIrmRgAVAAyBpGwHkAx+JNa6WkfJOyGa9mgnE3wJv44DkqppWRxOkjt1sPnlioOTmvqwAuCTddHl6LVcR+x1f+kE/jWLST9SmeezvWqibrTt713OMw96s4LY7p9ePX9SuAPn+dcihk6F0ZA9sW/wDZv4Lo1LOkDwT7Jv8A+QtXhHEO8haB3XLDQmc5w23wOM7CtNZS9FOKhjTYdY2ts8r7e9U00+vEYnHPAfPkpEJtGV8OI1UMzyRRjLatKgyuuWIRjgeQNcuGhkqQZG2FycMfgOK3PqWwkMONgPnNaNxfJJJEmpQdYbZ43zpBwNUTMoyffNaPoElNE95xuCNu3biMbKn6UyaRrBhjfu7VpXV+baFUKjWzPqXJ2Us2cEfEYNXRUwq5zID1QG2PGw8toVck5giDCMTe44XPyFpcqXARyOrOQoHoBkkn6CtWl4nSR32NuTzwAHms+jpA15G04LS5gi03EgHrn/1AH8TWvRry+lYTut3Gyz1rdWdwHzdb/KTSRSd/G7IV2Ug+ZGD8djj5104og8HWGC5FXOWEBufkuxzlzEbiNUmigaZiMT6AsiqDvll8j06dM1TJAyI3bfkrqSqlmuH25r7b8IsJFACkkAZZJsnPrpIIHrXycukNJxOu7Abi3wvcL6VlJSvFmnuKzW3CDGA1jeSqRuEkYaH9tSeEfMfMVW+vbKdWugaR+IDEcbHHuPYvRSOYLwPPK+asPkfn+KTVBc5gnTZlkYnp/Dn/AD8anFG6iaC4l8bsQ8XNuBGNuYwPAqtzhMcBZwzGX+1PLe7R/sOG+BrXFVQym0bgT87FU+N7PaCz1eoJREoiURKIlESiLBd3aRKWdgoHmapmnjhF3m3x4AZkqTGOebBVDznzjJfyG1sZNMKjMs4OwB9COpPtueg8zWd2q0Coq2m1+pHtJ/ER64NGeNgrGguPRwnHa7dwHziuC0sNhEe6BGdix/1JD6Z/dX/pG3xrKG1Gk5h0h42+631PE9llqIio47j9yo9cc1SEDQqg+ZO+/sP75rsx6EiB65JG7JYH6UeR1RZcKeZnYsxJJ6k11442xtDWiwC5r3uedZxxWOpqK2P0o933f7urUPY4IP1z91U9C3pel22t4qzpT0fR7L3WvVyrW9wa8EMquegznHuD+eKyVtOZ4TGM8PNaKWYRSBxXdvplWWK4ZcxTR6H9sjz+X4GuRTxvdC+mBs9huPn5zC6Ur2tkbMR1XCxWO3tIUngZd4zqCsfOQMcb/THwzU5J6iSnka7Bwtcfy2F/3UWRQslY4ezjjxv82TicMcrPIh8ROnDo+7qMYUjYnAGxBqVJ9Iha2NzTq7wRkccb/AhRqBFI4vBx4g7Fr8Pswml5QVMfjYCKXVhDtqP2QMgb4+daap079aONpIOFyRbHx7L9iqgEbbOecRjkb4eCyc03iSJFgHWQH3HRWB2J9c4rPomnlje+56uXaDmrNISse1thjn2FafLaYd5T9mJC3zIIA/GtWk3a0bYRm8gdm1UULbPMhyaLrrcD4OeKXbKoI1FQD/AAo1E+WBj8PWtNJC2mprPOXjclY6yd81QOj2+QAUy5j5DawgaVZUaGMZOfC306MST5HJJ6Vpp69jrNIse9YanRspcXg38FU93cGRyx8+g9B5CpOdrG60xxiNoaFhU4ORsagQCLFWAkG4W3YcReJ9ak7nxA9G+P96z1FJHOzUcOR3K6GofE7WB/dTAXNndbyIkjAeZdXAA6eEjOPnXzPRV9HhGS0E7gRjzBtfs712talqMTie4rNb2ctswm4ZK225gZtQYf9B6N8Nm64JoKyOc9HXNsRlIMCDx2jxbvCrdTPj68BuPw539fNWnyFzvHfppPgmXZ0PXP+ef4VrDpIJBDOb39l2x3o7eNuYVNmvbrs7Ru/ZTCtKrSiJREoiURR7nHmuLh8JeQ5Y7Ko6sfYVnkke54hhF3nHg0fiPwGZUwGhuu/Lz4BU/c3VxxM99eO0duTlIUO8gHv/Dn94jy2A61nmmjoXlsXXm2vP3eAGz8o/qKtiifUC7uqzcNvzv7lta0RVRFWNM4VV8z7nqzYB3PvXMIkkcXvJc7aTu4bAMdi6LWsjAa0WC5HMXCTMoYNgoDgHofM7+R9/aujoyuFO7VIwdt2/uslbSmYXBxHcoRX1q+eWSGPPXIA6nGce5x5ZqD3WGGe7epNbfNbsXCS32ZYSP58fUEZ+6sr65rPaY7uv4jDxWltIXZOb3reteH20e88yuTtpQkgZ8yV3/CsctVVy4QRkDedvf+60R09PH714J3Bc/ivDjCQQdUbbo48x6HHnW2jqxO0gizhmPnYstTTmI3GLTkVo1sWZdm04srRCCYeDGA46qckg49ulcuahcyU1EJ627YRbEdq6EdW10fRSjDetGS5dFaLUGTORjcA+qnqK1thjkeJrWdl+x3rO6R7GmO9x84hTHlqC4nUqpcpG8U8sUbhJGkkSVA0balwe7wWGd/rWJwcInCEgG5DScQACLg54XuAtII1wX7rm3zna11t8fsbm3jD5uEjcC2ma4l1PKlw5LBF1sFA7ogkYzqyMjeoU7qjVkdMRfNoGQsN9gTcr1/R6zQ29siTxKgvFiTPIGOMMVHoADgfICt1GGtp2Fu0X5k5+Ky1NzM4HfZe5r39X3EQ8JI1HHidvyHTA9hXkdMXS9NJ7WQGwD19V6+cNj6Nns7Tv8A2Us5VMNug72JxJnPfQSvHKmfIEHSw9iMV0JKVzm524WwXKZpAMecLhanM3MVxxB1tkuJJoEbUjSKisdgMy93sdO4B9/Uiue8x0rDI/55c11Wa87gxu3w5rk3PA0O0M6Ow2ZSwBz549vb76yxaReMZ4y0HI2PitElE3KN4J3LTbg0w3ZQo9WdAPrqrSNIQOwaSTuAPoqDRyjMW7QtOZADgMG9xnHyzWtji4XIss72hpsDdeKkoqVcnXTkMhB0DdW8lPpn7/rXzumoIwRID1jmN/H4LtaMleQWnLYV3p7RzKtxbusV0vmdlmHo58m9z123BGa5UFU1kZp5wXRnK2bDsI4DZbEbLg2WqenJd0kWDvAqacq9pYaT9HvozBONvF0Y+WD7+X3Fq3kywM6UHpYvxD2hzG220jEbQsfVe7VI1Xbth5H55qxo5AwBByD0NamPa9oc03BVZBBsV6qa8SiIaIqG58iF1xQJI5ZYlLSLnZFyMKCP3m8IJ9CPSudR1UkNJLPaz3vIBzuRccrNAw5HetEsLZJmR3wAufnefitU8V7xosYHeMwUDYaIw2MDyGy4HpWf6F0bZL/dAvzda/xvxWoT31ANpPcPkKN3fFf1SDUVmjlZiCPUsevT97H1ruw0I6ZxtdjmgX7B6XXMkqfqwAbOBJ8SvvELy6khWQjEMusDSBg91guCeowDnGemfKrafR1NE4EC7htPpkq5aueRu4FWHyz2VW72qS3MvibfKt4QD0A3+/zrmSaSqJNaVj2xsBsLi5wwJOItjs3LQ2ljbZpBc7PD/SnnLnJFpaIyxRhtY8RJJ1fMnP31B9N9IOvUP1zs2AcgNvG9+KkJOjwjGr8efotHiPZfw+Y6jDpP/QSv3KRVjY6iPCOZwG42d4kE+KiTG7FzB5Ln3fZBYmMhA6v5Nrc4+RYj7qkX1zes2bWO4taAe4AjnfvXmpAcCy3EE/6VScVsHsZXtLoExk5VgOno6/mvx+eqN30poqYRqyNwIPi0+YO63ZUfqbwyYsOIO7iPiFwru0KeYZT9l13B/sfY710oZ2yDcdoOY+d+SySxFnEb1l4Xw5pnAyEXOGdg2lR64UEn4AVeGuIwCzPljjI1zZTPifZi5AewuoblMDUCyo6nz2Y4x8SCOm/Ws/TFptI0haGta8XjcCuJJKmvurgd1KnhfUkTpqUBdtQOMqBuDg4+dc19PPEC6Iaw2C5abHHYRex33XQbNG82f1TtyI+bLw0lqpRy2sjcKkaJjG/i0gHGfLPnXmrWyB0YGrvJJPdj42XutTNIcTfba1u9ebfg0lzJqP2pDkIgycnoK7cFM2KINJsAFwqiuMkp1W3JKmUPZVdW6d6e7kbGSobBT/1eEnHUg/D1qEVXCHWPepVNNUPYNUcxtUI4lfGQ91Dk52JH73sPb3/Kr6ioa1pJNhtKpo6M3BIudgXnX3a9xB4pZCA7L5k7BEPn13NcfV6V30ibBjcQD+ort63Rt6KPFxzPwCnnBexqSSINNNocjOkDYfEkb/d+dZf+TqZetBGNXZrEgnjYA27cVMUkTcHuN+GxdO07E0BzJcMR6LgflXhrK92ADG8cXeFm+adBTjaT3D1W7zN2TQtbKlmAkinOo7lvZid8fPby9KqZLVwSdKXGQHAtwHItGA5jbvU3RwyN1bau4+qq3j3JN5ZoXmi8A6spyBn4gHHviunBpOCWQR4tccg4Wv25HsKySUj2N1sCOC6HB+Nw92iEhGAxjGBn49N+tcat0bUdI54GsPH1wXUpqyHUDTgfBZ7fjCssz5yiOoB9jpB+/J+lUyUDmujYfacD3i/7K1lU1we7YD6Lf4haR3SGKQgFdkk842IBAPqhyMj5istLUSUcgljGBxLfxDfwI37cirKiBk7dU5jI7l2+ynm6VJWsbsnKkqrHrkdVJ8ztkHzAPpv1KhkdOW1MB+qktcbATk4bgTg4bCQVzo3OkvG/2m+NtnorhrUoJRF5lzpOOuDj41CTW1Tq57F621xdfm7jUrwXV4lyrxtMx0vgnwjUFx6+EgfccVTTRCangMNj0dtZpwIOF77jf9lN0nRySCTDWyOeGxcAXbvGkaxktFqdXGcqigsTgeQAzn0FdgUrWyukvg7At2XWIzucxrLYtyK7PB7WWDur8qs6gzCeJx0K5V42znDNCxkBwMAN/DvZZoHRNwyso9a+ucVvcR4hBawo1jNFNbyMe8tps61YfZcpkMG0ExMyHDBRnIbANa5x64sd69LgBcLPy9wjil/CsUbPHbIDpOdOR5Lr6tjp19M+tZzQUcUxmkA1jjvxOZAyF8ydqj9MnkbqRZDsHK+1bnLnaLdcPkNveqzqpwSftrg43z1/H41mm0U6I69IQNuofZPL8PlwV8NaJBaUcL7Rz3q3+E80W1xF3scqlfPfp7Y9fbrWA10bDqzdRw+6c+z8XZdauhccWYjePnDtXC4z2n2EGQJe8YeSb/eMgfPFWtfUTe5iPN3VHj1vBRIjZ7bxyGP7eKrTnTmA8W0iKyZSviWViq+EnG+rwkHYZ1DcCpQMNJMZ6iVov1S1oJvbEcbj8uSjIRMwMjacMbmw+R2qLxcsSmOKVnjVJXRAcscd4xXJ2xsVORnP1ra/S0QkfEGkuaCTlsANs743FsFnFG/Va4nAkDvW9d8E7lJGlmmKRdz9gKAVmzuuHK7Y+8VXHpaWdzGRgAu18ycC22FrA43x7V66gij1nO2W2Db3r7NwezW4licykRxd5qaSPxMAGKKdI+0G0+oIPXypFbWvp2St1budq2s7AE2ucTkRfcRuV3QQNkLMcBfMdy5vK1rBJMy3BVU0ZGqQIM60GNRx+6WOPPFbNJy1EUINOLuvY4a2FichxsOF1npWRveeky522+iy8ZtrWOFO68UrM+4kDBVV2A1KOhZNJHSoUctXJO7pMGC33SLktGR4G+9SnZC2MaueO3j8QsthwEPbwyx973kkmklSumPMugZGz5IOds/IVGbSJiqJI32DWi+256t8NmeHqVNlKHxtc29z4Yrf4taXca3MX6dM8Sxo5VmkxIsjacadTD7W3vUaXSTJhG4x2LiR+UgXzsNnBey0zma1nYAA87rix8HudIEalg8ay4jIJKOSBlR4juCMb71odXUgcTIbEEtud4FzwyxvuVIgm1bNyIvhuXV7PuJWtpcd7eK+QPB4dhnOSfPPlsOmfWqdKRT1DWtiAc0G7hexNshutfE444KdI5kZJfgdhtkr74XzdaXCFop0IAydxkfEeXzrnvrWRYTAsO4g48jiD2ErUIS7FhB5H5sqy557V2Zu6sTgA7ydc4/h9fj09M9RohoJarr1F2M2MBsTxcdnADt3KqSpZFhHid+zs9V84L2s3Maqbq31oRnWn9ifz+VWv0VUxi8Mlxudj/6GPeCqWV8DzqvFjw9D8F3eY+0uzmsn7sq8jjSIm9W23Dfu+pO2M1hfBU1DmwvjLcQS69wAMbgjbsAwK1iSJgLw6+y2++8blWp4HEYWitsXV03d5MeSkQBAwH6PJLIcALkBR1GCa+h1ze7sB8+S5+oLWGa5nFrY2sz2jT95GjL3pj6asLrA9dLZX4r08qgYw765rRr2wv4L0PLfq3Hq7VvtxDVHcSjwqSgjydyyY8vkP8FcgUupJDCcSNbW5HiugZ9ZkkgwGFuYXa4RxIJe2k+PDcqI5B6nw6fn9lc+1YJ6cOopoHY9EdYcsbjtF+8K4PtMyQYa4t27F+gU6Cuo3LBY19r1Eoi4vM/LsN5C6SIpJBwSNwfUH19D5VknpzfpocJBkcr8DvByxVrHi2o/FvzkqW4pK1kEFwO7vLVBHBJpLR3MSEju3UdD3buhBGCNO4xk9Okqo6sEs/qbtaf95WWaaMxZ9h3heeA219eXBk4dE9ukiKk2srJF4F0jUJV8Q0gDBDN1OTkmtj2tY36z91kEheSI/ntVi8p9llta+K403Emc+JQEX+Vd8/7ifgKyvq3EWbh5q8Uzb3d+3cp8iAAAAADoB5VlWhU9232UJAmVCJVIVm/i+XmcbZ+HoKs0dpATTSUwHsC9+JIw5YrNV03R6kw+8beBN+eCg3D+VyDGJ5SscrYYRnyEPfBiT4ehA6Hqd6pqNLAhxgbdzRhffr6tt+w7Ry3XxUeWu7A7uV19uJra37xbcrI4/RmidVLFmQ6pDqOdOTjwj0xjrXsMdXVahmBAPSBzb2sDg0WGeG3je6PfDCDqkH2bHlnyWzPxqdroGK3Cd+gijSXJGnXqOwI6ufPbG2+9Ti0IBC2OV5uCXEiwxtbicB23xVT9JgvL2DYBbt7AbldPivJ19b2+u4nWNV0ARoQG8LFlxoGPCzE5znetDGUJnDALvfrbL36vWz2EADK2Q2qiWaqbEX2sBbbxwyG83zUjs+yaGRBNPfPIHAYt8f8ArLHPpUpKuGmB6oaB2AeAspMglmsde99w/crW5l7PLC2s5ZoWeRlGBlgQD7gCqIdLtmlYyOxDjY2vh1Sd/BezUTo2Oc5xuMdm8DdxW/ynyPwy6s0n0sSBiQg7BlHiwMVprKx1PrOdbVGOWxV01OJmjE3yOO1ZLrsz4fcQyfobN3oHhOrIz77fLNUU+lWyv1SMsxYtOO2xsrZKItbrMd4gjkqs5f5UmuLowAaWRsOfNcGtlXUMp49Z+N8AB94nIDsxJOACzxB0rg1mBz5WwJPI4W2lWO3ZVdw+K1vyDgDDahsMkDzGxJ9t6yP+iTttNH5HHbuWloqY/YdfvHqoFam9EklqqBpVi7nGnDhEYsAunGSD5nNTl0dTlweTYa2vngSRbbfPdgq210gba2zVyxFsdm5bp4wqi3iu7d17nZw6hlIWFkAAIyMtpbz6Vz5dE1DHSyQu9rK2B9sE4jA2FxxWuOvheGteMvTdmscXL1vdNMYJRH+sAQA6gyGLWw0nDZBB88faHlVb9JVNK2MTM1sMdljrWBviLH0O1WClilJ1HWxw7rqMz8LkUIdOrXEJhoycIdssMZGDsfKu3HVxPLhe1namOGI2DfgsDoHtttuLq2OzC/ha1EMgSQD7aMAcZxuAfMf55VwdMVVRQ1jajHonANJG8X8bd45LVQQxVEToXe0CTY7j89i7PMvZLbTgtbHuXO46lf7/AI/CuyytJ9sX47f3WZ1Hq+wbcMx+yrnidpxDg6PDtEkx8U6LudioAmwSgwTsMNufWtFo5LOBvw/ZQY57btc23FfbaCCZDZ2WZS6KbifSUXTCC4Ve83UNOQWkYDA0DBAJqBJB1nYbgrcCNULmXHLK4nlimzbwoNMuM9/MNKaI164eXvNJ38KE71PpMg4Y+QUeixwU15N7OrmeSK4vmKqhDIgxnKkEZ07dQNh1xufKvn3ztmjdDRtsx19Z52g56t8TfecBsuugGOa4PmNyMh67B5q6I0wAB0Ax9K0saGNDRkFAm5uV6qS8SiL4aIqS4xZRz8whJlDIQMg+xY9a90VJ0dJLJe1nPN/6lRXt15Y2bwB4K57OJFRViVVQDwhRgY9gKiJelGuDe+N1cGBnVAtbYoBz/wA3yWqkgZ8ZVQDgbeZ8zXGo4pdKVMrHyFjIzk3AnEgY9nHktNTKKWNhY0FztpyGG755qTci8Ya7sopnGGbIPyP9q7jqf6P9XrF1tpz7d5G/bmscUxlbrEWOWGWCr/tk/wBJ/wDuCuboP/s6nkPMK7SX2eHn/iVg4L2bSXMMc99dExCMMkafw6Rj2BwBvudt67EstNQiR7GYi5J5XJ4nascbZ6rVu6wNrbf2HivnZ/e2acSe3jgVlfaNmAOgoCSdxuSfOtTjM6mBk6r83AZYnLsCyxiMT3A1mnBpPLPtW9znZ6uN2P8A3F+gINYdGOOpUAnJx8Y2rTXN+sjttA8HlanbvdENCgJHr9M/majowXqJ37gxv6ifMKysyjb+Y+QHxUk5RUtwGMAEkowAG5JMjbAV5pb2x+aP9TUovdG38/8Akqf4lLe2atDLqQS5JV85I9weldd7IpZBLYOc24BzIvmO4+PFc9l2tMYu0G1xkDx8Fa3Y/wDsiT+eT+la4+nfs7/yH4ro6N94fzDyCzdmPC5bVJ57j9XG7Epq64JznHkPxqzSjoxMyUu9kEH+otsOORw3nBVaOa8Ruba17HuBueHbuUe7PbhTxm8YMCrOxBzscnbFS0sQ1kJdhZ4vwvG4eeHNQoMZXW2td+sfBd7mLmGay4rqnkZLRkXR10kgDPtnP5e1eywGSmDoRd7SNttuI3ZZXwvxUhP0dQRITqkc9mffnZRPmzj6ScVtp7Rhh1VWIA3OcHPvjFWmEy0To5mkXDsMLi2INwSMCLixVReG1PSRnIt8cDnwwKnHapxNIuHAvEHaXCBsDKEjOoZHt7dap0U4va15OwE8bq/SAHsAZm3Kyh/KvJdpxK2WSF3hnQYZ16E+uNiPTr8qukq3MmdDK0FtgRxBw5XBB2bscVVFBeMPjcQRgb44+hB3rT4hwW+4SRLJGk8KqkWteqxq+rTtjGemWHp16HLU6NgrGERuLSSXW/mLbXxvlngQtEdZLA4dIL5C/C+X+1xuzRh+mMEzpIOAeuN8Z9+lV/xECdFya2fV79YfuvaE/wD9rLfzeS/Q1mT3KEddA6+uKyUjnmkYRnqjyWyUDpXA5XPmta14pDOulseLYq2CG9vQ1XTaUje/Ufdjx904H58Ulpjq3HWbvGKrDtT5AtoIJLqDUhyNSZJUk56ZO3Tp9MV9HTTukJa7PO65M8fRWLMr2tzXU7OeVFntrW4nkaQRqDFEdISMnckKoGW3+02W964c7pKqSSMnVYHFpAzdbedg4DPeupGGxNaRiSL8B2b1ZyrjYVpAAFgq19r1EoiURfDRF+d+1DvU4hcSorBQFQuAcAkk4z0ztXuhJmNjdHcaxe82221tyq0hDrlriMAG+Su3kmQtY25Y5Pdjf4EirahjWSuDRYXUKVxdC0ncqz7XIWdVVRlmmYADzJNcf+GReqq+Y/U5adLODY4Sdx8gp9ydYtw/h0STfbAzgerdF+Pr866Gla6OEGU5DAcSq6Gne4BpzNzyuVVXalzEJT3AwW1anPofQfh/m9X8PUUsbX1c3ty7Nzcwe3Zw5qOkahskgij9lm3ebWt2bePJTvssuGfhDl2LHVIBnyGF2HtV2nfcPP8AIfimixZ4A2O9FU/J1z3fFoW/++AfgW3+6u9ML645rlQmzGH8vp8VcfMVpni1icebH6Kf7VwqI6rqkcGHvuPgulVi74Obh5FV523XGq7RfQH+35VZocXbM/e8j+1rR6pWn6xrdzR4k+isHkS5MXBIpF6qjEZ9namky7Xs02JLBfmQPivaKwjJONtY911S3OnMhvphIyaWUEH33rdSUopmFgcXXJcSbbQBs5LLJK6V2uQBgBYcLn4q2ux444TIR/HJ/Stc/Tbi2BzhsYfitWjRd5H83wC6XDr6LjFrJC5KyAEEgnKsNs7e/wBR91MYfS1LWTAOIuWu3jI/lcLgHvGC9Lm1UBLMMrjccxzB/YqiXims7lxGSWhcqWUEg49a7z4mysLHC7SMRvB+fRc4SWsSbEZcCN3zzVxcu8dt+MWxtbpcSY2z1B6Arn/PKuIBLo6QNJuw4NJ/Q7/F23nn0Lsq2WODhjh+ofEbOSrO/wCWpOH8Sihk3GsFGH7y52Nddzmvic5uVj5LF1g7VdmCPPNWP22fs2D+dP6a52h/cj8rfgtekPeDmfivPYR/y8n8x/Go1v2pv5P8ip0vu3fm/wAQtzkfib3cl9a3HjiVmQA+h8qjPE2kqI+hwDgTbYC3VxG6+sbgYZYZqML3VEb2y42t3EuFvDA5qEcu8KFrxaeBTlU1AH28VefxEdbRcjt+of8A0FHRtxWMB2aw8FevDf8ASj/kX8KyUH2WP8o8lvn967mfNfnSHmSW2vpFDZjMpBQ9NzXcr9HQVzOjmbjbB21vb8MiuNTVElMOkjO8kbDj58VYvPt/3vCJPFqwy4PqpBxvXD/hyaQvfBN7cdxju2fO6y6WlWsLGSR+y4gqR9lv7Nt/5B/StSg97N+d3wVz/ZZyCllaVWlESiJRENEVZ9tdsqWB0jdpASfUll/vWKmp44a+MsGLtck78Lq6SRzoHXOWqpdyL+z7b+T8zXVq/fOWCj9w1fLfgSvP30ozodzGp9SftH4eX19K4ei4JYHzvOAkPgCfO/zdb6vUlEY/D52HktnjXCGnVgJShwQhxkKT54zv91XS0Mc07ZZiS1v3dnbv+QvOme2JzI8Cdq/OvOfKdzZSEzDUrHIkHQ/P8vuFfUNkbINZp9QuI0GMhjhbduPb8lWx2S/sd/55PwWuJp37O/8AIfiujo33n9XoqVgm0Xgcfuyg/wDur6A4vsuS33APC/cv0xdWHeXVvMOkasfjqUqP6s/KvmmucyocLYOaATu1XYeZXbewPY118Wm/eLKie1WfvL8gbnH9RzWvQYvRhw+85573H0WWuIFQ7gGjuF/ire5Q4Q44RFBJ+rdkIOr93UxIJHwOcVHSFnSYHItP9pBPkp0YPRYjPW8b281EuM8jW1jYzkOs0x3DEAFBv9kAn6n7qkdKh9VFFGR1ibi4JtquPPMBVOoCyF733JAFjkMwu/2eWi2vDO7eRS0gaQAeQdRgH32++sGna2DVkh1hrBpFuOPqtejIZMJLYE38vRcXsclVZLssQBrxknHma16XmjjqYnPcANV+ZttYsujGOdG/VF/Y/wAlh4IiWfGrhZmUiclk8wVfce1WV8pdTRVERu1pBNvw6paTxAJBPDHYo0rNWodFILEggcy4Ecri45qWpycRxP8ATEZBEVUaAMEEY6ADGD1z71Cpk6enbGNhab8Adb9vFWww9FOX7LHDiRZQvtX34vZ43wq59vE1b4vszv6v0rNMfr/7f1Fdbts/ZsH86/01j0P7kflb8Fo0h7wcz5Feewf/AJaT+Y/jUa37U38n+RU6X3bvzf4hfOyv/nuIf91qnpL3sPJ3kxVUOUnZ+p64yft66+Lfg1Z9P/8AUv8A6P1BS0f9ubzd5K5OHf6Uf8i/hWag+yx/lHkt0/vXcz5qjueuzO5ieSeIiVCSxwMFfivp77/KvoYqhkuGR+dq4z43w5i7d42cwoPHxmZYngLEo2xUnoRVuq3W1yOta19tt19yhqXHVNhcG2w9i/Q3Zb+zbf8AkH9Ir5uH3s353fBdt/ss5BSytKrSiJREoiURVz25f8h/vX+papZ9uh5P8lI+4f2ealHIv7Ptv5PzNbqv3zlko/cNXH4lzH+iSnW+FZ2A1bjOenqPlXyFGNISzzfRTrajjdpOdycr8t47V16iSmiYzpsNYZ9gz/0pPwfiInTWAMeRByD8DXcpJ5ZWnpYywjCx+brLI1gsWODgVV3bL/pP/wBwVVoP/s6rkPMKOkvcQ8/gV3OySEjhJDeHU74LbDcKM/WulplodG5hIF22udl7rPo42drAX63oqW5l4eba6ZCwYghsjpuc/hXUp6ltTE2duAdj4rAYTFrQu+7hzwVnXXa7HHGiRqWZUUEgDqFAPiOR19q5c2j6qWV1pWsZfCw1nW7bAeK2xVbGxjqEu23Nh4XPkqz4zfSXdwZ1iIzjbBx4feupR0v0aFkMdyG7+d1inmD3udIQC70su0OJ8VuPss/+0f2zVbtF0utrOibfebHzuvBWuI1WvcRwuPKy9Hlzi0owyzkHyIk3+q1c1kMfslo5WHkFEvc/Nrjzv8SvrckcSAGoSKPLJI/Eip9Kz8YUejP/AMvJfF5J4mm6rIM77Z3J+HWhkjObwvdVw/8AzPz2rVu+V+JBg7xSll6MVfb56a9GpazXN7wvNbMFjseB9Vtxc0cUgOCzbeRAz/f7qxnRFMcWxgflJb+kjyV3/IPy6Q9oB8x8VzuF8xvFdm5ukaVjuQ3r86nW0xngdDfVvbZuN7WuLg5HHEJA8Me2RtnWxzzuLXvY4jZgptzPz1ZcSs2hkVkkXxR+Q1AdPhg/hWekgqIZLODS3K4JHgRyyJV1TMx7LgODhiNviL+ICkvZFaRQW20oJfxaSRkZ3xXPq6gfTXCTq2Aa2/3tpIyG21huWukYTT6wN7m5ts2W8MVvck8qTWlzdSylCszll0knr65FaKx4mkjc3JoN+0N9D4KqljdGH6223gXH4qDp+3rr4t+DVVp//qX/ANH6gvNH/bm83eSuKyTMKDOMoNx5bVjo2l1HGAbdUY9i3ym0zjxPmo0nMYngnTUrHupBkbEEK32l+VV0VRWQVTKesZYk4O2H4Y9h3hQn6CWB8kDr2BuNo+KqTs/5G/4jLI7viFHIYDqx2OPYYI6b/DrXZ0hWysk6CAdYi+scmi5F7bTcGwy3rJR07XRiR+WVt+Hgv0DwrhyW8SxRLpRRgCsUMIiba5JOJJzJOZWt79Y3W3VyglESiJREoirntx/Z/wDvX+paqZ9th5P8lI+4f2eak/If7Ptv5PzNbqv3zlko/cNVZ9sf+n/5zfjXD/hv7TV8x+py2aV9iHt8gpx2R/syH513q33vYFio/dnmfNRPtkH6p/8AuD8K4mhP+zqeQ8wtmkvs8PP/ABKhq80312qQW4IVFVFCZJwBjy3yceVfQu0fTvlMz26xve7jcDkDgO6/Fcn6RJHGItawys0WJ7cz3gLZPIpjAl4jcrCCwXBJZyxGQojTLZxvg6a0Gdl7C7j3DvUWxSkYANHee71Ul4Vy3Yw8RaxNtLK8cRleViqJpCqcxgZdhqYJ9rrn0ql1S/U1m2HiVcKNpNpCXeA7gsfIvGxPdWeRZwrOZSIEgdpCqCQLmdww+0hOcr9npvUJy/VNyTbjh3K2KGNpwaB2LjX3G7pybeWa4MY4oIjMJNA0DKGLwEEeHL9MbV6GN9q2NlMOOSkvHuI21pzC9xOwCx2ms+LJ7w+DCqT9ox/u+m+POqmNc6Gw3qR1Q+5WDtVv0vpeHwxI0oeGS47tdOvDxZjJBOBjDE79Aete041A5x5I83tZaHH7yK55csfEpkSSOFd9wyBkO3/bwfgakwFs5XjsWLodnjyz8QvhdF1ljthC+HYeJAsbOPLJCBgffaoTANY3V3owkk3XM5G4tcmThfeXU00d29wkkcxEi4hAC6S4LD7WevkKsla0B1ha1vFG4gXxWe1umnvJbV7Szm0XJiIjBhm7vUQZQqtpZUA32zuPc1MSvYwEOOW3EclQaaJ5sWjsw8lpcx8E4YtzNbs01s8TAF3j1xkMAVOuLdAcjdhU2Tuc0FzQeWBVbqYtNmPI54j1WrxLkDiFl+sgZmXqGjJIx67b/MgD3qWvDM3UJBH4XfvgqnNkjOs5v9Tfm682HaZfWylHAY4wpYdPf0NZRoyCN4c0Fv8AKD1T2G9v6bK8Vkr24ODuJGI8vEFYeQ+IPccQeWVtTuCWPrs1Yv4j/wCsk/p/UFdo4Wq4/wCryX6D4b/pR/yL+FYqD7LH+UeS3z+9dzPmvy7xS/khu5jGxHjPnsa+qcce5cFrA5mPHHtKtXsDbMNyfWUn/wBqV89V/wDYH8g/U5dinFqYDifIK1qmvUoiURKIlESiKuu3H9n/AO9f6lqpn22Hk/yUj7h/Z5qTch/s+2/k/M1uq/fOWSj9w1Vn2x/6f/nN+NcP+GvtVXzH6nLZpX2Ie3yCnHZF+zIfnXerfe9gWKj92eZ810Ob7W3ljKSxq5PlncY8zg5r5+srmUcgkjt0h6vYd42jdfbZdFlMahhY/wBnPt4HZ6KEdhSjXxA4H24x8v1tfSaQwfbmuXQ4xg8AoZw+ymzm3VpYIuLEiONS7nu99feZOV7sAb9Sck1Y5w256qtsdisi/t2i4zJeTSQRW/6P3HikzI4Kq2pIwNsP4d/JSfMVnY0vi1Wgk3ukkrGG7iAoXwi64dw+S3c3s9ybUyGJVjREXvQQ2Qcuc5z8a1OikeCDYX7VQKpv3QT2W87LWPNdhoaGHhpmVpTMRI8khMhBUsRt5EjHSvHRNb1nvts3LwSyuwazx9Atq55quZ5Gk/4PC0jYy7W2WOAAMs+c4AArK6r0fGLOmH94VghrHH2R/afVbC8y8WyGWxUFRpBEUYIUDGASuQMbYqn/AJLReXSD+4qf0Wu+R+6xNzBxIKEfhsbIDqCmCMgHpnAXrjzr0aS0WThKP7k+i1o/1+6+/wDx3cI8rzcLTVMuiVxC6tIuMYZwRnbar2SUUlgyW/8AUCoFtY3No7iFpcB5o4XDPFN+gyRPESV0zSsqlgQf1bkgdfWtT4S5tg/PePiq2zvacWdx9bLo8Iu4O/MtrxZ4u8nE0qTRKS251DvUzgFWYYIx08xUHQPtbVBw2H4L0VUYONxzHxxWTnDl+4uZeJ3UWZI3ji7oW8gcTBGiBWRFy2ygtjA3GxqDHamq12B4q3B93NN1u86HXLw+aCWRP/pGbuo5DHMFVS2pO8wr6erISCQvTfaqLAOB39isdmCtzj3C4Lrghu3IlmEBfvwoQuy7ZdBtnbB6+eD51Jkz2SdHs3Kt9PG76y2O/wCc1zuy7leJkScOVkZcYIyPQkb9eu1cnTc/0h50eCG31XE2vrbbDHYfnNXaOiLR9KdjYuAG7G3krggi0qFHkAPpVsMYijbGMgAO5XOdrOLjtX5n5p5Yuo7thJCyiR/CcZBB9COvyrv67XDWBFvLmuICYxquBvjhv5KXcrc6S8LIt723CxgAB0TG3kSAN89cjr6HrXBl0c8PNVSODw/Egm9/yu2cAcOS6sVYxw6GUapHhzG3mFcfC+Ix3EayxNqRhkH1zvUIZhK0mxBBsQcwRmFe9hYbLbq5QSiJREoiURVj24X8ZsxGHBcuAFzvswP5Gs9O9stcwR46gdrcLiwHO+xTlGpA4uwvaymPJCFbC2B2/Vg/XJH3GuhVn65yx0Y+obyVYdsJzGMf+K341xP4aINTVEbx+py2aV9iHt8gtbg3Pkdpw+GAFi4BLBTj7XTJHtXX0no2aslFpNRlhe3tHhssOZ7Fgo6xsDCAzWdc54AY+PYFGuL863MxwD3SH0B/z8aso9DUVJjGy7vxOxPoOwLyarnn9t+H4W4D1PaV0+z/AJ2Thq3epTK8rJpwcA6deSfP94bffW6aASuuXZeKqjmMbQGt/ZYU50u7l0tbTu7WNzpVIhoUZ9dAz+NV1D4aWJ0zhfVF959FKOOWd4YXZ7BgPVS7h3ZA8nivLpmzuVXb++furmP0hWzew0MHE6x7hYDvK2R0VNFxPDDxOKlvDOzPh8OP1Ac+r+L+rNZ3RTye9mceA6o8LHxV4LG+ywduPmpJb8IgjGEiQD4VAaPptrAefW87qfTyb/gtpYVHRQPgBWhsMbfZaB2KsvccyveKssopprwgHNLrE9qh6op+IFUvpYX+0wHsCmJHjIlc6/5ZtZhiWBG+IB/GqhQxNxju38pLfI2UjM4+1jzAKinFuySylyYw0R9VP5dPuq1prI/YluNzgD4jVPmoEQu9pluXoole9md/aNrs7gtjoMkMPgR/+q0t0vKwWqIjbe3rDuwI7AVmfo6JxvG6x/tPeMFx+Ic0SgiHi9ks+B4WcaZFB693Mm+M+eTW+nlp6huvA7nbfxacvBZ5GTwnVfjz9QpdJzLYPwW4trVymiBwsch8W5J2bz3J9/aomnkEgecRvCmypYRqnA7j8NhUD5f51ktVWJ0VowBjB3APw8/j9KyaS0JTVzukfdr7DrA7srj0sV7S1s1OCGWLbnA4c7H9iFZnLfaHFLgCTf8Agk/Jv71w30OlKDFv1zOGfd7Q/wDQXRbWUk+D/q3ccu/LyKnFpxSKXY4BP7refw8jVlNpOmquocD+E/OPmpyU0keIxG8KJ9sdun/DWOlcqwAOBkAg5A9K71AA1xa3AWyXLrcQ1xzuF0uy/wDZtv8AyL/StcyD3k353fBb5PZZ+UKV1pVaURKIlEXw0RUjxexjm5h0TDKYyf8Abk00VKIqOWQ4arpDfd1lRXs6SaNm/VHgu3zb2hRwju1IJAwI06ADpqI/DpXJi0dXaSOvUExRH7v3nf73nDcCtclZBT9WEa7t+wfO4d4VV8c47Pdkd8SqdQNJwP8AP8zX1FHQU9GzUgZqg5nMnmcz5DYuTLO+V2vI7WO7IDkPXFY7PhedyEkU+aswI/Kug2LtWCWqtgLtPEBda3t1iGzMF9Cdh9elXtaG7VhfK6U4jFcTiKQFiVdixPRQCMn6fjWaTUzBXRpzPYAtFl3OR+WrprqGUW7hEcEkjG2D5Hc/IV85pavp308kEbtZ5FrDHyvbtXco6eRsjZHCwG/BfpQVIZKS+16iURKIlESiJREoiURKIqM7auFzSXSyRxO6KmCVBOD8BvVOjaqGKeZkjg0lwIBwv1RklVE98bHNFwB8Sq4s4EY4aXQemMfdnp9a+kY0HM2XHmc9mTb/ADuXd/4aukBAg2+2VDE+48q09ELYLm/SXaxL78r2XMn4YwP6sOzfxbKPlneqDGR7K2MqWkdew4Zrp8H5vuLUhHYSIOqkg4+BFcnSGiKWtv0zet+IYH0Pat9NVSwWMJw/CcuzaOzuUw5i5wivOFyxqx1gq2k9QMHO/pVGitH1NG9zJHa7LHVdt5EZjhmOKsrayKdrbDVdcXHxB2+fBWF2X/s22/kX+laxwe8m/O5dCT2WflCldaVUlESiJRF8NEX5z7T7po+KTFG0kqBn0BJq3QlxTv8Azv8A1LPpFgc9t9w8lFLaLJy2h8+r6T9TXZaL8e1c6R1hhcdlwu3CqQrnUyr/AAlgfpjP3VpbZgvdc55fM7VsCd9rfPavltPPctotIGc/xY2Hx8h8zWKr0lDTi73BvmeQzK202inyZ4+XeplwTsknmIe9mKj+Bev1PT4AfOuLLpSon9yyw/E/4Nz7yOS7EVDDF7R7B6qxuA8i2dpgxwqW/iO5+p3+WayOpnS41Dy/hk3+0Yd91pEgZ7sAefepJHGFGAAB6CtDGNYNVosFAkk3K9VNeJREoiURKIlESiJREoiUReZIwwwQCPcVB7GvGq4XC9BINwoxzDyFZ3YJeIB/412P1G/y6VnZTOhxpnlnDNv9py7LKZeH+8F+OR71WHHuzK7s8vav3sfXScZ/sf8A2/OtsWmHw4VLdUfiGLe0Zt7bjisk2jY5h1MeBwPft+cFF4+IAkxzoY36ENkfUHcfA19BFUxytBBBB2jIrgzUUkLrt2d4WvfmMbLJGg9EQFvqDtXr9XIEDsUoekOJaTzNgtGy4dLMcW8csnkSF239SNh8zWCoqoKcXkeG8/TM9i6cUMsuTbr9J9ntm8NhBHKpV1RQQfIhR9a4FK4PMjxk57iMCLg5HFdWUW1RuACkda1UlESiJREoi5XEeXLafPewI+euQD+NZDRRaxe27ScbgkeRVvTOtY2I4gFRbiPZNYSZKo0Z/wCkkfcDp+6rG/S2exMTwcA7xFj4qBELvaZ3G3quZw3sat0l1SSPIg6KSPv0gZ/D4166evkGqXNaN7Qb9l7gc8V4IoG4gE8Dl4ZqxOG8Kht1CxRqgHTAFRipY4zrAXdvOJPapukc4W2bti3a0KtKIlESiJREoiURKIlESiJREoiURKIlESiKNc08k2t8uJIwH8nXYj4Ef/z1BrKKd0LtemdqHaPunmPiLFWF4eNWQXHiO1cbgnZRZQYLqZWHm+4+n2fuqT/pU3vZbDc0avji7xCi0RM9lt+Jx/ZTS04fFEAI41UDpgV5FSQxG7G478z3nFSdK92ZW1WlVp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SEhQUEhIWFhUWGBsZGBgYGRgfHhgcFxoXHB4eGRgYHCogHh4lGxgaITEhJSkrLy4uHB8zODMsNygtLisBCgoKDg0OGxAQGzIkICQ0MCwwLDg0NDA0LDIsLC80LCw3MDcsLCwsLywsLCwsLDAvLDAsLCwsLCwsLywsLCwsLP/AABEIAOEA4QMBEQACEQEDEQH/xAAcAAEAAgMBAQEAAAAAAAAAAAAABgcDBAUCAQj/xABFEAACAQMCAwYDBAkCBAQHAAABAgMABBESIQUGMQcTIkFRYXGBkTKhscEUIzVCUnKy0fAzghU0YnNTg5KiFhckY9Lh8f/EABoBAQADAQEBAAAAAAAAAAAAAAACAwQFAQb/xABAEQABAwICBgcECAYDAQEBAAABAAIDBBEhMQUSQVFhcRMigZGhsdEyM8HwFCM0QlJysuEGYoKSwvEVNaJTQyT/2gAMAwEAAhEDEQA/ALxoiURKIlESiJREoiURKIlESiJREoiURKIlESiJREoiURKIlESiJREoiURKIlESiJREoiURKIlESiJREoiURKIlESiJREoiURKIlESiJREoiURKIlESiJREoiURKIlESiJREoiURKIlESiJREoiURKIlESiJREoiURKIlESiJREoiURKIlESiJREoiURKIlESiJREoiURKIlESiJREoiURKIlESiJREoiURKIlESiJREoiURKIlESiJREoiURKIlESiJREoiURKIlESiJRFjnnVFLMQAPM1XLKyJus82Ck1pcbBQ2+7UuHxNpM2o/8ASCw+qgiq2vqX4sgcRvNm+BIPgvSI24OePE+QXX4VzlZ3CGSOddI658viOo+dVurGxnVma5h3EXvytcHsUhEXC7CCPnfayyW/Ntm7aFuYy3oGGfoK8NdG0XcHAby1wHfZOhccAQe0eq9cQ5ptIDiW5jQ+7Afia9FbE4/V3d+VpcO8AhOhcPasOZAXL4x2h2UEXeCZZM7AIQST7Y/z4V6KiSQ6kMbi7iC0DiSR5XK8LGtGs9wtwxuo5/8ANaRMPNYTpF/GUIwPU77ffUWfSHO1WSxPd+EE35XufJekxgXLXAb1POX+PQ3kQkgcMp+74j+9XRTF7ix7S1wzB89xB2EKLmWAcDcHaupV6glESiJREoiURKIlESiJREoiURKIlESiJREoiURKIlESiKqu1/ibPLb2QYpHLkyEdSqgEqPjnHy9Caxg/WyTEX6IDVH8zvvdgtbtV2rcNYDbXJvyGxQi64nJAyw21vGqtsowpLY6k/vH+ZjVUNLHUsdPUSuJGeeG4buwBWySOicI4mD1+eKw3psu8AkhDStgMsbaU1epxpAPwI+GetsH/I9ETG+zBkSLut4+XbYKEopeks4dbcMvgtufgFs64WIRP+66PIdJ8sh2ORn4GssWlKtjrufrt2ggC47APirn0EJb1RY8yvlrwCBRmVTPKd3d3fGrz0hSCR7sTn26V7NpSpebQnUaMgAL27QQOQGHFI6CMC8nWO3FalreWsU21usMgyEkzIy/Ed4dj7423wfOtMsFbLBjIXtObbNB5YD/AHtGxUxvp45LauqdhxI8V64dPdpcFZJQc74PR1PUqceW2VPrUamOifTB0bLbPynccduNipwmoE2q91x5jh6KYdjTYvb1Y9osggDoCdWQPoB8hVsusX0zne0WuvxHVz7fEqhoAEoGQIt4q4a0qtKIlESiJREoiURKIlESiJREoiURKIlESiJREoiUReJpVUZYgD1NVyysibrPIA4qTWlxsAofxvtMsbYlTLrYeSb/AFxnHzxVTJJ5vcREjeeqPHHwXrmsZ7bgOAxPz2qs+beaIeK3FqI4pI2V93OB4AMtpweuFH0qbYainbNPLq4ttqgk4/dJuBvsV5rslcyNl8DnlhtWtfxsXPd7SSbav/DjXGfnk/ePSsFO9gYDJ7LcbficcvDyO9b5Wu1up7Ttu4D917s7OC30gj7RxrPUn3YjAz6bVXNPU1dyDls2ActvipRxRQWwz2/ut7itsGQqkhAddj0ZTuMH/NxWWllc14c9t7HmDx+cldKzWaWg2uvPBrZUjCyOToXffcnbYZ6AZ+lSrZXSSlzGgXPZbfx9VGBmowNJvZas91HMr6UMiL1Bwc466DgZI/w1fHBLA5us7VcfDnuv8hVukZK02GsB84fPavHDoRpXS2pFIaJvMDoVPw3HwPtU6mR2s7WFnHBw3nYfjz5ryFg1Rqm4GIPw+dizcL5nfhd3KY4u8SdRJoG2k7hiBjfxKdttsVupqeSshZJG60jLsuRe4wIBxGy2O+6wVErKaRzXjqux3WKmXD+2O2JxNFJEfdT+WTVjoK+PNjXcjY9zh8VBstO/JxHj5eimnB+a7S6GYZ0b2yMj4+nzqk1jGO1ZQWH+YW8cj2FW9ESLtxHD0zXazWtVJREoiURKIlESiJREoiURKIlESiJRFjmmCDLHAFVyysiaXvNgFJrS42aonxbtJsbdirS5YbEKCSD6ELkj51THPLMLwxOcDtNmjxIPgpOYxmD3gcM/Jcxe2Cw8y499L/8A41bqVv8A8f8A039lHWg/H4FRrnbmSPiemGzkYhhqkkLOqxKDg5UY1E9Au+fwxBjoJzV1LSAMGsNiS7hmGjeb37FdhKwQxm98ziLDjvXAtv0O0yEVCyfakkAZsn0X7KnrsATioSmvrbFxIDsmtwHfmeZsNytYymgvvGZPz4LnScb/AEm8gYFiFDL4sDqG6AdK2t0eaWhlabXNj3EZqgVLZqphbkLrc5luu6hYrsz4TPoNyfuz9ayaLh6acNdk3H57bLTXSdHESMzgsXFIWIRpgHiRSZQrFS2R+6ucHScEZO+PKrqOSMOc2I2eT1bi9uZzxyNsAq6ljy0F+IGePw4eK98KtHZwZJJe6TSYg2jU2VwdWkn32JPUVCsnjawtia3XdcOtewx2Xt5BSp4pCQXk6oyyxw2pxi0IkzHJJ3cv+og0BiQv7mdicDpkZwfkoZ2GO0jRrM9k42xO3t4Gy8qYnh12k2dmMN2xY+D2gZXeLwRuNKjHjBQBdRcHYlgWK7jerK6cte1kg1nNxP4TfG1rY2Btc2KjSRXaXNNge/DbfnjbJa3JlySJEJ2GGHz2P5VbpyEDUkHL0+Kr0XITrNPNYuM32boAaV7sEZYnByM746bnFdDQkXRRB9/ax+HisGmHiQllsty2I5i2FeIkHbKDvB9FGr6Cu8X2F3DBfPMgu60bsd2RVgXPJ3CLi3aezue6eCMs0kLnI0LuXiY5U7b40muG6SQnVe24OwjBfRtYGgapxG1b3ZLzC72ubu4BJJCBiM6RtvjzyDv57da4kjoaSrfG27WWGGJFzcm2dsLYZXW1gfNEHHE3OO2ysSK6Rvsup+BFaYqqGX2Hg9qg6N7cws1XqCURKIlESiJREoiURKIlEXl3AGScAeZqL3tY0ucbAL0Ak2Cr/mLtSghl7m3RriTOMIM7+m3n7DJ9qztNRM0yRgMZ+J9xfiBhhxJCmejYdV1y7cPX0UX47zRxO70p3X6HGftOWBbHsuzZ9gCem43NZS+kxdNL0xGTGizb8cwe024Eq1rJzgxmpvJxPwXFktrGDxSqZXPV53JLf7F6/fUG1Gkak6sJ1WjYwYDtP7claYKaLGTE7z6LKOKWqgYjtE88d2mfmGyR86qNJXPNi6Q/1G3hYKYfStGTQtLivElSGSWIrmRgAVAAyBpGwHkAx+JNa6WkfJOyGa9mgnE3wJv44DkqppWRxOkjt1sPnlioOTmvqwAuCTddHl6LVcR+x1f+kE/jWLST9SmeezvWqibrTt713OMw96s4LY7p9ePX9SuAPn+dcihk6F0ZA9sW/wDZv4Lo1LOkDwT7Jv8A+QtXhHEO8haB3XLDQmc5w23wOM7CtNZS9FOKhjTYdY2ts8r7e9U00+vEYnHPAfPkpEJtGV8OI1UMzyRRjLatKgyuuWIRjgeQNcuGhkqQZG2FycMfgOK3PqWwkMONgPnNaNxfJJJEmpQdYbZ43zpBwNUTMoyffNaPoElNE95xuCNu3biMbKn6UyaRrBhjfu7VpXV+baFUKjWzPqXJ2Us2cEfEYNXRUwq5zID1QG2PGw8toVck5giDCMTe44XPyFpcqXARyOrOQoHoBkkn6CtWl4nSR32NuTzwAHms+jpA15G04LS5gi03EgHrn/1AH8TWvRry+lYTut3Gyz1rdWdwHzdb/KTSRSd/G7IV2Ug+ZGD8djj5104og8HWGC5FXOWEBufkuxzlzEbiNUmigaZiMT6AsiqDvll8j06dM1TJAyI3bfkrqSqlmuH25r7b8IsJFACkkAZZJsnPrpIIHrXycukNJxOu7Abi3wvcL6VlJSvFmnuKzW3CDGA1jeSqRuEkYaH9tSeEfMfMVW+vbKdWugaR+IDEcbHHuPYvRSOYLwPPK+asPkfn+KTVBc5gnTZlkYnp/Dn/AD8anFG6iaC4l8bsQ8XNuBGNuYwPAqtzhMcBZwzGX+1PLe7R/sOG+BrXFVQym0bgT87FU+N7PaCz1eoJREoiURKIlESiLBd3aRKWdgoHmapmnjhF3m3x4AZkqTGOebBVDznzjJfyG1sZNMKjMs4OwB9COpPtueg8zWd2q0Coq2m1+pHtJ/ER64NGeNgrGguPRwnHa7dwHziuC0sNhEe6BGdix/1JD6Z/dX/pG3xrKG1Gk5h0h42+631PE9llqIio47j9yo9cc1SEDQqg+ZO+/sP75rsx6EiB65JG7JYH6UeR1RZcKeZnYsxJJ6k11442xtDWiwC5r3uedZxxWOpqK2P0o933f7urUPY4IP1z91U9C3pel22t4qzpT0fR7L3WvVyrW9wa8EMquegznHuD+eKyVtOZ4TGM8PNaKWYRSBxXdvplWWK4ZcxTR6H9sjz+X4GuRTxvdC+mBs9huPn5zC6Ur2tkbMR1XCxWO3tIUngZd4zqCsfOQMcb/THwzU5J6iSnka7Bwtcfy2F/3UWRQslY4ezjjxv82TicMcrPIh8ROnDo+7qMYUjYnAGxBqVJ9Iha2NzTq7wRkccb/AhRqBFI4vBx4g7Fr8Pswml5QVMfjYCKXVhDtqP2QMgb4+daap079aONpIOFyRbHx7L9iqgEbbOecRjkb4eCyc03iSJFgHWQH3HRWB2J9c4rPomnlje+56uXaDmrNISse1thjn2FafLaYd5T9mJC3zIIA/GtWk3a0bYRm8gdm1UULbPMhyaLrrcD4OeKXbKoI1FQD/AAo1E+WBj8PWtNJC2mprPOXjclY6yd81QOj2+QAUy5j5DawgaVZUaGMZOfC306MST5HJJ6Vpp69jrNIse9YanRspcXg38FU93cGRyx8+g9B5CpOdrG60xxiNoaFhU4ORsagQCLFWAkG4W3YcReJ9ak7nxA9G+P96z1FJHOzUcOR3K6GofE7WB/dTAXNndbyIkjAeZdXAA6eEjOPnXzPRV9HhGS0E7gRjzBtfs712talqMTie4rNb2ctswm4ZK225gZtQYf9B6N8Nm64JoKyOc9HXNsRlIMCDx2jxbvCrdTPj68BuPw539fNWnyFzvHfppPgmXZ0PXP+ef4VrDpIJBDOb39l2x3o7eNuYVNmvbrs7Ru/ZTCtKrSiJREoiURR7nHmuLh8JeQ5Y7Ko6sfYVnkke54hhF3nHg0fiPwGZUwGhuu/Lz4BU/c3VxxM99eO0duTlIUO8gHv/Dn94jy2A61nmmjoXlsXXm2vP3eAGz8o/qKtiifUC7uqzcNvzv7lta0RVRFWNM4VV8z7nqzYB3PvXMIkkcXvJc7aTu4bAMdi6LWsjAa0WC5HMXCTMoYNgoDgHofM7+R9/aujoyuFO7VIwdt2/uslbSmYXBxHcoRX1q+eWSGPPXIA6nGce5x5ZqD3WGGe7epNbfNbsXCS32ZYSP58fUEZ+6sr65rPaY7uv4jDxWltIXZOb3reteH20e88yuTtpQkgZ8yV3/CsctVVy4QRkDedvf+60R09PH714J3Bc/ivDjCQQdUbbo48x6HHnW2jqxO0gizhmPnYstTTmI3GLTkVo1sWZdm04srRCCYeDGA46qckg49ulcuahcyU1EJ627YRbEdq6EdW10fRSjDetGS5dFaLUGTORjcA+qnqK1thjkeJrWdl+x3rO6R7GmO9x84hTHlqC4nUqpcpG8U8sUbhJGkkSVA0balwe7wWGd/rWJwcInCEgG5DScQACLg54XuAtII1wX7rm3zna11t8fsbm3jD5uEjcC2ma4l1PKlw5LBF1sFA7ogkYzqyMjeoU7qjVkdMRfNoGQsN9gTcr1/R6zQ29siTxKgvFiTPIGOMMVHoADgfICt1GGtp2Fu0X5k5+Ky1NzM4HfZe5r39X3EQ8JI1HHidvyHTA9hXkdMXS9NJ7WQGwD19V6+cNj6Nns7Tv8A2Us5VMNug72JxJnPfQSvHKmfIEHSw9iMV0JKVzm524WwXKZpAMecLhanM3MVxxB1tkuJJoEbUjSKisdgMy93sdO4B9/Uiue8x0rDI/55c11Wa87gxu3w5rk3PA0O0M6Ow2ZSwBz549vb76yxaReMZ4y0HI2PitElE3KN4J3LTbg0w3ZQo9WdAPrqrSNIQOwaSTuAPoqDRyjMW7QtOZADgMG9xnHyzWtji4XIss72hpsDdeKkoqVcnXTkMhB0DdW8lPpn7/rXzumoIwRID1jmN/H4LtaMleQWnLYV3p7RzKtxbusV0vmdlmHo58m9z123BGa5UFU1kZp5wXRnK2bDsI4DZbEbLg2WqenJd0kWDvAqacq9pYaT9HvozBONvF0Y+WD7+X3Fq3kywM6UHpYvxD2hzG220jEbQsfVe7VI1Xbth5H55qxo5AwBByD0NamPa9oc03BVZBBsV6qa8SiIaIqG58iF1xQJI5ZYlLSLnZFyMKCP3m8IJ9CPSudR1UkNJLPaz3vIBzuRccrNAw5HetEsLZJmR3wAufnefitU8V7xosYHeMwUDYaIw2MDyGy4HpWf6F0bZL/dAvzda/xvxWoT31ANpPcPkKN3fFf1SDUVmjlZiCPUsevT97H1ruw0I6ZxtdjmgX7B6XXMkqfqwAbOBJ8SvvELy6khWQjEMusDSBg91guCeowDnGemfKrafR1NE4EC7htPpkq5aueRu4FWHyz2VW72qS3MvibfKt4QD0A3+/zrmSaSqJNaVj2xsBsLi5wwJOItjs3LQ2ljbZpBc7PD/SnnLnJFpaIyxRhtY8RJJ1fMnP31B9N9IOvUP1zs2AcgNvG9+KkJOjwjGr8efotHiPZfw+Y6jDpP/QSv3KRVjY6iPCOZwG42d4kE+KiTG7FzB5Ln3fZBYmMhA6v5Nrc4+RYj7qkX1zes2bWO4taAe4AjnfvXmpAcCy3EE/6VScVsHsZXtLoExk5VgOno6/mvx+eqN30poqYRqyNwIPi0+YO63ZUfqbwyYsOIO7iPiFwru0KeYZT9l13B/sfY710oZ2yDcdoOY+d+SySxFnEb1l4Xw5pnAyEXOGdg2lR64UEn4AVeGuIwCzPljjI1zZTPifZi5AewuoblMDUCyo6nz2Y4x8SCOm/Ws/TFptI0haGta8XjcCuJJKmvurgd1KnhfUkTpqUBdtQOMqBuDg4+dc19PPEC6Iaw2C5abHHYRex33XQbNG82f1TtyI+bLw0lqpRy2sjcKkaJjG/i0gHGfLPnXmrWyB0YGrvJJPdj42XutTNIcTfba1u9ebfg0lzJqP2pDkIgycnoK7cFM2KINJsAFwqiuMkp1W3JKmUPZVdW6d6e7kbGSobBT/1eEnHUg/D1qEVXCHWPepVNNUPYNUcxtUI4lfGQ91Dk52JH73sPb3/Kr6ioa1pJNhtKpo6M3BIudgXnX3a9xB4pZCA7L5k7BEPn13NcfV6V30ibBjcQD+ort63Rt6KPFxzPwCnnBexqSSINNNocjOkDYfEkb/d+dZf+TqZetBGNXZrEgnjYA27cVMUkTcHuN+GxdO07E0BzJcMR6LgflXhrK92ADG8cXeFm+adBTjaT3D1W7zN2TQtbKlmAkinOo7lvZid8fPby9KqZLVwSdKXGQHAtwHItGA5jbvU3RwyN1bau4+qq3j3JN5ZoXmi8A6spyBn4gHHviunBpOCWQR4tccg4Wv25HsKySUj2N1sCOC6HB+Nw92iEhGAxjGBn49N+tcat0bUdI54GsPH1wXUpqyHUDTgfBZ7fjCssz5yiOoB9jpB+/J+lUyUDmujYfacD3i/7K1lU1we7YD6Lf4haR3SGKQgFdkk842IBAPqhyMj5istLUSUcgljGBxLfxDfwI37cirKiBk7dU5jI7l2+ynm6VJWsbsnKkqrHrkdVJ8ztkHzAPpv1KhkdOW1MB+qktcbATk4bgTg4bCQVzo3OkvG/2m+NtnorhrUoJRF5lzpOOuDj41CTW1Tq57F621xdfm7jUrwXV4lyrxtMx0vgnwjUFx6+EgfccVTTRCangMNj0dtZpwIOF77jf9lN0nRySCTDWyOeGxcAXbvGkaxktFqdXGcqigsTgeQAzn0FdgUrWyukvg7At2XWIzucxrLYtyK7PB7WWDur8qs6gzCeJx0K5V42znDNCxkBwMAN/DvZZoHRNwyso9a+ucVvcR4hBawo1jNFNbyMe8tps61YfZcpkMG0ExMyHDBRnIbANa5x64sd69LgBcLPy9wjil/CsUbPHbIDpOdOR5Lr6tjp19M+tZzQUcUxmkA1jjvxOZAyF8ydqj9MnkbqRZDsHK+1bnLnaLdcPkNveqzqpwSftrg43z1/H41mm0U6I69IQNuofZPL8PlwV8NaJBaUcL7Rz3q3+E80W1xF3scqlfPfp7Y9fbrWA10bDqzdRw+6c+z8XZdauhccWYjePnDtXC4z2n2EGQJe8YeSb/eMgfPFWtfUTe5iPN3VHj1vBRIjZ7bxyGP7eKrTnTmA8W0iKyZSviWViq+EnG+rwkHYZ1DcCpQMNJMZ6iVov1S1oJvbEcbj8uSjIRMwMjacMbmw+R2qLxcsSmOKVnjVJXRAcscd4xXJ2xsVORnP1ra/S0QkfEGkuaCTlsANs743FsFnFG/Va4nAkDvW9d8E7lJGlmmKRdz9gKAVmzuuHK7Y+8VXHpaWdzGRgAu18ycC22FrA43x7V66gij1nO2W2Db3r7NwezW4licykRxd5qaSPxMAGKKdI+0G0+oIPXypFbWvp2St1budq2s7AE2ucTkRfcRuV3QQNkLMcBfMdy5vK1rBJMy3BVU0ZGqQIM60GNRx+6WOPPFbNJy1EUINOLuvY4a2FichxsOF1npWRveeky522+iy8ZtrWOFO68UrM+4kDBVV2A1KOhZNJHSoUctXJO7pMGC33SLktGR4G+9SnZC2MaueO3j8QsthwEPbwyx973kkmklSumPMugZGz5IOds/IVGbSJiqJI32DWi+256t8NmeHqVNlKHxtc29z4Yrf4taXca3MX6dM8Sxo5VmkxIsjacadTD7W3vUaXSTJhG4x2LiR+UgXzsNnBey0zma1nYAA87rix8HudIEalg8ay4jIJKOSBlR4juCMb71odXUgcTIbEEtud4FzwyxvuVIgm1bNyIvhuXV7PuJWtpcd7eK+QPB4dhnOSfPPlsOmfWqdKRT1DWtiAc0G7hexNshutfE444KdI5kZJfgdhtkr74XzdaXCFop0IAydxkfEeXzrnvrWRYTAsO4g48jiD2ErUIS7FhB5H5sqy557V2Zu6sTgA7ydc4/h9fj09M9RohoJarr1F2M2MBsTxcdnADt3KqSpZFhHid+zs9V84L2s3Maqbq31oRnWn9ifz+VWv0VUxi8Mlxudj/6GPeCqWV8DzqvFjw9D8F3eY+0uzmsn7sq8jjSIm9W23Dfu+pO2M1hfBU1DmwvjLcQS69wAMbgjbsAwK1iSJgLw6+y2++8blWp4HEYWitsXV03d5MeSkQBAwH6PJLIcALkBR1GCa+h1ze7sB8+S5+oLWGa5nFrY2sz2jT95GjL3pj6asLrA9dLZX4r08qgYw765rRr2wv4L0PLfq3Hq7VvtxDVHcSjwqSgjydyyY8vkP8FcgUupJDCcSNbW5HiugZ9ZkkgwGFuYXa4RxIJe2k+PDcqI5B6nw6fn9lc+1YJ6cOopoHY9EdYcsbjtF+8K4PtMyQYa4t27F+gU6Cuo3LBY19r1Eoi4vM/LsN5C6SIpJBwSNwfUH19D5VknpzfpocJBkcr8DvByxVrHi2o/FvzkqW4pK1kEFwO7vLVBHBJpLR3MSEju3UdD3buhBGCNO4xk9Okqo6sEs/qbtaf95WWaaMxZ9h3heeA219eXBk4dE9ukiKk2srJF4F0jUJV8Q0gDBDN1OTkmtj2tY36z91kEheSI/ntVi8p9llta+K403Emc+JQEX+Vd8/7ifgKyvq3EWbh5q8Uzb3d+3cp8iAAAAADoB5VlWhU9232UJAmVCJVIVm/i+XmcbZ+HoKs0dpATTSUwHsC9+JIw5YrNV03R6kw+8beBN+eCg3D+VyDGJ5SscrYYRnyEPfBiT4ehA6Hqd6pqNLAhxgbdzRhffr6tt+w7Ry3XxUeWu7A7uV19uJra37xbcrI4/RmidVLFmQ6pDqOdOTjwj0xjrXsMdXVahmBAPSBzb2sDg0WGeG3je6PfDCDqkH2bHlnyWzPxqdroGK3Cd+gijSXJGnXqOwI6ufPbG2+9Ti0IBC2OV5uCXEiwxtbicB23xVT9JgvL2DYBbt7AbldPivJ19b2+u4nWNV0ARoQG8LFlxoGPCzE5znetDGUJnDALvfrbL36vWz2EADK2Q2qiWaqbEX2sBbbxwyG83zUjs+yaGRBNPfPIHAYt8f8ArLHPpUpKuGmB6oaB2AeAspMglmsde99w/crW5l7PLC2s5ZoWeRlGBlgQD7gCqIdLtmlYyOxDjY2vh1Sd/BezUTo2Oc5xuMdm8DdxW/ynyPwy6s0n0sSBiQg7BlHiwMVprKx1PrOdbVGOWxV01OJmjE3yOO1ZLrsz4fcQyfobN3oHhOrIz77fLNUU+lWyv1SMsxYtOO2xsrZKItbrMd4gjkqs5f5UmuLowAaWRsOfNcGtlXUMp49Z+N8AB94nIDsxJOACzxB0rg1mBz5WwJPI4W2lWO3ZVdw+K1vyDgDDahsMkDzGxJ9t6yP+iTttNH5HHbuWloqY/YdfvHqoFam9EklqqBpVi7nGnDhEYsAunGSD5nNTl0dTlweTYa2vngSRbbfPdgq210gba2zVyxFsdm5bp4wqi3iu7d17nZw6hlIWFkAAIyMtpbz6Vz5dE1DHSyQu9rK2B9sE4jA2FxxWuOvheGteMvTdmscXL1vdNMYJRH+sAQA6gyGLWw0nDZBB88faHlVb9JVNK2MTM1sMdljrWBviLH0O1WClilJ1HWxw7rqMz8LkUIdOrXEJhoycIdssMZGDsfKu3HVxPLhe1namOGI2DfgsDoHtttuLq2OzC/ha1EMgSQD7aMAcZxuAfMf55VwdMVVRQ1jajHonANJG8X8bd45LVQQxVEToXe0CTY7j89i7PMvZLbTgtbHuXO46lf7/AI/CuyytJ9sX47f3WZ1Hq+wbcMx+yrnidpxDg6PDtEkx8U6LudioAmwSgwTsMNufWtFo5LOBvw/ZQY57btc23FfbaCCZDZ2WZS6KbifSUXTCC4Ve83UNOQWkYDA0DBAJqBJB1nYbgrcCNULmXHLK4nlimzbwoNMuM9/MNKaI164eXvNJ38KE71PpMg4Y+QUeixwU15N7OrmeSK4vmKqhDIgxnKkEZ07dQNh1xufKvn3ztmjdDRtsx19Z52g56t8TfecBsuugGOa4PmNyMh67B5q6I0wAB0Ax9K0saGNDRkFAm5uV6qS8SiL4aIqS4xZRz8whJlDIQMg+xY9a90VJ0dJLJe1nPN/6lRXt15Y2bwB4K57OJFRViVVQDwhRgY9gKiJelGuDe+N1cGBnVAtbYoBz/wA3yWqkgZ8ZVQDgbeZ8zXGo4pdKVMrHyFjIzk3AnEgY9nHktNTKKWNhY0FztpyGG755qTci8Ya7sopnGGbIPyP9q7jqf6P9XrF1tpz7d5G/bmscUxlbrEWOWGWCr/tk/wBJ/wDuCuboP/s6nkPMK7SX2eHn/iVg4L2bSXMMc99dExCMMkafw6Rj2BwBvudt67EstNQiR7GYi5J5XJ4nascbZ6rVu6wNrbf2HivnZ/e2acSe3jgVlfaNmAOgoCSdxuSfOtTjM6mBk6r83AZYnLsCyxiMT3A1mnBpPLPtW9znZ6uN2P8A3F+gINYdGOOpUAnJx8Y2rTXN+sjttA8HlanbvdENCgJHr9M/majowXqJ37gxv6ifMKysyjb+Y+QHxUk5RUtwGMAEkowAG5JMjbAV5pb2x+aP9TUovdG38/8Akqf4lLe2atDLqQS5JV85I9weldd7IpZBLYOc24BzIvmO4+PFc9l2tMYu0G1xkDx8Fa3Y/wDsiT+eT+la4+nfs7/yH4ro6N94fzDyCzdmPC5bVJ57j9XG7Epq64JznHkPxqzSjoxMyUu9kEH+otsOORw3nBVaOa8Ruba17HuBueHbuUe7PbhTxm8YMCrOxBzscnbFS0sQ1kJdhZ4vwvG4eeHNQoMZXW2td+sfBd7mLmGay4rqnkZLRkXR10kgDPtnP5e1eywGSmDoRd7SNttuI3ZZXwvxUhP0dQRITqkc9mffnZRPmzj6ScVtp7Rhh1VWIA3OcHPvjFWmEy0To5mkXDsMLi2INwSMCLixVReG1PSRnIt8cDnwwKnHapxNIuHAvEHaXCBsDKEjOoZHt7dap0U4va15OwE8bq/SAHsAZm3Kyh/KvJdpxK2WSF3hnQYZ16E+uNiPTr8qukq3MmdDK0FtgRxBw5XBB2bscVVFBeMPjcQRgb44+hB3rT4hwW+4SRLJGk8KqkWteqxq+rTtjGemWHp16HLU6NgrGERuLSSXW/mLbXxvlngQtEdZLA4dIL5C/C+X+1xuzRh+mMEzpIOAeuN8Z9+lV/xECdFya2fV79YfuvaE/wD9rLfzeS/Q1mT3KEddA6+uKyUjnmkYRnqjyWyUDpXA5XPmta14pDOulseLYq2CG9vQ1XTaUje/Ufdjx904H58Ulpjq3HWbvGKrDtT5AtoIJLqDUhyNSZJUk56ZO3Tp9MV9HTTukJa7PO65M8fRWLMr2tzXU7OeVFntrW4nkaQRqDFEdISMnckKoGW3+02W964c7pKqSSMnVYHFpAzdbedg4DPeupGGxNaRiSL8B2b1ZyrjYVpAAFgq19r1EoiURfDRF+d+1DvU4hcSorBQFQuAcAkk4z0ztXuhJmNjdHcaxe82221tyq0hDrlriMAG+Su3kmQtY25Y5Pdjf4EirahjWSuDRYXUKVxdC0ncqz7XIWdVVRlmmYADzJNcf+GReqq+Y/U5adLODY4Sdx8gp9ydYtw/h0STfbAzgerdF+Pr866Gla6OEGU5DAcSq6Gne4BpzNzyuVVXalzEJT3AwW1anPofQfh/m9X8PUUsbX1c3ty7Nzcwe3Zw5qOkahskgij9lm3ebWt2bePJTvssuGfhDl2LHVIBnyGF2HtV2nfcPP8AIfimixZ4A2O9FU/J1z3fFoW/++AfgW3+6u9ML645rlQmzGH8vp8VcfMVpni1icebH6Kf7VwqI6rqkcGHvuPgulVi74Obh5FV523XGq7RfQH+35VZocXbM/e8j+1rR6pWn6xrdzR4k+isHkS5MXBIpF6qjEZ9namky7Xs02JLBfmQPivaKwjJONtY911S3OnMhvphIyaWUEH33rdSUopmFgcXXJcSbbQBs5LLJK6V2uQBgBYcLn4q2ux444TIR/HJ/Stc/Tbi2BzhsYfitWjRd5H83wC6XDr6LjFrJC5KyAEEgnKsNs7e/wBR91MYfS1LWTAOIuWu3jI/lcLgHvGC9Lm1UBLMMrjccxzB/YqiXims7lxGSWhcqWUEg49a7z4mysLHC7SMRvB+fRc4SWsSbEZcCN3zzVxcu8dt+MWxtbpcSY2z1B6Arn/PKuIBLo6QNJuw4NJ/Q7/F23nn0Lsq2WODhjh+ofEbOSrO/wCWpOH8Sihk3GsFGH7y52Nddzmvic5uVj5LF1g7VdmCPPNWP22fs2D+dP6a52h/cj8rfgtekPeDmfivPYR/y8n8x/Go1v2pv5P8ip0vu3fm/wAQtzkfib3cl9a3HjiVmQA+h8qjPE2kqI+hwDgTbYC3VxG6+sbgYZYZqML3VEb2y42t3EuFvDA5qEcu8KFrxaeBTlU1AH28VefxEdbRcjt+of8A0FHRtxWMB2aw8FevDf8ASj/kX8KyUH2WP8o8lvn967mfNfnSHmSW2vpFDZjMpBQ9NzXcr9HQVzOjmbjbB21vb8MiuNTVElMOkjO8kbDj58VYvPt/3vCJPFqwy4PqpBxvXD/hyaQvfBN7cdxju2fO6y6WlWsLGSR+y4gqR9lv7Nt/5B/StSg97N+d3wVz/ZZyCllaVWlESiJRENEVZ9tdsqWB0jdpASfUll/vWKmp44a+MsGLtck78Lq6SRzoHXOWqpdyL+z7b+T8zXVq/fOWCj9w1fLfgSvP30ozodzGp9SftH4eX19K4ei4JYHzvOAkPgCfO/zdb6vUlEY/D52HktnjXCGnVgJShwQhxkKT54zv91XS0Mc07ZZiS1v3dnbv+QvOme2JzI8Cdq/OvOfKdzZSEzDUrHIkHQ/P8vuFfUNkbINZp9QuI0GMhjhbduPb8lWx2S/sd/55PwWuJp37O/8AIfiujo33n9XoqVgm0Xgcfuyg/wDur6A4vsuS33APC/cv0xdWHeXVvMOkasfjqUqP6s/KvmmucyocLYOaATu1XYeZXbewPY118Wm/eLKie1WfvL8gbnH9RzWvQYvRhw+85573H0WWuIFQ7gGjuF/ire5Q4Q44RFBJ+rdkIOr93UxIJHwOcVHSFnSYHItP9pBPkp0YPRYjPW8b281EuM8jW1jYzkOs0x3DEAFBv9kAn6n7qkdKh9VFFGR1ibi4JtquPPMBVOoCyF733JAFjkMwu/2eWi2vDO7eRS0gaQAeQdRgH32++sGna2DVkh1hrBpFuOPqtejIZMJLYE38vRcXsclVZLssQBrxknHma16XmjjqYnPcANV+ZttYsujGOdG/VF/Y/wAlh4IiWfGrhZmUiclk8wVfce1WV8pdTRVERu1pBNvw6paTxAJBPDHYo0rNWodFILEggcy4Ecri45qWpycRxP8ATEZBEVUaAMEEY6ADGD1z71Cpk6enbGNhab8Adb9vFWww9FOX7LHDiRZQvtX34vZ43wq59vE1b4vszv6v0rNMfr/7f1Fdbts/ZsH86/01j0P7kflb8Fo0h7wcz5Feewf/AJaT+Y/jUa37U38n+RU6X3bvzf4hfOyv/nuIf91qnpL3sPJ3kxVUOUnZ+p64yft66+Lfg1Z9P/8AUv8A6P1BS0f9ubzd5K5OHf6Uf8i/hWag+yx/lHkt0/vXcz5qjueuzO5ieSeIiVCSxwMFfivp77/KvoYqhkuGR+dq4z43w5i7d42cwoPHxmZYngLEo2xUnoRVuq3W1yOta19tt19yhqXHVNhcG2w9i/Q3Zb+zbf8AkH9Ir5uH3s353fBdt/ss5BSytKrSiJREoiURVz25f8h/vX+papZ9uh5P8lI+4f2ealHIv7Ptv5PzNbqv3zlko/cNXH4lzH+iSnW+FZ2A1bjOenqPlXyFGNISzzfRTrajjdpOdycr8t47V16iSmiYzpsNYZ9gz/0pPwfiInTWAMeRByD8DXcpJ5ZWnpYywjCx+brLI1gsWODgVV3bL/pP/wBwVVoP/s6rkPMKOkvcQ8/gV3OySEjhJDeHU74LbDcKM/WulplodG5hIF22udl7rPo42drAX63oqW5l4eba6ZCwYghsjpuc/hXUp6ltTE2duAdj4rAYTFrQu+7hzwVnXXa7HHGiRqWZUUEgDqFAPiOR19q5c2j6qWV1pWsZfCw1nW7bAeK2xVbGxjqEu23Nh4XPkqz4zfSXdwZ1iIzjbBx4feupR0v0aFkMdyG7+d1inmD3udIQC70su0OJ8VuPss/+0f2zVbtF0utrOibfebHzuvBWuI1WvcRwuPKy9Hlzi0owyzkHyIk3+q1c1kMfslo5WHkFEvc/Nrjzv8SvrckcSAGoSKPLJI/Eip9Kz8YUejP/AMvJfF5J4mm6rIM77Z3J+HWhkjObwvdVw/8AzPz2rVu+V+JBg7xSll6MVfb56a9GpazXN7wvNbMFjseB9Vtxc0cUgOCzbeRAz/f7qxnRFMcWxgflJb+kjyV3/IPy6Q9oB8x8VzuF8xvFdm5ukaVjuQ3r86nW0xngdDfVvbZuN7WuLg5HHEJA8Me2RtnWxzzuLXvY4jZgptzPz1ZcSs2hkVkkXxR+Q1AdPhg/hWekgqIZLODS3K4JHgRyyJV1TMx7LgODhiNviL+ICkvZFaRQW20oJfxaSRkZ3xXPq6gfTXCTq2Aa2/3tpIyG21huWukYTT6wN7m5ts2W8MVvck8qTWlzdSylCszll0knr65FaKx4mkjc3JoN+0N9D4KqljdGH6223gXH4qDp+3rr4t+DVVp//qX/ANH6gvNH/bm83eSuKyTMKDOMoNx5bVjo2l1HGAbdUY9i3ym0zjxPmo0nMYngnTUrHupBkbEEK32l+VV0VRWQVTKesZYk4O2H4Y9h3hQn6CWB8kDr2BuNo+KqTs/5G/4jLI7viFHIYDqx2OPYYI6b/DrXZ0hWysk6CAdYi+scmi5F7bTcGwy3rJR07XRiR+WVt+Hgv0DwrhyW8SxRLpRRgCsUMIiba5JOJJzJOZWt79Y3W3VyglESiJREoirntx/Z/wDvX+paqZ9th5P8lI+4f2eak/If7Ptv5PzNbqv3zlko/cNVZ9sf+n/5zfjXD/hv7TV8x+py2aV9iHt8gpx2R/syH513q33vYFio/dnmfNRPtkH6p/8AuD8K4mhP+zqeQ8wtmkvs8PP/ABKhq80312qQW4IVFVFCZJwBjy3yceVfQu0fTvlMz26xve7jcDkDgO6/Fcn6RJHGItawys0WJ7cz3gLZPIpjAl4jcrCCwXBJZyxGQojTLZxvg6a0Gdl7C7j3DvUWxSkYANHee71Ul4Vy3Yw8RaxNtLK8cRleViqJpCqcxgZdhqYJ9rrn0ql1S/U1m2HiVcKNpNpCXeA7gsfIvGxPdWeRZwrOZSIEgdpCqCQLmdww+0hOcr9npvUJy/VNyTbjh3K2KGNpwaB2LjX3G7pybeWa4MY4oIjMJNA0DKGLwEEeHL9MbV6GN9q2NlMOOSkvHuI21pzC9xOwCx2ms+LJ7w+DCqT9ox/u+m+POqmNc6Gw3qR1Q+5WDtVv0vpeHwxI0oeGS47tdOvDxZjJBOBjDE79Aete041A5x5I83tZaHH7yK55csfEpkSSOFd9wyBkO3/bwfgakwFs5XjsWLodnjyz8QvhdF1ljthC+HYeJAsbOPLJCBgffaoTANY3V3owkk3XM5G4tcmThfeXU00d29wkkcxEi4hAC6S4LD7WevkKsla0B1ha1vFG4gXxWe1umnvJbV7Szm0XJiIjBhm7vUQZQqtpZUA32zuPc1MSvYwEOOW3EclQaaJ5sWjsw8lpcx8E4YtzNbs01s8TAF3j1xkMAVOuLdAcjdhU2Tuc0FzQeWBVbqYtNmPI54j1WrxLkDiFl+sgZmXqGjJIx67b/MgD3qWvDM3UJBH4XfvgqnNkjOs5v9Tfm682HaZfWylHAY4wpYdPf0NZRoyCN4c0Fv8AKD1T2G9v6bK8Vkr24ODuJGI8vEFYeQ+IPccQeWVtTuCWPrs1Yv4j/wCsk/p/UFdo4Wq4/wCryX6D4b/pR/yL+FYqD7LH+UeS3z+9dzPmvy7xS/khu5jGxHjPnsa+qcce5cFrA5mPHHtKtXsDbMNyfWUn/wBqV89V/wDYH8g/U5dinFqYDifIK1qmvUoiURKIlESiKuu3H9n/AO9f6lqpn22Hk/yUj7h/Z5qTch/s+2/k/M1uq/fOWSj9w1Vn2x/6f/nN+NcP+GvtVXzH6nLZpX2Ie3yCnHZF+zIfnXerfe9gWKj92eZ810Ob7W3ljKSxq5PlncY8zg5r5+srmUcgkjt0h6vYd42jdfbZdFlMahhY/wBnPt4HZ6KEdhSjXxA4H24x8v1tfSaQwfbmuXQ4xg8AoZw+ymzm3VpYIuLEiONS7nu99feZOV7sAb9Sck1Y5w256qtsdisi/t2i4zJeTSQRW/6P3HikzI4Kq2pIwNsP4d/JSfMVnY0vi1Wgk3ukkrGG7iAoXwi64dw+S3c3s9ybUyGJVjREXvQQ2Qcuc5z8a1OikeCDYX7VQKpv3QT2W87LWPNdhoaGHhpmVpTMRI8khMhBUsRt5EjHSvHRNb1nvts3LwSyuwazx9Atq55quZ5Gk/4PC0jYy7W2WOAAMs+c4AArK6r0fGLOmH94VghrHH2R/afVbC8y8WyGWxUFRpBEUYIUDGASuQMbYqn/AJLReXSD+4qf0Wu+R+6xNzBxIKEfhsbIDqCmCMgHpnAXrjzr0aS0WThKP7k+i1o/1+6+/wDx3cI8rzcLTVMuiVxC6tIuMYZwRnbar2SUUlgyW/8AUCoFtY3No7iFpcB5o4XDPFN+gyRPESV0zSsqlgQf1bkgdfWtT4S5tg/PePiq2zvacWdx9bLo8Iu4O/MtrxZ4u8nE0qTRKS251DvUzgFWYYIx08xUHQPtbVBw2H4L0VUYONxzHxxWTnDl+4uZeJ3UWZI3ji7oW8gcTBGiBWRFy2ygtjA3GxqDHamq12B4q3B93NN1u86HXLw+aCWRP/pGbuo5DHMFVS2pO8wr6erISCQvTfaqLAOB39isdmCtzj3C4Lrghu3IlmEBfvwoQuy7ZdBtnbB6+eD51Jkz2SdHs3Kt9PG76y2O/wCc1zuy7leJkScOVkZcYIyPQkb9eu1cnTc/0h50eCG31XE2vrbbDHYfnNXaOiLR9KdjYuAG7G3krggi0qFHkAPpVsMYijbGMgAO5XOdrOLjtX5n5p5Yuo7thJCyiR/CcZBB9COvyrv67XDWBFvLmuICYxquBvjhv5KXcrc6S8LIt723CxgAB0TG3kSAN89cjr6HrXBl0c8PNVSODw/Egm9/yu2cAcOS6sVYxw6GUapHhzG3mFcfC+Ix3EayxNqRhkH1zvUIZhK0mxBBsQcwRmFe9hYbLbq5QSiJREoiURVj24X8ZsxGHBcuAFzvswP5Gs9O9stcwR46gdrcLiwHO+xTlGpA4uwvaymPJCFbC2B2/Vg/XJH3GuhVn65yx0Y+obyVYdsJzGMf+K341xP4aINTVEbx+py2aV9iHt8gtbg3Pkdpw+GAFi4BLBTj7XTJHtXX0no2aslFpNRlhe3tHhssOZ7Fgo6xsDCAzWdc54AY+PYFGuL863MxwD3SH0B/z8aso9DUVJjGy7vxOxPoOwLyarnn9t+H4W4D1PaV0+z/AJ2Thq3epTK8rJpwcA6deSfP94bffW6aASuuXZeKqjmMbQGt/ZYU50u7l0tbTu7WNzpVIhoUZ9dAz+NV1D4aWJ0zhfVF959FKOOWd4YXZ7BgPVS7h3ZA8nivLpmzuVXb++furmP0hWzew0MHE6x7hYDvK2R0VNFxPDDxOKlvDOzPh8OP1Ac+r+L+rNZ3RTye9mceA6o8LHxV4LG+ywduPmpJb8IgjGEiQD4VAaPptrAefW87qfTyb/gtpYVHRQPgBWhsMbfZaB2KsvccyveKssopprwgHNLrE9qh6op+IFUvpYX+0wHsCmJHjIlc6/5ZtZhiWBG+IB/GqhQxNxju38pLfI2UjM4+1jzAKinFuySylyYw0R9VP5dPuq1prI/YluNzgD4jVPmoEQu9pluXoole9md/aNrs7gtjoMkMPgR/+q0t0vKwWqIjbe3rDuwI7AVmfo6JxvG6x/tPeMFx+Ic0SgiHi9ks+B4WcaZFB693Mm+M+eTW+nlp6huvA7nbfxacvBZ5GTwnVfjz9QpdJzLYPwW4trVymiBwsch8W5J2bz3J9/aomnkEgecRvCmypYRqnA7j8NhUD5f51ktVWJ0VowBjB3APw8/j9KyaS0JTVzukfdr7DrA7srj0sV7S1s1OCGWLbnA4c7H9iFZnLfaHFLgCTf8Agk/Jv71w30OlKDFv1zOGfd7Q/wDQXRbWUk+D/q3ccu/LyKnFpxSKXY4BP7refw8jVlNpOmquocD+E/OPmpyU0keIxG8KJ9sdun/DWOlcqwAOBkAg5A9K71AA1xa3AWyXLrcQ1xzuF0uy/wDZtv8AyL/StcyD3k353fBb5PZZ+UKV1pVaURKIlEXw0RUjxexjm5h0TDKYyf8Abk00VKIqOWQ4arpDfd1lRXs6SaNm/VHgu3zb2hRwju1IJAwI06ADpqI/DpXJi0dXaSOvUExRH7v3nf73nDcCtclZBT9WEa7t+wfO4d4VV8c47Pdkd8SqdQNJwP8AP8zX1FHQU9GzUgZqg5nMnmcz5DYuTLO+V2vI7WO7IDkPXFY7PhedyEkU+aswI/Kug2LtWCWqtgLtPEBda3t1iGzMF9Cdh9elXtaG7VhfK6U4jFcTiKQFiVdixPRQCMn6fjWaTUzBXRpzPYAtFl3OR+WrprqGUW7hEcEkjG2D5Hc/IV85pavp308kEbtZ5FrDHyvbtXco6eRsjZHCwG/BfpQVIZKS+16iURKIlESiJREoiURKIqM7auFzSXSyRxO6KmCVBOD8BvVOjaqGKeZkjg0lwIBwv1RklVE98bHNFwB8Sq4s4EY4aXQemMfdnp9a+kY0HM2XHmc9mTb/ADuXd/4aukBAg2+2VDE+48q09ELYLm/SXaxL78r2XMn4YwP6sOzfxbKPlneqDGR7K2MqWkdew4Zrp8H5vuLUhHYSIOqkg4+BFcnSGiKWtv0zet+IYH0Pat9NVSwWMJw/CcuzaOzuUw5i5wivOFyxqx1gq2k9QMHO/pVGitH1NG9zJHa7LHVdt5EZjhmOKsrayKdrbDVdcXHxB2+fBWF2X/s22/kX+laxwe8m/O5dCT2WflCldaVUlESiJRF8NEX5z7T7po+KTFG0kqBn0BJq3QlxTv8Azv8A1LPpFgc9t9w8lFLaLJy2h8+r6T9TXZaL8e1c6R1hhcdlwu3CqQrnUyr/AAlgfpjP3VpbZgvdc55fM7VsCd9rfPavltPPctotIGc/xY2Hx8h8zWKr0lDTi73BvmeQzK202inyZ4+XeplwTsknmIe9mKj+Bev1PT4AfOuLLpSon9yyw/E/4Nz7yOS7EVDDF7R7B6qxuA8i2dpgxwqW/iO5+p3+WayOpnS41Dy/hk3+0Yd91pEgZ7sAefepJHGFGAAB6CtDGNYNVosFAkk3K9VNeJREoiURKIlESiJREoiUReZIwwwQCPcVB7GvGq4XC9BINwoxzDyFZ3YJeIB/412P1G/y6VnZTOhxpnlnDNv9py7LKZeH+8F+OR71WHHuzK7s8vav3sfXScZ/sf8A2/OtsWmHw4VLdUfiGLe0Zt7bjisk2jY5h1MeBwPft+cFF4+IAkxzoY36ENkfUHcfA19BFUxytBBBB2jIrgzUUkLrt2d4WvfmMbLJGg9EQFvqDtXr9XIEDsUoekOJaTzNgtGy4dLMcW8csnkSF239SNh8zWCoqoKcXkeG8/TM9i6cUMsuTbr9J9ntm8NhBHKpV1RQQfIhR9a4FK4PMjxk57iMCLg5HFdWUW1RuACkda1UlESiJREoi5XEeXLafPewI+euQD+NZDRRaxe27ScbgkeRVvTOtY2I4gFRbiPZNYSZKo0Z/wCkkfcDp+6rG/S2exMTwcA7xFj4qBELvaZ3G3quZw3sat0l1SSPIg6KSPv0gZ/D4166evkGqXNaN7Qb9l7gc8V4IoG4gE8Dl4ZqxOG8Kht1CxRqgHTAFRipY4zrAXdvOJPapukc4W2bti3a0KtKIlESiJREoiURKIlESiJREoiURKIlESiKNc08k2t8uJIwH8nXYj4Ef/z1BrKKd0LtemdqHaPunmPiLFWF4eNWQXHiO1cbgnZRZQYLqZWHm+4+n2fuqT/pU3vZbDc0avji7xCi0RM9lt+Jx/ZTS04fFEAI41UDpgV5FSQxG7G478z3nFSdK92ZW1WlVp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v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6" descr="data:image/jpeg;base64,/9j/4AAQSkZJRgABAQAAAQABAAD/2wCEAAkGBxQSEhQUEhIWFhUWGBsZGBgYGRgfHhgcFxoXHB4eGRgYHCogHh4lGxgaITEhJSkrLy4uHB8zODMsNygtLisBCgoKDg0OGxAQGzIkICQ0MCwwLDg0NDA0LDIsLC80LCw3MDcsLCwsLywsLCwsLDAvLDAsLCwsLCwsLywsLCwsLP/AABEIAOEA4QMBEQACEQEDEQH/xAAcAAEAAgMBAQEAAAAAAAAAAAAABgcDBAUCAQj/xABFEAACAQMCAwYDBAkCBAQHAAABAgMABBESIQUGMQcTIkFRYXGBkTKhscEUIzVCUnKy0fAzghU0YnNTg5KiFhckY9Lh8f/EABoBAQADAQEBAAAAAAAAAAAAAAACAwQFAQb/xABAEQABAwICBgcECAYDAQEBAAABAAIDBBEhMQUSQVFhcRMigZGhsdEyM8HwFCM0QlJysuEGYoKSwvEVNaJTQyT/2gAMAwEAAhEDEQA/ALxoiURKIlESiJREoiURKIlESiJREoiURKIlESiJREoiURKIlESiJREoiURKIlESiJREoiURKIlESiJREoiURKIlESiJREoiURKIlESiJREoiURKIlESiJREoiURKIlESiJREoiURKIlESiJREoiURKIlESiJREoiURKIlESiJREoiURKIlESiJREoiURKIlESiJREoiURKIlESiJREoiURKIlESiJREoiURKIlESiJREoiURKIlESiJREoiURKIlESiJREoiURKIlESiJRFjnnVFLMQAPM1XLKyJus82Ck1pcbBQ2+7UuHxNpM2o/8ASCw+qgiq2vqX4sgcRvNm+BIPgvSI24OePE+QXX4VzlZ3CGSOddI658viOo+dVurGxnVma5h3EXvytcHsUhEXC7CCPnfayyW/Ntm7aFuYy3oGGfoK8NdG0XcHAby1wHfZOhccAQe0eq9cQ5ptIDiW5jQ+7Afia9FbE4/V3d+VpcO8AhOhcPasOZAXL4x2h2UEXeCZZM7AIQST7Y/z4V6KiSQ6kMbi7iC0DiSR5XK8LGtGs9wtwxuo5/8ANaRMPNYTpF/GUIwPU77ffUWfSHO1WSxPd+EE35XufJekxgXLXAb1POX+PQ3kQkgcMp+74j+9XRTF7ix7S1wzB89xB2EKLmWAcDcHaupV6glESiJREoiURKIlESiJREoiURKIlESiJREoiURKIlESiKqu1/ibPLb2QYpHLkyEdSqgEqPjnHy9Caxg/WyTEX6IDVH8zvvdgtbtV2rcNYDbXJvyGxQi64nJAyw21vGqtsowpLY6k/vH+ZjVUNLHUsdPUSuJGeeG4buwBWySOicI4mD1+eKw3psu8AkhDStgMsbaU1epxpAPwI+GetsH/I9ETG+zBkSLut4+XbYKEopeks4dbcMvgtufgFs64WIRP+66PIdJ8sh2ORn4GssWlKtjrufrt2ggC47APirn0EJb1RY8yvlrwCBRmVTPKd3d3fGrz0hSCR7sTn26V7NpSpebQnUaMgAL27QQOQGHFI6CMC8nWO3FalreWsU21usMgyEkzIy/Ed4dj7423wfOtMsFbLBjIXtObbNB5YD/AHtGxUxvp45LauqdhxI8V64dPdpcFZJQc74PR1PUqceW2VPrUamOifTB0bLbPynccduNipwmoE2q91x5jh6KYdjTYvb1Y9osggDoCdWQPoB8hVsusX0zne0WuvxHVz7fEqhoAEoGQIt4q4a0qtKIlESiJREoiURKIlESiJREoiURKIlESiJREoiUReJpVUZYgD1NVyysibrPIA4qTWlxsAofxvtMsbYlTLrYeSb/AFxnHzxVTJJ5vcREjeeqPHHwXrmsZ7bgOAxPz2qs+beaIeK3FqI4pI2V93OB4AMtpweuFH0qbYainbNPLq4ttqgk4/dJuBvsV5rslcyNl8DnlhtWtfxsXPd7SSbav/DjXGfnk/ePSsFO9gYDJ7LcbficcvDyO9b5Wu1up7Ttu4D917s7OC30gj7RxrPUn3YjAz6bVXNPU1dyDls2ActvipRxRQWwz2/ut7itsGQqkhAddj0ZTuMH/NxWWllc14c9t7HmDx+cldKzWaWg2uvPBrZUjCyOToXffcnbYZ6AZ+lSrZXSSlzGgXPZbfx9VGBmowNJvZas91HMr6UMiL1Bwc466DgZI/w1fHBLA5us7VcfDnuv8hVukZK02GsB84fPavHDoRpXS2pFIaJvMDoVPw3HwPtU6mR2s7WFnHBw3nYfjz5ryFg1Rqm4GIPw+dizcL5nfhd3KY4u8SdRJoG2k7hiBjfxKdttsVupqeSshZJG60jLsuRe4wIBxGy2O+6wVErKaRzXjqux3WKmXD+2O2JxNFJEfdT+WTVjoK+PNjXcjY9zh8VBstO/JxHj5eimnB+a7S6GYZ0b2yMj4+nzqk1jGO1ZQWH+YW8cj2FW9ESLtxHD0zXazWtVJREoiURKIlESiJREoiURKIlESiJRFjmmCDLHAFVyysiaXvNgFJrS42aonxbtJsbdirS5YbEKCSD6ELkj51THPLMLwxOcDtNmjxIPgpOYxmD3gcM/Jcxe2Cw8y499L/8A41bqVv8A8f8A039lHWg/H4FRrnbmSPiemGzkYhhqkkLOqxKDg5UY1E9Au+fwxBjoJzV1LSAMGsNiS7hmGjeb37FdhKwQxm98ziLDjvXAtv0O0yEVCyfakkAZsn0X7KnrsATioSmvrbFxIDsmtwHfmeZsNytYymgvvGZPz4LnScb/AEm8gYFiFDL4sDqG6AdK2t0eaWhlabXNj3EZqgVLZqphbkLrc5luu6hYrsz4TPoNyfuz9ayaLh6acNdk3H57bLTXSdHESMzgsXFIWIRpgHiRSZQrFS2R+6ucHScEZO+PKrqOSMOc2I2eT1bi9uZzxyNsAq6ljy0F+IGePw4eK98KtHZwZJJe6TSYg2jU2VwdWkn32JPUVCsnjawtia3XdcOtewx2Xt5BSp4pCQXk6oyyxw2pxi0IkzHJJ3cv+og0BiQv7mdicDpkZwfkoZ2GO0jRrM9k42xO3t4Gy8qYnh12k2dmMN2xY+D2gZXeLwRuNKjHjBQBdRcHYlgWK7jerK6cte1kg1nNxP4TfG1rY2Btc2KjSRXaXNNge/DbfnjbJa3JlySJEJ2GGHz2P5VbpyEDUkHL0+Kr0XITrNPNYuM32boAaV7sEZYnByM746bnFdDQkXRRB9/ax+HisGmHiQllsty2I5i2FeIkHbKDvB9FGr6Cu8X2F3DBfPMgu60bsd2RVgXPJ3CLi3aezue6eCMs0kLnI0LuXiY5U7b40muG6SQnVe24OwjBfRtYGgapxG1b3ZLzC72ubu4BJJCBiM6RtvjzyDv57da4kjoaSrfG27WWGGJFzcm2dsLYZXW1gfNEHHE3OO2ysSK6Rvsup+BFaYqqGX2Hg9qg6N7cws1XqCURKIlESiJREoiURKIlEXl3AGScAeZqL3tY0ucbAL0Ak2Cr/mLtSghl7m3RriTOMIM7+m3n7DJ9qztNRM0yRgMZ+J9xfiBhhxJCmejYdV1y7cPX0UX47zRxO70p3X6HGftOWBbHsuzZ9gCem43NZS+kxdNL0xGTGizb8cwe024Eq1rJzgxmpvJxPwXFktrGDxSqZXPV53JLf7F6/fUG1Gkak6sJ1WjYwYDtP7claYKaLGTE7z6LKOKWqgYjtE88d2mfmGyR86qNJXPNi6Q/1G3hYKYfStGTQtLivElSGSWIrmRgAVAAyBpGwHkAx+JNa6WkfJOyGa9mgnE3wJv44DkqppWRxOkjt1sPnlioOTmvqwAuCTddHl6LVcR+x1f+kE/jWLST9SmeezvWqibrTt713OMw96s4LY7p9ePX9SuAPn+dcihk6F0ZA9sW/wDZv4Lo1LOkDwT7Jv8A+QtXhHEO8haB3XLDQmc5w23wOM7CtNZS9FOKhjTYdY2ts8r7e9U00+vEYnHPAfPkpEJtGV8OI1UMzyRRjLatKgyuuWIRjgeQNcuGhkqQZG2FycMfgOK3PqWwkMONgPnNaNxfJJJEmpQdYbZ43zpBwNUTMoyffNaPoElNE95xuCNu3biMbKn6UyaRrBhjfu7VpXV+baFUKjWzPqXJ2Us2cEfEYNXRUwq5zID1QG2PGw8toVck5giDCMTe44XPyFpcqXARyOrOQoHoBkkn6CtWl4nSR32NuTzwAHms+jpA15G04LS5gi03EgHrn/1AH8TWvRry+lYTut3Gyz1rdWdwHzdb/KTSRSd/G7IV2Ug+ZGD8djj5104og8HWGC5FXOWEBufkuxzlzEbiNUmigaZiMT6AsiqDvll8j06dM1TJAyI3bfkrqSqlmuH25r7b8IsJFACkkAZZJsnPrpIIHrXycukNJxOu7Abi3wvcL6VlJSvFmnuKzW3CDGA1jeSqRuEkYaH9tSeEfMfMVW+vbKdWugaR+IDEcbHHuPYvRSOYLwPPK+asPkfn+KTVBc5gnTZlkYnp/Dn/AD8anFG6iaC4l8bsQ8XNuBGNuYwPAqtzhMcBZwzGX+1PLe7R/sOG+BrXFVQym0bgT87FU+N7PaCz1eoJREoiURKIlESiLBd3aRKWdgoHmapmnjhF3m3x4AZkqTGOebBVDznzjJfyG1sZNMKjMs4OwB9COpPtueg8zWd2q0Coq2m1+pHtJ/ER64NGeNgrGguPRwnHa7dwHziuC0sNhEe6BGdix/1JD6Z/dX/pG3xrKG1Gk5h0h42+631PE9llqIio47j9yo9cc1SEDQqg+ZO+/sP75rsx6EiB65JG7JYH6UeR1RZcKeZnYsxJJ6k11442xtDWiwC5r3uedZxxWOpqK2P0o933f7urUPY4IP1z91U9C3pel22t4qzpT0fR7L3WvVyrW9wa8EMquegznHuD+eKyVtOZ4TGM8PNaKWYRSBxXdvplWWK4ZcxTR6H9sjz+X4GuRTxvdC+mBs9huPn5zC6Ur2tkbMR1XCxWO3tIUngZd4zqCsfOQMcb/THwzU5J6iSnka7Bwtcfy2F/3UWRQslY4ezjjxv82TicMcrPIh8ROnDo+7qMYUjYnAGxBqVJ9Iha2NzTq7wRkccb/AhRqBFI4vBx4g7Fr8Pswml5QVMfjYCKXVhDtqP2QMgb4+daap079aONpIOFyRbHx7L9iqgEbbOecRjkb4eCyc03iSJFgHWQH3HRWB2J9c4rPomnlje+56uXaDmrNISse1thjn2FafLaYd5T9mJC3zIIA/GtWk3a0bYRm8gdm1UULbPMhyaLrrcD4OeKXbKoI1FQD/AAo1E+WBj8PWtNJC2mprPOXjclY6yd81QOj2+QAUy5j5DawgaVZUaGMZOfC306MST5HJJ6Vpp69jrNIse9YanRspcXg38FU93cGRyx8+g9B5CpOdrG60xxiNoaFhU4ORsagQCLFWAkG4W3YcReJ9ak7nxA9G+P96z1FJHOzUcOR3K6GofE7WB/dTAXNndbyIkjAeZdXAA6eEjOPnXzPRV9HhGS0E7gRjzBtfs712talqMTie4rNb2ctswm4ZK225gZtQYf9B6N8Nm64JoKyOc9HXNsRlIMCDx2jxbvCrdTPj68BuPw539fNWnyFzvHfppPgmXZ0PXP+ef4VrDpIJBDOb39l2x3o7eNuYVNmvbrs7Ru/ZTCtKrSiJREoiURR7nHmuLh8JeQ5Y7Ko6sfYVnkke54hhF3nHg0fiPwGZUwGhuu/Lz4BU/c3VxxM99eO0duTlIUO8gHv/Dn94jy2A61nmmjoXlsXXm2vP3eAGz8o/qKtiifUC7uqzcNvzv7lta0RVRFWNM4VV8z7nqzYB3PvXMIkkcXvJc7aTu4bAMdi6LWsjAa0WC5HMXCTMoYNgoDgHofM7+R9/aujoyuFO7VIwdt2/uslbSmYXBxHcoRX1q+eWSGPPXIA6nGce5x5ZqD3WGGe7epNbfNbsXCS32ZYSP58fUEZ+6sr65rPaY7uv4jDxWltIXZOb3reteH20e88yuTtpQkgZ8yV3/CsctVVy4QRkDedvf+60R09PH714J3Bc/ivDjCQQdUbbo48x6HHnW2jqxO0gizhmPnYstTTmI3GLTkVo1sWZdm04srRCCYeDGA46qckg49ulcuahcyU1EJ627YRbEdq6EdW10fRSjDetGS5dFaLUGTORjcA+qnqK1thjkeJrWdl+x3rO6R7GmO9x84hTHlqC4nUqpcpG8U8sUbhJGkkSVA0balwe7wWGd/rWJwcInCEgG5DScQACLg54XuAtII1wX7rm3zna11t8fsbm3jD5uEjcC2ma4l1PKlw5LBF1sFA7ogkYzqyMjeoU7qjVkdMRfNoGQsN9gTcr1/R6zQ29siTxKgvFiTPIGOMMVHoADgfICt1GGtp2Fu0X5k5+Ky1NzM4HfZe5r39X3EQ8JI1HHidvyHTA9hXkdMXS9NJ7WQGwD19V6+cNj6Nns7Tv8A2Us5VMNug72JxJnPfQSvHKmfIEHSw9iMV0JKVzm524WwXKZpAMecLhanM3MVxxB1tkuJJoEbUjSKisdgMy93sdO4B9/Uiue8x0rDI/55c11Wa87gxu3w5rk3PA0O0M6Ow2ZSwBz549vb76yxaReMZ4y0HI2PitElE3KN4J3LTbg0w3ZQo9WdAPrqrSNIQOwaSTuAPoqDRyjMW7QtOZADgMG9xnHyzWtji4XIss72hpsDdeKkoqVcnXTkMhB0DdW8lPpn7/rXzumoIwRID1jmN/H4LtaMleQWnLYV3p7RzKtxbusV0vmdlmHo58m9z123BGa5UFU1kZp5wXRnK2bDsI4DZbEbLg2WqenJd0kWDvAqacq9pYaT9HvozBONvF0Y+WD7+X3Fq3kywM6UHpYvxD2hzG220jEbQsfVe7VI1Xbth5H55qxo5AwBByD0NamPa9oc03BVZBBsV6qa8SiIaIqG58iF1xQJI5ZYlLSLnZFyMKCP3m8IJ9CPSudR1UkNJLPaz3vIBzuRccrNAw5HetEsLZJmR3wAufnefitU8V7xosYHeMwUDYaIw2MDyGy4HpWf6F0bZL/dAvzda/xvxWoT31ANpPcPkKN3fFf1SDUVmjlZiCPUsevT97H1ruw0I6ZxtdjmgX7B6XXMkqfqwAbOBJ8SvvELy6khWQjEMusDSBg91guCeowDnGemfKrafR1NE4EC7htPpkq5aueRu4FWHyz2VW72qS3MvibfKt4QD0A3+/zrmSaSqJNaVj2xsBsLi5wwJOItjs3LQ2ljbZpBc7PD/SnnLnJFpaIyxRhtY8RJJ1fMnP31B9N9IOvUP1zs2AcgNvG9+KkJOjwjGr8efotHiPZfw+Y6jDpP/QSv3KRVjY6iPCOZwG42d4kE+KiTG7FzB5Ln3fZBYmMhA6v5Nrc4+RYj7qkX1zes2bWO4taAe4AjnfvXmpAcCy3EE/6VScVsHsZXtLoExk5VgOno6/mvx+eqN30poqYRqyNwIPi0+YO63ZUfqbwyYsOIO7iPiFwru0KeYZT9l13B/sfY710oZ2yDcdoOY+d+SySxFnEb1l4Xw5pnAyEXOGdg2lR64UEn4AVeGuIwCzPljjI1zZTPifZi5AewuoblMDUCyo6nz2Y4x8SCOm/Ws/TFptI0haGta8XjcCuJJKmvurgd1KnhfUkTpqUBdtQOMqBuDg4+dc19PPEC6Iaw2C5abHHYRex33XQbNG82f1TtyI+bLw0lqpRy2sjcKkaJjG/i0gHGfLPnXmrWyB0YGrvJJPdj42XutTNIcTfba1u9ebfg0lzJqP2pDkIgycnoK7cFM2KINJsAFwqiuMkp1W3JKmUPZVdW6d6e7kbGSobBT/1eEnHUg/D1qEVXCHWPepVNNUPYNUcxtUI4lfGQ91Dk52JH73sPb3/Kr6ioa1pJNhtKpo6M3BIudgXnX3a9xB4pZCA7L5k7BEPn13NcfV6V30ibBjcQD+ort63Rt6KPFxzPwCnnBexqSSINNNocjOkDYfEkb/d+dZf+TqZetBGNXZrEgnjYA27cVMUkTcHuN+GxdO07E0BzJcMR6LgflXhrK92ADG8cXeFm+adBTjaT3D1W7zN2TQtbKlmAkinOo7lvZid8fPby9KqZLVwSdKXGQHAtwHItGA5jbvU3RwyN1bau4+qq3j3JN5ZoXmi8A6spyBn4gHHviunBpOCWQR4tccg4Wv25HsKySUj2N1sCOC6HB+Nw92iEhGAxjGBn49N+tcat0bUdI54GsPH1wXUpqyHUDTgfBZ7fjCssz5yiOoB9jpB+/J+lUyUDmujYfacD3i/7K1lU1we7YD6Lf4haR3SGKQgFdkk842IBAPqhyMj5istLUSUcgljGBxLfxDfwI37cirKiBk7dU5jI7l2+ynm6VJWsbsnKkqrHrkdVJ8ztkHzAPpv1KhkdOW1MB+qktcbATk4bgTg4bCQVzo3OkvG/2m+NtnorhrUoJRF5lzpOOuDj41CTW1Tq57F621xdfm7jUrwXV4lyrxtMx0vgnwjUFx6+EgfccVTTRCangMNj0dtZpwIOF77jf9lN0nRySCTDWyOeGxcAXbvGkaxktFqdXGcqigsTgeQAzn0FdgUrWyukvg7At2XWIzucxrLYtyK7PB7WWDur8qs6gzCeJx0K5V42znDNCxkBwMAN/DvZZoHRNwyso9a+ucVvcR4hBawo1jNFNbyMe8tps61YfZcpkMG0ExMyHDBRnIbANa5x64sd69LgBcLPy9wjil/CsUbPHbIDpOdOR5Lr6tjp19M+tZzQUcUxmkA1jjvxOZAyF8ydqj9MnkbqRZDsHK+1bnLnaLdcPkNveqzqpwSftrg43z1/H41mm0U6I69IQNuofZPL8PlwV8NaJBaUcL7Rz3q3+E80W1xF3scqlfPfp7Y9fbrWA10bDqzdRw+6c+z8XZdauhccWYjePnDtXC4z2n2EGQJe8YeSb/eMgfPFWtfUTe5iPN3VHj1vBRIjZ7bxyGP7eKrTnTmA8W0iKyZSviWViq+EnG+rwkHYZ1DcCpQMNJMZ6iVov1S1oJvbEcbj8uSjIRMwMjacMbmw+R2qLxcsSmOKVnjVJXRAcscd4xXJ2xsVORnP1ra/S0QkfEGkuaCTlsANs743FsFnFG/Va4nAkDvW9d8E7lJGlmmKRdz9gKAVmzuuHK7Y+8VXHpaWdzGRgAu18ycC22FrA43x7V66gij1nO2W2Db3r7NwezW4licykRxd5qaSPxMAGKKdI+0G0+oIPXypFbWvp2St1budq2s7AE2ucTkRfcRuV3QQNkLMcBfMdy5vK1rBJMy3BVU0ZGqQIM60GNRx+6WOPPFbNJy1EUINOLuvY4a2FichxsOF1npWRveeky522+iy8ZtrWOFO68UrM+4kDBVV2A1KOhZNJHSoUctXJO7pMGC33SLktGR4G+9SnZC2MaueO3j8QsthwEPbwyx973kkmklSumPMugZGz5IOds/IVGbSJiqJI32DWi+256t8NmeHqVNlKHxtc29z4Yrf4taXca3MX6dM8Sxo5VmkxIsjacadTD7W3vUaXSTJhG4x2LiR+UgXzsNnBey0zma1nYAA87rix8HudIEalg8ay4jIJKOSBlR4juCMb71odXUgcTIbEEtud4FzwyxvuVIgm1bNyIvhuXV7PuJWtpcd7eK+QPB4dhnOSfPPlsOmfWqdKRT1DWtiAc0G7hexNshutfE444KdI5kZJfgdhtkr74XzdaXCFop0IAydxkfEeXzrnvrWRYTAsO4g48jiD2ErUIS7FhB5H5sqy557V2Zu6sTgA7ydc4/h9fj09M9RohoJarr1F2M2MBsTxcdnADt3KqSpZFhHid+zs9V84L2s3Maqbq31oRnWn9ifz+VWv0VUxi8Mlxudj/6GPeCqWV8DzqvFjw9D8F3eY+0uzmsn7sq8jjSIm9W23Dfu+pO2M1hfBU1DmwvjLcQS69wAMbgjbsAwK1iSJgLw6+y2++8blWp4HEYWitsXV03d5MeSkQBAwH6PJLIcALkBR1GCa+h1ze7sB8+S5+oLWGa5nFrY2sz2jT95GjL3pj6asLrA9dLZX4r08qgYw765rRr2wv4L0PLfq3Hq7VvtxDVHcSjwqSgjydyyY8vkP8FcgUupJDCcSNbW5HiugZ9ZkkgwGFuYXa4RxIJe2k+PDcqI5B6nw6fn9lc+1YJ6cOopoHY9EdYcsbjtF+8K4PtMyQYa4t27F+gU6Cuo3LBY19r1Eoi4vM/LsN5C6SIpJBwSNwfUH19D5VknpzfpocJBkcr8DvByxVrHi2o/FvzkqW4pK1kEFwO7vLVBHBJpLR3MSEju3UdD3buhBGCNO4xk9Okqo6sEs/qbtaf95WWaaMxZ9h3heeA219eXBk4dE9ukiKk2srJF4F0jUJV8Q0gDBDN1OTkmtj2tY36z91kEheSI/ntVi8p9llta+K403Emc+JQEX+Vd8/7ifgKyvq3EWbh5q8Uzb3d+3cp8iAAAAADoB5VlWhU9232UJAmVCJVIVm/i+XmcbZ+HoKs0dpATTSUwHsC9+JIw5YrNV03R6kw+8beBN+eCg3D+VyDGJ5SscrYYRnyEPfBiT4ehA6Hqd6pqNLAhxgbdzRhffr6tt+w7Ry3XxUeWu7A7uV19uJra37xbcrI4/RmidVLFmQ6pDqOdOTjwj0xjrXsMdXVahmBAPSBzb2sDg0WGeG3je6PfDCDqkH2bHlnyWzPxqdroGK3Cd+gijSXJGnXqOwI6ufPbG2+9Ti0IBC2OV5uCXEiwxtbicB23xVT9JgvL2DYBbt7AbldPivJ19b2+u4nWNV0ARoQG8LFlxoGPCzE5znetDGUJnDALvfrbL36vWz2EADK2Q2qiWaqbEX2sBbbxwyG83zUjs+yaGRBNPfPIHAYt8f8ArLHPpUpKuGmB6oaB2AeAspMglmsde99w/crW5l7PLC2s5ZoWeRlGBlgQD7gCqIdLtmlYyOxDjY2vh1Sd/BezUTo2Oc5xuMdm8DdxW/ynyPwy6s0n0sSBiQg7BlHiwMVprKx1PrOdbVGOWxV01OJmjE3yOO1ZLrsz4fcQyfobN3oHhOrIz77fLNUU+lWyv1SMsxYtOO2xsrZKItbrMd4gjkqs5f5UmuLowAaWRsOfNcGtlXUMp49Z+N8AB94nIDsxJOACzxB0rg1mBz5WwJPI4W2lWO3ZVdw+K1vyDgDDahsMkDzGxJ9t6yP+iTttNH5HHbuWloqY/YdfvHqoFam9EklqqBpVi7nGnDhEYsAunGSD5nNTl0dTlweTYa2vngSRbbfPdgq210gba2zVyxFsdm5bp4wqi3iu7d17nZw6hlIWFkAAIyMtpbz6Vz5dE1DHSyQu9rK2B9sE4jA2FxxWuOvheGteMvTdmscXL1vdNMYJRH+sAQA6gyGLWw0nDZBB88faHlVb9JVNK2MTM1sMdljrWBviLH0O1WClilJ1HWxw7rqMz8LkUIdOrXEJhoycIdssMZGDsfKu3HVxPLhe1namOGI2DfgsDoHtttuLq2OzC/ha1EMgSQD7aMAcZxuAfMf55VwdMVVRQ1jajHonANJG8X8bd45LVQQxVEToXe0CTY7j89i7PMvZLbTgtbHuXO46lf7/AI/CuyytJ9sX47f3WZ1Hq+wbcMx+yrnidpxDg6PDtEkx8U6LudioAmwSgwTsMNufWtFo5LOBvw/ZQY57btc23FfbaCCZDZ2WZS6KbifSUXTCC4Ve83UNOQWkYDA0DBAJqBJB1nYbgrcCNULmXHLK4nlimzbwoNMuM9/MNKaI164eXvNJ38KE71PpMg4Y+QUeixwU15N7OrmeSK4vmKqhDIgxnKkEZ07dQNh1xufKvn3ztmjdDRtsx19Z52g56t8TfecBsuugGOa4PmNyMh67B5q6I0wAB0Ax9K0saGNDRkFAm5uV6qS8SiL4aIqS4xZRz8whJlDIQMg+xY9a90VJ0dJLJe1nPN/6lRXt15Y2bwB4K57OJFRViVVQDwhRgY9gKiJelGuDe+N1cGBnVAtbYoBz/wA3yWqkgZ8ZVQDgbeZ8zXGo4pdKVMrHyFjIzk3AnEgY9nHktNTKKWNhY0FztpyGG755qTci8Ya7sopnGGbIPyP9q7jqf6P9XrF1tpz7d5G/bmscUxlbrEWOWGWCr/tk/wBJ/wDuCuboP/s6nkPMK7SX2eHn/iVg4L2bSXMMc99dExCMMkafw6Rj2BwBvudt67EstNQiR7GYi5J5XJ4nascbZ6rVu6wNrbf2HivnZ/e2acSe3jgVlfaNmAOgoCSdxuSfOtTjM6mBk6r83AZYnLsCyxiMT3A1mnBpPLPtW9znZ6uN2P8A3F+gINYdGOOpUAnJx8Y2rTXN+sjttA8HlanbvdENCgJHr9M/majowXqJ37gxv6ifMKysyjb+Y+QHxUk5RUtwGMAEkowAG5JMjbAV5pb2x+aP9TUovdG38/8Akqf4lLe2atDLqQS5JV85I9weldd7IpZBLYOc24BzIvmO4+PFc9l2tMYu0G1xkDx8Fa3Y/wDsiT+eT+la4+nfs7/yH4ro6N94fzDyCzdmPC5bVJ57j9XG7Epq64JznHkPxqzSjoxMyUu9kEH+otsOORw3nBVaOa8Ruba17HuBueHbuUe7PbhTxm8YMCrOxBzscnbFS0sQ1kJdhZ4vwvG4eeHNQoMZXW2td+sfBd7mLmGay4rqnkZLRkXR10kgDPtnP5e1eywGSmDoRd7SNttuI3ZZXwvxUhP0dQRITqkc9mffnZRPmzj6ScVtp7Rhh1VWIA3OcHPvjFWmEy0To5mkXDsMLi2INwSMCLixVReG1PSRnIt8cDnwwKnHapxNIuHAvEHaXCBsDKEjOoZHt7dap0U4va15OwE8bq/SAHsAZm3Kyh/KvJdpxK2WSF3hnQYZ16E+uNiPTr8qukq3MmdDK0FtgRxBw5XBB2bscVVFBeMPjcQRgb44+hB3rT4hwW+4SRLJGk8KqkWteqxq+rTtjGemWHp16HLU6NgrGERuLSSXW/mLbXxvlngQtEdZLA4dIL5C/C+X+1xuzRh+mMEzpIOAeuN8Z9+lV/xECdFya2fV79YfuvaE/wD9rLfzeS/Q1mT3KEddA6+uKyUjnmkYRnqjyWyUDpXA5XPmta14pDOulseLYq2CG9vQ1XTaUje/Ufdjx904H58Ulpjq3HWbvGKrDtT5AtoIJLqDUhyNSZJUk56ZO3Tp9MV9HTTukJa7PO65M8fRWLMr2tzXU7OeVFntrW4nkaQRqDFEdISMnckKoGW3+02W964c7pKqSSMnVYHFpAzdbedg4DPeupGGxNaRiSL8B2b1ZyrjYVpAAFgq19r1EoiURfDRF+d+1DvU4hcSorBQFQuAcAkk4z0ztXuhJmNjdHcaxe82221tyq0hDrlriMAG+Su3kmQtY25Y5Pdjf4EirahjWSuDRYXUKVxdC0ncqz7XIWdVVRlmmYADzJNcf+GReqq+Y/U5adLODY4Sdx8gp9ydYtw/h0STfbAzgerdF+Pr866Gla6OEGU5DAcSq6Gne4BpzNzyuVVXalzEJT3AwW1anPofQfh/m9X8PUUsbX1c3ty7Nzcwe3Zw5qOkahskgij9lm3ebWt2bePJTvssuGfhDl2LHVIBnyGF2HtV2nfcPP8AIfimixZ4A2O9FU/J1z3fFoW/++AfgW3+6u9ML645rlQmzGH8vp8VcfMVpni1icebH6Kf7VwqI6rqkcGHvuPgulVi74Obh5FV523XGq7RfQH+35VZocXbM/e8j+1rR6pWn6xrdzR4k+isHkS5MXBIpF6qjEZ9namky7Xs02JLBfmQPivaKwjJONtY911S3OnMhvphIyaWUEH33rdSUopmFgcXXJcSbbQBs5LLJK6V2uQBgBYcLn4q2ux444TIR/HJ/Stc/Tbi2BzhsYfitWjRd5H83wC6XDr6LjFrJC5KyAEEgnKsNs7e/wBR91MYfS1LWTAOIuWu3jI/lcLgHvGC9Lm1UBLMMrjccxzB/YqiXims7lxGSWhcqWUEg49a7z4mysLHC7SMRvB+fRc4SWsSbEZcCN3zzVxcu8dt+MWxtbpcSY2z1B6Arn/PKuIBLo6QNJuw4NJ/Q7/F23nn0Lsq2WODhjh+ofEbOSrO/wCWpOH8Sihk3GsFGH7y52Nddzmvic5uVj5LF1g7VdmCPPNWP22fs2D+dP6a52h/cj8rfgtekPeDmfivPYR/y8n8x/Go1v2pv5P8ip0vu3fm/wAQtzkfib3cl9a3HjiVmQA+h8qjPE2kqI+hwDgTbYC3VxG6+sbgYZYZqML3VEb2y42t3EuFvDA5qEcu8KFrxaeBTlU1AH28VefxEdbRcjt+of8A0FHRtxWMB2aw8FevDf8ASj/kX8KyUH2WP8o8lvn967mfNfnSHmSW2vpFDZjMpBQ9NzXcr9HQVzOjmbjbB21vb8MiuNTVElMOkjO8kbDj58VYvPt/3vCJPFqwy4PqpBxvXD/hyaQvfBN7cdxju2fO6y6WlWsLGSR+y4gqR9lv7Nt/5B/StSg97N+d3wVz/ZZyCllaVWlESiJRENEVZ9tdsqWB0jdpASfUll/vWKmp44a+MsGLtck78Lq6SRzoHXOWqpdyL+z7b+T8zXVq/fOWCj9w1fLfgSvP30ozodzGp9SftH4eX19K4ei4JYHzvOAkPgCfO/zdb6vUlEY/D52HktnjXCGnVgJShwQhxkKT54zv91XS0Mc07ZZiS1v3dnbv+QvOme2JzI8Cdq/OvOfKdzZSEzDUrHIkHQ/P8vuFfUNkbINZp9QuI0GMhjhbduPb8lWx2S/sd/55PwWuJp37O/8AIfiujo33n9XoqVgm0Xgcfuyg/wDur6A4vsuS33APC/cv0xdWHeXVvMOkasfjqUqP6s/KvmmucyocLYOaATu1XYeZXbewPY118Wm/eLKie1WfvL8gbnH9RzWvQYvRhw+85573H0WWuIFQ7gGjuF/ire5Q4Q44RFBJ+rdkIOr93UxIJHwOcVHSFnSYHItP9pBPkp0YPRYjPW8b281EuM8jW1jYzkOs0x3DEAFBv9kAn6n7qkdKh9VFFGR1ibi4JtquPPMBVOoCyF733JAFjkMwu/2eWi2vDO7eRS0gaQAeQdRgH32++sGna2DVkh1hrBpFuOPqtejIZMJLYE38vRcXsclVZLssQBrxknHma16XmjjqYnPcANV+ZttYsujGOdG/VF/Y/wAlh4IiWfGrhZmUiclk8wVfce1WV8pdTRVERu1pBNvw6paTxAJBPDHYo0rNWodFILEggcy4Ecri45qWpycRxP8ATEZBEVUaAMEEY6ADGD1z71Cpk6enbGNhab8Adb9vFWww9FOX7LHDiRZQvtX34vZ43wq59vE1b4vszv6v0rNMfr/7f1Fdbts/ZsH86/01j0P7kflb8Fo0h7wcz5Feewf/AJaT+Y/jUa37U38n+RU6X3bvzf4hfOyv/nuIf91qnpL3sPJ3kxVUOUnZ+p64yft66+Lfg1Z9P/8AUv8A6P1BS0f9ubzd5K5OHf6Uf8i/hWag+yx/lHkt0/vXcz5qjueuzO5ieSeIiVCSxwMFfivp77/KvoYqhkuGR+dq4z43w5i7d42cwoPHxmZYngLEo2xUnoRVuq3W1yOta19tt19yhqXHVNhcG2w9i/Q3Zb+zbf8AkH9Ir5uH3s353fBdt/ss5BSytKrSiJREoiURVz25f8h/vX+papZ9uh5P8lI+4f2ealHIv7Ptv5PzNbqv3zlko/cNXH4lzH+iSnW+FZ2A1bjOenqPlXyFGNISzzfRTrajjdpOdycr8t47V16iSmiYzpsNYZ9gz/0pPwfiInTWAMeRByD8DXcpJ5ZWnpYywjCx+brLI1gsWODgVV3bL/pP/wBwVVoP/s6rkPMKOkvcQ8/gV3OySEjhJDeHU74LbDcKM/WulplodG5hIF22udl7rPo42drAX63oqW5l4eba6ZCwYghsjpuc/hXUp6ltTE2duAdj4rAYTFrQu+7hzwVnXXa7HHGiRqWZUUEgDqFAPiOR19q5c2j6qWV1pWsZfCw1nW7bAeK2xVbGxjqEu23Nh4XPkqz4zfSXdwZ1iIzjbBx4feupR0v0aFkMdyG7+d1inmD3udIQC70su0OJ8VuPss/+0f2zVbtF0utrOibfebHzuvBWuI1WvcRwuPKy9Hlzi0owyzkHyIk3+q1c1kMfslo5WHkFEvc/Nrjzv8SvrckcSAGoSKPLJI/Eip9Kz8YUejP/AMvJfF5J4mm6rIM77Z3J+HWhkjObwvdVw/8AzPz2rVu+V+JBg7xSll6MVfb56a9GpazXN7wvNbMFjseB9Vtxc0cUgOCzbeRAz/f7qxnRFMcWxgflJb+kjyV3/IPy6Q9oB8x8VzuF8xvFdm5ukaVjuQ3r86nW0xngdDfVvbZuN7WuLg5HHEJA8Me2RtnWxzzuLXvY4jZgptzPz1ZcSs2hkVkkXxR+Q1AdPhg/hWekgqIZLODS3K4JHgRyyJV1TMx7LgODhiNviL+ICkvZFaRQW20oJfxaSRkZ3xXPq6gfTXCTq2Aa2/3tpIyG21huWukYTT6wN7m5ts2W8MVvck8qTWlzdSylCszll0knr65FaKx4mkjc3JoN+0N9D4KqljdGH6223gXH4qDp+3rr4t+DVVp//qX/ANH6gvNH/bm83eSuKyTMKDOMoNx5bVjo2l1HGAbdUY9i3ym0zjxPmo0nMYngnTUrHupBkbEEK32l+VV0VRWQVTKesZYk4O2H4Y9h3hQn6CWB8kDr2BuNo+KqTs/5G/4jLI7viFHIYDqx2OPYYI6b/DrXZ0hWysk6CAdYi+scmi5F7bTcGwy3rJR07XRiR+WVt+Hgv0DwrhyW8SxRLpRRgCsUMIiba5JOJJzJOZWt79Y3W3VyglESiJREoirntx/Z/wDvX+paqZ9th5P8lI+4f2eak/If7Ptv5PzNbqv3zlko/cNVZ9sf+n/5zfjXD/hv7TV8x+py2aV9iHt8gpx2R/syH513q33vYFio/dnmfNRPtkH6p/8AuD8K4mhP+zqeQ8wtmkvs8PP/ABKhq80312qQW4IVFVFCZJwBjy3yceVfQu0fTvlMz26xve7jcDkDgO6/Fcn6RJHGItawys0WJ7cz3gLZPIpjAl4jcrCCwXBJZyxGQojTLZxvg6a0Gdl7C7j3DvUWxSkYANHee71Ul4Vy3Yw8RaxNtLK8cRleViqJpCqcxgZdhqYJ9rrn0ql1S/U1m2HiVcKNpNpCXeA7gsfIvGxPdWeRZwrOZSIEgdpCqCQLmdww+0hOcr9npvUJy/VNyTbjh3K2KGNpwaB2LjX3G7pybeWa4MY4oIjMJNA0DKGLwEEeHL9MbV6GN9q2NlMOOSkvHuI21pzC9xOwCx2ms+LJ7w+DCqT9ox/u+m+POqmNc6Gw3qR1Q+5WDtVv0vpeHwxI0oeGS47tdOvDxZjJBOBjDE79Aete041A5x5I83tZaHH7yK55csfEpkSSOFd9wyBkO3/bwfgakwFs5XjsWLodnjyz8QvhdF1ljthC+HYeJAsbOPLJCBgffaoTANY3V3owkk3XM5G4tcmThfeXU00d29wkkcxEi4hAC6S4LD7WevkKsla0B1ha1vFG4gXxWe1umnvJbV7Szm0XJiIjBhm7vUQZQqtpZUA32zuPc1MSvYwEOOW3EclQaaJ5sWjsw8lpcx8E4YtzNbs01s8TAF3j1xkMAVOuLdAcjdhU2Tuc0FzQeWBVbqYtNmPI54j1WrxLkDiFl+sgZmXqGjJIx67b/MgD3qWvDM3UJBH4XfvgqnNkjOs5v9Tfm682HaZfWylHAY4wpYdPf0NZRoyCN4c0Fv8AKD1T2G9v6bK8Vkr24ODuJGI8vEFYeQ+IPccQeWVtTuCWPrs1Yv4j/wCsk/p/UFdo4Wq4/wCryX6D4b/pR/yL+FYqD7LH+UeS3z+9dzPmvy7xS/khu5jGxHjPnsa+qcce5cFrA5mPHHtKtXsDbMNyfWUn/wBqV89V/wDYH8g/U5dinFqYDifIK1qmvUoiURKIlESiKuu3H9n/AO9f6lqpn22Hk/yUj7h/Z5qTch/s+2/k/M1uq/fOWSj9w1Vn2x/6f/nN+NcP+GvtVXzH6nLZpX2Ie3yCnHZF+zIfnXerfe9gWKj92eZ810Ob7W3ljKSxq5PlncY8zg5r5+srmUcgkjt0h6vYd42jdfbZdFlMahhY/wBnPt4HZ6KEdhSjXxA4H24x8v1tfSaQwfbmuXQ4xg8AoZw+ymzm3VpYIuLEiONS7nu99feZOV7sAb9Sck1Y5w256qtsdisi/t2i4zJeTSQRW/6P3HikzI4Kq2pIwNsP4d/JSfMVnY0vi1Wgk3ukkrGG7iAoXwi64dw+S3c3s9ybUyGJVjREXvQQ2Qcuc5z8a1OikeCDYX7VQKpv3QT2W87LWPNdhoaGHhpmVpTMRI8khMhBUsRt5EjHSvHRNb1nvts3LwSyuwazx9Atq55quZ5Gk/4PC0jYy7W2WOAAMs+c4AArK6r0fGLOmH94VghrHH2R/afVbC8y8WyGWxUFRpBEUYIUDGASuQMbYqn/AJLReXSD+4qf0Wu+R+6xNzBxIKEfhsbIDqCmCMgHpnAXrjzr0aS0WThKP7k+i1o/1+6+/wDx3cI8rzcLTVMuiVxC6tIuMYZwRnbar2SUUlgyW/8AUCoFtY3No7iFpcB5o4XDPFN+gyRPESV0zSsqlgQf1bkgdfWtT4S5tg/PePiq2zvacWdx9bLo8Iu4O/MtrxZ4u8nE0qTRKS251DvUzgFWYYIx08xUHQPtbVBw2H4L0VUYONxzHxxWTnDl+4uZeJ3UWZI3ji7oW8gcTBGiBWRFy2ygtjA3GxqDHamq12B4q3B93NN1u86HXLw+aCWRP/pGbuo5DHMFVS2pO8wr6erISCQvTfaqLAOB39isdmCtzj3C4Lrghu3IlmEBfvwoQuy7ZdBtnbB6+eD51Jkz2SdHs3Kt9PG76y2O/wCc1zuy7leJkScOVkZcYIyPQkb9eu1cnTc/0h50eCG31XE2vrbbDHYfnNXaOiLR9KdjYuAG7G3krggi0qFHkAPpVsMYijbGMgAO5XOdrOLjtX5n5p5Yuo7thJCyiR/CcZBB9COvyrv67XDWBFvLmuICYxquBvjhv5KXcrc6S8LIt723CxgAB0TG3kSAN89cjr6HrXBl0c8PNVSODw/Egm9/yu2cAcOS6sVYxw6GUapHhzG3mFcfC+Ix3EayxNqRhkH1zvUIZhK0mxBBsQcwRmFe9hYbLbq5QSiJREoiURVj24X8ZsxGHBcuAFzvswP5Gs9O9stcwR46gdrcLiwHO+xTlGpA4uwvaymPJCFbC2B2/Vg/XJH3GuhVn65yx0Y+obyVYdsJzGMf+K341xP4aINTVEbx+py2aV9iHt8gtbg3Pkdpw+GAFi4BLBTj7XTJHtXX0no2aslFpNRlhe3tHhssOZ7Fgo6xsDCAzWdc54AY+PYFGuL863MxwD3SH0B/z8aso9DUVJjGy7vxOxPoOwLyarnn9t+H4W4D1PaV0+z/AJ2Thq3epTK8rJpwcA6deSfP94bffW6aASuuXZeKqjmMbQGt/ZYU50u7l0tbTu7WNzpVIhoUZ9dAz+NV1D4aWJ0zhfVF959FKOOWd4YXZ7BgPVS7h3ZA8nivLpmzuVXb++furmP0hWzew0MHE6x7hYDvK2R0VNFxPDDxOKlvDOzPh8OP1Ac+r+L+rNZ3RTye9mceA6o8LHxV4LG+ywduPmpJb8IgjGEiQD4VAaPptrAefW87qfTyb/gtpYVHRQPgBWhsMbfZaB2KsvccyveKssopprwgHNLrE9qh6op+IFUvpYX+0wHsCmJHjIlc6/5ZtZhiWBG+IB/GqhQxNxju38pLfI2UjM4+1jzAKinFuySylyYw0R9VP5dPuq1prI/YluNzgD4jVPmoEQu9pluXoole9md/aNrs7gtjoMkMPgR/+q0t0vKwWqIjbe3rDuwI7AVmfo6JxvG6x/tPeMFx+Ic0SgiHi9ks+B4WcaZFB693Mm+M+eTW+nlp6huvA7nbfxacvBZ5GTwnVfjz9QpdJzLYPwW4trVymiBwsch8W5J2bz3J9/aomnkEgecRvCmypYRqnA7j8NhUD5f51ktVWJ0VowBjB3APw8/j9KyaS0JTVzukfdr7DrA7srj0sV7S1s1OCGWLbnA4c7H9iFZnLfaHFLgCTf8Agk/Jv71w30OlKDFv1zOGfd7Q/wDQXRbWUk+D/q3ccu/LyKnFpxSKXY4BP7refw8jVlNpOmquocD+E/OPmpyU0keIxG8KJ9sdun/DWOlcqwAOBkAg5A9K71AA1xa3AWyXLrcQ1xzuF0uy/wDZtv8AyL/StcyD3k353fBb5PZZ+UKV1pVaURKIlEXw0RUjxexjm5h0TDKYyf8Abk00VKIqOWQ4arpDfd1lRXs6SaNm/VHgu3zb2hRwju1IJAwI06ADpqI/DpXJi0dXaSOvUExRH7v3nf73nDcCtclZBT9WEa7t+wfO4d4VV8c47Pdkd8SqdQNJwP8AP8zX1FHQU9GzUgZqg5nMnmcz5DYuTLO+V2vI7WO7IDkPXFY7PhedyEkU+aswI/Kug2LtWCWqtgLtPEBda3t1iGzMF9Cdh9elXtaG7VhfK6U4jFcTiKQFiVdixPRQCMn6fjWaTUzBXRpzPYAtFl3OR+WrprqGUW7hEcEkjG2D5Hc/IV85pavp308kEbtZ5FrDHyvbtXco6eRsjZHCwG/BfpQVIZKS+16iURKIlESiJREoiURKIqM7auFzSXSyRxO6KmCVBOD8BvVOjaqGKeZkjg0lwIBwv1RklVE98bHNFwB8Sq4s4EY4aXQemMfdnp9a+kY0HM2XHmc9mTb/ADuXd/4aukBAg2+2VDE+48q09ELYLm/SXaxL78r2XMn4YwP6sOzfxbKPlneqDGR7K2MqWkdew4Zrp8H5vuLUhHYSIOqkg4+BFcnSGiKWtv0zet+IYH0Pat9NVSwWMJw/CcuzaOzuUw5i5wivOFyxqx1gq2k9QMHO/pVGitH1NG9zJHa7LHVdt5EZjhmOKsrayKdrbDVdcXHxB2+fBWF2X/s22/kX+laxwe8m/O5dCT2WflCldaVUlESiJRF8NEX5z7T7po+KTFG0kqBn0BJq3QlxTv8Azv8A1LPpFgc9t9w8lFLaLJy2h8+r6T9TXZaL8e1c6R1hhcdlwu3CqQrnUyr/AAlgfpjP3VpbZgvdc55fM7VsCd9rfPavltPPctotIGc/xY2Hx8h8zWKr0lDTi73BvmeQzK202inyZ4+XeplwTsknmIe9mKj+Bev1PT4AfOuLLpSon9yyw/E/4Nz7yOS7EVDDF7R7B6qxuA8i2dpgxwqW/iO5+p3+WayOpnS41Dy/hk3+0Yd91pEgZ7sAefepJHGFGAAB6CtDGNYNVosFAkk3K9VNeJREoiURKIlESiJREoiUReZIwwwQCPcVB7GvGq4XC9BINwoxzDyFZ3YJeIB/412P1G/y6VnZTOhxpnlnDNv9py7LKZeH+8F+OR71WHHuzK7s8vav3sfXScZ/sf8A2/OtsWmHw4VLdUfiGLe0Zt7bjisk2jY5h1MeBwPft+cFF4+IAkxzoY36ENkfUHcfA19BFUxytBBBB2jIrgzUUkLrt2d4WvfmMbLJGg9EQFvqDtXr9XIEDsUoekOJaTzNgtGy4dLMcW8csnkSF239SNh8zWCoqoKcXkeG8/TM9i6cUMsuTbr9J9ntm8NhBHKpV1RQQfIhR9a4FK4PMjxk57iMCLg5HFdWUW1RuACkda1UlESiJREoi5XEeXLafPewI+euQD+NZDRRaxe27ScbgkeRVvTOtY2I4gFRbiPZNYSZKo0Z/wCkkfcDp+6rG/S2exMTwcA7xFj4qBELvaZ3G3quZw3sat0l1SSPIg6KSPv0gZ/D4166evkGqXNaN7Qb9l7gc8V4IoG4gE8Dl4ZqxOG8Kht1CxRqgHTAFRipY4zrAXdvOJPapukc4W2bti3a0KtKIlESiJREoiURKIlESiJREoiURKIlESiKNc08k2t8uJIwH8nXYj4Ef/z1BrKKd0LtemdqHaPunmPiLFWF4eNWQXHiO1cbgnZRZQYLqZWHm+4+n2fuqT/pU3vZbDc0avji7xCi0RM9lt+Jx/ZTS04fFEAI41UDpgV5FSQxG7G478z3nFSdK92ZW1WlVp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v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4041775" cy="6096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Gauchos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953000" y="2286000"/>
            <a:ext cx="4041648" cy="391318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Graduated 1991</a:t>
            </a:r>
          </a:p>
          <a:p>
            <a:r>
              <a:rPr lang="en-US" dirty="0" smtClean="0">
                <a:latin typeface="+mn-lt"/>
              </a:rPr>
              <a:t>B.A., Political Science </a:t>
            </a:r>
          </a:p>
          <a:p>
            <a:r>
              <a:rPr lang="en-US" dirty="0" smtClean="0">
                <a:latin typeface="+mn-lt"/>
              </a:rPr>
              <a:t>Studied Japanese language</a:t>
            </a:r>
          </a:p>
          <a:p>
            <a:r>
              <a:rPr lang="en-US" dirty="0" smtClean="0">
                <a:latin typeface="+mn-lt"/>
              </a:rPr>
              <a:t>Worked in Washington, D.C. just before 1991 Iraq War</a:t>
            </a:r>
          </a:p>
          <a:p>
            <a:r>
              <a:rPr lang="en-US" dirty="0" smtClean="0">
                <a:latin typeface="+mn-lt"/>
              </a:rPr>
              <a:t>Moved to Japan after graduation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0"/>
            <a:ext cx="4797425" cy="507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45152" y="1905000"/>
            <a:ext cx="4041648" cy="391363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Investment Banker</a:t>
            </a:r>
          </a:p>
          <a:p>
            <a:pPr lvl="1"/>
            <a:r>
              <a:rPr lang="en-US" sz="2400" dirty="0" smtClean="0">
                <a:latin typeface="+mn-lt"/>
              </a:rPr>
              <a:t>1980s </a:t>
            </a:r>
          </a:p>
          <a:p>
            <a:pPr lvl="1"/>
            <a:r>
              <a:rPr lang="en-US" sz="2400" dirty="0" smtClean="0">
                <a:latin typeface="+mn-lt"/>
              </a:rPr>
              <a:t>Mergers and acquisitions Seemed glamorous, lucrative and exciting</a:t>
            </a:r>
          </a:p>
          <a:p>
            <a:pPr lvl="1"/>
            <a:r>
              <a:rPr lang="en-US" sz="2400" dirty="0" smtClean="0">
                <a:latin typeface="+mn-lt"/>
              </a:rPr>
              <a:t>Wall Street movie/Gordon </a:t>
            </a:r>
            <a:r>
              <a:rPr lang="en-US" sz="2400" dirty="0" err="1" smtClean="0">
                <a:latin typeface="+mn-lt"/>
              </a:rPr>
              <a:t>Gekko</a:t>
            </a:r>
            <a:endParaRPr lang="en-US" sz="2400" dirty="0" smtClean="0">
              <a:latin typeface="+mn-lt"/>
            </a:endParaRPr>
          </a:p>
          <a:p>
            <a:pPr lvl="1"/>
            <a:endParaRPr lang="en-US" sz="2400" dirty="0" smtClean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What I wanted to be when I grew up!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1905000"/>
            <a:ext cx="4041648" cy="391363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Diplomat</a:t>
            </a:r>
          </a:p>
          <a:p>
            <a:pPr lvl="1"/>
            <a:r>
              <a:rPr lang="en-US" sz="2400" dirty="0" smtClean="0">
                <a:latin typeface="+mn-lt"/>
              </a:rPr>
              <a:t>Studied international politics and </a:t>
            </a:r>
            <a:r>
              <a:rPr lang="en-US" sz="2400" dirty="0" err="1" smtClean="0">
                <a:latin typeface="+mn-lt"/>
              </a:rPr>
              <a:t>languagesIn</a:t>
            </a:r>
            <a:r>
              <a:rPr lang="en-US" sz="2400" dirty="0" smtClean="0">
                <a:latin typeface="+mn-lt"/>
              </a:rPr>
              <a:t> reality, a bureaucratic administrative job</a:t>
            </a:r>
          </a:p>
        </p:txBody>
      </p:sp>
    </p:spTree>
    <p:extLst>
      <p:ext uri="{BB962C8B-B14F-4D97-AF65-F5344CB8AC3E}">
        <p14:creationId xmlns:p14="http://schemas.microsoft.com/office/powerpoint/2010/main" val="6480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b="1" dirty="0"/>
              <a:t>Japan </a:t>
            </a:r>
            <a:r>
              <a:rPr lang="en-US" b="1" dirty="0" smtClean="0"/>
              <a:t>1991-1994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2" name="AutoShape 2" descr="data:image/jpeg;base64,/9j/4AAQSkZJRgABAQAAAQABAAD/2wCEAAkGBxQSEhQUEhIWFhUWGBsZGBgYGRgfHhgcFxoXHB4eGRgYHCogHh4lGxgaITEhJSkrLy4uHB8zODMsNygtLisBCgoKDg0OGxAQGzIkICQ0MCwwLDg0NDA0LDIsLC80LCw3MDcsLCwsLywsLCwsLDAvLDAsLCwsLCwsLywsLCwsLP/AABEIAOEA4QMBEQACEQEDEQH/xAAcAAEAAgMBAQEAAAAAAAAAAAAABgcDBAUCAQj/xABFEAACAQMCAwYDBAkCBAQHAAABAgMABBESIQUGMQcTIkFRYXGBkTKhscEUIzVCUnKy0fAzghU0YnNTg5KiFhckY9Lh8f/EABoBAQADAQEBAAAAAAAAAAAAAAACAwQFAQb/xABAEQABAwICBgcECAYDAQEBAAABAAIDBBEhMQUSQVFhcRMigZGhsdEyM8HwFCM0QlJysuEGYoKSwvEVNaJTQyT/2gAMAwEAAhEDEQA/ALxoiURKIlESiJREoiURKIlESiJREoiURKIlESiJREoiURKIlESiJREoiURKIlESiJREoiURKIlESiJREoiURKIlESiJREoiURKIlESiJREoiURKIlESiJREoiURKIlESiJREoiURKIlESiJREoiURKIlESiJREoiURKIlESiJREoiURKIlESiJREoiURKIlESiJREoiURKIlESiJREoiURKIlESiJREoiURKIlESiJREoiURKIlESiJREoiURKIlESiJREoiURKIlESiJRFjnnVFLMQAPM1XLKyJus82Ck1pcbBQ2+7UuHxNpM2o/8ASCw+qgiq2vqX4sgcRvNm+BIPgvSI24OePE+QXX4VzlZ3CGSOddI658viOo+dVurGxnVma5h3EXvytcHsUhEXC7CCPnfayyW/Ntm7aFuYy3oGGfoK8NdG0XcHAby1wHfZOhccAQe0eq9cQ5ptIDiW5jQ+7Afia9FbE4/V3d+VpcO8AhOhcPasOZAXL4x2h2UEXeCZZM7AIQST7Y/z4V6KiSQ6kMbi7iC0DiSR5XK8LGtGs9wtwxuo5/8ANaRMPNYTpF/GUIwPU77ffUWfSHO1WSxPd+EE35XufJekxgXLXAb1POX+PQ3kQkgcMp+74j+9XRTF7ix7S1wzB89xB2EKLmWAcDcHaupV6glESiJREoiURKIlESiJREoiURKIlESiJREoiURKIlESiKqu1/ibPLb2QYpHLkyEdSqgEqPjnHy9Caxg/WyTEX6IDVH8zvvdgtbtV2rcNYDbXJvyGxQi64nJAyw21vGqtsowpLY6k/vH+ZjVUNLHUsdPUSuJGeeG4buwBWySOicI4mD1+eKw3psu8AkhDStgMsbaU1epxpAPwI+GetsH/I9ETG+zBkSLut4+XbYKEopeks4dbcMvgtufgFs64WIRP+66PIdJ8sh2ORn4GssWlKtjrufrt2ggC47APirn0EJb1RY8yvlrwCBRmVTPKd3d3fGrz0hSCR7sTn26V7NpSpebQnUaMgAL27QQOQGHFI6CMC8nWO3FalreWsU21usMgyEkzIy/Ed4dj7423wfOtMsFbLBjIXtObbNB5YD/AHtGxUxvp45LauqdhxI8V64dPdpcFZJQc74PR1PUqceW2VPrUamOifTB0bLbPynccduNipwmoE2q91x5jh6KYdjTYvb1Y9osggDoCdWQPoB8hVsusX0zne0WuvxHVz7fEqhoAEoGQIt4q4a0qtKIlESiJREoiURKIlESiJREoiURKIlESiJREoiUReJpVUZYgD1NVyysibrPIA4qTWlxsAofxvtMsbYlTLrYeSb/AFxnHzxVTJJ5vcREjeeqPHHwXrmsZ7bgOAxPz2qs+beaIeK3FqI4pI2V93OB4AMtpweuFH0qbYainbNPLq4ttqgk4/dJuBvsV5rslcyNl8DnlhtWtfxsXPd7SSbav/DjXGfnk/ePSsFO9gYDJ7LcbficcvDyO9b5Wu1up7Ttu4D917s7OC30gj7RxrPUn3YjAz6bVXNPU1dyDls2ActvipRxRQWwz2/ut7itsGQqkhAddj0ZTuMH/NxWWllc14c9t7HmDx+cldKzWaWg2uvPBrZUjCyOToXffcnbYZ6AZ+lSrZXSSlzGgXPZbfx9VGBmowNJvZas91HMr6UMiL1Bwc466DgZI/w1fHBLA5us7VcfDnuv8hVukZK02GsB84fPavHDoRpXS2pFIaJvMDoVPw3HwPtU6mR2s7WFnHBw3nYfjz5ryFg1Rqm4GIPw+dizcL5nfhd3KY4u8SdRJoG2k7hiBjfxKdttsVupqeSshZJG60jLsuRe4wIBxGy2O+6wVErKaRzXjqux3WKmXD+2O2JxNFJEfdT+WTVjoK+PNjXcjY9zh8VBstO/JxHj5eimnB+a7S6GYZ0b2yMj4+nzqk1jGO1ZQWH+YW8cj2FW9ESLtxHD0zXazWtVJREoiURKIlESiJREoiURKIlESiJRFjmmCDLHAFVyysiaXvNgFJrS42aonxbtJsbdirS5YbEKCSD6ELkj51THPLMLwxOcDtNmjxIPgpOYxmD3gcM/Jcxe2Cw8y499L/8A41bqVv8A8f8A039lHWg/H4FRrnbmSPiemGzkYhhqkkLOqxKDg5UY1E9Au+fwxBjoJzV1LSAMGsNiS7hmGjeb37FdhKwQxm98ziLDjvXAtv0O0yEVCyfakkAZsn0X7KnrsATioSmvrbFxIDsmtwHfmeZsNytYymgvvGZPz4LnScb/AEm8gYFiFDL4sDqG6AdK2t0eaWhlabXNj3EZqgVLZqphbkLrc5luu6hYrsz4TPoNyfuz9ayaLh6acNdk3H57bLTXSdHESMzgsXFIWIRpgHiRSZQrFS2R+6ucHScEZO+PKrqOSMOc2I2eT1bi9uZzxyNsAq6ljy0F+IGePw4eK98KtHZwZJJe6TSYg2jU2VwdWkn32JPUVCsnjawtia3XdcOtewx2Xt5BSp4pCQXk6oyyxw2pxi0IkzHJJ3cv+og0BiQv7mdicDpkZwfkoZ2GO0jRrM9k42xO3t4Gy8qYnh12k2dmMN2xY+D2gZXeLwRuNKjHjBQBdRcHYlgWK7jerK6cte1kg1nNxP4TfG1rY2Btc2KjSRXaXNNge/DbfnjbJa3JlySJEJ2GGHz2P5VbpyEDUkHL0+Kr0XITrNPNYuM32boAaV7sEZYnByM746bnFdDQkXRRB9/ax+HisGmHiQllsty2I5i2FeIkHbKDvB9FGr6Cu8X2F3DBfPMgu60bsd2RVgXPJ3CLi3aezue6eCMs0kLnI0LuXiY5U7b40muG6SQnVe24OwjBfRtYGgapxG1b3ZLzC72ubu4BJJCBiM6RtvjzyDv57da4kjoaSrfG27WWGGJFzcm2dsLYZXW1gfNEHHE3OO2ysSK6Rvsup+BFaYqqGX2Hg9qg6N7cws1XqCURKIlESiJREoiURKIlEXl3AGScAeZqL3tY0ucbAL0Ak2Cr/mLtSghl7m3RriTOMIM7+m3n7DJ9qztNRM0yRgMZ+J9xfiBhhxJCmejYdV1y7cPX0UX47zRxO70p3X6HGftOWBbHsuzZ9gCem43NZS+kxdNL0xGTGizb8cwe024Eq1rJzgxmpvJxPwXFktrGDxSqZXPV53JLf7F6/fUG1Gkak6sJ1WjYwYDtP7claYKaLGTE7z6LKOKWqgYjtE88d2mfmGyR86qNJXPNi6Q/1G3hYKYfStGTQtLivElSGSWIrmRgAVAAyBpGwHkAx+JNa6WkfJOyGa9mgnE3wJv44DkqppWRxOkjt1sPnlioOTmvqwAuCTddHl6LVcR+x1f+kE/jWLST9SmeezvWqibrTt713OMw96s4LY7p9ePX9SuAPn+dcihk6F0ZA9sW/wDZv4Lo1LOkDwT7Jv8A+QtXhHEO8haB3XLDQmc5w23wOM7CtNZS9FOKhjTYdY2ts8r7e9U00+vEYnHPAfPkpEJtGV8OI1UMzyRRjLatKgyuuWIRjgeQNcuGhkqQZG2FycMfgOK3PqWwkMONgPnNaNxfJJJEmpQdYbZ43zpBwNUTMoyffNaPoElNE95xuCNu3biMbKn6UyaRrBhjfu7VpXV+baFUKjWzPqXJ2Us2cEfEYNXRUwq5zID1QG2PGw8toVck5giDCMTe44XPyFpcqXARyOrOQoHoBkkn6CtWl4nSR32NuTzwAHms+jpA15G04LS5gi03EgHrn/1AH8TWvRry+lYTut3Gyz1rdWdwHzdb/KTSRSd/G7IV2Ug+ZGD8djj5104og8HWGC5FXOWEBufkuxzlzEbiNUmigaZiMT6AsiqDvll8j06dM1TJAyI3bfkrqSqlmuH25r7b8IsJFACkkAZZJsnPrpIIHrXycukNJxOu7Abi3wvcL6VlJSvFmnuKzW3CDGA1jeSqRuEkYaH9tSeEfMfMVW+vbKdWugaR+IDEcbHHuPYvRSOYLwPPK+asPkfn+KTVBc5gnTZlkYnp/Dn/AD8anFG6iaC4l8bsQ8XNuBGNuYwPAqtzhMcBZwzGX+1PLe7R/sOG+BrXFVQym0bgT87FU+N7PaCz1eoJREoiURKIlESiLBd3aRKWdgoHmapmnjhF3m3x4AZkqTGOebBVDznzjJfyG1sZNMKjMs4OwB9COpPtueg8zWd2q0Coq2m1+pHtJ/ER64NGeNgrGguPRwnHa7dwHziuC0sNhEe6BGdix/1JD6Z/dX/pG3xrKG1Gk5h0h42+631PE9llqIio47j9yo9cc1SEDQqg+ZO+/sP75rsx6EiB65JG7JYH6UeR1RZcKeZnYsxJJ6k11442xtDWiwC5r3uedZxxWOpqK2P0o933f7urUPY4IP1z91U9C3pel22t4qzpT0fR7L3WvVyrW9wa8EMquegznHuD+eKyVtOZ4TGM8PNaKWYRSBxXdvplWWK4ZcxTR6H9sjz+X4GuRTxvdC+mBs9huPn5zC6Ur2tkbMR1XCxWO3tIUngZd4zqCsfOQMcb/THwzU5J6iSnka7Bwtcfy2F/3UWRQslY4ezjjxv82TicMcrPIh8ROnDo+7qMYUjYnAGxBqVJ9Iha2NzTq7wRkccb/AhRqBFI4vBx4g7Fr8Pswml5QVMfjYCKXVhDtqP2QMgb4+daap079aONpIOFyRbHx7L9iqgEbbOecRjkb4eCyc03iSJFgHWQH3HRWB2J9c4rPomnlje+56uXaDmrNISse1thjn2FafLaYd5T9mJC3zIIA/GtWk3a0bYRm8gdm1UULbPMhyaLrrcD4OeKXbKoI1FQD/AAo1E+WBj8PWtNJC2mprPOXjclY6yd81QOj2+QAUy5j5DawgaVZUaGMZOfC306MST5HJJ6Vpp69jrNIse9YanRspcXg38FU93cGRyx8+g9B5CpOdrG60xxiNoaFhU4ORsagQCLFWAkG4W3YcReJ9ak7nxA9G+P96z1FJHOzUcOR3K6GofE7WB/dTAXNndbyIkjAeZdXAA6eEjOPnXzPRV9HhGS0E7gRjzBtfs712talqMTie4rNb2ctswm4ZK225gZtQYf9B6N8Nm64JoKyOc9HXNsRlIMCDx2jxbvCrdTPj68BuPw539fNWnyFzvHfppPgmXZ0PXP+ef4VrDpIJBDOb39l2x3o7eNuYVNmvbrs7Ru/ZTCtKrSiJREoiURR7nHmuLh8JeQ5Y7Ko6sfYVnkke54hhF3nHg0fiPwGZUwGhuu/Lz4BU/c3VxxM99eO0duTlIUO8gHv/Dn94jy2A61nmmjoXlsXXm2vP3eAGz8o/qKtiifUC7uqzcNvzv7lta0RVRFWNM4VV8z7nqzYB3PvXMIkkcXvJc7aTu4bAMdi6LWsjAa0WC5HMXCTMoYNgoDgHofM7+R9/aujoyuFO7VIwdt2/uslbSmYXBxHcoRX1q+eWSGPPXIA6nGce5x5ZqD3WGGe7epNbfNbsXCS32ZYSP58fUEZ+6sr65rPaY7uv4jDxWltIXZOb3reteH20e88yuTtpQkgZ8yV3/CsctVVy4QRkDedvf+60R09PH714J3Bc/ivDjCQQdUbbo48x6HHnW2jqxO0gizhmPnYstTTmI3GLTkVo1sWZdm04srRCCYeDGA46qckg49ulcuahcyU1EJ627YRbEdq6EdW10fRSjDetGS5dFaLUGTORjcA+qnqK1thjkeJrWdl+x3rO6R7GmO9x84hTHlqC4nUqpcpG8U8sUbhJGkkSVA0balwe7wWGd/rWJwcInCEgG5DScQACLg54XuAtII1wX7rm3zna11t8fsbm3jD5uEjcC2ma4l1PKlw5LBF1sFA7ogkYzqyMjeoU7qjVkdMRfNoGQsN9gTcr1/R6zQ29siTxKgvFiTPIGOMMVHoADgfICt1GGtp2Fu0X5k5+Ky1NzM4HfZe5r39X3EQ8JI1HHidvyHTA9hXkdMXS9NJ7WQGwD19V6+cNj6Nns7Tv8A2Us5VMNug72JxJnPfQSvHKmfIEHSw9iMV0JKVzm524WwXKZpAMecLhanM3MVxxB1tkuJJoEbUjSKisdgMy93sdO4B9/Uiue8x0rDI/55c11Wa87gxu3w5rk3PA0O0M6Ow2ZSwBz549vb76yxaReMZ4y0HI2PitElE3KN4J3LTbg0w3ZQo9WdAPrqrSNIQOwaSTuAPoqDRyjMW7QtOZADgMG9xnHyzWtji4XIss72hpsDdeKkoqVcnXTkMhB0DdW8lPpn7/rXzumoIwRID1jmN/H4LtaMleQWnLYV3p7RzKtxbusV0vmdlmHo58m9z123BGa5UFU1kZp5wXRnK2bDsI4DZbEbLg2WqenJd0kWDvAqacq9pYaT9HvozBONvF0Y+WD7+X3Fq3kywM6UHpYvxD2hzG220jEbQsfVe7VI1Xbth5H55qxo5AwBByD0NamPa9oc03BVZBBsV6qa8SiIaIqG58iF1xQJI5ZYlLSLnZFyMKCP3m8IJ9CPSudR1UkNJLPaz3vIBzuRccrNAw5HetEsLZJmR3wAufnefitU8V7xosYHeMwUDYaIw2MDyGy4HpWf6F0bZL/dAvzda/xvxWoT31ANpPcPkKN3fFf1SDUVmjlZiCPUsevT97H1ruw0I6ZxtdjmgX7B6XXMkqfqwAbOBJ8SvvELy6khWQjEMusDSBg91guCeowDnGemfKrafR1NE4EC7htPpkq5aueRu4FWHyz2VW72qS3MvibfKt4QD0A3+/zrmSaSqJNaVj2xsBsLi5wwJOItjs3LQ2ljbZpBc7PD/SnnLnJFpaIyxRhtY8RJJ1fMnP31B9N9IOvUP1zs2AcgNvG9+KkJOjwjGr8efotHiPZfw+Y6jDpP/QSv3KRVjY6iPCOZwG42d4kE+KiTG7FzB5Ln3fZBYmMhA6v5Nrc4+RYj7qkX1zes2bWO4taAe4AjnfvXmpAcCy3EE/6VScVsHsZXtLoExk5VgOno6/mvx+eqN30poqYRqyNwIPi0+YO63ZUfqbwyYsOIO7iPiFwru0KeYZT9l13B/sfY710oZ2yDcdoOY+d+SySxFnEb1l4Xw5pnAyEXOGdg2lR64UEn4AVeGuIwCzPljjI1zZTPifZi5AewuoblMDUCyo6nz2Y4x8SCOm/Ws/TFptI0haGta8XjcCuJJKmvurgd1KnhfUkTpqUBdtQOMqBuDg4+dc19PPEC6Iaw2C5abHHYRex33XQbNG82f1TtyI+bLw0lqpRy2sjcKkaJjG/i0gHGfLPnXmrWyB0YGrvJJPdj42XutTNIcTfba1u9ebfg0lzJqP2pDkIgycnoK7cFM2KINJsAFwqiuMkp1W3JKmUPZVdW6d6e7kbGSobBT/1eEnHUg/D1qEVXCHWPepVNNUPYNUcxtUI4lfGQ91Dk52JH73sPb3/Kr6ioa1pJNhtKpo6M3BIudgXnX3a9xB4pZCA7L5k7BEPn13NcfV6V30ibBjcQD+ort63Rt6KPFxzPwCnnBexqSSINNNocjOkDYfEkb/d+dZf+TqZetBGNXZrEgnjYA27cVMUkTcHuN+GxdO07E0BzJcMR6LgflXhrK92ADG8cXeFm+adBTjaT3D1W7zN2TQtbKlmAkinOo7lvZid8fPby9KqZLVwSdKXGQHAtwHItGA5jbvU3RwyN1bau4+qq3j3JN5ZoXmi8A6spyBn4gHHviunBpOCWQR4tccg4Wv25HsKySUj2N1sCOC6HB+Nw92iEhGAxjGBn49N+tcat0bUdI54GsPH1wXUpqyHUDTgfBZ7fjCssz5yiOoB9jpB+/J+lUyUDmujYfacD3i/7K1lU1we7YD6Lf4haR3SGKQgFdkk842IBAPqhyMj5istLUSUcgljGBxLfxDfwI37cirKiBk7dU5jI7l2+ynm6VJWsbsnKkqrHrkdVJ8ztkHzAPpv1KhkdOW1MB+qktcbATk4bgTg4bCQVzo3OkvG/2m+NtnorhrUoJRF5lzpOOuDj41CTW1Tq57F621xdfm7jUrwXV4lyrxtMx0vgnwjUFx6+EgfccVTTRCangMNj0dtZpwIOF77jf9lN0nRySCTDWyOeGxcAXbvGkaxktFqdXGcqigsTgeQAzn0FdgUrWyukvg7At2XWIzucxrLYtyK7PB7WWDur8qs6gzCeJx0K5V42znDNCxkBwMAN/DvZZoHRNwyso9a+ucVvcR4hBawo1jNFNbyMe8tps61YfZcpkMG0ExMyHDBRnIbANa5x64sd69LgBcLPy9wjil/CsUbPHbIDpOdOR5Lr6tjp19M+tZzQUcUxmkA1jjvxOZAyF8ydqj9MnkbqRZDsHK+1bnLnaLdcPkNveqzqpwSftrg43z1/H41mm0U6I69IQNuofZPL8PlwV8NaJBaUcL7Rz3q3+E80W1xF3scqlfPfp7Y9fbrWA10bDqzdRw+6c+z8XZdauhccWYjePnDtXC4z2n2EGQJe8YeSb/eMgfPFWtfUTe5iPN3VHj1vBRIjZ7bxyGP7eKrTnTmA8W0iKyZSviWViq+EnG+rwkHYZ1DcCpQMNJMZ6iVov1S1oJvbEcbj8uSjIRMwMjacMbmw+R2qLxcsSmOKVnjVJXRAcscd4xXJ2xsVORnP1ra/S0QkfEGkuaCTlsANs743FsFnFG/Va4nAkDvW9d8E7lJGlmmKRdz9gKAVmzuuHK7Y+8VXHpaWdzGRgAu18ycC22FrA43x7V66gij1nO2W2Db3r7NwezW4licykRxd5qaSPxMAGKKdI+0G0+oIPXypFbWvp2St1budq2s7AE2ucTkRfcRuV3QQNkLMcBfMdy5vK1rBJMy3BVU0ZGqQIM60GNRx+6WOPPFbNJy1EUINOLuvY4a2FichxsOF1npWRveeky522+iy8ZtrWOFO68UrM+4kDBVV2A1KOhZNJHSoUctXJO7pMGC33SLktGR4G+9SnZC2MaueO3j8QsthwEPbwyx973kkmklSumPMugZGz5IOds/IVGbSJiqJI32DWi+256t8NmeHqVNlKHxtc29z4Yrf4taXca3MX6dM8Sxo5VmkxIsjacadTD7W3vUaXSTJhG4x2LiR+UgXzsNnBey0zma1nYAA87rix8HudIEalg8ay4jIJKOSBlR4juCMb71odXUgcTIbEEtud4FzwyxvuVIgm1bNyIvhuXV7PuJWtpcd7eK+QPB4dhnOSfPPlsOmfWqdKRT1DWtiAc0G7hexNshutfE444KdI5kZJfgdhtkr74XzdaXCFop0IAydxkfEeXzrnvrWRYTAsO4g48jiD2ErUIS7FhB5H5sqy557V2Zu6sTgA7ydc4/h9fj09M9RohoJarr1F2M2MBsTxcdnADt3KqSpZFhHid+zs9V84L2s3Maqbq31oRnWn9ifz+VWv0VUxi8Mlxudj/6GPeCqWV8DzqvFjw9D8F3eY+0uzmsn7sq8jjSIm9W23Dfu+pO2M1hfBU1DmwvjLcQS69wAMbgjbsAwK1iSJgLw6+y2++8blWp4HEYWitsXV03d5MeSkQBAwH6PJLIcALkBR1GCa+h1ze7sB8+S5+oLWGa5nFrY2sz2jT95GjL3pj6asLrA9dLZX4r08qgYw765rRr2wv4L0PLfq3Hq7VvtxDVHcSjwqSgjydyyY8vkP8FcgUupJDCcSNbW5HiugZ9ZkkgwGFuYXa4RxIJe2k+PDcqI5B6nw6fn9lc+1YJ6cOopoHY9EdYcsbjtF+8K4PtMyQYa4t27F+gU6Cuo3LBY19r1Eoi4vM/LsN5C6SIpJBwSNwfUH19D5VknpzfpocJBkcr8DvByxVrHi2o/FvzkqW4pK1kEFwO7vLVBHBJpLR3MSEju3UdD3buhBGCNO4xk9Okqo6sEs/qbtaf95WWaaMxZ9h3heeA219eXBk4dE9ukiKk2srJF4F0jUJV8Q0gDBDN1OTkmtj2tY36z91kEheSI/ntVi8p9llta+K403Emc+JQEX+Vd8/7ifgKyvq3EWbh5q8Uzb3d+3cp8iAAAAADoB5VlWhU9232UJAmVCJVIVm/i+XmcbZ+HoKs0dpATTSUwHsC9+JIw5YrNV03R6kw+8beBN+eCg3D+VyDGJ5SscrYYRnyEPfBiT4ehA6Hqd6pqNLAhxgbdzRhffr6tt+w7Ry3XxUeWu7A7uV19uJra37xbcrI4/RmidVLFmQ6pDqOdOTjwj0xjrXsMdXVahmBAPSBzb2sDg0WGeG3je6PfDCDqkH2bHlnyWzPxqdroGK3Cd+gijSXJGnXqOwI6ufPbG2+9Ti0IBC2OV5uCXEiwxtbicB23xVT9JgvL2DYBbt7AbldPivJ19b2+u4nWNV0ARoQG8LFlxoGPCzE5znetDGUJnDALvfrbL36vWz2EADK2Q2qiWaqbEX2sBbbxwyG83zUjs+yaGRBNPfPIHAYt8f8ArLHPpUpKuGmB6oaB2AeAspMglmsde99w/crW5l7PLC2s5ZoWeRlGBlgQD7gCqIdLtmlYyOxDjY2vh1Sd/BezUTo2Oc5xuMdm8DdxW/ynyPwy6s0n0sSBiQg7BlHiwMVprKx1PrOdbVGOWxV01OJmjE3yOO1ZLrsz4fcQyfobN3oHhOrIz77fLNUU+lWyv1SMsxYtOO2xsrZKItbrMd4gjkqs5f5UmuLowAaWRsOfNcGtlXUMp49Z+N8AB94nIDsxJOACzxB0rg1mBz5WwJPI4W2lWO3ZVdw+K1vyDgDDahsMkDzGxJ9t6yP+iTttNH5HHbuWloqY/YdfvHqoFam9EklqqBpVi7nGnDhEYsAunGSD5nNTl0dTlweTYa2vngSRbbfPdgq210gba2zVyxFsdm5bp4wqi3iu7d17nZw6hlIWFkAAIyMtpbz6Vz5dE1DHSyQu9rK2B9sE4jA2FxxWuOvheGteMvTdmscXL1vdNMYJRH+sAQA6gyGLWw0nDZBB88faHlVb9JVNK2MTM1sMdljrWBviLH0O1WClilJ1HWxw7rqMz8LkUIdOrXEJhoycIdssMZGDsfKu3HVxPLhe1namOGI2DfgsDoHtttuLq2OzC/ha1EMgSQD7aMAcZxuAfMf55VwdMVVRQ1jajHonANJG8X8bd45LVQQxVEToXe0CTY7j89i7PMvZLbTgtbHuXO46lf7/AI/CuyytJ9sX47f3WZ1Hq+wbcMx+yrnidpxDg6PDtEkx8U6LudioAmwSgwTsMNufWtFo5LOBvw/ZQY57btc23FfbaCCZDZ2WZS6KbifSUXTCC4Ve83UNOQWkYDA0DBAJqBJB1nYbgrcCNULmXHLK4nlimzbwoNMuM9/MNKaI164eXvNJ38KE71PpMg4Y+QUeixwU15N7OrmeSK4vmKqhDIgxnKkEZ07dQNh1xufKvn3ztmjdDRtsx19Z52g56t8TfecBsuugGOa4PmNyMh67B5q6I0wAB0Ax9K0saGNDRkFAm5uV6qS8SiL4aIqS4xZRz8whJlDIQMg+xY9a90VJ0dJLJe1nPN/6lRXt15Y2bwB4K57OJFRViVVQDwhRgY9gKiJelGuDe+N1cGBnVAtbYoBz/wA3yWqkgZ8ZVQDgbeZ8zXGo4pdKVMrHyFjIzk3AnEgY9nHktNTKKWNhY0FztpyGG755qTci8Ya7sopnGGbIPyP9q7jqf6P9XrF1tpz7d5G/bmscUxlbrEWOWGWCr/tk/wBJ/wDuCuboP/s6nkPMK7SX2eHn/iVg4L2bSXMMc99dExCMMkafw6Rj2BwBvudt67EstNQiR7GYi5J5XJ4nascbZ6rVu6wNrbf2HivnZ/e2acSe3jgVlfaNmAOgoCSdxuSfOtTjM6mBk6r83AZYnLsCyxiMT3A1mnBpPLPtW9znZ6uN2P8A3F+gINYdGOOpUAnJx8Y2rTXN+sjttA8HlanbvdENCgJHr9M/majowXqJ37gxv6ifMKysyjb+Y+QHxUk5RUtwGMAEkowAG5JMjbAV5pb2x+aP9TUovdG38/8Akqf4lLe2atDLqQS5JV85I9weldd7IpZBLYOc24BzIvmO4+PFc9l2tMYu0G1xkDx8Fa3Y/wDsiT+eT+la4+nfs7/yH4ro6N94fzDyCzdmPC5bVJ57j9XG7Epq64JznHkPxqzSjoxMyUu9kEH+otsOORw3nBVaOa8Ruba17HuBueHbuUe7PbhTxm8YMCrOxBzscnbFS0sQ1kJdhZ4vwvG4eeHNQoMZXW2td+sfBd7mLmGay4rqnkZLRkXR10kgDPtnP5e1eywGSmDoRd7SNttuI3ZZXwvxUhP0dQRITqkc9mffnZRPmzj6ScVtp7Rhh1VWIA3OcHPvjFWmEy0To5mkXDsMLi2INwSMCLixVReG1PSRnIt8cDnwwKnHapxNIuHAvEHaXCBsDKEjOoZHt7dap0U4va15OwE8bq/SAHsAZm3Kyh/KvJdpxK2WSF3hnQYZ16E+uNiPTr8qukq3MmdDK0FtgRxBw5XBB2bscVVFBeMPjcQRgb44+hB3rT4hwW+4SRLJGk8KqkWteqxq+rTtjGemWHp16HLU6NgrGERuLSSXW/mLbXxvlngQtEdZLA4dIL5C/C+X+1xuzRh+mMEzpIOAeuN8Z9+lV/xECdFya2fV79YfuvaE/wD9rLfzeS/Q1mT3KEddA6+uKyUjnmkYRnqjyWyUDpXA5XPmta14pDOulseLYq2CG9vQ1XTaUje/Ufdjx904H58Ulpjq3HWbvGKrDtT5AtoIJLqDUhyNSZJUk56ZO3Tp9MV9HTTukJa7PO65M8fRWLMr2tzXU7OeVFntrW4nkaQRqDFEdISMnckKoGW3+02W964c7pKqSSMnVYHFpAzdbedg4DPeupGGxNaRiSL8B2b1ZyrjYVpAAFgq19r1EoiURfDRF+d+1DvU4hcSorBQFQuAcAkk4z0ztXuhJmNjdHcaxe82221tyq0hDrlriMAG+Su3kmQtY25Y5Pdjf4EirahjWSuDRYXUKVxdC0ncqz7XIWdVVRlmmYADzJNcf+GReqq+Y/U5adLODY4Sdx8gp9ydYtw/h0STfbAzgerdF+Pr866Gla6OEGU5DAcSq6Gne4BpzNzyuVVXalzEJT3AwW1anPofQfh/m9X8PUUsbX1c3ty7Nzcwe3Zw5qOkahskgij9lm3ebWt2bePJTvssuGfhDl2LHVIBnyGF2HtV2nfcPP8AIfimixZ4A2O9FU/J1z3fFoW/++AfgW3+6u9ML645rlQmzGH8vp8VcfMVpni1icebH6Kf7VwqI6rqkcGHvuPgulVi74Obh5FV523XGq7RfQH+35VZocXbM/e8j+1rR6pWn6xrdzR4k+isHkS5MXBIpF6qjEZ9namky7Xs02JLBfmQPivaKwjJONtY911S3OnMhvphIyaWUEH33rdSUopmFgcXXJcSbbQBs5LLJK6V2uQBgBYcLn4q2ux444TIR/HJ/Stc/Tbi2BzhsYfitWjRd5H83wC6XDr6LjFrJC5KyAEEgnKsNs7e/wBR91MYfS1LWTAOIuWu3jI/lcLgHvGC9Lm1UBLMMrjccxzB/YqiXims7lxGSWhcqWUEg49a7z4mysLHC7SMRvB+fRc4SWsSbEZcCN3zzVxcu8dt+MWxtbpcSY2z1B6Arn/PKuIBLo6QNJuw4NJ/Q7/F23nn0Lsq2WODhjh+ofEbOSrO/wCWpOH8Sihk3GsFGH7y52Nddzmvic5uVj5LF1g7VdmCPPNWP22fs2D+dP6a52h/cj8rfgtekPeDmfivPYR/y8n8x/Go1v2pv5P8ip0vu3fm/wAQtzkfib3cl9a3HjiVmQA+h8qjPE2kqI+hwDgTbYC3VxG6+sbgYZYZqML3VEb2y42t3EuFvDA5qEcu8KFrxaeBTlU1AH28VefxEdbRcjt+of8A0FHRtxWMB2aw8FevDf8ASj/kX8KyUH2WP8o8lvn967mfNfnSHmSW2vpFDZjMpBQ9NzXcr9HQVzOjmbjbB21vb8MiuNTVElMOkjO8kbDj58VYvPt/3vCJPFqwy4PqpBxvXD/hyaQvfBN7cdxju2fO6y6WlWsLGSR+y4gqR9lv7Nt/5B/StSg97N+d3wVz/ZZyCllaVWlESiJRENEVZ9tdsqWB0jdpASfUll/vWKmp44a+MsGLtck78Lq6SRzoHXOWqpdyL+z7b+T8zXVq/fOWCj9w1fLfgSvP30ozodzGp9SftH4eX19K4ei4JYHzvOAkPgCfO/zdb6vUlEY/D52HktnjXCGnVgJShwQhxkKT54zv91XS0Mc07ZZiS1v3dnbv+QvOme2JzI8Cdq/OvOfKdzZSEzDUrHIkHQ/P8vuFfUNkbINZp9QuI0GMhjhbduPb8lWx2S/sd/55PwWuJp37O/8AIfiujo33n9XoqVgm0Xgcfuyg/wDur6A4vsuS33APC/cv0xdWHeXVvMOkasfjqUqP6s/KvmmucyocLYOaATu1XYeZXbewPY118Wm/eLKie1WfvL8gbnH9RzWvQYvRhw+85573H0WWuIFQ7gGjuF/ire5Q4Q44RFBJ+rdkIOr93UxIJHwOcVHSFnSYHItP9pBPkp0YPRYjPW8b281EuM8jW1jYzkOs0x3DEAFBv9kAn6n7qkdKh9VFFGR1ibi4JtquPPMBVOoCyF733JAFjkMwu/2eWi2vDO7eRS0gaQAeQdRgH32++sGna2DVkh1hrBpFuOPqtejIZMJLYE38vRcXsclVZLssQBrxknHma16XmjjqYnPcANV+ZttYsujGOdG/VF/Y/wAlh4IiWfGrhZmUiclk8wVfce1WV8pdTRVERu1pBNvw6paTxAJBPDHYo0rNWodFILEggcy4Ecri45qWpycRxP8ATEZBEVUaAMEEY6ADGD1z71Cpk6enbGNhab8Adb9vFWww9FOX7LHDiRZQvtX34vZ43wq59vE1b4vszv6v0rNMfr/7f1Fdbts/ZsH86/01j0P7kflb8Fo0h7wcz5Feewf/AJaT+Y/jUa37U38n+RU6X3bvzf4hfOyv/nuIf91qnpL3sPJ3kxVUOUnZ+p64yft66+Lfg1Z9P/8AUv8A6P1BS0f9ubzd5K5OHf6Uf8i/hWag+yx/lHkt0/vXcz5qjueuzO5ieSeIiVCSxwMFfivp77/KvoYqhkuGR+dq4z43w5i7d42cwoPHxmZYngLEo2xUnoRVuq3W1yOta19tt19yhqXHVNhcG2w9i/Q3Zb+zbf8AkH9Ir5uH3s353fBdt/ss5BSytKrSiJREoiURVz25f8h/vX+papZ9uh5P8lI+4f2ealHIv7Ptv5PzNbqv3zlko/cNXH4lzH+iSnW+FZ2A1bjOenqPlXyFGNISzzfRTrajjdpOdycr8t47V16iSmiYzpsNYZ9gz/0pPwfiInTWAMeRByD8DXcpJ5ZWnpYywjCx+brLI1gsWODgVV3bL/pP/wBwVVoP/s6rkPMKOkvcQ8/gV3OySEjhJDeHU74LbDcKM/WulplodG5hIF22udl7rPo42drAX63oqW5l4eba6ZCwYghsjpuc/hXUp6ltTE2duAdj4rAYTFrQu+7hzwVnXXa7HHGiRqWZUUEgDqFAPiOR19q5c2j6qWV1pWsZfCw1nW7bAeK2xVbGxjqEu23Nh4XPkqz4zfSXdwZ1iIzjbBx4feupR0v0aFkMdyG7+d1inmD3udIQC70su0OJ8VuPss/+0f2zVbtF0utrOibfebHzuvBWuI1WvcRwuPKy9Hlzi0owyzkHyIk3+q1c1kMfslo5WHkFEvc/Nrjzv8SvrckcSAGoSKPLJI/Eip9Kz8YUejP/AMvJfF5J4mm6rIM77Z3J+HWhkjObwvdVw/8AzPz2rVu+V+JBg7xSll6MVfb56a9GpazXN7wvNbMFjseB9Vtxc0cUgOCzbeRAz/f7qxnRFMcWxgflJb+kjyV3/IPy6Q9oB8x8VzuF8xvFdm5ukaVjuQ3r86nW0xngdDfVvbZuN7WuLg5HHEJA8Me2RtnWxzzuLXvY4jZgptzPz1ZcSs2hkVkkXxR+Q1AdPhg/hWekgqIZLODS3K4JHgRyyJV1TMx7LgODhiNviL+ICkvZFaRQW20oJfxaSRkZ3xXPq6gfTXCTq2Aa2/3tpIyG21huWukYTT6wN7m5ts2W8MVvck8qTWlzdSylCszll0knr65FaKx4mkjc3JoN+0N9D4KqljdGH6223gXH4qDp+3rr4t+DVVp//qX/ANH6gvNH/bm83eSuKyTMKDOMoNx5bVjo2l1HGAbdUY9i3ym0zjxPmo0nMYngnTUrHupBkbEEK32l+VV0VRWQVTKesZYk4O2H4Y9h3hQn6CWB8kDr2BuNo+KqTs/5G/4jLI7viFHIYDqx2OPYYI6b/DrXZ0hWysk6CAdYi+scmi5F7bTcGwy3rJR07XRiR+WVt+Hgv0DwrhyW8SxRLpRRgCsUMIiba5JOJJzJOZWt79Y3W3VyglESiJREoirntx/Z/wDvX+paqZ9th5P8lI+4f2eak/If7Ptv5PzNbqv3zlko/cNVZ9sf+n/5zfjXD/hv7TV8x+py2aV9iHt8gpx2R/syH513q33vYFio/dnmfNRPtkH6p/8AuD8K4mhP+zqeQ8wtmkvs8PP/ABKhq80312qQW4IVFVFCZJwBjy3yceVfQu0fTvlMz26xve7jcDkDgO6/Fcn6RJHGItawys0WJ7cz3gLZPIpjAl4jcrCCwXBJZyxGQojTLZxvg6a0Gdl7C7j3DvUWxSkYANHee71Ul4Vy3Yw8RaxNtLK8cRleViqJpCqcxgZdhqYJ9rrn0ql1S/U1m2HiVcKNpNpCXeA7gsfIvGxPdWeRZwrOZSIEgdpCqCQLmdww+0hOcr9npvUJy/VNyTbjh3K2KGNpwaB2LjX3G7pybeWa4MY4oIjMJNA0DKGLwEEeHL9MbV6GN9q2NlMOOSkvHuI21pzC9xOwCx2ms+LJ7w+DCqT9ox/u+m+POqmNc6Gw3qR1Q+5WDtVv0vpeHwxI0oeGS47tdOvDxZjJBOBjDE79Aete041A5x5I83tZaHH7yK55csfEpkSSOFd9wyBkO3/bwfgakwFs5XjsWLodnjyz8QvhdF1ljthC+HYeJAsbOPLJCBgffaoTANY3V3owkk3XM5G4tcmThfeXU00d29wkkcxEi4hAC6S4LD7WevkKsla0B1ha1vFG4gXxWe1umnvJbV7Szm0XJiIjBhm7vUQZQqtpZUA32zuPc1MSvYwEOOW3EclQaaJ5sWjsw8lpcx8E4YtzNbs01s8TAF3j1xkMAVOuLdAcjdhU2Tuc0FzQeWBVbqYtNmPI54j1WrxLkDiFl+sgZmXqGjJIx67b/MgD3qWvDM3UJBH4XfvgqnNkjOs5v9Tfm682HaZfWylHAY4wpYdPf0NZRoyCN4c0Fv8AKD1T2G9v6bK8Vkr24ODuJGI8vEFYeQ+IPccQeWVtTuCWPrs1Yv4j/wCsk/p/UFdo4Wq4/wCryX6D4b/pR/yL+FYqD7LH+UeS3z+9dzPmvy7xS/khu5jGxHjPnsa+qcce5cFrA5mPHHtKtXsDbMNyfWUn/wBqV89V/wDYH8g/U5dinFqYDifIK1qmvUoiURKIlESiKuu3H9n/AO9f6lqpn22Hk/yUj7h/Z5qTch/s+2/k/M1uq/fOWSj9w1Vn2x/6f/nN+NcP+GvtVXzH6nLZpX2Ie3yCnHZF+zIfnXerfe9gWKj92eZ810Ob7W3ljKSxq5PlncY8zg5r5+srmUcgkjt0h6vYd42jdfbZdFlMahhY/wBnPt4HZ6KEdhSjXxA4H24x8v1tfSaQwfbmuXQ4xg8AoZw+ymzm3VpYIuLEiONS7nu99feZOV7sAb9Sck1Y5w256qtsdisi/t2i4zJeTSQRW/6P3HikzI4Kq2pIwNsP4d/JSfMVnY0vi1Wgk3ukkrGG7iAoXwi64dw+S3c3s9ybUyGJVjREXvQQ2Qcuc5z8a1OikeCDYX7VQKpv3QT2W87LWPNdhoaGHhpmVpTMRI8khMhBUsRt5EjHSvHRNb1nvts3LwSyuwazx9Atq55quZ5Gk/4PC0jYy7W2WOAAMs+c4AArK6r0fGLOmH94VghrHH2R/afVbC8y8WyGWxUFRpBEUYIUDGASuQMbYqn/AJLReXSD+4qf0Wu+R+6xNzBxIKEfhsbIDqCmCMgHpnAXrjzr0aS0WThKP7k+i1o/1+6+/wDx3cI8rzcLTVMuiVxC6tIuMYZwRnbar2SUUlgyW/8AUCoFtY3No7iFpcB5o4XDPFN+gyRPESV0zSsqlgQf1bkgdfWtT4S5tg/PePiq2zvacWdx9bLo8Iu4O/MtrxZ4u8nE0qTRKS251DvUzgFWYYIx08xUHQPtbVBw2H4L0VUYONxzHxxWTnDl+4uZeJ3UWZI3ji7oW8gcTBGiBWRFy2ygtjA3GxqDHamq12B4q3B93NN1u86HXLw+aCWRP/pGbuo5DHMFVS2pO8wr6erISCQvTfaqLAOB39isdmCtzj3C4Lrghu3IlmEBfvwoQuy7ZdBtnbB6+eD51Jkz2SdHs3Kt9PG76y2O/wCc1zuy7leJkScOVkZcYIyPQkb9eu1cnTc/0h50eCG31XE2vrbbDHYfnNXaOiLR9KdjYuAG7G3krggi0qFHkAPpVsMYijbGMgAO5XOdrOLjtX5n5p5Yuo7thJCyiR/CcZBB9COvyrv67XDWBFvLmuICYxquBvjhv5KXcrc6S8LIt723CxgAB0TG3kSAN89cjr6HrXBl0c8PNVSODw/Egm9/yu2cAcOS6sVYxw6GUapHhzG3mFcfC+Ix3EayxNqRhkH1zvUIZhK0mxBBsQcwRmFe9hYbLbq5QSiJREoiURVj24X8ZsxGHBcuAFzvswP5Gs9O9stcwR46gdrcLiwHO+xTlGpA4uwvaymPJCFbC2B2/Vg/XJH3GuhVn65yx0Y+obyVYdsJzGMf+K341xP4aINTVEbx+py2aV9iHt8gtbg3Pkdpw+GAFi4BLBTj7XTJHtXX0no2aslFpNRlhe3tHhssOZ7Fgo6xsDCAzWdc54AY+PYFGuL863MxwD3SH0B/z8aso9DUVJjGy7vxOxPoOwLyarnn9t+H4W4D1PaV0+z/AJ2Thq3epTK8rJpwcA6deSfP94bffW6aASuuXZeKqjmMbQGt/ZYU50u7l0tbTu7WNzpVIhoUZ9dAz+NV1D4aWJ0zhfVF959FKOOWd4YXZ7BgPVS7h3ZA8nivLpmzuVXb++furmP0hWzew0MHE6x7hYDvK2R0VNFxPDDxOKlvDOzPh8OP1Ac+r+L+rNZ3RTye9mceA6o8LHxV4LG+ywduPmpJb8IgjGEiQD4VAaPptrAefW87qfTyb/gtpYVHRQPgBWhsMbfZaB2KsvccyveKssopprwgHNLrE9qh6op+IFUvpYX+0wHsCmJHjIlc6/5ZtZhiWBG+IB/GqhQxNxju38pLfI2UjM4+1jzAKinFuySylyYw0R9VP5dPuq1prI/YluNzgD4jVPmoEQu9pluXoole9md/aNrs7gtjoMkMPgR/+q0t0vKwWqIjbe3rDuwI7AVmfo6JxvG6x/tPeMFx+Ic0SgiHi9ks+B4WcaZFB693Mm+M+eTW+nlp6huvA7nbfxacvBZ5GTwnVfjz9QpdJzLYPwW4trVymiBwsch8W5J2bz3J9/aomnkEgecRvCmypYRqnA7j8NhUD5f51ktVWJ0VowBjB3APw8/j9KyaS0JTVzukfdr7DrA7srj0sV7S1s1OCGWLbnA4c7H9iFZnLfaHFLgCTf8Agk/Jv71w30OlKDFv1zOGfd7Q/wDQXRbWUk+D/q3ccu/LyKnFpxSKXY4BP7refw8jVlNpOmquocD+E/OPmpyU0keIxG8KJ9sdun/DWOlcqwAOBkAg5A9K71AA1xa3AWyXLrcQ1xzuF0uy/wDZtv8AyL/StcyD3k353fBb5PZZ+UKV1pVaURKIlEXw0RUjxexjm5h0TDKYyf8Abk00VKIqOWQ4arpDfd1lRXs6SaNm/VHgu3zb2hRwju1IJAwI06ADpqI/DpXJi0dXaSOvUExRH7v3nf73nDcCtclZBT9WEa7t+wfO4d4VV8c47Pdkd8SqdQNJwP8AP8zX1FHQU9GzUgZqg5nMnmcz5DYuTLO+V2vI7WO7IDkPXFY7PhedyEkU+aswI/Kug2LtWCWqtgLtPEBda3t1iGzMF9Cdh9elXtaG7VhfK6U4jFcTiKQFiVdixPRQCMn6fjWaTUzBXRpzPYAtFl3OR+WrprqGUW7hEcEkjG2D5Hc/IV85pavp308kEbtZ5FrDHyvbtXco6eRsjZHCwG/BfpQVIZKS+16iURKIlESiJREoiURKIqM7auFzSXSyRxO6KmCVBOD8BvVOjaqGKeZkjg0lwIBwv1RklVE98bHNFwB8Sq4s4EY4aXQemMfdnp9a+kY0HM2XHmc9mTb/ADuXd/4aukBAg2+2VDE+48q09ELYLm/SXaxL78r2XMn4YwP6sOzfxbKPlneqDGR7K2MqWkdew4Zrp8H5vuLUhHYSIOqkg4+BFcnSGiKWtv0zet+IYH0Pat9NVSwWMJw/CcuzaOzuUw5i5wivOFyxqx1gq2k9QMHO/pVGitH1NG9zJHa7LHVdt5EZjhmOKsrayKdrbDVdcXHxB2+fBWF2X/s22/kX+laxwe8m/O5dCT2WflCldaVUlESiJRF8NEX5z7T7po+KTFG0kqBn0BJq3QlxTv8Azv8A1LPpFgc9t9w8lFLaLJy2h8+r6T9TXZaL8e1c6R1hhcdlwu3CqQrnUyr/AAlgfpjP3VpbZgvdc55fM7VsCd9rfPavltPPctotIGc/xY2Hx8h8zWKr0lDTi73BvmeQzK202inyZ4+XeplwTsknmIe9mKj+Bev1PT4AfOuLLpSon9yyw/E/4Nz7yOS7EVDDF7R7B6qxuA8i2dpgxwqW/iO5+p3+WayOpnS41Dy/hk3+0Yd91pEgZ7sAefepJHGFGAAB6CtDGNYNVosFAkk3K9VNeJREoiURKIlESiJREoiUReZIwwwQCPcVB7GvGq4XC9BINwoxzDyFZ3YJeIB/412P1G/y6VnZTOhxpnlnDNv9py7LKZeH+8F+OR71WHHuzK7s8vav3sfXScZ/sf8A2/OtsWmHw4VLdUfiGLe0Zt7bjisk2jY5h1MeBwPft+cFF4+IAkxzoY36ENkfUHcfA19BFUxytBBBB2jIrgzUUkLrt2d4WvfmMbLJGg9EQFvqDtXr9XIEDsUoekOJaTzNgtGy4dLMcW8csnkSF239SNh8zWCoqoKcXkeG8/TM9i6cUMsuTbr9J9ntm8NhBHKpV1RQQfIhR9a4FK4PMjxk57iMCLg5HFdWUW1RuACkda1UlESiJREoi5XEeXLafPewI+euQD+NZDRRaxe27ScbgkeRVvTOtY2I4gFRbiPZNYSZKo0Z/wCkkfcDp+6rG/S2exMTwcA7xFj4qBELvaZ3G3quZw3sat0l1SSPIg6KSPv0gZ/D4166evkGqXNaN7Qb9l7gc8V4IoG4gE8Dl4ZqxOG8Kht1CxRqgHTAFRipY4zrAXdvOJPapukc4W2bti3a0KtKIlESiJREoiURKIlESiJREoiURKIlESiKNc08k2t8uJIwH8nXYj4Ef/z1BrKKd0LtemdqHaPunmPiLFWF4eNWQXHiO1cbgnZRZQYLqZWHm+4+n2fuqT/pU3vZbDc0avji7xCi0RM9lt+Jx/ZTS04fFEAI41UDpgV5FSQxG7G478z3nFSdK92ZW1WlVp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SEhQUEhIWFhUWGBsZGBgYGRgfHhgcFxoXHB4eGRgYHCogHh4lGxgaITEhJSkrLy4uHB8zODMsNygtLisBCgoKDg0OGxAQGzIkICQ0MCwwLDg0NDA0LDIsLC80LCw3MDcsLCwsLywsLCwsLDAvLDAsLCwsLCwsLywsLCwsLP/AABEIAOEA4QMBEQACEQEDEQH/xAAcAAEAAgMBAQEAAAAAAAAAAAAABgcDBAUCAQj/xABFEAACAQMCAwYDBAkCBAQHAAABAgMABBESIQUGMQcTIkFRYXGBkTKhscEUIzVCUnKy0fAzghU0YnNTg5KiFhckY9Lh8f/EABoBAQADAQEBAAAAAAAAAAAAAAACAwQFAQb/xABAEQABAwICBgcECAYDAQEBAAABAAIDBBEhMQUSQVFhcRMigZGhsdEyM8HwFCM0QlJysuEGYoKSwvEVNaJTQyT/2gAMAwEAAhEDEQA/ALxoiURKIlESiJREoiURKIlESiJREoiURKIlESiJREoiURKIlESiJREoiURKIlESiJREoiURKIlESiJREoiURKIlESiJREoiURKIlESiJREoiURKIlESiJREoiURKIlESiJREoiURKIlESiJREoiURKIlESiJREoiURKIlESiJREoiURKIlESiJREoiURKIlESiJREoiURKIlESiJREoiURKIlESiJREoiURKIlESiJREoiURKIlESiJREoiURKIlESiJREoiURKIlESiJRFjnnVFLMQAPM1XLKyJus82Ck1pcbBQ2+7UuHxNpM2o/8ASCw+qgiq2vqX4sgcRvNm+BIPgvSI24OePE+QXX4VzlZ3CGSOddI658viOo+dVurGxnVma5h3EXvytcHsUhEXC7CCPnfayyW/Ntm7aFuYy3oGGfoK8NdG0XcHAby1wHfZOhccAQe0eq9cQ5ptIDiW5jQ+7Afia9FbE4/V3d+VpcO8AhOhcPasOZAXL4x2h2UEXeCZZM7AIQST7Y/z4V6KiSQ6kMbi7iC0DiSR5XK8LGtGs9wtwxuo5/8ANaRMPNYTpF/GUIwPU77ffUWfSHO1WSxPd+EE35XufJekxgXLXAb1POX+PQ3kQkgcMp+74j+9XRTF7ix7S1wzB89xB2EKLmWAcDcHaupV6glESiJREoiURKIlESiJREoiURKIlESiJREoiURKIlESiKqu1/ibPLb2QYpHLkyEdSqgEqPjnHy9Caxg/WyTEX6IDVH8zvvdgtbtV2rcNYDbXJvyGxQi64nJAyw21vGqtsowpLY6k/vH+ZjVUNLHUsdPUSuJGeeG4buwBWySOicI4mD1+eKw3psu8AkhDStgMsbaU1epxpAPwI+GetsH/I9ETG+zBkSLut4+XbYKEopeks4dbcMvgtufgFs64WIRP+66PIdJ8sh2ORn4GssWlKtjrufrt2ggC47APirn0EJb1RY8yvlrwCBRmVTPKd3d3fGrz0hSCR7sTn26V7NpSpebQnUaMgAL27QQOQGHFI6CMC8nWO3FalreWsU21usMgyEkzIy/Ed4dj7423wfOtMsFbLBjIXtObbNB5YD/AHtGxUxvp45LauqdhxI8V64dPdpcFZJQc74PR1PUqceW2VPrUamOifTB0bLbPynccduNipwmoE2q91x5jh6KYdjTYvb1Y9osggDoCdWQPoB8hVsusX0zne0WuvxHVz7fEqhoAEoGQIt4q4a0qtKIlESiJREoiURKIlESiJREoiURKIlESiJREoiUReJpVUZYgD1NVyysibrPIA4qTWlxsAofxvtMsbYlTLrYeSb/AFxnHzxVTJJ5vcREjeeqPHHwXrmsZ7bgOAxPz2qs+beaIeK3FqI4pI2V93OB4AMtpweuFH0qbYainbNPLq4ttqgk4/dJuBvsV5rslcyNl8DnlhtWtfxsXPd7SSbav/DjXGfnk/ePSsFO9gYDJ7LcbficcvDyO9b5Wu1up7Ttu4D917s7OC30gj7RxrPUn3YjAz6bVXNPU1dyDls2ActvipRxRQWwz2/ut7itsGQqkhAddj0ZTuMH/NxWWllc14c9t7HmDx+cldKzWaWg2uvPBrZUjCyOToXffcnbYZ6AZ+lSrZXSSlzGgXPZbfx9VGBmowNJvZas91HMr6UMiL1Bwc466DgZI/w1fHBLA5us7VcfDnuv8hVukZK02GsB84fPavHDoRpXS2pFIaJvMDoVPw3HwPtU6mR2s7WFnHBw3nYfjz5ryFg1Rqm4GIPw+dizcL5nfhd3KY4u8SdRJoG2k7hiBjfxKdttsVupqeSshZJG60jLsuRe4wIBxGy2O+6wVErKaRzXjqux3WKmXD+2O2JxNFJEfdT+WTVjoK+PNjXcjY9zh8VBstO/JxHj5eimnB+a7S6GYZ0b2yMj4+nzqk1jGO1ZQWH+YW8cj2FW9ESLtxHD0zXazWtVJREoiURKIlESiJREoiURKIlESiJRFjmmCDLHAFVyysiaXvNgFJrS42aonxbtJsbdirS5YbEKCSD6ELkj51THPLMLwxOcDtNmjxIPgpOYxmD3gcM/Jcxe2Cw8y499L/8A41bqVv8A8f8A039lHWg/H4FRrnbmSPiemGzkYhhqkkLOqxKDg5UY1E9Au+fwxBjoJzV1LSAMGsNiS7hmGjeb37FdhKwQxm98ziLDjvXAtv0O0yEVCyfakkAZsn0X7KnrsATioSmvrbFxIDsmtwHfmeZsNytYymgvvGZPz4LnScb/AEm8gYFiFDL4sDqG6AdK2t0eaWhlabXNj3EZqgVLZqphbkLrc5luu6hYrsz4TPoNyfuz9ayaLh6acNdk3H57bLTXSdHESMzgsXFIWIRpgHiRSZQrFS2R+6ucHScEZO+PKrqOSMOc2I2eT1bi9uZzxyNsAq6ljy0F+IGePw4eK98KtHZwZJJe6TSYg2jU2VwdWkn32JPUVCsnjawtia3XdcOtewx2Xt5BSp4pCQXk6oyyxw2pxi0IkzHJJ3cv+og0BiQv7mdicDpkZwfkoZ2GO0jRrM9k42xO3t4Gy8qYnh12k2dmMN2xY+D2gZXeLwRuNKjHjBQBdRcHYlgWK7jerK6cte1kg1nNxP4TfG1rY2Btc2KjSRXaXNNge/DbfnjbJa3JlySJEJ2GGHz2P5VbpyEDUkHL0+Kr0XITrNPNYuM32boAaV7sEZYnByM746bnFdDQkXRRB9/ax+HisGmHiQllsty2I5i2FeIkHbKDvB9FGr6Cu8X2F3DBfPMgu60bsd2RVgXPJ3CLi3aezue6eCMs0kLnI0LuXiY5U7b40muG6SQnVe24OwjBfRtYGgapxG1b3ZLzC72ubu4BJJCBiM6RtvjzyDv57da4kjoaSrfG27WWGGJFzcm2dsLYZXW1gfNEHHE3OO2ysSK6Rvsup+BFaYqqGX2Hg9qg6N7cws1XqCURKIlESiJREoiURKIlEXl3AGScAeZqL3tY0ucbAL0Ak2Cr/mLtSghl7m3RriTOMIM7+m3n7DJ9qztNRM0yRgMZ+J9xfiBhhxJCmejYdV1y7cPX0UX47zRxO70p3X6HGftOWBbHsuzZ9gCem43NZS+kxdNL0xGTGizb8cwe024Eq1rJzgxmpvJxPwXFktrGDxSqZXPV53JLf7F6/fUG1Gkak6sJ1WjYwYDtP7claYKaLGTE7z6LKOKWqgYjtE88d2mfmGyR86qNJXPNi6Q/1G3hYKYfStGTQtLivElSGSWIrmRgAVAAyBpGwHkAx+JNa6WkfJOyGa9mgnE3wJv44DkqppWRxOkjt1sPnlioOTmvqwAuCTddHl6LVcR+x1f+kE/jWLST9SmeezvWqibrTt713OMw96s4LY7p9ePX9SuAPn+dcihk6F0ZA9sW/wDZv4Lo1LOkDwT7Jv8A+QtXhHEO8haB3XLDQmc5w23wOM7CtNZS9FOKhjTYdY2ts8r7e9U00+vEYnHPAfPkpEJtGV8OI1UMzyRRjLatKgyuuWIRjgeQNcuGhkqQZG2FycMfgOK3PqWwkMONgPnNaNxfJJJEmpQdYbZ43zpBwNUTMoyffNaPoElNE95xuCNu3biMbKn6UyaRrBhjfu7VpXV+baFUKjWzPqXJ2Us2cEfEYNXRUwq5zID1QG2PGw8toVck5giDCMTe44XPyFpcqXARyOrOQoHoBkkn6CtWl4nSR32NuTzwAHms+jpA15G04LS5gi03EgHrn/1AH8TWvRry+lYTut3Gyz1rdWdwHzdb/KTSRSd/G7IV2Ug+ZGD8djj5104og8HWGC5FXOWEBufkuxzlzEbiNUmigaZiMT6AsiqDvll8j06dM1TJAyI3bfkrqSqlmuH25r7b8IsJFACkkAZZJsnPrpIIHrXycukNJxOu7Abi3wvcL6VlJSvFmnuKzW3CDGA1jeSqRuEkYaH9tSeEfMfMVW+vbKdWugaR+IDEcbHHuPYvRSOYLwPPK+asPkfn+KTVBc5gnTZlkYnp/Dn/AD8anFG6iaC4l8bsQ8XNuBGNuYwPAqtzhMcBZwzGX+1PLe7R/sOG+BrXFVQym0bgT87FU+N7PaCz1eoJREoiURKIlESiLBd3aRKWdgoHmapmnjhF3m3x4AZkqTGOebBVDznzjJfyG1sZNMKjMs4OwB9COpPtueg8zWd2q0Coq2m1+pHtJ/ER64NGeNgrGguPRwnHa7dwHziuC0sNhEe6BGdix/1JD6Z/dX/pG3xrKG1Gk5h0h42+631PE9llqIio47j9yo9cc1SEDQqg+ZO+/sP75rsx6EiB65JG7JYH6UeR1RZcKeZnYsxJJ6k11442xtDWiwC5r3uedZxxWOpqK2P0o933f7urUPY4IP1z91U9C3pel22t4qzpT0fR7L3WvVyrW9wa8EMquegznHuD+eKyVtOZ4TGM8PNaKWYRSBxXdvplWWK4ZcxTR6H9sjz+X4GuRTxvdC+mBs9huPn5zC6Ur2tkbMR1XCxWO3tIUngZd4zqCsfOQMcb/THwzU5J6iSnka7Bwtcfy2F/3UWRQslY4ezjjxv82TicMcrPIh8ROnDo+7qMYUjYnAGxBqVJ9Iha2NzTq7wRkccb/AhRqBFI4vBx4g7Fr8Pswml5QVMfjYCKXVhDtqP2QMgb4+daap079aONpIOFyRbHx7L9iqgEbbOecRjkb4eCyc03iSJFgHWQH3HRWB2J9c4rPomnlje+56uXaDmrNISse1thjn2FafLaYd5T9mJC3zIIA/GtWk3a0bYRm8gdm1UULbPMhyaLrrcD4OeKXbKoI1FQD/AAo1E+WBj8PWtNJC2mprPOXjclY6yd81QOj2+QAUy5j5DawgaVZUaGMZOfC306MST5HJJ6Vpp69jrNIse9YanRspcXg38FU93cGRyx8+g9B5CpOdrG60xxiNoaFhU4ORsagQCLFWAkG4W3YcReJ9ak7nxA9G+P96z1FJHOzUcOR3K6GofE7WB/dTAXNndbyIkjAeZdXAA6eEjOPnXzPRV9HhGS0E7gRjzBtfs712talqMTie4rNb2ctswm4ZK225gZtQYf9B6N8Nm64JoKyOc9HXNsRlIMCDx2jxbvCrdTPj68BuPw539fNWnyFzvHfppPgmXZ0PXP+ef4VrDpIJBDOb39l2x3o7eNuYVNmvbrs7Ru/ZTCtKrSiJREoiURR7nHmuLh8JeQ5Y7Ko6sfYVnkke54hhF3nHg0fiPwGZUwGhuu/Lz4BU/c3VxxM99eO0duTlIUO8gHv/Dn94jy2A61nmmjoXlsXXm2vP3eAGz8o/qKtiifUC7uqzcNvzv7lta0RVRFWNM4VV8z7nqzYB3PvXMIkkcXvJc7aTu4bAMdi6LWsjAa0WC5HMXCTMoYNgoDgHofM7+R9/aujoyuFO7VIwdt2/uslbSmYXBxHcoRX1q+eWSGPPXIA6nGce5x5ZqD3WGGe7epNbfNbsXCS32ZYSP58fUEZ+6sr65rPaY7uv4jDxWltIXZOb3reteH20e88yuTtpQkgZ8yV3/CsctVVy4QRkDedvf+60R09PH714J3Bc/ivDjCQQdUbbo48x6HHnW2jqxO0gizhmPnYstTTmI3GLTkVo1sWZdm04srRCCYeDGA46qckg49ulcuahcyU1EJ627YRbEdq6EdW10fRSjDetGS5dFaLUGTORjcA+qnqK1thjkeJrWdl+x3rO6R7GmO9x84hTHlqC4nUqpcpG8U8sUbhJGkkSVA0balwe7wWGd/rWJwcInCEgG5DScQACLg54XuAtII1wX7rm3zna11t8fsbm3jD5uEjcC2ma4l1PKlw5LBF1sFA7ogkYzqyMjeoU7qjVkdMRfNoGQsN9gTcr1/R6zQ29siTxKgvFiTPIGOMMVHoADgfICt1GGtp2Fu0X5k5+Ky1NzM4HfZe5r39X3EQ8JI1HHidvyHTA9hXkdMXS9NJ7WQGwD19V6+cNj6Nns7Tv8A2Us5VMNug72JxJnPfQSvHKmfIEHSw9iMV0JKVzm524WwXKZpAMecLhanM3MVxxB1tkuJJoEbUjSKisdgMy93sdO4B9/Uiue8x0rDI/55c11Wa87gxu3w5rk3PA0O0M6Ow2ZSwBz549vb76yxaReMZ4y0HI2PitElE3KN4J3LTbg0w3ZQo9WdAPrqrSNIQOwaSTuAPoqDRyjMW7QtOZADgMG9xnHyzWtji4XIss72hpsDdeKkoqVcnXTkMhB0DdW8lPpn7/rXzumoIwRID1jmN/H4LtaMleQWnLYV3p7RzKtxbusV0vmdlmHo58m9z123BGa5UFU1kZp5wXRnK2bDsI4DZbEbLg2WqenJd0kWDvAqacq9pYaT9HvozBONvF0Y+WD7+X3Fq3kywM6UHpYvxD2hzG220jEbQsfVe7VI1Xbth5H55qxo5AwBByD0NamPa9oc03BVZBBsV6qa8SiIaIqG58iF1xQJI5ZYlLSLnZFyMKCP3m8IJ9CPSudR1UkNJLPaz3vIBzuRccrNAw5HetEsLZJmR3wAufnefitU8V7xosYHeMwUDYaIw2MDyGy4HpWf6F0bZL/dAvzda/xvxWoT31ANpPcPkKN3fFf1SDUVmjlZiCPUsevT97H1ruw0I6ZxtdjmgX7B6XXMkqfqwAbOBJ8SvvELy6khWQjEMusDSBg91guCeowDnGemfKrafR1NE4EC7htPpkq5aueRu4FWHyz2VW72qS3MvibfKt4QD0A3+/zrmSaSqJNaVj2xsBsLi5wwJOItjs3LQ2ljbZpBc7PD/SnnLnJFpaIyxRhtY8RJJ1fMnP31B9N9IOvUP1zs2AcgNvG9+KkJOjwjGr8efotHiPZfw+Y6jDpP/QSv3KRVjY6iPCOZwG42d4kE+KiTG7FzB5Ln3fZBYmMhA6v5Nrc4+RYj7qkX1zes2bWO4taAe4AjnfvXmpAcCy3EE/6VScVsHsZXtLoExk5VgOno6/mvx+eqN30poqYRqyNwIPi0+YO63ZUfqbwyYsOIO7iPiFwru0KeYZT9l13B/sfY710oZ2yDcdoOY+d+SySxFnEb1l4Xw5pnAyEXOGdg2lR64UEn4AVeGuIwCzPljjI1zZTPifZi5AewuoblMDUCyo6nz2Y4x8SCOm/Ws/TFptI0haGta8XjcCuJJKmvurgd1KnhfUkTpqUBdtQOMqBuDg4+dc19PPEC6Iaw2C5abHHYRex33XQbNG82f1TtyI+bLw0lqpRy2sjcKkaJjG/i0gHGfLPnXmrWyB0YGrvJJPdj42XutTNIcTfba1u9ebfg0lzJqP2pDkIgycnoK7cFM2KINJsAFwqiuMkp1W3JKmUPZVdW6d6e7kbGSobBT/1eEnHUg/D1qEVXCHWPepVNNUPYNUcxtUI4lfGQ91Dk52JH73sPb3/Kr6ioa1pJNhtKpo6M3BIudgXnX3a9xB4pZCA7L5k7BEPn13NcfV6V30ibBjcQD+ort63Rt6KPFxzPwCnnBexqSSINNNocjOkDYfEkb/d+dZf+TqZetBGNXZrEgnjYA27cVMUkTcHuN+GxdO07E0BzJcMR6LgflXhrK92ADG8cXeFm+adBTjaT3D1W7zN2TQtbKlmAkinOo7lvZid8fPby9KqZLVwSdKXGQHAtwHItGA5jbvU3RwyN1bau4+qq3j3JN5ZoXmi8A6spyBn4gHHviunBpOCWQR4tccg4Wv25HsKySUj2N1sCOC6HB+Nw92iEhGAxjGBn49N+tcat0bUdI54GsPH1wXUpqyHUDTgfBZ7fjCssz5yiOoB9jpB+/J+lUyUDmujYfacD3i/7K1lU1we7YD6Lf4haR3SGKQgFdkk842IBAPqhyMj5istLUSUcgljGBxLfxDfwI37cirKiBk7dU5jI7l2+ynm6VJWsbsnKkqrHrkdVJ8ztkHzAPpv1KhkdOW1MB+qktcbATk4bgTg4bCQVzo3OkvG/2m+NtnorhrUoJRF5lzpOOuDj41CTW1Tq57F621xdfm7jUrwXV4lyrxtMx0vgnwjUFx6+EgfccVTTRCangMNj0dtZpwIOF77jf9lN0nRySCTDWyOeGxcAXbvGkaxktFqdXGcqigsTgeQAzn0FdgUrWyukvg7At2XWIzucxrLYtyK7PB7WWDur8qs6gzCeJx0K5V42znDNCxkBwMAN/DvZZoHRNwyso9a+ucVvcR4hBawo1jNFNbyMe8tps61YfZcpkMG0ExMyHDBRnIbANa5x64sd69LgBcLPy9wjil/CsUbPHbIDpOdOR5Lr6tjp19M+tZzQUcUxmkA1jjvxOZAyF8ydqj9MnkbqRZDsHK+1bnLnaLdcPkNveqzqpwSftrg43z1/H41mm0U6I69IQNuofZPL8PlwV8NaJBaUcL7Rz3q3+E80W1xF3scqlfPfp7Y9fbrWA10bDqzdRw+6c+z8XZdauhccWYjePnDtXC4z2n2EGQJe8YeSb/eMgfPFWtfUTe5iPN3VHj1vBRIjZ7bxyGP7eKrTnTmA8W0iKyZSviWViq+EnG+rwkHYZ1DcCpQMNJMZ6iVov1S1oJvbEcbj8uSjIRMwMjacMbmw+R2qLxcsSmOKVnjVJXRAcscd4xXJ2xsVORnP1ra/S0QkfEGkuaCTlsANs743FsFnFG/Va4nAkDvW9d8E7lJGlmmKRdz9gKAVmzuuHK7Y+8VXHpaWdzGRgAu18ycC22FrA43x7V66gij1nO2W2Db3r7NwezW4licykRxd5qaSPxMAGKKdI+0G0+oIPXypFbWvp2St1budq2s7AE2ucTkRfcRuV3QQNkLMcBfMdy5vK1rBJMy3BVU0ZGqQIM60GNRx+6WOPPFbNJy1EUINOLuvY4a2FichxsOF1npWRveeky522+iy8ZtrWOFO68UrM+4kDBVV2A1KOhZNJHSoUctXJO7pMGC33SLktGR4G+9SnZC2MaueO3j8QsthwEPbwyx973kkmklSumPMugZGz5IOds/IVGbSJiqJI32DWi+256t8NmeHqVNlKHxtc29z4Yrf4taXca3MX6dM8Sxo5VmkxIsjacadTD7W3vUaXSTJhG4x2LiR+UgXzsNnBey0zma1nYAA87rix8HudIEalg8ay4jIJKOSBlR4juCMb71odXUgcTIbEEtud4FzwyxvuVIgm1bNyIvhuXV7PuJWtpcd7eK+QPB4dhnOSfPPlsOmfWqdKRT1DWtiAc0G7hexNshutfE444KdI5kZJfgdhtkr74XzdaXCFop0IAydxkfEeXzrnvrWRYTAsO4g48jiD2ErUIS7FhB5H5sqy557V2Zu6sTgA7ydc4/h9fj09M9RohoJarr1F2M2MBsTxcdnADt3KqSpZFhHid+zs9V84L2s3Maqbq31oRnWn9ifz+VWv0VUxi8Mlxudj/6GPeCqWV8DzqvFjw9D8F3eY+0uzmsn7sq8jjSIm9W23Dfu+pO2M1hfBU1DmwvjLcQS69wAMbgjbsAwK1iSJgLw6+y2++8blWp4HEYWitsXV03d5MeSkQBAwH6PJLIcALkBR1GCa+h1ze7sB8+S5+oLWGa5nFrY2sz2jT95GjL3pj6asLrA9dLZX4r08qgYw765rRr2wv4L0PLfq3Hq7VvtxDVHcSjwqSgjydyyY8vkP8FcgUupJDCcSNbW5HiugZ9ZkkgwGFuYXa4RxIJe2k+PDcqI5B6nw6fn9lc+1YJ6cOopoHY9EdYcsbjtF+8K4PtMyQYa4t27F+gU6Cuo3LBY19r1Eoi4vM/LsN5C6SIpJBwSNwfUH19D5VknpzfpocJBkcr8DvByxVrHi2o/FvzkqW4pK1kEFwO7vLVBHBJpLR3MSEju3UdD3buhBGCNO4xk9Okqo6sEs/qbtaf95WWaaMxZ9h3heeA219eXBk4dE9ukiKk2srJF4F0jUJV8Q0gDBDN1OTkmtj2tY36z91kEheSI/ntVi8p9llta+K403Emc+JQEX+Vd8/7ifgKyvq3EWbh5q8Uzb3d+3cp8iAAAAADoB5VlWhU9232UJAmVCJVIVm/i+XmcbZ+HoKs0dpATTSUwHsC9+JIw5YrNV03R6kw+8beBN+eCg3D+VyDGJ5SscrYYRnyEPfBiT4ehA6Hqd6pqNLAhxgbdzRhffr6tt+w7Ry3XxUeWu7A7uV19uJra37xbcrI4/RmidVLFmQ6pDqOdOTjwj0xjrXsMdXVahmBAPSBzb2sDg0WGeG3je6PfDCDqkH2bHlnyWzPxqdroGK3Cd+gijSXJGnXqOwI6ufPbG2+9Ti0IBC2OV5uCXEiwxtbicB23xVT9JgvL2DYBbt7AbldPivJ19b2+u4nWNV0ARoQG8LFlxoGPCzE5znetDGUJnDALvfrbL36vWz2EADK2Q2qiWaqbEX2sBbbxwyG83zUjs+yaGRBNPfPIHAYt8f8ArLHPpUpKuGmB6oaB2AeAspMglmsde99w/crW5l7PLC2s5ZoWeRlGBlgQD7gCqIdLtmlYyOxDjY2vh1Sd/BezUTo2Oc5xuMdm8DdxW/ynyPwy6s0n0sSBiQg7BlHiwMVprKx1PrOdbVGOWxV01OJmjE3yOO1ZLrsz4fcQyfobN3oHhOrIz77fLNUU+lWyv1SMsxYtOO2xsrZKItbrMd4gjkqs5f5UmuLowAaWRsOfNcGtlXUMp49Z+N8AB94nIDsxJOACzxB0rg1mBz5WwJPI4W2lWO3ZVdw+K1vyDgDDahsMkDzGxJ9t6yP+iTttNH5HHbuWloqY/YdfvHqoFam9EklqqBpVi7nGnDhEYsAunGSD5nNTl0dTlweTYa2vngSRbbfPdgq210gba2zVyxFsdm5bp4wqi3iu7d17nZw6hlIWFkAAIyMtpbz6Vz5dE1DHSyQu9rK2B9sE4jA2FxxWuOvheGteMvTdmscXL1vdNMYJRH+sAQA6gyGLWw0nDZBB88faHlVb9JVNK2MTM1sMdljrWBviLH0O1WClilJ1HWxw7rqMz8LkUIdOrXEJhoycIdssMZGDsfKu3HVxPLhe1namOGI2DfgsDoHtttuLq2OzC/ha1EMgSQD7aMAcZxuAfMf55VwdMVVRQ1jajHonANJG8X8bd45LVQQxVEToXe0CTY7j89i7PMvZLbTgtbHuXO46lf7/AI/CuyytJ9sX47f3WZ1Hq+wbcMx+yrnidpxDg6PDtEkx8U6LudioAmwSgwTsMNufWtFo5LOBvw/ZQY57btc23FfbaCCZDZ2WZS6KbifSUXTCC4Ve83UNOQWkYDA0DBAJqBJB1nYbgrcCNULmXHLK4nlimzbwoNMuM9/MNKaI164eXvNJ38KE71PpMg4Y+QUeixwU15N7OrmeSK4vmKqhDIgxnKkEZ07dQNh1xufKvn3ztmjdDRtsx19Z52g56t8TfecBsuugGOa4PmNyMh67B5q6I0wAB0Ax9K0saGNDRkFAm5uV6qS8SiL4aIqS4xZRz8whJlDIQMg+xY9a90VJ0dJLJe1nPN/6lRXt15Y2bwB4K57OJFRViVVQDwhRgY9gKiJelGuDe+N1cGBnVAtbYoBz/wA3yWqkgZ8ZVQDgbeZ8zXGo4pdKVMrHyFjIzk3AnEgY9nHktNTKKWNhY0FztpyGG755qTci8Ya7sopnGGbIPyP9q7jqf6P9XrF1tpz7d5G/bmscUxlbrEWOWGWCr/tk/wBJ/wDuCuboP/s6nkPMK7SX2eHn/iVg4L2bSXMMc99dExCMMkafw6Rj2BwBvudt67EstNQiR7GYi5J5XJ4nascbZ6rVu6wNrbf2HivnZ/e2acSe3jgVlfaNmAOgoCSdxuSfOtTjM6mBk6r83AZYnLsCyxiMT3A1mnBpPLPtW9znZ6uN2P8A3F+gINYdGOOpUAnJx8Y2rTXN+sjttA8HlanbvdENCgJHr9M/majowXqJ37gxv6ifMKysyjb+Y+QHxUk5RUtwGMAEkowAG5JMjbAV5pb2x+aP9TUovdG38/8Akqf4lLe2atDLqQS5JV85I9weldd7IpZBLYOc24BzIvmO4+PFc9l2tMYu0G1xkDx8Fa3Y/wDsiT+eT+la4+nfs7/yH4ro6N94fzDyCzdmPC5bVJ57j9XG7Epq64JznHkPxqzSjoxMyUu9kEH+otsOORw3nBVaOa8Ruba17HuBueHbuUe7PbhTxm8YMCrOxBzscnbFS0sQ1kJdhZ4vwvG4eeHNQoMZXW2td+sfBd7mLmGay4rqnkZLRkXR10kgDPtnP5e1eywGSmDoRd7SNttuI3ZZXwvxUhP0dQRITqkc9mffnZRPmzj6ScVtp7Rhh1VWIA3OcHPvjFWmEy0To5mkXDsMLi2INwSMCLixVReG1PSRnIt8cDnwwKnHapxNIuHAvEHaXCBsDKEjOoZHt7dap0U4va15OwE8bq/SAHsAZm3Kyh/KvJdpxK2WSF3hnQYZ16E+uNiPTr8qukq3MmdDK0FtgRxBw5XBB2bscVVFBeMPjcQRgb44+hB3rT4hwW+4SRLJGk8KqkWteqxq+rTtjGemWHp16HLU6NgrGERuLSSXW/mLbXxvlngQtEdZLA4dIL5C/C+X+1xuzRh+mMEzpIOAeuN8Z9+lV/xECdFya2fV79YfuvaE/wD9rLfzeS/Q1mT3KEddA6+uKyUjnmkYRnqjyWyUDpXA5XPmta14pDOulseLYq2CG9vQ1XTaUje/Ufdjx904H58Ulpjq3HWbvGKrDtT5AtoIJLqDUhyNSZJUk56ZO3Tp9MV9HTTukJa7PO65M8fRWLMr2tzXU7OeVFntrW4nkaQRqDFEdISMnckKoGW3+02W964c7pKqSSMnVYHFpAzdbedg4DPeupGGxNaRiSL8B2b1ZyrjYVpAAFgq19r1EoiURfDRF+d+1DvU4hcSorBQFQuAcAkk4z0ztXuhJmNjdHcaxe82221tyq0hDrlriMAG+Su3kmQtY25Y5Pdjf4EirahjWSuDRYXUKVxdC0ncqz7XIWdVVRlmmYADzJNcf+GReqq+Y/U5adLODY4Sdx8gp9ydYtw/h0STfbAzgerdF+Pr866Gla6OEGU5DAcSq6Gne4BpzNzyuVVXalzEJT3AwW1anPofQfh/m9X8PUUsbX1c3ty7Nzcwe3Zw5qOkahskgij9lm3ebWt2bePJTvssuGfhDl2LHVIBnyGF2HtV2nfcPP8AIfimixZ4A2O9FU/J1z3fFoW/++AfgW3+6u9ML645rlQmzGH8vp8VcfMVpni1icebH6Kf7VwqI6rqkcGHvuPgulVi74Obh5FV523XGq7RfQH+35VZocXbM/e8j+1rR6pWn6xrdzR4k+isHkS5MXBIpF6qjEZ9namky7Xs02JLBfmQPivaKwjJONtY911S3OnMhvphIyaWUEH33rdSUopmFgcXXJcSbbQBs5LLJK6V2uQBgBYcLn4q2ux444TIR/HJ/Stc/Tbi2BzhsYfitWjRd5H83wC6XDr6LjFrJC5KyAEEgnKsNs7e/wBR91MYfS1LWTAOIuWu3jI/lcLgHvGC9Lm1UBLMMrjccxzB/YqiXims7lxGSWhcqWUEg49a7z4mysLHC7SMRvB+fRc4SWsSbEZcCN3zzVxcu8dt+MWxtbpcSY2z1B6Arn/PKuIBLo6QNJuw4NJ/Q7/F23nn0Lsq2WODhjh+ofEbOSrO/wCWpOH8Sihk3GsFGH7y52Nddzmvic5uVj5LF1g7VdmCPPNWP22fs2D+dP6a52h/cj8rfgtekPeDmfivPYR/y8n8x/Go1v2pv5P8ip0vu3fm/wAQtzkfib3cl9a3HjiVmQA+h8qjPE2kqI+hwDgTbYC3VxG6+sbgYZYZqML3VEb2y42t3EuFvDA5qEcu8KFrxaeBTlU1AH28VefxEdbRcjt+of8A0FHRtxWMB2aw8FevDf8ASj/kX8KyUH2WP8o8lvn967mfNfnSHmSW2vpFDZjMpBQ9NzXcr9HQVzOjmbjbB21vb8MiuNTVElMOkjO8kbDj58VYvPt/3vCJPFqwy4PqpBxvXD/hyaQvfBN7cdxju2fO6y6WlWsLGSR+y4gqR9lv7Nt/5B/StSg97N+d3wVz/ZZyCllaVWlESiJRENEVZ9tdsqWB0jdpASfUll/vWKmp44a+MsGLtck78Lq6SRzoHXOWqpdyL+z7b+T8zXVq/fOWCj9w1fLfgSvP30ozodzGp9SftH4eX19K4ei4JYHzvOAkPgCfO/zdb6vUlEY/D52HktnjXCGnVgJShwQhxkKT54zv91XS0Mc07ZZiS1v3dnbv+QvOme2JzI8Cdq/OvOfKdzZSEzDUrHIkHQ/P8vuFfUNkbINZp9QuI0GMhjhbduPb8lWx2S/sd/55PwWuJp37O/8AIfiujo33n9XoqVgm0Xgcfuyg/wDur6A4vsuS33APC/cv0xdWHeXVvMOkasfjqUqP6s/KvmmucyocLYOaATu1XYeZXbewPY118Wm/eLKie1WfvL8gbnH9RzWvQYvRhw+85573H0WWuIFQ7gGjuF/ire5Q4Q44RFBJ+rdkIOr93UxIJHwOcVHSFnSYHItP9pBPkp0YPRYjPW8b281EuM8jW1jYzkOs0x3DEAFBv9kAn6n7qkdKh9VFFGR1ibi4JtquPPMBVOoCyF733JAFjkMwu/2eWi2vDO7eRS0gaQAeQdRgH32++sGna2DVkh1hrBpFuOPqtejIZMJLYE38vRcXsclVZLssQBrxknHma16XmjjqYnPcANV+ZttYsujGOdG/VF/Y/wAlh4IiWfGrhZmUiclk8wVfce1WV8pdTRVERu1pBNvw6paTxAJBPDHYo0rNWodFILEggcy4Ecri45qWpycRxP8ATEZBEVUaAMEEY6ADGD1z71Cpk6enbGNhab8Adb9vFWww9FOX7LHDiRZQvtX34vZ43wq59vE1b4vszv6v0rNMfr/7f1Fdbts/ZsH86/01j0P7kflb8Fo0h7wcz5Feewf/AJaT+Y/jUa37U38n+RU6X3bvzf4hfOyv/nuIf91qnpL3sPJ3kxVUOUnZ+p64yft66+Lfg1Z9P/8AUv8A6P1BS0f9ubzd5K5OHf6Uf8i/hWag+yx/lHkt0/vXcz5qjueuzO5ieSeIiVCSxwMFfivp77/KvoYqhkuGR+dq4z43w5i7d42cwoPHxmZYngLEo2xUnoRVuq3W1yOta19tt19yhqXHVNhcG2w9i/Q3Zb+zbf8AkH9Ir5uH3s353fBdt/ss5BSytKrSiJREoiURVz25f8h/vX+papZ9uh5P8lI+4f2ealHIv7Ptv5PzNbqv3zlko/cNXH4lzH+iSnW+FZ2A1bjOenqPlXyFGNISzzfRTrajjdpOdycr8t47V16iSmiYzpsNYZ9gz/0pPwfiInTWAMeRByD8DXcpJ5ZWnpYywjCx+brLI1gsWODgVV3bL/pP/wBwVVoP/s6rkPMKOkvcQ8/gV3OySEjhJDeHU74LbDcKM/WulplodG5hIF22udl7rPo42drAX63oqW5l4eba6ZCwYghsjpuc/hXUp6ltTE2duAdj4rAYTFrQu+7hzwVnXXa7HHGiRqWZUUEgDqFAPiOR19q5c2j6qWV1pWsZfCw1nW7bAeK2xVbGxjqEu23Nh4XPkqz4zfSXdwZ1iIzjbBx4feupR0v0aFkMdyG7+d1inmD3udIQC70su0OJ8VuPss/+0f2zVbtF0utrOibfebHzuvBWuI1WvcRwuPKy9Hlzi0owyzkHyIk3+q1c1kMfslo5WHkFEvc/Nrjzv8SvrckcSAGoSKPLJI/Eip9Kz8YUejP/AMvJfF5J4mm6rIM77Z3J+HWhkjObwvdVw/8AzPz2rVu+V+JBg7xSll6MVfb56a9GpazXN7wvNbMFjseB9Vtxc0cUgOCzbeRAz/f7qxnRFMcWxgflJb+kjyV3/IPy6Q9oB8x8VzuF8xvFdm5ukaVjuQ3r86nW0xngdDfVvbZuN7WuLg5HHEJA8Me2RtnWxzzuLXvY4jZgptzPz1ZcSs2hkVkkXxR+Q1AdPhg/hWekgqIZLODS3K4JHgRyyJV1TMx7LgODhiNviL+ICkvZFaRQW20oJfxaSRkZ3xXPq6gfTXCTq2Aa2/3tpIyG21huWukYTT6wN7m5ts2W8MVvck8qTWlzdSylCszll0knr65FaKx4mkjc3JoN+0N9D4KqljdGH6223gXH4qDp+3rr4t+DVVp//qX/ANH6gvNH/bm83eSuKyTMKDOMoNx5bVjo2l1HGAbdUY9i3ym0zjxPmo0nMYngnTUrHupBkbEEK32l+VV0VRWQVTKesZYk4O2H4Y9h3hQn6CWB8kDr2BuNo+KqTs/5G/4jLI7viFHIYDqx2OPYYI6b/DrXZ0hWysk6CAdYi+scmi5F7bTcGwy3rJR07XRiR+WVt+Hgv0DwrhyW8SxRLpRRgCsUMIiba5JOJJzJOZWt79Y3W3VyglESiJREoirntx/Z/wDvX+paqZ9th5P8lI+4f2eak/If7Ptv5PzNbqv3zlko/cNVZ9sf+n/5zfjXD/hv7TV8x+py2aV9iHt8gpx2R/syH513q33vYFio/dnmfNRPtkH6p/8AuD8K4mhP+zqeQ8wtmkvs8PP/ABKhq80312qQW4IVFVFCZJwBjy3yceVfQu0fTvlMz26xve7jcDkDgO6/Fcn6RJHGItawys0WJ7cz3gLZPIpjAl4jcrCCwXBJZyxGQojTLZxvg6a0Gdl7C7j3DvUWxSkYANHee71Ul4Vy3Yw8RaxNtLK8cRleViqJpCqcxgZdhqYJ9rrn0ql1S/U1m2HiVcKNpNpCXeA7gsfIvGxPdWeRZwrOZSIEgdpCqCQLmdww+0hOcr9npvUJy/VNyTbjh3K2KGNpwaB2LjX3G7pybeWa4MY4oIjMJNA0DKGLwEEeHL9MbV6GN9q2NlMOOSkvHuI21pzC9xOwCx2ms+LJ7w+DCqT9ox/u+m+POqmNc6Gw3qR1Q+5WDtVv0vpeHwxI0oeGS47tdOvDxZjJBOBjDE79Aete041A5x5I83tZaHH7yK55csfEpkSSOFd9wyBkO3/bwfgakwFs5XjsWLodnjyz8QvhdF1ljthC+HYeJAsbOPLJCBgffaoTANY3V3owkk3XM5G4tcmThfeXU00d29wkkcxEi4hAC6S4LD7WevkKsla0B1ha1vFG4gXxWe1umnvJbV7Szm0XJiIjBhm7vUQZQqtpZUA32zuPc1MSvYwEOOW3EclQaaJ5sWjsw8lpcx8E4YtzNbs01s8TAF3j1xkMAVOuLdAcjdhU2Tuc0FzQeWBVbqYtNmPI54j1WrxLkDiFl+sgZmXqGjJIx67b/MgD3qWvDM3UJBH4XfvgqnNkjOs5v9Tfm682HaZfWylHAY4wpYdPf0NZRoyCN4c0Fv8AKD1T2G9v6bK8Vkr24ODuJGI8vEFYeQ+IPccQeWVtTuCWPrs1Yv4j/wCsk/p/UFdo4Wq4/wCryX6D4b/pR/yL+FYqD7LH+UeS3z+9dzPmvy7xS/khu5jGxHjPnsa+qcce5cFrA5mPHHtKtXsDbMNyfWUn/wBqV89V/wDYH8g/U5dinFqYDifIK1qmvUoiURKIlESiKuu3H9n/AO9f6lqpn22Hk/yUj7h/Z5qTch/s+2/k/M1uq/fOWSj9w1Vn2x/6f/nN+NcP+GvtVXzH6nLZpX2Ie3yCnHZF+zIfnXerfe9gWKj92eZ810Ob7W3ljKSxq5PlncY8zg5r5+srmUcgkjt0h6vYd42jdfbZdFlMahhY/wBnPt4HZ6KEdhSjXxA4H24x8v1tfSaQwfbmuXQ4xg8AoZw+ymzm3VpYIuLEiONS7nu99feZOV7sAb9Sck1Y5w256qtsdisi/t2i4zJeTSQRW/6P3HikzI4Kq2pIwNsP4d/JSfMVnY0vi1Wgk3ukkrGG7iAoXwi64dw+S3c3s9ybUyGJVjREXvQQ2Qcuc5z8a1OikeCDYX7VQKpv3QT2W87LWPNdhoaGHhpmVpTMRI8khMhBUsRt5EjHSvHRNb1nvts3LwSyuwazx9Atq55quZ5Gk/4PC0jYy7W2WOAAMs+c4AArK6r0fGLOmH94VghrHH2R/afVbC8y8WyGWxUFRpBEUYIUDGASuQMbYqn/AJLReXSD+4qf0Wu+R+6xNzBxIKEfhsbIDqCmCMgHpnAXrjzr0aS0WThKP7k+i1o/1+6+/wDx3cI8rzcLTVMuiVxC6tIuMYZwRnbar2SUUlgyW/8AUCoFtY3No7iFpcB5o4XDPFN+gyRPESV0zSsqlgQf1bkgdfWtT4S5tg/PePiq2zvacWdx9bLo8Iu4O/MtrxZ4u8nE0qTRKS251DvUzgFWYYIx08xUHQPtbVBw2H4L0VUYONxzHxxWTnDl+4uZeJ3UWZI3ji7oW8gcTBGiBWRFy2ygtjA3GxqDHamq12B4q3B93NN1u86HXLw+aCWRP/pGbuo5DHMFVS2pO8wr6erISCQvTfaqLAOB39isdmCtzj3C4Lrghu3IlmEBfvwoQuy7ZdBtnbB6+eD51Jkz2SdHs3Kt9PG76y2O/wCc1zuy7leJkScOVkZcYIyPQkb9eu1cnTc/0h50eCG31XE2vrbbDHYfnNXaOiLR9KdjYuAG7G3krggi0qFHkAPpVsMYijbGMgAO5XOdrOLjtX5n5p5Yuo7thJCyiR/CcZBB9COvyrv67XDWBFvLmuICYxquBvjhv5KXcrc6S8LIt723CxgAB0TG3kSAN89cjr6HrXBl0c8PNVSODw/Egm9/yu2cAcOS6sVYxw6GUapHhzG3mFcfC+Ix3EayxNqRhkH1zvUIZhK0mxBBsQcwRmFe9hYbLbq5QSiJREoiURVj24X8ZsxGHBcuAFzvswP5Gs9O9stcwR46gdrcLiwHO+xTlGpA4uwvaymPJCFbC2B2/Vg/XJH3GuhVn65yx0Y+obyVYdsJzGMf+K341xP4aINTVEbx+py2aV9iHt8gtbg3Pkdpw+GAFi4BLBTj7XTJHtXX0no2aslFpNRlhe3tHhssOZ7Fgo6xsDCAzWdc54AY+PYFGuL863MxwD3SH0B/z8aso9DUVJjGy7vxOxPoOwLyarnn9t+H4W4D1PaV0+z/AJ2Thq3epTK8rJpwcA6deSfP94bffW6aASuuXZeKqjmMbQGt/ZYU50u7l0tbTu7WNzpVIhoUZ9dAz+NV1D4aWJ0zhfVF959FKOOWd4YXZ7BgPVS7h3ZA8nivLpmzuVXb++furmP0hWzew0MHE6x7hYDvK2R0VNFxPDDxOKlvDOzPh8OP1Ac+r+L+rNZ3RTye9mceA6o8LHxV4LG+ywduPmpJb8IgjGEiQD4VAaPptrAefW87qfTyb/gtpYVHRQPgBWhsMbfZaB2KsvccyveKssopprwgHNLrE9qh6op+IFUvpYX+0wHsCmJHjIlc6/5ZtZhiWBG+IB/GqhQxNxju38pLfI2UjM4+1jzAKinFuySylyYw0R9VP5dPuq1prI/YluNzgD4jVPmoEQu9pluXoole9md/aNrs7gtjoMkMPgR/+q0t0vKwWqIjbe3rDuwI7AVmfo6JxvG6x/tPeMFx+Ic0SgiHi9ks+B4WcaZFB693Mm+M+eTW+nlp6huvA7nbfxacvBZ5GTwnVfjz9QpdJzLYPwW4trVymiBwsch8W5J2bz3J9/aomnkEgecRvCmypYRqnA7j8NhUD5f51ktVWJ0VowBjB3APw8/j9KyaS0JTVzukfdr7DrA7srj0sV7S1s1OCGWLbnA4c7H9iFZnLfaHFLgCTf8Agk/Jv71w30OlKDFv1zOGfd7Q/wDQXRbWUk+D/q3ccu/LyKnFpxSKXY4BP7refw8jVlNpOmquocD+E/OPmpyU0keIxG8KJ9sdun/DWOlcqwAOBkAg5A9K71AA1xa3AWyXLrcQ1xzuF0uy/wDZtv8AyL/StcyD3k353fBb5PZZ+UKV1pVaURKIlEXw0RUjxexjm5h0TDKYyf8Abk00VKIqOWQ4arpDfd1lRXs6SaNm/VHgu3zb2hRwju1IJAwI06ADpqI/DpXJi0dXaSOvUExRH7v3nf73nDcCtclZBT9WEa7t+wfO4d4VV8c47Pdkd8SqdQNJwP8AP8zX1FHQU9GzUgZqg5nMnmcz5DYuTLO+V2vI7WO7IDkPXFY7PhedyEkU+aswI/Kug2LtWCWqtgLtPEBda3t1iGzMF9Cdh9elXtaG7VhfK6U4jFcTiKQFiVdixPRQCMn6fjWaTUzBXRpzPYAtFl3OR+WrprqGUW7hEcEkjG2D5Hc/IV85pavp308kEbtZ5FrDHyvbtXco6eRsjZHCwG/BfpQVIZKS+16iURKIlESiJREoiURKIqM7auFzSXSyRxO6KmCVBOD8BvVOjaqGKeZkjg0lwIBwv1RklVE98bHNFwB8Sq4s4EY4aXQemMfdnp9a+kY0HM2XHmc9mTb/ADuXd/4aukBAg2+2VDE+48q09ELYLm/SXaxL78r2XMn4YwP6sOzfxbKPlneqDGR7K2MqWkdew4Zrp8H5vuLUhHYSIOqkg4+BFcnSGiKWtv0zet+IYH0Pat9NVSwWMJw/CcuzaOzuUw5i5wivOFyxqx1gq2k9QMHO/pVGitH1NG9zJHa7LHVdt5EZjhmOKsrayKdrbDVdcXHxB2+fBWF2X/s22/kX+laxwe8m/O5dCT2WflCldaVUlESiJRF8NEX5z7T7po+KTFG0kqBn0BJq3QlxTv8Azv8A1LPpFgc9t9w8lFLaLJy2h8+r6T9TXZaL8e1c6R1hhcdlwu3CqQrnUyr/AAlgfpjP3VpbZgvdc55fM7VsCd9rfPavltPPctotIGc/xY2Hx8h8zWKr0lDTi73BvmeQzK202inyZ4+XeplwTsknmIe9mKj+Bev1PT4AfOuLLpSon9yyw/E/4Nz7yOS7EVDDF7R7B6qxuA8i2dpgxwqW/iO5+p3+WayOpnS41Dy/hk3+0Yd91pEgZ7sAefepJHGFGAAB6CtDGNYNVosFAkk3K9VNeJREoiURKIlESiJREoiUReZIwwwQCPcVB7GvGq4XC9BINwoxzDyFZ3YJeIB/412P1G/y6VnZTOhxpnlnDNv9py7LKZeH+8F+OR71WHHuzK7s8vav3sfXScZ/sf8A2/OtsWmHw4VLdUfiGLe0Zt7bjisk2jY5h1MeBwPft+cFF4+IAkxzoY36ENkfUHcfA19BFUxytBBBB2jIrgzUUkLrt2d4WvfmMbLJGg9EQFvqDtXr9XIEDsUoekOJaTzNgtGy4dLMcW8csnkSF239SNh8zWCoqoKcXkeG8/TM9i6cUMsuTbr9J9ntm8NhBHKpV1RQQfIhR9a4FK4PMjxk57iMCLg5HFdWUW1RuACkda1UlESiJREoi5XEeXLafPewI+euQD+NZDRRaxe27ScbgkeRVvTOtY2I4gFRbiPZNYSZKo0Z/wCkkfcDp+6rG/S2exMTwcA7xFj4qBELvaZ3G3quZw3sat0l1SSPIg6KSPv0gZ/D4166evkGqXNaN7Qb9l7gc8V4IoG4gE8Dl4ZqxOG8Kht1CxRqgHTAFRipY4zrAXdvOJPapukc4W2bti3a0KtKIlESiJREoiURKIlESiJREoiURKIlESiKNc08k2t8uJIwH8nXYj4Ef/z1BrKKd0LtemdqHaPunmPiLFWF4eNWQXHiO1cbgnZRZQYLqZWHm+4+n2fuqT/pU3vZbDc0avji7xCi0RM9lt+Jx/ZTS04fFEAI41UDpgV5FSQxG7G478z3nFSdK92ZW1WlVp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v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6" descr="data:image/jpeg;base64,/9j/4AAQSkZJRgABAQAAAQABAAD/2wCEAAkGBxQSEhQUEhIWFhUWGBsZGBgYGRgfHhgcFxoXHB4eGRgYHCogHh4lGxgaITEhJSkrLy4uHB8zODMsNygtLisBCgoKDg0OGxAQGzIkICQ0MCwwLDg0NDA0LDIsLC80LCw3MDcsLCwsLywsLCwsLDAvLDAsLCwsLCwsLywsLCwsLP/AABEIAOEA4QMBEQACEQEDEQH/xAAcAAEAAgMBAQEAAAAAAAAAAAAABgcDBAUCAQj/xABFEAACAQMCAwYDBAkCBAQHAAABAgMABBESIQUGMQcTIkFRYXGBkTKhscEUIzVCUnKy0fAzghU0YnNTg5KiFhckY9Lh8f/EABoBAQADAQEBAAAAAAAAAAAAAAACAwQFAQb/xABAEQABAwICBgcECAYDAQEBAAABAAIDBBEhMQUSQVFhcRMigZGhsdEyM8HwFCM0QlJysuEGYoKSwvEVNaJTQyT/2gAMAwEAAhEDEQA/ALxoiURKIlESiJREoiURKIlESiJREoiURKIlESiJREoiURKIlESiJREoiURKIlESiJREoiURKIlESiJREoiURKIlESiJREoiURKIlESiJREoiURKIlESiJREoiURKIlESiJREoiURKIlESiJREoiURKIlESiJREoiURKIlESiJREoiURKIlESiJREoiURKIlESiJREoiURKIlESiJREoiURKIlESiJREoiURKIlESiJREoiURKIlESiJREoiURKIlESiJREoiURKIlESiJRFjnnVFLMQAPM1XLKyJus82Ck1pcbBQ2+7UuHxNpM2o/8ASCw+qgiq2vqX4sgcRvNm+BIPgvSI24OePE+QXX4VzlZ3CGSOddI658viOo+dVurGxnVma5h3EXvytcHsUhEXC7CCPnfayyW/Ntm7aFuYy3oGGfoK8NdG0XcHAby1wHfZOhccAQe0eq9cQ5ptIDiW5jQ+7Afia9FbE4/V3d+VpcO8AhOhcPasOZAXL4x2h2UEXeCZZM7AIQST7Y/z4V6KiSQ6kMbi7iC0DiSR5XK8LGtGs9wtwxuo5/8ANaRMPNYTpF/GUIwPU77ffUWfSHO1WSxPd+EE35XufJekxgXLXAb1POX+PQ3kQkgcMp+74j+9XRTF7ix7S1wzB89xB2EKLmWAcDcHaupV6glESiJREoiURKIlESiJREoiURKIlESiJREoiURKIlESiKqu1/ibPLb2QYpHLkyEdSqgEqPjnHy9Caxg/WyTEX6IDVH8zvvdgtbtV2rcNYDbXJvyGxQi64nJAyw21vGqtsowpLY6k/vH+ZjVUNLHUsdPUSuJGeeG4buwBWySOicI4mD1+eKw3psu8AkhDStgMsbaU1epxpAPwI+GetsH/I9ETG+zBkSLut4+XbYKEopeks4dbcMvgtufgFs64WIRP+66PIdJ8sh2ORn4GssWlKtjrufrt2ggC47APirn0EJb1RY8yvlrwCBRmVTPKd3d3fGrz0hSCR7sTn26V7NpSpebQnUaMgAL27QQOQGHFI6CMC8nWO3FalreWsU21usMgyEkzIy/Ed4dj7423wfOtMsFbLBjIXtObbNB5YD/AHtGxUxvp45LauqdhxI8V64dPdpcFZJQc74PR1PUqceW2VPrUamOifTB0bLbPynccduNipwmoE2q91x5jh6KYdjTYvb1Y9osggDoCdWQPoB8hVsusX0zne0WuvxHVz7fEqhoAEoGQIt4q4a0qtKIlESiJREoiURKIlESiJREoiURKIlESiJREoiUReJpVUZYgD1NVyysibrPIA4qTWlxsAofxvtMsbYlTLrYeSb/AFxnHzxVTJJ5vcREjeeqPHHwXrmsZ7bgOAxPz2qs+beaIeK3FqI4pI2V93OB4AMtpweuFH0qbYainbNPLq4ttqgk4/dJuBvsV5rslcyNl8DnlhtWtfxsXPd7SSbav/DjXGfnk/ePSsFO9gYDJ7LcbficcvDyO9b5Wu1up7Ttu4D917s7OC30gj7RxrPUn3YjAz6bVXNPU1dyDls2ActvipRxRQWwz2/ut7itsGQqkhAddj0ZTuMH/NxWWllc14c9t7HmDx+cldKzWaWg2uvPBrZUjCyOToXffcnbYZ6AZ+lSrZXSSlzGgXPZbfx9VGBmowNJvZas91HMr6UMiL1Bwc466DgZI/w1fHBLA5us7VcfDnuv8hVukZK02GsB84fPavHDoRpXS2pFIaJvMDoVPw3HwPtU6mR2s7WFnHBw3nYfjz5ryFg1Rqm4GIPw+dizcL5nfhd3KY4u8SdRJoG2k7hiBjfxKdttsVupqeSshZJG60jLsuRe4wIBxGy2O+6wVErKaRzXjqux3WKmXD+2O2JxNFJEfdT+WTVjoK+PNjXcjY9zh8VBstO/JxHj5eimnB+a7S6GYZ0b2yMj4+nzqk1jGO1ZQWH+YW8cj2FW9ESLtxHD0zXazWtVJREoiURKIlESiJREoiURKIlESiJRFjmmCDLHAFVyysiaXvNgFJrS42aonxbtJsbdirS5YbEKCSD6ELkj51THPLMLwxOcDtNmjxIPgpOYxmD3gcM/Jcxe2Cw8y499L/8A41bqVv8A8f8A039lHWg/H4FRrnbmSPiemGzkYhhqkkLOqxKDg5UY1E9Au+fwxBjoJzV1LSAMGsNiS7hmGjeb37FdhKwQxm98ziLDjvXAtv0O0yEVCyfakkAZsn0X7KnrsATioSmvrbFxIDsmtwHfmeZsNytYymgvvGZPz4LnScb/AEm8gYFiFDL4sDqG6AdK2t0eaWhlabXNj3EZqgVLZqphbkLrc5luu6hYrsz4TPoNyfuz9ayaLh6acNdk3H57bLTXSdHESMzgsXFIWIRpgHiRSZQrFS2R+6ucHScEZO+PKrqOSMOc2I2eT1bi9uZzxyNsAq6ljy0F+IGePw4eK98KtHZwZJJe6TSYg2jU2VwdWkn32JPUVCsnjawtia3XdcOtewx2Xt5BSp4pCQXk6oyyxw2pxi0IkzHJJ3cv+og0BiQv7mdicDpkZwfkoZ2GO0jRrM9k42xO3t4Gy8qYnh12k2dmMN2xY+D2gZXeLwRuNKjHjBQBdRcHYlgWK7jerK6cte1kg1nNxP4TfG1rY2Btc2KjSRXaXNNge/DbfnjbJa3JlySJEJ2GGHz2P5VbpyEDUkHL0+Kr0XITrNPNYuM32boAaV7sEZYnByM746bnFdDQkXRRB9/ax+HisGmHiQllsty2I5i2FeIkHbKDvB9FGr6Cu8X2F3DBfPMgu60bsd2RVgXPJ3CLi3aezue6eCMs0kLnI0LuXiY5U7b40muG6SQnVe24OwjBfRtYGgapxG1b3ZLzC72ubu4BJJCBiM6RtvjzyDv57da4kjoaSrfG27WWGGJFzcm2dsLYZXW1gfNEHHE3OO2ysSK6Rvsup+BFaYqqGX2Hg9qg6N7cws1XqCURKIlESiJREoiURKIlEXl3AGScAeZqL3tY0ucbAL0Ak2Cr/mLtSghl7m3RriTOMIM7+m3n7DJ9qztNRM0yRgMZ+J9xfiBhhxJCmejYdV1y7cPX0UX47zRxO70p3X6HGftOWBbHsuzZ9gCem43NZS+kxdNL0xGTGizb8cwe024Eq1rJzgxmpvJxPwXFktrGDxSqZXPV53JLf7F6/fUG1Gkak6sJ1WjYwYDtP7claYKaLGTE7z6LKOKWqgYjtE88d2mfmGyR86qNJXPNi6Q/1G3hYKYfStGTQtLivElSGSWIrmRgAVAAyBpGwHkAx+JNa6WkfJOyGa9mgnE3wJv44DkqppWRxOkjt1sPnlioOTmvqwAuCTddHl6LVcR+x1f+kE/jWLST9SmeezvWqibrTt713OMw96s4LY7p9ePX9SuAPn+dcihk6F0ZA9sW/wDZv4Lo1LOkDwT7Jv8A+QtXhHEO8haB3XLDQmc5w23wOM7CtNZS9FOKhjTYdY2ts8r7e9U00+vEYnHPAfPkpEJtGV8OI1UMzyRRjLatKgyuuWIRjgeQNcuGhkqQZG2FycMfgOK3PqWwkMONgPnNaNxfJJJEmpQdYbZ43zpBwNUTMoyffNaPoElNE95xuCNu3biMbKn6UyaRrBhjfu7VpXV+baFUKjWzPqXJ2Us2cEfEYNXRUwq5zID1QG2PGw8toVck5giDCMTe44XPyFpcqXARyOrOQoHoBkkn6CtWl4nSR32NuTzwAHms+jpA15G04LS5gi03EgHrn/1AH8TWvRry+lYTut3Gyz1rdWdwHzdb/KTSRSd/G7IV2Ug+ZGD8djj5104og8HWGC5FXOWEBufkuxzlzEbiNUmigaZiMT6AsiqDvll8j06dM1TJAyI3bfkrqSqlmuH25r7b8IsJFACkkAZZJsnPrpIIHrXycukNJxOu7Abi3wvcL6VlJSvFmnuKzW3CDGA1jeSqRuEkYaH9tSeEfMfMVW+vbKdWugaR+IDEcbHHuPYvRSOYLwPPK+asPkfn+KTVBc5gnTZlkYnp/Dn/AD8anFG6iaC4l8bsQ8XNuBGNuYwPAqtzhMcBZwzGX+1PLe7R/sOG+BrXFVQym0bgT87FU+N7PaCz1eoJREoiURKIlESiLBd3aRKWdgoHmapmnjhF3m3x4AZkqTGOebBVDznzjJfyG1sZNMKjMs4OwB9COpPtueg8zWd2q0Coq2m1+pHtJ/ER64NGeNgrGguPRwnHa7dwHziuC0sNhEe6BGdix/1JD6Z/dX/pG3xrKG1Gk5h0h42+631PE9llqIio47j9yo9cc1SEDQqg+ZO+/sP75rsx6EiB65JG7JYH6UeR1RZcKeZnYsxJJ6k11442xtDWiwC5r3uedZxxWOpqK2P0o933f7urUPY4IP1z91U9C3pel22t4qzpT0fR7L3WvVyrW9wa8EMquegznHuD+eKyVtOZ4TGM8PNaKWYRSBxXdvplWWK4ZcxTR6H9sjz+X4GuRTxvdC+mBs9huPn5zC6Ur2tkbMR1XCxWO3tIUngZd4zqCsfOQMcb/THwzU5J6iSnka7Bwtcfy2F/3UWRQslY4ezjjxv82TicMcrPIh8ROnDo+7qMYUjYnAGxBqVJ9Iha2NzTq7wRkccb/AhRqBFI4vBx4g7Fr8Pswml5QVMfjYCKXVhDtqP2QMgb4+daap079aONpIOFyRbHx7L9iqgEbbOecRjkb4eCyc03iSJFgHWQH3HRWB2J9c4rPomnlje+56uXaDmrNISse1thjn2FafLaYd5T9mJC3zIIA/GtWk3a0bYRm8gdm1UULbPMhyaLrrcD4OeKXbKoI1FQD/AAo1E+WBj8PWtNJC2mprPOXjclY6yd81QOj2+QAUy5j5DawgaVZUaGMZOfC306MST5HJJ6Vpp69jrNIse9YanRspcXg38FU93cGRyx8+g9B5CpOdrG60xxiNoaFhU4ORsagQCLFWAkG4W3YcReJ9ak7nxA9G+P96z1FJHOzUcOR3K6GofE7WB/dTAXNndbyIkjAeZdXAA6eEjOPnXzPRV9HhGS0E7gRjzBtfs712talqMTie4rNb2ctswm4ZK225gZtQYf9B6N8Nm64JoKyOc9HXNsRlIMCDx2jxbvCrdTPj68BuPw539fNWnyFzvHfppPgmXZ0PXP+ef4VrDpIJBDOb39l2x3o7eNuYVNmvbrs7Ru/ZTCtKrSiJREoiURR7nHmuLh8JeQ5Y7Ko6sfYVnkke54hhF3nHg0fiPwGZUwGhuu/Lz4BU/c3VxxM99eO0duTlIUO8gHv/Dn94jy2A61nmmjoXlsXXm2vP3eAGz8o/qKtiifUC7uqzcNvzv7lta0RVRFWNM4VV8z7nqzYB3PvXMIkkcXvJc7aTu4bAMdi6LWsjAa0WC5HMXCTMoYNgoDgHofM7+R9/aujoyuFO7VIwdt2/uslbSmYXBxHcoRX1q+eWSGPPXIA6nGce5x5ZqD3WGGe7epNbfNbsXCS32ZYSP58fUEZ+6sr65rPaY7uv4jDxWltIXZOb3reteH20e88yuTtpQkgZ8yV3/CsctVVy4QRkDedvf+60R09PH714J3Bc/ivDjCQQdUbbo48x6HHnW2jqxO0gizhmPnYstTTmI3GLTkVo1sWZdm04srRCCYeDGA46qckg49ulcuahcyU1EJ627YRbEdq6EdW10fRSjDetGS5dFaLUGTORjcA+qnqK1thjkeJrWdl+x3rO6R7GmO9x84hTHlqC4nUqpcpG8U8sUbhJGkkSVA0balwe7wWGd/rWJwcInCEgG5DScQACLg54XuAtII1wX7rm3zna11t8fsbm3jD5uEjcC2ma4l1PKlw5LBF1sFA7ogkYzqyMjeoU7qjVkdMRfNoGQsN9gTcr1/R6zQ29siTxKgvFiTPIGOMMVHoADgfICt1GGtp2Fu0X5k5+Ky1NzM4HfZe5r39X3EQ8JI1HHidvyHTA9hXkdMXS9NJ7WQGwD19V6+cNj6Nns7Tv8A2Us5VMNug72JxJnPfQSvHKmfIEHSw9iMV0JKVzm524WwXKZpAMecLhanM3MVxxB1tkuJJoEbUjSKisdgMy93sdO4B9/Uiue8x0rDI/55c11Wa87gxu3w5rk3PA0O0M6Ow2ZSwBz549vb76yxaReMZ4y0HI2PitElE3KN4J3LTbg0w3ZQo9WdAPrqrSNIQOwaSTuAPoqDRyjMW7QtOZADgMG9xnHyzWtji4XIss72hpsDdeKkoqVcnXTkMhB0DdW8lPpn7/rXzumoIwRID1jmN/H4LtaMleQWnLYV3p7RzKtxbusV0vmdlmHo58m9z123BGa5UFU1kZp5wXRnK2bDsI4DZbEbLg2WqenJd0kWDvAqacq9pYaT9HvozBONvF0Y+WD7+X3Fq3kywM6UHpYvxD2hzG220jEbQsfVe7VI1Xbth5H55qxo5AwBByD0NamPa9oc03BVZBBsV6qa8SiIaIqG58iF1xQJI5ZYlLSLnZFyMKCP3m8IJ9CPSudR1UkNJLPaz3vIBzuRccrNAw5HetEsLZJmR3wAufnefitU8V7xosYHeMwUDYaIw2MDyGy4HpWf6F0bZL/dAvzda/xvxWoT31ANpPcPkKN3fFf1SDUVmjlZiCPUsevT97H1ruw0I6ZxtdjmgX7B6XXMkqfqwAbOBJ8SvvELy6khWQjEMusDSBg91guCeowDnGemfKrafR1NE4EC7htPpkq5aueRu4FWHyz2VW72qS3MvibfKt4QD0A3+/zrmSaSqJNaVj2xsBsLi5wwJOItjs3LQ2ljbZpBc7PD/SnnLnJFpaIyxRhtY8RJJ1fMnP31B9N9IOvUP1zs2AcgNvG9+KkJOjwjGr8efotHiPZfw+Y6jDpP/QSv3KRVjY6iPCOZwG42d4kE+KiTG7FzB5Ln3fZBYmMhA6v5Nrc4+RYj7qkX1zes2bWO4taAe4AjnfvXmpAcCy3EE/6VScVsHsZXtLoExk5VgOno6/mvx+eqN30poqYRqyNwIPi0+YO63ZUfqbwyYsOIO7iPiFwru0KeYZT9l13B/sfY710oZ2yDcdoOY+d+SySxFnEb1l4Xw5pnAyEXOGdg2lR64UEn4AVeGuIwCzPljjI1zZTPifZi5AewuoblMDUCyo6nz2Y4x8SCOm/Ws/TFptI0haGta8XjcCuJJKmvurgd1KnhfUkTpqUBdtQOMqBuDg4+dc19PPEC6Iaw2C5abHHYRex33XQbNG82f1TtyI+bLw0lqpRy2sjcKkaJjG/i0gHGfLPnXmrWyB0YGrvJJPdj42XutTNIcTfba1u9ebfg0lzJqP2pDkIgycnoK7cFM2KINJsAFwqiuMkp1W3JKmUPZVdW6d6e7kbGSobBT/1eEnHUg/D1qEVXCHWPepVNNUPYNUcxtUI4lfGQ91Dk52JH73sPb3/Kr6ioa1pJNhtKpo6M3BIudgXnX3a9xB4pZCA7L5k7BEPn13NcfV6V30ibBjcQD+ort63Rt6KPFxzPwCnnBexqSSINNNocjOkDYfEkb/d+dZf+TqZetBGNXZrEgnjYA27cVMUkTcHuN+GxdO07E0BzJcMR6LgflXhrK92ADG8cXeFm+adBTjaT3D1W7zN2TQtbKlmAkinOo7lvZid8fPby9KqZLVwSdKXGQHAtwHItGA5jbvU3RwyN1bau4+qq3j3JN5ZoXmi8A6spyBn4gHHviunBpOCWQR4tccg4Wv25HsKySUj2N1sCOC6HB+Nw92iEhGAxjGBn49N+tcat0bUdI54GsPH1wXUpqyHUDTgfBZ7fjCssz5yiOoB9jpB+/J+lUyUDmujYfacD3i/7K1lU1we7YD6Lf4haR3SGKQgFdkk842IBAPqhyMj5istLUSUcgljGBxLfxDfwI37cirKiBk7dU5jI7l2+ynm6VJWsbsnKkqrHrkdVJ8ztkHzAPpv1KhkdOW1MB+qktcbATk4bgTg4bCQVzo3OkvG/2m+NtnorhrUoJRF5lzpOOuDj41CTW1Tq57F621xdfm7jUrwXV4lyrxtMx0vgnwjUFx6+EgfccVTTRCangMNj0dtZpwIOF77jf9lN0nRySCTDWyOeGxcAXbvGkaxktFqdXGcqigsTgeQAzn0FdgUrWyukvg7At2XWIzucxrLYtyK7PB7WWDur8qs6gzCeJx0K5V42znDNCxkBwMAN/DvZZoHRNwyso9a+ucVvcR4hBawo1jNFNbyMe8tps61YfZcpkMG0ExMyHDBRnIbANa5x64sd69LgBcLPy9wjil/CsUbPHbIDpOdOR5Lr6tjp19M+tZzQUcUxmkA1jjvxOZAyF8ydqj9MnkbqRZDsHK+1bnLnaLdcPkNveqzqpwSftrg43z1/H41mm0U6I69IQNuofZPL8PlwV8NaJBaUcL7Rz3q3+E80W1xF3scqlfPfp7Y9fbrWA10bDqzdRw+6c+z8XZdauhccWYjePnDtXC4z2n2EGQJe8YeSb/eMgfPFWtfUTe5iPN3VHj1vBRIjZ7bxyGP7eKrTnTmA8W0iKyZSviWViq+EnG+rwkHYZ1DcCpQMNJMZ6iVov1S1oJvbEcbj8uSjIRMwMjacMbmw+R2qLxcsSmOKVnjVJXRAcscd4xXJ2xsVORnP1ra/S0QkfEGkuaCTlsANs743FsFnFG/Va4nAkDvW9d8E7lJGlmmKRdz9gKAVmzuuHK7Y+8VXHpaWdzGRgAu18ycC22FrA43x7V66gij1nO2W2Db3r7NwezW4licykRxd5qaSPxMAGKKdI+0G0+oIPXypFbWvp2St1budq2s7AE2ucTkRfcRuV3QQNkLMcBfMdy5vK1rBJMy3BVU0ZGqQIM60GNRx+6WOPPFbNJy1EUINOLuvY4a2FichxsOF1npWRveeky522+iy8ZtrWOFO68UrM+4kDBVV2A1KOhZNJHSoUctXJO7pMGC33SLktGR4G+9SnZC2MaueO3j8QsthwEPbwyx973kkmklSumPMugZGz5IOds/IVGbSJiqJI32DWi+256t8NmeHqVNlKHxtc29z4Yrf4taXca3MX6dM8Sxo5VmkxIsjacadTD7W3vUaXSTJhG4x2LiR+UgXzsNnBey0zma1nYAA87rix8HudIEalg8ay4jIJKOSBlR4juCMb71odXUgcTIbEEtud4FzwyxvuVIgm1bNyIvhuXV7PuJWtpcd7eK+QPB4dhnOSfPPlsOmfWqdKRT1DWtiAc0G7hexNshutfE444KdI5kZJfgdhtkr74XzdaXCFop0IAydxkfEeXzrnvrWRYTAsO4g48jiD2ErUIS7FhB5H5sqy557V2Zu6sTgA7ydc4/h9fj09M9RohoJarr1F2M2MBsTxcdnADt3KqSpZFhHid+zs9V84L2s3Maqbq31oRnWn9ifz+VWv0VUxi8Mlxudj/6GPeCqWV8DzqvFjw9D8F3eY+0uzmsn7sq8jjSIm9W23Dfu+pO2M1hfBU1DmwvjLcQS69wAMbgjbsAwK1iSJgLw6+y2++8blWp4HEYWitsXV03d5MeSkQBAwH6PJLIcALkBR1GCa+h1ze7sB8+S5+oLWGa5nFrY2sz2jT95GjL3pj6asLrA9dLZX4r08qgYw765rRr2wv4L0PLfq3Hq7VvtxDVHcSjwqSgjydyyY8vkP8FcgUupJDCcSNbW5HiugZ9ZkkgwGFuYXa4RxIJe2k+PDcqI5B6nw6fn9lc+1YJ6cOopoHY9EdYcsbjtF+8K4PtMyQYa4t27F+gU6Cuo3LBY19r1Eoi4vM/LsN5C6SIpJBwSNwfUH19D5VknpzfpocJBkcr8DvByxVrHi2o/FvzkqW4pK1kEFwO7vLVBHBJpLR3MSEju3UdD3buhBGCNO4xk9Okqo6sEs/qbtaf95WWaaMxZ9h3heeA219eXBk4dE9ukiKk2srJF4F0jUJV8Q0gDBDN1OTkmtj2tY36z91kEheSI/ntVi8p9llta+K403Emc+JQEX+Vd8/7ifgKyvq3EWbh5q8Uzb3d+3cp8iAAAAADoB5VlWhU9232UJAmVCJVIVm/i+XmcbZ+HoKs0dpATTSUwHsC9+JIw5YrNV03R6kw+8beBN+eCg3D+VyDGJ5SscrYYRnyEPfBiT4ehA6Hqd6pqNLAhxgbdzRhffr6tt+w7Ry3XxUeWu7A7uV19uJra37xbcrI4/RmidVLFmQ6pDqOdOTjwj0xjrXsMdXVahmBAPSBzb2sDg0WGeG3je6PfDCDqkH2bHlnyWzPxqdroGK3Cd+gijSXJGnXqOwI6ufPbG2+9Ti0IBC2OV5uCXEiwxtbicB23xVT9JgvL2DYBbt7AbldPivJ19b2+u4nWNV0ARoQG8LFlxoGPCzE5znetDGUJnDALvfrbL36vWz2EADK2Q2qiWaqbEX2sBbbxwyG83zUjs+yaGRBNPfPIHAYt8f8ArLHPpUpKuGmB6oaB2AeAspMglmsde99w/crW5l7PLC2s5ZoWeRlGBlgQD7gCqIdLtmlYyOxDjY2vh1Sd/BezUTo2Oc5xuMdm8DdxW/ynyPwy6s0n0sSBiQg7BlHiwMVprKx1PrOdbVGOWxV01OJmjE3yOO1ZLrsz4fcQyfobN3oHhOrIz77fLNUU+lWyv1SMsxYtOO2xsrZKItbrMd4gjkqs5f5UmuLowAaWRsOfNcGtlXUMp49Z+N8AB94nIDsxJOACzxB0rg1mBz5WwJPI4W2lWO3ZVdw+K1vyDgDDahsMkDzGxJ9t6yP+iTttNH5HHbuWloqY/YdfvHqoFam9EklqqBpVi7nGnDhEYsAunGSD5nNTl0dTlweTYa2vngSRbbfPdgq210gba2zVyxFsdm5bp4wqi3iu7d17nZw6hlIWFkAAIyMtpbz6Vz5dE1DHSyQu9rK2B9sE4jA2FxxWuOvheGteMvTdmscXL1vdNMYJRH+sAQA6gyGLWw0nDZBB88faHlVb9JVNK2MTM1sMdljrWBviLH0O1WClilJ1HWxw7rqMz8LkUIdOrXEJhoycIdssMZGDsfKu3HVxPLhe1namOGI2DfgsDoHtttuLq2OzC/ha1EMgSQD7aMAcZxuAfMf55VwdMVVRQ1jajHonANJG8X8bd45LVQQxVEToXe0CTY7j89i7PMvZLbTgtbHuXO46lf7/AI/CuyytJ9sX47f3WZ1Hq+wbcMx+yrnidpxDg6PDtEkx8U6LudioAmwSgwTsMNufWtFo5LOBvw/ZQY57btc23FfbaCCZDZ2WZS6KbifSUXTCC4Ve83UNOQWkYDA0DBAJqBJB1nYbgrcCNULmXHLK4nlimzbwoNMuM9/MNKaI164eXvNJ38KE71PpMg4Y+QUeixwU15N7OrmeSK4vmKqhDIgxnKkEZ07dQNh1xufKvn3ztmjdDRtsx19Z52g56t8TfecBsuugGOa4PmNyMh67B5q6I0wAB0Ax9K0saGNDRkFAm5uV6qS8SiL4aIqS4xZRz8whJlDIQMg+xY9a90VJ0dJLJe1nPN/6lRXt15Y2bwB4K57OJFRViVVQDwhRgY9gKiJelGuDe+N1cGBnVAtbYoBz/wA3yWqkgZ8ZVQDgbeZ8zXGo4pdKVMrHyFjIzk3AnEgY9nHktNTKKWNhY0FztpyGG755qTci8Ya7sopnGGbIPyP9q7jqf6P9XrF1tpz7d5G/bmscUxlbrEWOWGWCr/tk/wBJ/wDuCuboP/s6nkPMK7SX2eHn/iVg4L2bSXMMc99dExCMMkafw6Rj2BwBvudt67EstNQiR7GYi5J5XJ4nascbZ6rVu6wNrbf2HivnZ/e2acSe3jgVlfaNmAOgoCSdxuSfOtTjM6mBk6r83AZYnLsCyxiMT3A1mnBpPLPtW9znZ6uN2P8A3F+gINYdGOOpUAnJx8Y2rTXN+sjttA8HlanbvdENCgJHr9M/majowXqJ37gxv6ifMKysyjb+Y+QHxUk5RUtwGMAEkowAG5JMjbAV5pb2x+aP9TUovdG38/8Akqf4lLe2atDLqQS5JV85I9weldd7IpZBLYOc24BzIvmO4+PFc9l2tMYu0G1xkDx8Fa3Y/wDsiT+eT+la4+nfs7/yH4ro6N94fzDyCzdmPC5bVJ57j9XG7Epq64JznHkPxqzSjoxMyUu9kEH+otsOORw3nBVaOa8Ruba17HuBueHbuUe7PbhTxm8YMCrOxBzscnbFS0sQ1kJdhZ4vwvG4eeHNQoMZXW2td+sfBd7mLmGay4rqnkZLRkXR10kgDPtnP5e1eywGSmDoRd7SNttuI3ZZXwvxUhP0dQRITqkc9mffnZRPmzj6ScVtp7Rhh1VWIA3OcHPvjFWmEy0To5mkXDsMLi2INwSMCLixVReG1PSRnIt8cDnwwKnHapxNIuHAvEHaXCBsDKEjOoZHt7dap0U4va15OwE8bq/SAHsAZm3Kyh/KvJdpxK2WSF3hnQYZ16E+uNiPTr8qukq3MmdDK0FtgRxBw5XBB2bscVVFBeMPjcQRgb44+hB3rT4hwW+4SRLJGk8KqkWteqxq+rTtjGemWHp16HLU6NgrGERuLSSXW/mLbXxvlngQtEdZLA4dIL5C/C+X+1xuzRh+mMEzpIOAeuN8Z9+lV/xECdFya2fV79YfuvaE/wD9rLfzeS/Q1mT3KEddA6+uKyUjnmkYRnqjyWyUDpXA5XPmta14pDOulseLYq2CG9vQ1XTaUje/Ufdjx904H58Ulpjq3HWbvGKrDtT5AtoIJLqDUhyNSZJUk56ZO3Tp9MV9HTTukJa7PO65M8fRWLMr2tzXU7OeVFntrW4nkaQRqDFEdISMnckKoGW3+02W964c7pKqSSMnVYHFpAzdbedg4DPeupGGxNaRiSL8B2b1ZyrjYVpAAFgq19r1EoiURfDRF+d+1DvU4hcSorBQFQuAcAkk4z0ztXuhJmNjdHcaxe82221tyq0hDrlriMAG+Su3kmQtY25Y5Pdjf4EirahjWSuDRYXUKVxdC0ncqz7XIWdVVRlmmYADzJNcf+GReqq+Y/U5adLODY4Sdx8gp9ydYtw/h0STfbAzgerdF+Pr866Gla6OEGU5DAcSq6Gne4BpzNzyuVVXalzEJT3AwW1anPofQfh/m9X8PUUsbX1c3ty7Nzcwe3Zw5qOkahskgij9lm3ebWt2bePJTvssuGfhDl2LHVIBnyGF2HtV2nfcPP8AIfimixZ4A2O9FU/J1z3fFoW/++AfgW3+6u9ML645rlQmzGH8vp8VcfMVpni1icebH6Kf7VwqI6rqkcGHvuPgulVi74Obh5FV523XGq7RfQH+35VZocXbM/e8j+1rR6pWn6xrdzR4k+isHkS5MXBIpF6qjEZ9namky7Xs02JLBfmQPivaKwjJONtY911S3OnMhvphIyaWUEH33rdSUopmFgcXXJcSbbQBs5LLJK6V2uQBgBYcLn4q2ux444TIR/HJ/Stc/Tbi2BzhsYfitWjRd5H83wC6XDr6LjFrJC5KyAEEgnKsNs7e/wBR91MYfS1LWTAOIuWu3jI/lcLgHvGC9Lm1UBLMMrjccxzB/YqiXims7lxGSWhcqWUEg49a7z4mysLHC7SMRvB+fRc4SWsSbEZcCN3zzVxcu8dt+MWxtbpcSY2z1B6Arn/PKuIBLo6QNJuw4NJ/Q7/F23nn0Lsq2WODhjh+ofEbOSrO/wCWpOH8Sihk3GsFGH7y52Nddzmvic5uVj5LF1g7VdmCPPNWP22fs2D+dP6a52h/cj8rfgtekPeDmfivPYR/y8n8x/Go1v2pv5P8ip0vu3fm/wAQtzkfib3cl9a3HjiVmQA+h8qjPE2kqI+hwDgTbYC3VxG6+sbgYZYZqML3VEb2y42t3EuFvDA5qEcu8KFrxaeBTlU1AH28VefxEdbRcjt+of8A0FHRtxWMB2aw8FevDf8ASj/kX8KyUH2WP8o8lvn967mfNfnSHmSW2vpFDZjMpBQ9NzXcr9HQVzOjmbjbB21vb8MiuNTVElMOkjO8kbDj58VYvPt/3vCJPFqwy4PqpBxvXD/hyaQvfBN7cdxju2fO6y6WlWsLGSR+y4gqR9lv7Nt/5B/StSg97N+d3wVz/ZZyCllaVWlESiJRENEVZ9tdsqWB0jdpASfUll/vWKmp44a+MsGLtck78Lq6SRzoHXOWqpdyL+z7b+T8zXVq/fOWCj9w1fLfgSvP30ozodzGp9SftH4eX19K4ei4JYHzvOAkPgCfO/zdb6vUlEY/D52HktnjXCGnVgJShwQhxkKT54zv91XS0Mc07ZZiS1v3dnbv+QvOme2JzI8Cdq/OvOfKdzZSEzDUrHIkHQ/P8vuFfUNkbINZp9QuI0GMhjhbduPb8lWx2S/sd/55PwWuJp37O/8AIfiujo33n9XoqVgm0Xgcfuyg/wDur6A4vsuS33APC/cv0xdWHeXVvMOkasfjqUqP6s/KvmmucyocLYOaATu1XYeZXbewPY118Wm/eLKie1WfvL8gbnH9RzWvQYvRhw+85573H0WWuIFQ7gGjuF/ire5Q4Q44RFBJ+rdkIOr93UxIJHwOcVHSFnSYHItP9pBPkp0YPRYjPW8b281EuM8jW1jYzkOs0x3DEAFBv9kAn6n7qkdKh9VFFGR1ibi4JtquPPMBVOoCyF733JAFjkMwu/2eWi2vDO7eRS0gaQAeQdRgH32++sGna2DVkh1hrBpFuOPqtejIZMJLYE38vRcXsclVZLssQBrxknHma16XmjjqYnPcANV+ZttYsujGOdG/VF/Y/wAlh4IiWfGrhZmUiclk8wVfce1WV8pdTRVERu1pBNvw6paTxAJBPDHYo0rNWodFILEggcy4Ecri45qWpycRxP8ATEZBEVUaAMEEY6ADGD1z71Cpk6enbGNhab8Adb9vFWww9FOX7LHDiRZQvtX34vZ43wq59vE1b4vszv6v0rNMfr/7f1Fdbts/ZsH86/01j0P7kflb8Fo0h7wcz5Feewf/AJaT+Y/jUa37U38n+RU6X3bvzf4hfOyv/nuIf91qnpL3sPJ3kxVUOUnZ+p64yft66+Lfg1Z9P/8AUv8A6P1BS0f9ubzd5K5OHf6Uf8i/hWag+yx/lHkt0/vXcz5qjueuzO5ieSeIiVCSxwMFfivp77/KvoYqhkuGR+dq4z43w5i7d42cwoPHxmZYngLEo2xUnoRVuq3W1yOta19tt19yhqXHVNhcG2w9i/Q3Zb+zbf8AkH9Ir5uH3s353fBdt/ss5BSytKrSiJREoiURVz25f8h/vX+papZ9uh5P8lI+4f2ealHIv7Ptv5PzNbqv3zlko/cNXH4lzH+iSnW+FZ2A1bjOenqPlXyFGNISzzfRTrajjdpOdycr8t47V16iSmiYzpsNYZ9gz/0pPwfiInTWAMeRByD8DXcpJ5ZWnpYywjCx+brLI1gsWODgVV3bL/pP/wBwVVoP/s6rkPMKOkvcQ8/gV3OySEjhJDeHU74LbDcKM/WulplodG5hIF22udl7rPo42drAX63oqW5l4eba6ZCwYghsjpuc/hXUp6ltTE2duAdj4rAYTFrQu+7hzwVnXXa7HHGiRqWZUUEgDqFAPiOR19q5c2j6qWV1pWsZfCw1nW7bAeK2xVbGxjqEu23Nh4XPkqz4zfSXdwZ1iIzjbBx4feupR0v0aFkMdyG7+d1inmD3udIQC70su0OJ8VuPss/+0f2zVbtF0utrOibfebHzuvBWuI1WvcRwuPKy9Hlzi0owyzkHyIk3+q1c1kMfslo5WHkFEvc/Nrjzv8SvrckcSAGoSKPLJI/Eip9Kz8YUejP/AMvJfF5J4mm6rIM77Z3J+HWhkjObwvdVw/8AzPz2rVu+V+JBg7xSll6MVfb56a9GpazXN7wvNbMFjseB9Vtxc0cUgOCzbeRAz/f7qxnRFMcWxgflJb+kjyV3/IPy6Q9oB8x8VzuF8xvFdm5ukaVjuQ3r86nW0xngdDfVvbZuN7WuLg5HHEJA8Me2RtnWxzzuLXvY4jZgptzPz1ZcSs2hkVkkXxR+Q1AdPhg/hWekgqIZLODS3K4JHgRyyJV1TMx7LgODhiNviL+ICkvZFaRQW20oJfxaSRkZ3xXPq6gfTXCTq2Aa2/3tpIyG21huWukYTT6wN7m5ts2W8MVvck8qTWlzdSylCszll0knr65FaKx4mkjc3JoN+0N9D4KqljdGH6223gXH4qDp+3rr4t+DVVp//qX/ANH6gvNH/bm83eSuKyTMKDOMoNx5bVjo2l1HGAbdUY9i3ym0zjxPmo0nMYngnTUrHupBkbEEK32l+VV0VRWQVTKesZYk4O2H4Y9h3hQn6CWB8kDr2BuNo+KqTs/5G/4jLI7viFHIYDqx2OPYYI6b/DrXZ0hWysk6CAdYi+scmi5F7bTcGwy3rJR07XRiR+WVt+Hgv0DwrhyW8SxRLpRRgCsUMIiba5JOJJzJOZWt79Y3W3VyglESiJREoirntx/Z/wDvX+paqZ9th5P8lI+4f2eak/If7Ptv5PzNbqv3zlko/cNVZ9sf+n/5zfjXD/hv7TV8x+py2aV9iHt8gpx2R/syH513q33vYFio/dnmfNRPtkH6p/8AuD8K4mhP+zqeQ8wtmkvs8PP/ABKhq80312qQW4IVFVFCZJwBjy3yceVfQu0fTvlMz26xve7jcDkDgO6/Fcn6RJHGItawys0WJ7cz3gLZPIpjAl4jcrCCwXBJZyxGQojTLZxvg6a0Gdl7C7j3DvUWxSkYANHee71Ul4Vy3Yw8RaxNtLK8cRleViqJpCqcxgZdhqYJ9rrn0ql1S/U1m2HiVcKNpNpCXeA7gsfIvGxPdWeRZwrOZSIEgdpCqCQLmdww+0hOcr9npvUJy/VNyTbjh3K2KGNpwaB2LjX3G7pybeWa4MY4oIjMJNA0DKGLwEEeHL9MbV6GN9q2NlMOOSkvHuI21pzC9xOwCx2ms+LJ7w+DCqT9ox/u+m+POqmNc6Gw3qR1Q+5WDtVv0vpeHwxI0oeGS47tdOvDxZjJBOBjDE79Aete041A5x5I83tZaHH7yK55csfEpkSSOFd9wyBkO3/bwfgakwFs5XjsWLodnjyz8QvhdF1ljthC+HYeJAsbOPLJCBgffaoTANY3V3owkk3XM5G4tcmThfeXU00d29wkkcxEi4hAC6S4LD7WevkKsla0B1ha1vFG4gXxWe1umnvJbV7Szm0XJiIjBhm7vUQZQqtpZUA32zuPc1MSvYwEOOW3EclQaaJ5sWjsw8lpcx8E4YtzNbs01s8TAF3j1xkMAVOuLdAcjdhU2Tuc0FzQeWBVbqYtNmPI54j1WrxLkDiFl+sgZmXqGjJIx67b/MgD3qWvDM3UJBH4XfvgqnNkjOs5v9Tfm682HaZfWylHAY4wpYdPf0NZRoyCN4c0Fv8AKD1T2G9v6bK8Vkr24ODuJGI8vEFYeQ+IPccQeWVtTuCWPrs1Yv4j/wCsk/p/UFdo4Wq4/wCryX6D4b/pR/yL+FYqD7LH+UeS3z+9dzPmvy7xS/khu5jGxHjPnsa+qcce5cFrA5mPHHtKtXsDbMNyfWUn/wBqV89V/wDYH8g/U5dinFqYDifIK1qmvUoiURKIlESiKuu3H9n/AO9f6lqpn22Hk/yUj7h/Z5qTch/s+2/k/M1uq/fOWSj9w1Vn2x/6f/nN+NcP+GvtVXzH6nLZpX2Ie3yCnHZF+zIfnXerfe9gWKj92eZ810Ob7W3ljKSxq5PlncY8zg5r5+srmUcgkjt0h6vYd42jdfbZdFlMahhY/wBnPt4HZ6KEdhSjXxA4H24x8v1tfSaQwfbmuXQ4xg8AoZw+ymzm3VpYIuLEiONS7nu99feZOV7sAb9Sck1Y5w256qtsdisi/t2i4zJeTSQRW/6P3HikzI4Kq2pIwNsP4d/JSfMVnY0vi1Wgk3ukkrGG7iAoXwi64dw+S3c3s9ybUyGJVjREXvQQ2Qcuc5z8a1OikeCDYX7VQKpv3QT2W87LWPNdhoaGHhpmVpTMRI8khMhBUsRt5EjHSvHRNb1nvts3LwSyuwazx9Atq55quZ5Gk/4PC0jYy7W2WOAAMs+c4AArK6r0fGLOmH94VghrHH2R/afVbC8y8WyGWxUFRpBEUYIUDGASuQMbYqn/AJLReXSD+4qf0Wu+R+6xNzBxIKEfhsbIDqCmCMgHpnAXrjzr0aS0WThKP7k+i1o/1+6+/wDx3cI8rzcLTVMuiVxC6tIuMYZwRnbar2SUUlgyW/8AUCoFtY3No7iFpcB5o4XDPFN+gyRPESV0zSsqlgQf1bkgdfWtT4S5tg/PePiq2zvacWdx9bLo8Iu4O/MtrxZ4u8nE0qTRKS251DvUzgFWYYIx08xUHQPtbVBw2H4L0VUYONxzHxxWTnDl+4uZeJ3UWZI3ji7oW8gcTBGiBWRFy2ygtjA3GxqDHamq12B4q3B93NN1u86HXLw+aCWRP/pGbuo5DHMFVS2pO8wr6erISCQvTfaqLAOB39isdmCtzj3C4Lrghu3IlmEBfvwoQuy7ZdBtnbB6+eD51Jkz2SdHs3Kt9PG76y2O/wCc1zuy7leJkScOVkZcYIyPQkb9eu1cnTc/0h50eCG31XE2vrbbDHYfnNXaOiLR9KdjYuAG7G3krggi0qFHkAPpVsMYijbGMgAO5XOdrOLjtX5n5p5Yuo7thJCyiR/CcZBB9COvyrv67XDWBFvLmuICYxquBvjhv5KXcrc6S8LIt723CxgAB0TG3kSAN89cjr6HrXBl0c8PNVSODw/Egm9/yu2cAcOS6sVYxw6GUapHhzG3mFcfC+Ix3EayxNqRhkH1zvUIZhK0mxBBsQcwRmFe9hYbLbq5QSiJREoiURVj24X8ZsxGHBcuAFzvswP5Gs9O9stcwR46gdrcLiwHO+xTlGpA4uwvaymPJCFbC2B2/Vg/XJH3GuhVn65yx0Y+obyVYdsJzGMf+K341xP4aINTVEbx+py2aV9iHt8gtbg3Pkdpw+GAFi4BLBTj7XTJHtXX0no2aslFpNRlhe3tHhssOZ7Fgo6xsDCAzWdc54AY+PYFGuL863MxwD3SH0B/z8aso9DUVJjGy7vxOxPoOwLyarnn9t+H4W4D1PaV0+z/AJ2Thq3epTK8rJpwcA6deSfP94bffW6aASuuXZeKqjmMbQGt/ZYU50u7l0tbTu7WNzpVIhoUZ9dAz+NV1D4aWJ0zhfVF959FKOOWd4YXZ7BgPVS7h3ZA8nivLpmzuVXb++furmP0hWzew0MHE6x7hYDvK2R0VNFxPDDxOKlvDOzPh8OP1Ac+r+L+rNZ3RTye9mceA6o8LHxV4LG+ywduPmpJb8IgjGEiQD4VAaPptrAefW87qfTyb/gtpYVHRQPgBWhsMbfZaB2KsvccyveKssopprwgHNLrE9qh6op+IFUvpYX+0wHsCmJHjIlc6/5ZtZhiWBG+IB/GqhQxNxju38pLfI2UjM4+1jzAKinFuySylyYw0R9VP5dPuq1prI/YluNzgD4jVPmoEQu9pluXoole9md/aNrs7gtjoMkMPgR/+q0t0vKwWqIjbe3rDuwI7AVmfo6JxvG6x/tPeMFx+Ic0SgiHi9ks+B4WcaZFB693Mm+M+eTW+nlp6huvA7nbfxacvBZ5GTwnVfjz9QpdJzLYPwW4trVymiBwsch8W5J2bz3J9/aomnkEgecRvCmypYRqnA7j8NhUD5f51ktVWJ0VowBjB3APw8/j9KyaS0JTVzukfdr7DrA7srj0sV7S1s1OCGWLbnA4c7H9iFZnLfaHFLgCTf8Agk/Jv71w30OlKDFv1zOGfd7Q/wDQXRbWUk+D/q3ccu/LyKnFpxSKXY4BP7refw8jVlNpOmquocD+E/OPmpyU0keIxG8KJ9sdun/DWOlcqwAOBkAg5A9K71AA1xa3AWyXLrcQ1xzuF0uy/wDZtv8AyL/StcyD3k353fBb5PZZ+UKV1pVaURKIlEXw0RUjxexjm5h0TDKYyf8Abk00VKIqOWQ4arpDfd1lRXs6SaNm/VHgu3zb2hRwju1IJAwI06ADpqI/DpXJi0dXaSOvUExRH7v3nf73nDcCtclZBT9WEa7t+wfO4d4VV8c47Pdkd8SqdQNJwP8AP8zX1FHQU9GzUgZqg5nMnmcz5DYuTLO+V2vI7WO7IDkPXFY7PhedyEkU+aswI/Kug2LtWCWqtgLtPEBda3t1iGzMF9Cdh9elXtaG7VhfK6U4jFcTiKQFiVdixPRQCMn6fjWaTUzBXRpzPYAtFl3OR+WrprqGUW7hEcEkjG2D5Hc/IV85pavp308kEbtZ5FrDHyvbtXco6eRsjZHCwG/BfpQVIZKS+16iURKIlESiJREoiURKIqM7auFzSXSyRxO6KmCVBOD8BvVOjaqGKeZkjg0lwIBwv1RklVE98bHNFwB8Sq4s4EY4aXQemMfdnp9a+kY0HM2XHmc9mTb/ADuXd/4aukBAg2+2VDE+48q09ELYLm/SXaxL78r2XMn4YwP6sOzfxbKPlneqDGR7K2MqWkdew4Zrp8H5vuLUhHYSIOqkg4+BFcnSGiKWtv0zet+IYH0Pat9NVSwWMJw/CcuzaOzuUw5i5wivOFyxqx1gq2k9QMHO/pVGitH1NG9zJHa7LHVdt5EZjhmOKsrayKdrbDVdcXHxB2+fBWF2X/s22/kX+laxwe8m/O5dCT2WflCldaVUlESiJRF8NEX5z7T7po+KTFG0kqBn0BJq3QlxTv8Azv8A1LPpFgc9t9w8lFLaLJy2h8+r6T9TXZaL8e1c6R1hhcdlwu3CqQrnUyr/AAlgfpjP3VpbZgvdc55fM7VsCd9rfPavltPPctotIGc/xY2Hx8h8zWKr0lDTi73BvmeQzK202inyZ4+XeplwTsknmIe9mKj+Bev1PT4AfOuLLpSon9yyw/E/4Nz7yOS7EVDDF7R7B6qxuA8i2dpgxwqW/iO5+p3+WayOpnS41Dy/hk3+0Yd91pEgZ7sAefepJHGFGAAB6CtDGNYNVosFAkk3K9VNeJREoiURKIlESiJREoiUReZIwwwQCPcVB7GvGq4XC9BINwoxzDyFZ3YJeIB/412P1G/y6VnZTOhxpnlnDNv9py7LKZeH+8F+OR71WHHuzK7s8vav3sfXScZ/sf8A2/OtsWmHw4VLdUfiGLe0Zt7bjisk2jY5h1MeBwPft+cFF4+IAkxzoY36ENkfUHcfA19BFUxytBBBB2jIrgzUUkLrt2d4WvfmMbLJGg9EQFvqDtXr9XIEDsUoekOJaTzNgtGy4dLMcW8csnkSF239SNh8zWCoqoKcXkeG8/TM9i6cUMsuTbr9J9ntm8NhBHKpV1RQQfIhR9a4FK4PMjxk57iMCLg5HFdWUW1RuACkda1UlESiJREoi5XEeXLafPewI+euQD+NZDRRaxe27ScbgkeRVvTOtY2I4gFRbiPZNYSZKo0Z/wCkkfcDp+6rG/S2exMTwcA7xFj4qBELvaZ3G3quZw3sat0l1SSPIg6KSPv0gZ/D4166evkGqXNaN7Qb9l7gc8V4IoG4gE8Dl4ZqxOG8Kht1CxRqgHTAFRipY4zrAXdvOJPapukc4W2bti3a0KtKIlESiJREoiURKIlESiJREoiURKIlESiKNc08k2t8uJIwH8nXYj4Ef/z1BrKKd0LtemdqHaPunmPiLFWF4eNWQXHiO1cbgnZRZQYLqZWHm+4+n2fuqT/pU3vZbDc0avji7xCi0RM9lt+Jx/ZTS04fFEAI41UDpgV5FSQxG7G478z3nFSdK92ZW1WlVp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v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57200" y="2525713"/>
            <a:ext cx="4041648" cy="391318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Sold my sister’s 1967 Mustang for $2,500 and bought a ticket to Japan</a:t>
            </a:r>
          </a:p>
          <a:p>
            <a:r>
              <a:rPr lang="en-US" dirty="0" smtClean="0">
                <a:latin typeface="+mn-lt"/>
              </a:rPr>
              <a:t>Worked for the Princeton Review of Japan in Tokyo</a:t>
            </a:r>
          </a:p>
          <a:p>
            <a:r>
              <a:rPr lang="en-US" dirty="0" smtClean="0">
                <a:latin typeface="+mn-lt"/>
              </a:rPr>
              <a:t>Taught GMAT, LSAT, TOEFL, </a:t>
            </a:r>
          </a:p>
          <a:p>
            <a:r>
              <a:rPr lang="en-US" dirty="0" smtClean="0">
                <a:latin typeface="+mn-lt"/>
              </a:rPr>
              <a:t>Got interested in business</a:t>
            </a:r>
          </a:p>
          <a:p>
            <a:endParaRPr lang="en-US" dirty="0" smtClean="0">
              <a:latin typeface="+mn-lt"/>
            </a:endParaRPr>
          </a:p>
        </p:txBody>
      </p:sp>
      <p:pic>
        <p:nvPicPr>
          <p:cNvPr id="2050" name="Picture 2" descr="https://fbcdn-sphotos-b-a.akamaihd.net/hphotos-ak-xpf1/v/t1.0-9/10153293_10152063602774677_7405547786527137482_n.jpg?oh=82ee3e5901bbccb606a84353359b395c&amp;oe=5490FC4B&amp;__gda__=1419001908_719236adf5dc179e8a0d7ccba8a8ddb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724400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 1991-1994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Japan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0141"/>
            <a:ext cx="4041775" cy="301885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2660141"/>
            <a:ext cx="4041775" cy="3018856"/>
          </a:xfrm>
        </p:spPr>
      </p:pic>
    </p:spTree>
    <p:extLst>
      <p:ext uri="{BB962C8B-B14F-4D97-AF65-F5344CB8AC3E}">
        <p14:creationId xmlns:p14="http://schemas.microsoft.com/office/powerpoint/2010/main" val="60715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Import business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1994-1996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1905000"/>
            <a:ext cx="4041648" cy="391363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Imported furniture from Indonesia and Thailand</a:t>
            </a:r>
          </a:p>
          <a:p>
            <a:r>
              <a:rPr lang="en-US" dirty="0" smtClean="0">
                <a:latin typeface="+mn-lt"/>
              </a:rPr>
              <a:t>Sold wholesale to  furniture stores and other retailers</a:t>
            </a:r>
          </a:p>
          <a:p>
            <a:r>
              <a:rPr lang="en-US" dirty="0" smtClean="0">
                <a:latin typeface="+mn-lt"/>
              </a:rPr>
              <a:t>Customers included Costco, Nordstrom</a:t>
            </a:r>
          </a:p>
          <a:p>
            <a:r>
              <a:rPr lang="en-US" dirty="0" smtClean="0">
                <a:latin typeface="+mn-lt"/>
              </a:rPr>
              <a:t>Retail store on La Brea Avenue</a:t>
            </a:r>
          </a:p>
          <a:p>
            <a:pPr marL="457200" lvl="1" indent="0">
              <a:buNone/>
            </a:pPr>
            <a:endParaRPr lang="en-US" b="1" dirty="0" smtClean="0">
              <a:latin typeface="+mn-lt"/>
            </a:endParaRPr>
          </a:p>
          <a:p>
            <a:pPr lvl="1"/>
            <a:endParaRPr lang="en-US" sz="2400" dirty="0" smtClean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4041775" cy="3019536"/>
          </a:xfrm>
        </p:spPr>
      </p:pic>
    </p:spTree>
    <p:extLst>
      <p:ext uri="{BB962C8B-B14F-4D97-AF65-F5344CB8AC3E}">
        <p14:creationId xmlns:p14="http://schemas.microsoft.com/office/powerpoint/2010/main" val="30100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Traveling in Southeast Asia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Nyepi</a:t>
            </a:r>
            <a:r>
              <a:rPr lang="en-US" dirty="0" smtClean="0"/>
              <a:t> Festival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Bali, Indonesia 1995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4181872" cy="3124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94" y="2212975"/>
            <a:ext cx="2922813" cy="3913188"/>
          </a:xfrm>
        </p:spPr>
      </p:pic>
    </p:spTree>
    <p:extLst>
      <p:ext uri="{BB962C8B-B14F-4D97-AF65-F5344CB8AC3E}">
        <p14:creationId xmlns:p14="http://schemas.microsoft.com/office/powerpoint/2010/main" val="4103526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Bad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Learned core business skills </a:t>
            </a:r>
          </a:p>
          <a:p>
            <a:r>
              <a:rPr lang="en-US" dirty="0" smtClean="0"/>
              <a:t>Being your own boss is exhilarating but risky</a:t>
            </a:r>
          </a:p>
          <a:p>
            <a:r>
              <a:rPr lang="en-US" dirty="0"/>
              <a:t>Accounting is vital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travel is not fun</a:t>
            </a:r>
          </a:p>
          <a:p>
            <a:r>
              <a:rPr lang="en-US" dirty="0" smtClean="0"/>
              <a:t>You always need more capital</a:t>
            </a:r>
          </a:p>
          <a:p>
            <a:r>
              <a:rPr lang="en-US" dirty="0" smtClean="0"/>
              <a:t>You pay employees and the business before yourself</a:t>
            </a:r>
          </a:p>
          <a:p>
            <a:r>
              <a:rPr lang="en-US" dirty="0" smtClean="0"/>
              <a:t>Choose partners and employees carefully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5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My name is Chris Manderson and I am 46 years old.</a:t>
            </a:r>
          </a:p>
          <a:p>
            <a:r>
              <a:rPr lang="en-US" dirty="0" smtClean="0">
                <a:latin typeface="+mn-lt"/>
              </a:rPr>
              <a:t>I am Managing Director for Mergers &amp; Acquisitions for Franklin Data Ventures, Inc.</a:t>
            </a:r>
          </a:p>
          <a:p>
            <a:r>
              <a:rPr lang="en-US" dirty="0" smtClean="0">
                <a:latin typeface="+mn-lt"/>
              </a:rPr>
              <a:t>My primary role is managing mergers and acquisitions.</a:t>
            </a:r>
          </a:p>
          <a:p>
            <a:r>
              <a:rPr lang="en-US" dirty="0" smtClean="0">
                <a:latin typeface="+mn-lt"/>
              </a:rPr>
              <a:t>I also run the legal department, managing litigation and other legal and business affairs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UCLA School of Law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Law school, 1997-2000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Graduation, May 2000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Returned to law school to forge a career (not a job)</a:t>
            </a:r>
          </a:p>
          <a:p>
            <a:r>
              <a:rPr lang="en-US" dirty="0" smtClean="0"/>
              <a:t>Considered MBA and JD/MBA</a:t>
            </a:r>
          </a:p>
          <a:p>
            <a:r>
              <a:rPr lang="en-US" dirty="0" smtClean="0"/>
              <a:t>Studied business law</a:t>
            </a:r>
          </a:p>
          <a:p>
            <a:r>
              <a:rPr lang="en-US" dirty="0" smtClean="0"/>
              <a:t>Worked as LSAT instructor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2660141"/>
            <a:ext cx="4041775" cy="3018856"/>
          </a:xfrm>
        </p:spPr>
      </p:pic>
    </p:spTree>
    <p:extLst>
      <p:ext uri="{BB962C8B-B14F-4D97-AF65-F5344CB8AC3E}">
        <p14:creationId xmlns:p14="http://schemas.microsoft.com/office/powerpoint/2010/main" val="1052239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>
              <a:latin typeface="+mn-lt"/>
            </a:endParaRPr>
          </a:p>
          <a:p>
            <a:endParaRPr lang="en-US" b="1" dirty="0">
              <a:latin typeface="+mn-lt"/>
            </a:endParaRPr>
          </a:p>
          <a:p>
            <a:r>
              <a:rPr lang="en-US" b="1" dirty="0" smtClean="0">
                <a:latin typeface="+mn-lt"/>
              </a:rPr>
              <a:t>What I became…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95400" y="2209800"/>
            <a:ext cx="6629400" cy="39136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n-lt"/>
              </a:rPr>
              <a:t>A corporate lawyer</a:t>
            </a:r>
          </a:p>
          <a:p>
            <a:pPr lvl="1"/>
            <a:r>
              <a:rPr lang="en-US" sz="2000" dirty="0" smtClean="0">
                <a:latin typeface="+mn-lt"/>
              </a:rPr>
              <a:t>Worked at </a:t>
            </a:r>
            <a:r>
              <a:rPr lang="en-US" sz="2000" dirty="0" err="1" smtClean="0">
                <a:latin typeface="+mn-lt"/>
              </a:rPr>
              <a:t>Skadden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Arps</a:t>
            </a:r>
            <a:r>
              <a:rPr lang="en-US" sz="2000" dirty="0" smtClean="0">
                <a:latin typeface="+mn-lt"/>
              </a:rPr>
              <a:t> and Paul Hastings, 2 major international law firms </a:t>
            </a:r>
          </a:p>
          <a:p>
            <a:pPr lvl="1"/>
            <a:r>
              <a:rPr lang="en-US" sz="2000" dirty="0" smtClean="0">
                <a:latin typeface="+mn-lt"/>
              </a:rPr>
              <a:t>Specialized in mergers &amp; acquisitions and business transactions</a:t>
            </a:r>
          </a:p>
          <a:p>
            <a:pPr lvl="1"/>
            <a:r>
              <a:rPr lang="en-US" sz="2000" dirty="0" smtClean="0">
                <a:latin typeface="+mn-lt"/>
              </a:rPr>
              <a:t>Advised corporations and private equity funds</a:t>
            </a:r>
          </a:p>
          <a:p>
            <a:pPr lvl="1"/>
            <a:r>
              <a:rPr lang="en-US" sz="2000" dirty="0" smtClean="0">
                <a:latin typeface="+mn-lt"/>
              </a:rPr>
              <a:t>Never went to court </a:t>
            </a:r>
          </a:p>
          <a:p>
            <a:pPr lvl="1"/>
            <a:endParaRPr lang="en-US" dirty="0">
              <a:latin typeface="+mn-lt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Why?</a:t>
            </a:r>
          </a:p>
          <a:p>
            <a:pPr lvl="1"/>
            <a:r>
              <a:rPr lang="en-US" sz="2100" dirty="0" smtClean="0">
                <a:latin typeface="+mn-lt"/>
              </a:rPr>
              <a:t>Learned how businesses operate in many industries</a:t>
            </a:r>
            <a:endParaRPr lang="en-US" sz="2100" dirty="0">
              <a:latin typeface="+mn-lt"/>
            </a:endParaRPr>
          </a:p>
          <a:p>
            <a:pPr lvl="1"/>
            <a:r>
              <a:rPr lang="en-US" sz="2100" dirty="0" smtClean="0">
                <a:latin typeface="+mn-lt"/>
              </a:rPr>
              <a:t>Every deal is different—you have to understand how the client will grow its business thru the transaction</a:t>
            </a:r>
            <a:endParaRPr lang="en-US" sz="2100" dirty="0">
              <a:latin typeface="+mn-lt"/>
            </a:endParaRPr>
          </a:p>
          <a:p>
            <a:pPr lvl="1"/>
            <a:r>
              <a:rPr lang="en-US" sz="2100" dirty="0">
                <a:latin typeface="+mn-lt"/>
              </a:rPr>
              <a:t>Resume builder</a:t>
            </a:r>
          </a:p>
          <a:p>
            <a:pPr lvl="1"/>
            <a:endParaRPr lang="en-US" sz="2200" dirty="0" smtClean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Entrepreneurship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1600200"/>
          </a:xfrm>
        </p:spPr>
        <p:txBody>
          <a:bodyPr/>
          <a:lstStyle/>
          <a:p>
            <a:r>
              <a:rPr lang="en-US" dirty="0" smtClean="0"/>
              <a:t>In 2009, founded Manderson, Schafer &amp; McKinlay LLP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develop my own clients</a:t>
            </a:r>
          </a:p>
          <a:p>
            <a:pPr lvl="1"/>
            <a:r>
              <a:rPr lang="en-US" dirty="0" smtClean="0"/>
              <a:t>Run a business</a:t>
            </a:r>
          </a:p>
          <a:p>
            <a:pPr lvl="1"/>
            <a:r>
              <a:rPr lang="en-US" dirty="0" smtClean="0"/>
              <a:t>Freedom &amp; autonomy</a:t>
            </a:r>
          </a:p>
          <a:p>
            <a:r>
              <a:rPr lang="en-US" dirty="0" smtClean="0"/>
              <a:t>A law firm is a business, facing the same issues as startups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06" y="2212975"/>
            <a:ext cx="2614589" cy="3913188"/>
          </a:xfrm>
        </p:spPr>
      </p:pic>
    </p:spTree>
    <p:extLst>
      <p:ext uri="{BB962C8B-B14F-4D97-AF65-F5344CB8AC3E}">
        <p14:creationId xmlns:p14="http://schemas.microsoft.com/office/powerpoint/2010/main" val="3243545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Tyler and Lance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experience!</a:t>
            </a:r>
          </a:p>
          <a:p>
            <a:r>
              <a:rPr lang="en-US" dirty="0" smtClean="0"/>
              <a:t>Developed new skills in bankruptcy, litigation and real estate.  </a:t>
            </a:r>
          </a:p>
          <a:p>
            <a:r>
              <a:rPr lang="en-US" dirty="0" smtClean="0"/>
              <a:t>Lance Armstrong investigation</a:t>
            </a:r>
          </a:p>
          <a:p>
            <a:pPr lvl="1"/>
            <a:r>
              <a:rPr lang="en-US" dirty="0" smtClean="0"/>
              <a:t>Media relations; 60 Minutes story</a:t>
            </a:r>
          </a:p>
          <a:p>
            <a:pPr lvl="1"/>
            <a:r>
              <a:rPr lang="en-US" dirty="0" smtClean="0"/>
              <a:t>The truth will always come out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2779810"/>
            <a:ext cx="4041775" cy="2779517"/>
          </a:xfrm>
        </p:spPr>
      </p:pic>
    </p:spTree>
    <p:extLst>
      <p:ext uri="{BB962C8B-B14F-4D97-AF65-F5344CB8AC3E}">
        <p14:creationId xmlns:p14="http://schemas.microsoft.com/office/powerpoint/2010/main" val="2521574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143485"/>
              </p:ext>
            </p:extLst>
          </p:nvPr>
        </p:nvGraphicFramePr>
        <p:xfrm>
          <a:off x="533400" y="1722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images.forbes.com/media/lists/companies/skadden-arps_200x2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76070"/>
            <a:ext cx="230678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abovethelaw.com/uploads/2011/07/Paul-Hastings-new-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2" y="2299820"/>
            <a:ext cx="1714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CP-final logo-GROUP HOLDING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82" y="1960095"/>
            <a:ext cx="23558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Mergers and Acquisitions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381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do companies merge and acquire?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</a:p>
          <a:p>
            <a:r>
              <a:rPr lang="en-US" dirty="0" smtClean="0"/>
              <a:t>Enter n</a:t>
            </a:r>
            <a:r>
              <a:rPr lang="en-US" dirty="0" smtClean="0"/>
              <a:t>ew businesses</a:t>
            </a:r>
            <a:endParaRPr lang="en-US" dirty="0" smtClean="0"/>
          </a:p>
          <a:p>
            <a:r>
              <a:rPr lang="en-US" dirty="0" smtClean="0"/>
              <a:t>Enter n</a:t>
            </a:r>
            <a:r>
              <a:rPr lang="en-US" dirty="0" smtClean="0"/>
              <a:t>ew </a:t>
            </a:r>
            <a:r>
              <a:rPr lang="en-US" dirty="0" smtClean="0"/>
              <a:t>markets</a:t>
            </a:r>
          </a:p>
          <a:p>
            <a:r>
              <a:rPr lang="en-US" dirty="0" smtClean="0"/>
              <a:t>Easier </a:t>
            </a:r>
            <a:r>
              <a:rPr lang="en-US" dirty="0" smtClean="0"/>
              <a:t>to “buy it” than “build it”  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71" y="2514600"/>
            <a:ext cx="3921929" cy="3048000"/>
          </a:xfrm>
        </p:spPr>
      </p:pic>
    </p:spTree>
    <p:extLst>
      <p:ext uri="{BB962C8B-B14F-4D97-AF65-F5344CB8AC3E}">
        <p14:creationId xmlns:p14="http://schemas.microsoft.com/office/powerpoint/2010/main" val="2080870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Why become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a Corporate Lawyer?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Gain an overall understanding of how businesses run and how to operate them efficiently.</a:t>
            </a:r>
          </a:p>
          <a:p>
            <a:r>
              <a:rPr lang="en-US" dirty="0" smtClean="0">
                <a:latin typeface="+mn-lt"/>
              </a:rPr>
              <a:t>Opportunity to work with several different types of businesses and clients.</a:t>
            </a:r>
          </a:p>
          <a:p>
            <a:r>
              <a:rPr lang="en-US" dirty="0" smtClean="0">
                <a:latin typeface="+mn-lt"/>
              </a:rPr>
              <a:t>Great foundation – limitless opportunities for growth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Words of wisdom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Your career path is unpredictable.</a:t>
            </a:r>
          </a:p>
          <a:p>
            <a:endParaRPr lang="en-US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4" y="2209800"/>
            <a:ext cx="60206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Words of Wisdom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your partners carefully.  Partnerships are easy to get into, and difficult and destructive to exit.</a:t>
            </a:r>
          </a:p>
          <a:p>
            <a:r>
              <a:rPr lang="en-US" dirty="0" smtClean="0"/>
              <a:t>Take </a:t>
            </a:r>
            <a:r>
              <a:rPr lang="en-US" dirty="0" smtClean="0"/>
              <a:t>risks.  You will create growth opportunities, both personal and professional.  </a:t>
            </a:r>
          </a:p>
          <a:p>
            <a:r>
              <a:rPr lang="en-US" dirty="0"/>
              <a:t>Entrepreneurs and risk takers can earn real wealth.  Employees earn </a:t>
            </a:r>
            <a:r>
              <a:rPr lang="en-US" dirty="0" smtClean="0"/>
              <a:t>paychecks.</a:t>
            </a:r>
          </a:p>
          <a:p>
            <a:r>
              <a:rPr lang="en-US" dirty="0" smtClean="0"/>
              <a:t>Controlling your own destiny in life is empowering</a:t>
            </a:r>
          </a:p>
          <a:p>
            <a:r>
              <a:rPr lang="en-US" dirty="0" smtClean="0"/>
              <a:t>The truth will always come out.  (Lance Armstrong case.)  Before or during a crisis, you need to tell your story, your way.  If you don’t, someone will </a:t>
            </a:r>
            <a:r>
              <a:rPr lang="en-US" dirty="0" smtClean="0"/>
              <a:t>tell it for you.</a:t>
            </a:r>
            <a:endParaRPr lang="en-US" dirty="0" smtClean="0"/>
          </a:p>
          <a:p>
            <a:r>
              <a:rPr lang="en-US" dirty="0" smtClean="0"/>
              <a:t>All careers look more exciting on TV.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2283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Careers You Can Pursue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4876800" cy="4191000"/>
          </a:xfrm>
        </p:spPr>
        <p:txBody>
          <a:bodyPr/>
          <a:lstStyle/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Lawyer (outside counsel in a law firm)</a:t>
            </a:r>
          </a:p>
          <a:p>
            <a:r>
              <a:rPr lang="en-US" dirty="0" smtClean="0">
                <a:latin typeface="+mn-lt"/>
              </a:rPr>
              <a:t>Government Lawyer or Regulator</a:t>
            </a:r>
          </a:p>
          <a:p>
            <a:pPr lvl="1"/>
            <a:r>
              <a:rPr lang="en-US" dirty="0" smtClean="0">
                <a:latin typeface="+mn-lt"/>
              </a:rPr>
              <a:t>Securities and Exchange Commission</a:t>
            </a:r>
          </a:p>
          <a:p>
            <a:pPr lvl="1"/>
            <a:r>
              <a:rPr lang="en-US" dirty="0" smtClean="0">
                <a:latin typeface="+mn-lt"/>
              </a:rPr>
              <a:t>Department of Justice—Antitrust Division</a:t>
            </a:r>
          </a:p>
          <a:p>
            <a:pPr lvl="1"/>
            <a:r>
              <a:rPr lang="en-US" dirty="0" smtClean="0">
                <a:latin typeface="+mn-lt"/>
              </a:rPr>
              <a:t>Regulatory:  NASDAQ, NYSE, FINRA</a:t>
            </a:r>
          </a:p>
          <a:p>
            <a:r>
              <a:rPr lang="en-US" dirty="0" smtClean="0">
                <a:latin typeface="+mn-lt"/>
              </a:rPr>
              <a:t>Business Executive</a:t>
            </a:r>
          </a:p>
          <a:p>
            <a:r>
              <a:rPr lang="en-US" dirty="0" smtClean="0">
                <a:latin typeface="+mn-lt"/>
              </a:rPr>
              <a:t>Business Owner / Entrepreneur</a:t>
            </a:r>
          </a:p>
          <a:p>
            <a:r>
              <a:rPr lang="en-US" dirty="0" smtClean="0">
                <a:latin typeface="+mn-lt"/>
              </a:rPr>
              <a:t>Investment Banker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81200"/>
            <a:ext cx="312420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Really Need to Know!</a:t>
            </a:r>
            <a:endParaRPr lang="en-US" dirty="0"/>
          </a:p>
        </p:txBody>
      </p:sp>
      <p:pic>
        <p:nvPicPr>
          <p:cNvPr id="1026" name="Picture 2" descr="https://encrypted-tbn0.gstatic.com/images?q=tbn:ANd9GcSE_ji-ZO_jDsc0vF438sTjMkH1mg_La32vLZrxKmCpuNyFWTtFw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94" y="1676400"/>
            <a:ext cx="6097412" cy="45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1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Really Need to Know!</a:t>
            </a:r>
            <a:endParaRPr lang="en-US" dirty="0"/>
          </a:p>
        </p:txBody>
      </p:sp>
      <p:pic>
        <p:nvPicPr>
          <p:cNvPr id="1026" name="Picture 2" descr="https://encrypted-tbn0.gstatic.com/images?q=tbn:ANd9GcSE_ji-ZO_jDsc0vF438sTjMkH1mg_La32vLZrxKmCpuNyFWTtFw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94" y="1676400"/>
            <a:ext cx="6097412" cy="45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53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What you should know about me?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4824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I grew up in San Diego, California</a:t>
            </a:r>
          </a:p>
          <a:p>
            <a:r>
              <a:rPr lang="en-US" dirty="0" smtClean="0">
                <a:latin typeface="+mn-lt"/>
              </a:rPr>
              <a:t>After college, and before law school, I lived in Japan and traveled all over Asia:  China, Thailand, Indonesia, Korea, Hong Kong etc.</a:t>
            </a:r>
          </a:p>
          <a:p>
            <a:r>
              <a:rPr lang="en-US" dirty="0" smtClean="0">
                <a:latin typeface="+mn-lt"/>
              </a:rPr>
              <a:t>At different stages in high school and college I thought about being an investment banker, a lawyer and a diplomat.</a:t>
            </a:r>
          </a:p>
          <a:p>
            <a:r>
              <a:rPr lang="en-US" dirty="0" smtClean="0">
                <a:latin typeface="+mn-lt"/>
              </a:rPr>
              <a:t>I have 3 kids, a son age 17 who in college, and daughters ages 15 and 8.  They live in Vancouver, Canada</a:t>
            </a:r>
          </a:p>
          <a:p>
            <a:r>
              <a:rPr lang="en-US" dirty="0" smtClean="0">
                <a:latin typeface="+mn-lt"/>
              </a:rPr>
              <a:t>My parents were teachers:  my dad taught high school history, my mom taught 4</a:t>
            </a:r>
            <a:r>
              <a:rPr lang="en-US" baseline="30000" dirty="0" smtClean="0">
                <a:latin typeface="+mn-lt"/>
              </a:rPr>
              <a:t>th</a:t>
            </a:r>
            <a:r>
              <a:rPr lang="en-US" dirty="0" smtClean="0">
                <a:latin typeface="+mn-lt"/>
              </a:rPr>
              <a:t> grade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3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2040956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 </a:t>
            </a:r>
            <a:r>
              <a:rPr lang="en-US" dirty="0" smtClean="0"/>
              <a:t>     This is a picture of me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  at about 4 months.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5715000"/>
            <a:ext cx="4038600" cy="790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Around age 5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I was born and raised in San Diego, CA.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044700" y="3810000"/>
            <a:ext cx="838200" cy="838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1771650"/>
            <a:ext cx="2838450" cy="378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59531"/>
            <a:ext cx="3115389" cy="36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Family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4294967295"/>
          </p:nvPr>
        </p:nvSpPr>
        <p:spPr>
          <a:xfrm>
            <a:off x="2514600" y="2209800"/>
            <a:ext cx="1828800" cy="605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Bill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1"/>
            <a:ext cx="4343400" cy="481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048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Bill.  Age73.</a:t>
            </a:r>
          </a:p>
          <a:p>
            <a:r>
              <a:rPr lang="en-US" dirty="0" smtClean="0"/>
              <a:t>Retired High School</a:t>
            </a:r>
          </a:p>
          <a:p>
            <a:r>
              <a:rPr lang="en-US" dirty="0" smtClean="0"/>
              <a:t>History Teacher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Aimee.</a:t>
            </a:r>
          </a:p>
          <a:p>
            <a:r>
              <a:rPr lang="en-US" dirty="0" smtClean="0"/>
              <a:t>Elementary school assistant.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29718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Carole.  </a:t>
            </a:r>
          </a:p>
          <a:p>
            <a:r>
              <a:rPr lang="en-US" dirty="0" smtClean="0"/>
              <a:t>Age 72.</a:t>
            </a:r>
          </a:p>
          <a:p>
            <a:r>
              <a:rPr lang="en-US" dirty="0" smtClean="0"/>
              <a:t>Retired elementary school teacher.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Generation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394472" cy="452596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0" y="1600200"/>
            <a:ext cx="3009765" cy="4525963"/>
          </a:xfrm>
        </p:spPr>
      </p:pic>
      <p:sp>
        <p:nvSpPr>
          <p:cNvPr id="7" name="TextBox 6"/>
          <p:cNvSpPr txBox="1"/>
          <p:nvPr/>
        </p:nvSpPr>
        <p:spPr>
          <a:xfrm>
            <a:off x="152400" y="4191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Coco</a:t>
            </a:r>
          </a:p>
          <a:p>
            <a:r>
              <a:rPr lang="en-US" dirty="0" smtClean="0"/>
              <a:t>Age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438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Isabella</a:t>
            </a:r>
          </a:p>
          <a:p>
            <a:r>
              <a:rPr lang="en-US" dirty="0" smtClean="0"/>
              <a:t>Age 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2706469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Nicholas</a:t>
            </a:r>
          </a:p>
          <a:p>
            <a:r>
              <a:rPr lang="en-US" dirty="0" smtClean="0"/>
              <a:t>Age 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9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smtClean="0"/>
              <a:t>My neighborhood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9100" y="1524000"/>
            <a:ext cx="48387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 grew up in an area of San Diego called La Mesa/Mt. Helix.</a:t>
            </a:r>
          </a:p>
          <a:p>
            <a:r>
              <a:rPr lang="en-US" dirty="0" smtClean="0"/>
              <a:t>It was a suburban mountain area with lots of boulders, trails, bushes, skunks and citrus and avocado trees</a:t>
            </a:r>
          </a:p>
          <a:p>
            <a:r>
              <a:rPr lang="en-US" dirty="0" smtClean="0"/>
              <a:t>I loved sports, especially baseball</a:t>
            </a:r>
          </a:p>
          <a:p>
            <a:r>
              <a:rPr lang="en-US" dirty="0" smtClean="0"/>
              <a:t>I had a golden retriever dog.  Every afternoon I would hit tennis balls with a baseball bat for her to chase.  She would charge into the bushes and bring them back, wet with slobber.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6400"/>
            <a:ext cx="3695700" cy="27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+mn-lt"/>
              </a:rPr>
              <a:t>I attended </a:t>
            </a:r>
            <a:r>
              <a:rPr lang="en-US" sz="2200" dirty="0" err="1" smtClean="0">
                <a:latin typeface="+mn-lt"/>
              </a:rPr>
              <a:t>Grossmont</a:t>
            </a:r>
            <a:r>
              <a:rPr lang="en-US" sz="2200" dirty="0" smtClean="0">
                <a:latin typeface="+mn-lt"/>
              </a:rPr>
              <a:t> High School in La Mesa, CA.  </a:t>
            </a:r>
          </a:p>
          <a:p>
            <a:r>
              <a:rPr lang="en-US" sz="2200" dirty="0" smtClean="0">
                <a:latin typeface="+mn-lt"/>
              </a:rPr>
              <a:t>I was a lazy student and did not study very hard.  I got decent grades but could have done much better</a:t>
            </a:r>
          </a:p>
          <a:p>
            <a:r>
              <a:rPr lang="en-US" sz="2200" dirty="0" smtClean="0">
                <a:latin typeface="+mn-lt"/>
              </a:rPr>
              <a:t>I was very good at standardized tests, and got into UC Santa Barbara, and later UCLA Law School, mainly due to good SAT and LSAT scores.</a:t>
            </a:r>
          </a:p>
          <a:p>
            <a:r>
              <a:rPr lang="en-US" sz="2200" dirty="0" smtClean="0">
                <a:latin typeface="+mn-lt"/>
              </a:rPr>
              <a:t>As a result, I did not develop good study habits until college.</a:t>
            </a:r>
          </a:p>
          <a:p>
            <a:r>
              <a:rPr lang="en-US" sz="2200" dirty="0" smtClean="0">
                <a:latin typeface="+mn-lt"/>
              </a:rPr>
              <a:t>I was an editor of an excellent school newspaper.  We won best high school newspaper in San Diego county 4 years in a row, including my Junior year and Senior year.  </a:t>
            </a:r>
          </a:p>
          <a:p>
            <a:r>
              <a:rPr lang="en-US" sz="2200" dirty="0" smtClean="0">
                <a:latin typeface="+mn-lt"/>
              </a:rPr>
              <a:t>Learning how to write well in journalism class has been an important professional skill</a:t>
            </a:r>
          </a:p>
          <a:p>
            <a:endParaRPr lang="en-US" sz="2200" dirty="0">
              <a:latin typeface="+mn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5451</TotalTime>
  <Words>1183</Words>
  <Application>Microsoft Macintosh PowerPoint</Application>
  <PresentationFormat>On-screen Show (4:3)</PresentationFormat>
  <Paragraphs>219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Bauhaus 93</vt:lpstr>
      <vt:lpstr>Calibri</vt:lpstr>
      <vt:lpstr>Cambria</vt:lpstr>
      <vt:lpstr>Century Gothic</vt:lpstr>
      <vt:lpstr>Courier New</vt:lpstr>
      <vt:lpstr>Arial</vt:lpstr>
      <vt:lpstr>Executive</vt:lpstr>
      <vt:lpstr>Chris Manderson YBA Guest October 2015</vt:lpstr>
      <vt:lpstr>INTRODUCTION</vt:lpstr>
      <vt:lpstr>What You Really Need to Know!</vt:lpstr>
      <vt:lpstr>What you should know about me?</vt:lpstr>
      <vt:lpstr>The Early Years…</vt:lpstr>
      <vt:lpstr> Family</vt:lpstr>
      <vt:lpstr>The Next Generation</vt:lpstr>
      <vt:lpstr>My neighborhood</vt:lpstr>
      <vt:lpstr>HIGH SCHOOL</vt:lpstr>
      <vt:lpstr>HIGH SCHOOL</vt:lpstr>
      <vt:lpstr>HIGH SCHOOL</vt:lpstr>
      <vt:lpstr>Early Jobs—High School</vt:lpstr>
      <vt:lpstr>UC Santa Barbara</vt:lpstr>
      <vt:lpstr>What I wanted to be when I grew up!</vt:lpstr>
      <vt:lpstr>Japan 1991-1994</vt:lpstr>
      <vt:lpstr>Asia 1991-1994</vt:lpstr>
      <vt:lpstr>Import business  1994-1996</vt:lpstr>
      <vt:lpstr>Traveling in Southeast Asia</vt:lpstr>
      <vt:lpstr>Lessons Learned</vt:lpstr>
      <vt:lpstr>UCLA School of Law</vt:lpstr>
      <vt:lpstr>Career</vt:lpstr>
      <vt:lpstr>Legal Entrepreneurship</vt:lpstr>
      <vt:lpstr>Lessons Learned </vt:lpstr>
      <vt:lpstr>Career Path</vt:lpstr>
      <vt:lpstr>Mergers and Acquisitions </vt:lpstr>
      <vt:lpstr>Why become  a Corporate Lawyer?</vt:lpstr>
      <vt:lpstr>Words of wisdom</vt:lpstr>
      <vt:lpstr>More Words of Wisdom </vt:lpstr>
      <vt:lpstr>Careers You Can Pursue</vt:lpstr>
      <vt:lpstr>What You Really Need to Know!</vt:lpstr>
      <vt:lpstr>QUESTION AND 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Chris Manderson</cp:lastModifiedBy>
  <cp:revision>85</cp:revision>
  <cp:lastPrinted>2014-04-01T05:21:03Z</cp:lastPrinted>
  <dcterms:created xsi:type="dcterms:W3CDTF">2013-01-02T21:12:08Z</dcterms:created>
  <dcterms:modified xsi:type="dcterms:W3CDTF">2015-10-26T03:39:13Z</dcterms:modified>
</cp:coreProperties>
</file>