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56" r:id="rId2"/>
    <p:sldId id="278" r:id="rId3"/>
    <p:sldId id="294" r:id="rId4"/>
    <p:sldId id="258" r:id="rId5"/>
    <p:sldId id="259" r:id="rId6"/>
    <p:sldId id="264" r:id="rId7"/>
    <p:sldId id="267" r:id="rId8"/>
    <p:sldId id="260" r:id="rId9"/>
    <p:sldId id="261" r:id="rId10"/>
    <p:sldId id="263" r:id="rId11"/>
    <p:sldId id="272" r:id="rId12"/>
    <p:sldId id="270" r:id="rId13"/>
    <p:sldId id="271" r:id="rId14"/>
    <p:sldId id="265" r:id="rId15"/>
    <p:sldId id="266" r:id="rId16"/>
    <p:sldId id="268" r:id="rId17"/>
    <p:sldId id="273" r:id="rId18"/>
    <p:sldId id="274" r:id="rId19"/>
    <p:sldId id="275" r:id="rId20"/>
    <p:sldId id="276" r:id="rId21"/>
    <p:sldId id="269" r:id="rId22"/>
    <p:sldId id="28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3" r:id="rId33"/>
    <p:sldId id="290" r:id="rId34"/>
    <p:sldId id="292" r:id="rId35"/>
    <p:sldId id="27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0C4C5-BAC4-45C4-AC8C-FFD7096FE5CE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C08A8-C6D6-4CE6-9ECA-5E9F5A9D9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52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C08A8-C6D6-4CE6-9ECA-5E9F5A9D903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97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fld id="{D7AE1B2A-DB07-4D57-95BA-1C8AF57A4BB4}" type="slidenum">
              <a:rPr lang="en-US" sz="1200">
                <a:solidFill>
                  <a:prstClr val="black"/>
                </a:solidFill>
              </a:rPr>
              <a:pPr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203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fld id="{68A3927B-DF19-4A41-B0AE-F8377D73475A}" type="slidenum">
              <a:rPr lang="en-US" sz="1200">
                <a:solidFill>
                  <a:prstClr val="black"/>
                </a:solidFill>
              </a:rPr>
              <a:pPr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610" y="4344229"/>
            <a:ext cx="6171732" cy="4114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b="1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2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fld id="{3A064E71-EE17-4120-B23D-E6F3D0A6794A}" type="slidenum">
              <a:rPr lang="en-US" sz="1200">
                <a:solidFill>
                  <a:prstClr val="black"/>
                </a:solidFill>
              </a:rPr>
              <a:pPr/>
              <a:t>28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5800"/>
            <a:ext cx="4471987" cy="3354388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659" y="4114387"/>
            <a:ext cx="6171732" cy="48018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5000"/>
              </a:spcBef>
            </a:pPr>
            <a:endParaRPr lang="en-US" sz="1400" b="1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837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fld id="{23A7824A-9B26-46A9-988E-E9ACE92DE327}" type="slidenum">
              <a:rPr lang="en-US" sz="1200">
                <a:solidFill>
                  <a:prstClr val="black"/>
                </a:solidFill>
              </a:rPr>
              <a:pPr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5800"/>
            <a:ext cx="4471987" cy="33543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659" y="4114387"/>
            <a:ext cx="6171732" cy="48018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5000"/>
              </a:spcBef>
            </a:pPr>
            <a:endParaRPr lang="en-US" sz="1400" b="1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38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fld id="{111B9B8F-3802-4C41-8F82-ABA81D3DDE3E}" type="slidenum">
              <a:rPr lang="en-US" sz="1200">
                <a:solidFill>
                  <a:prstClr val="black"/>
                </a:solidFill>
              </a:rPr>
              <a:pPr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5800"/>
            <a:ext cx="4471987" cy="335438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659" y="4114387"/>
            <a:ext cx="6171732" cy="48018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5000"/>
              </a:spcBef>
            </a:pPr>
            <a:endParaRPr lang="en-US" sz="1400" b="1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86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fld id="{37EFCB70-9A59-46DF-B613-7E42366C86B0}" type="slidenum">
              <a:rPr lang="en-US" sz="1200">
                <a:solidFill>
                  <a:prstClr val="black"/>
                </a:solidFill>
              </a:rPr>
              <a:pPr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5800"/>
            <a:ext cx="4471987" cy="33543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659" y="4114387"/>
            <a:ext cx="6171732" cy="48018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5000"/>
              </a:spcBef>
            </a:pPr>
            <a:endParaRPr lang="en-US" sz="1400" b="1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893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7C67B08-034F-40D3-AC76-04B104AE413A}" type="datetimeFigureOut">
              <a:rPr lang="en-GB" smtClean="0"/>
              <a:t>30/09/2015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9FC953-D4D2-471D-919B-7239C3DD1390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Presentation by Valon Xharra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90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9179891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5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591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08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5105"/>
            <a:ext cx="8229600" cy="634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87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29600" cy="648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7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381500" cy="584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4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229600" cy="599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0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57200"/>
            <a:ext cx="793897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0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077200" cy="613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077200" cy="616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30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616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8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147763"/>
            <a:ext cx="58674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2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304800"/>
            <a:ext cx="45053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74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799"/>
            <a:ext cx="8229600" cy="583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5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552450"/>
            <a:ext cx="43148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38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90600" y="3352800"/>
            <a:ext cx="6400800" cy="13716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P:\Communications\Photos\Scholars Weekend 2013\Scholars Wknd Images\Scholars Wknd HR\SW2013 1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28" y="2580005"/>
            <a:ext cx="2622550" cy="1697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P:\Communications\Photos\Scholars Weekend 2013\Scholars Wknd Images\Scholars Wknd HR\SW2013 1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8775">
            <a:off x="3667151" y="4569292"/>
            <a:ext cx="3114823" cy="1885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P:\Communications\Photos\Scholars Weekend 2013\Scholars Wknd Images\Scholars Wknd HR\SW2013 3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849">
            <a:off x="6242822" y="3227578"/>
            <a:ext cx="2254383" cy="14718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13174" y="914400"/>
            <a:ext cx="5840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Jack Kent Cooke Foundation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College Scholarship Program 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31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8" descr="\\jkcfvmhq1\shared\MEDIA Productions\PHOTO\SW 2012\Risdon Photography\Talent Show\JKCF7043-1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295">
            <a:off x="472210" y="2226416"/>
            <a:ext cx="2029697" cy="1353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122" name="Rectangle 3"/>
          <p:cNvSpPr>
            <a:spLocks noGrp="1" noChangeArrowheads="1"/>
          </p:cNvSpPr>
          <p:nvPr>
            <p:ph type="title"/>
          </p:nvPr>
        </p:nvSpPr>
        <p:spPr>
          <a:xfrm>
            <a:off x="69850" y="152400"/>
            <a:ext cx="8845550" cy="1219200"/>
          </a:xfrm>
        </p:spPr>
        <p:txBody>
          <a:bodyPr/>
          <a:lstStyle/>
          <a:p>
            <a:pPr eaLnBrk="1" hangingPunct="1">
              <a:tabLst>
                <a:tab pos="1317625" algn="l"/>
              </a:tabLst>
            </a:pPr>
            <a:r>
              <a:rPr lang="en-US" sz="3600" dirty="0" smtClean="0">
                <a:solidFill>
                  <a:srgbClr val="004B85"/>
                </a:solidFill>
                <a:latin typeface="Calibri" panose="020F0502020204030204" pitchFamily="34" charset="0"/>
              </a:rPr>
              <a:t/>
            </a:r>
            <a:br>
              <a:rPr lang="en-US" sz="3600" dirty="0" smtClean="0">
                <a:solidFill>
                  <a:srgbClr val="004B85"/>
                </a:solidFill>
                <a:latin typeface="Calibri" panose="020F0502020204030204" pitchFamily="34" charset="0"/>
              </a:rPr>
            </a:br>
            <a:r>
              <a:rPr lang="en-US" sz="3600" dirty="0" smtClean="0">
                <a:solidFill>
                  <a:srgbClr val="004B85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College Scholarship Program Overview</a:t>
            </a:r>
          </a:p>
        </p:txBody>
      </p:sp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4572000" y="1371600"/>
            <a:ext cx="33528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4" name="Text Box 12"/>
          <p:cNvSpPr txBox="1">
            <a:spLocks noChangeArrowheads="1"/>
          </p:cNvSpPr>
          <p:nvPr/>
        </p:nvSpPr>
        <p:spPr bwMode="auto">
          <a:xfrm>
            <a:off x="2590800" y="990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2" name="Rectangle 13"/>
          <p:cNvSpPr>
            <a:spLocks noChangeArrowheads="1"/>
          </p:cNvSpPr>
          <p:nvPr/>
        </p:nvSpPr>
        <p:spPr bwMode="auto">
          <a:xfrm>
            <a:off x="152400" y="1219200"/>
            <a:ext cx="8763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fontAlgn="base">
              <a:spcBef>
                <a:spcPct val="40000"/>
              </a:spcBef>
              <a:spcAft>
                <a:spcPct val="0"/>
              </a:spcAft>
              <a:buFontTx/>
              <a:buChar char="•"/>
              <a:defRPr/>
            </a:pPr>
            <a:endParaRPr lang="en-US" sz="3200" b="1" dirty="0">
              <a:solidFill>
                <a:srgbClr val="004B85"/>
              </a:solidFill>
            </a:endParaRPr>
          </a:p>
          <a:p>
            <a:pPr marL="342900" indent="-342900" algn="ctr" fontAlgn="base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anose="020F0502020204030204" pitchFamily="34" charset="0"/>
              </a:rPr>
              <a:t>College Scholarship Program</a:t>
            </a:r>
            <a:endParaRPr lang="en-US" sz="2400" b="1" dirty="0">
              <a:latin typeface="Calibri" panose="020F0502020204030204" pitchFamily="34" charset="0"/>
            </a:endParaRPr>
          </a:p>
          <a:p>
            <a:pPr marL="457200" indent="-457200" algn="ctr" fontAlgn="base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400" b="1" dirty="0" smtClean="0">
              <a:latin typeface="Calibri" panose="020F0502020204030204" pitchFamily="34" charset="0"/>
            </a:endParaRPr>
          </a:p>
          <a:p>
            <a:pPr marL="342900" indent="-342900" algn="ctr" fontAlgn="base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anose="020F0502020204030204" pitchFamily="34" charset="0"/>
              </a:rPr>
              <a:t>Program Benefits</a:t>
            </a:r>
          </a:p>
          <a:p>
            <a:pPr marL="457200" indent="-457200" algn="ctr" fontAlgn="base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400" b="1" dirty="0" smtClean="0">
              <a:latin typeface="Calibri" panose="020F0502020204030204" pitchFamily="34" charset="0"/>
            </a:endParaRPr>
          </a:p>
          <a:p>
            <a:pPr marL="342900" indent="-342900" algn="ctr" fontAlgn="base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anose="020F0502020204030204" pitchFamily="34" charset="0"/>
              </a:rPr>
              <a:t>Program Eligibility </a:t>
            </a:r>
          </a:p>
          <a:p>
            <a:pPr marL="457200" indent="-457200" algn="ctr" fontAlgn="base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400" b="1" dirty="0" smtClean="0">
              <a:latin typeface="Calibri" panose="020F0502020204030204" pitchFamily="34" charset="0"/>
            </a:endParaRPr>
          </a:p>
          <a:p>
            <a:pPr marL="342900" indent="-342900" algn="ctr" fontAlgn="base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latin typeface="Calibri" panose="020F0502020204030204" pitchFamily="34" charset="0"/>
              </a:rPr>
              <a:t>Application Timeline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pic>
        <p:nvPicPr>
          <p:cNvPr id="5126" name="Picture 7" descr="\\jkcfvmhq1\shared\MEDIA Productions\PHOTO\SW 2012\IMG_0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060">
            <a:off x="6476611" y="2341090"/>
            <a:ext cx="2285271" cy="1680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" name="Picture 7" descr="P:\MEDIA Productions\PHOTO\SW 2012\IMG_01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266">
            <a:off x="6382169" y="4603063"/>
            <a:ext cx="2258910" cy="1507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791">
            <a:off x="518480" y="4044184"/>
            <a:ext cx="2269056" cy="1510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5946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87" y="304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1317625" algn="l"/>
              </a:tabLst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What is the College 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Scholarship </a:t>
            </a: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Program?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The </a:t>
            </a:r>
            <a:r>
              <a:rPr lang="en-US" sz="2000" dirty="0">
                <a:latin typeface="Calibri" panose="020F0502020204030204" pitchFamily="34" charset="0"/>
              </a:rPr>
              <a:t>Jack Kent Cooke Foundation College Scholarship Program is the </a:t>
            </a:r>
            <a:r>
              <a:rPr lang="en-US" sz="2000" dirty="0" smtClean="0">
                <a:latin typeface="Calibri" panose="020F0502020204030204" pitchFamily="34" charset="0"/>
              </a:rPr>
              <a:t>nation’s largest </a:t>
            </a:r>
            <a:r>
              <a:rPr lang="en-US" sz="2000" dirty="0">
                <a:latin typeface="Calibri" panose="020F0502020204030204" pitchFamily="34" charset="0"/>
              </a:rPr>
              <a:t>undergraduate scholarship </a:t>
            </a:r>
            <a:r>
              <a:rPr lang="en-US" sz="2000" dirty="0" smtClean="0">
                <a:latin typeface="Calibri" panose="020F0502020204030204" pitchFamily="34" charset="0"/>
              </a:rPr>
              <a:t>program through providing up to $40,000 per year available </a:t>
            </a:r>
            <a:r>
              <a:rPr lang="en-US" sz="2000" dirty="0">
                <a:latin typeface="Calibri" panose="020F0502020204030204" pitchFamily="34" charset="0"/>
              </a:rPr>
              <a:t>to high-achieving high school seniors with financial need who seek to attend the nation’s best 4-year colleges and universities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0000"/>
            <a:ext cx="3291840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318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Benefits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Receive up to $40,000 per year to attend a 4-year accredited undergraduate institution for tuition, living expenses, books and other required fees </a:t>
            </a:r>
          </a:p>
          <a:p>
            <a:r>
              <a:rPr lang="en-US" sz="2000" dirty="0">
                <a:latin typeface="Calibri" panose="020F0502020204030204" pitchFamily="34" charset="0"/>
              </a:rPr>
              <a:t>Have access to one-on-one advising about selecting a college, navigating financial aid, transitioning to college, and maximizing the college experience 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5" y="2442600"/>
            <a:ext cx="3807229" cy="2539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0907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Benefits (cont.)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2" y="2442600"/>
            <a:ext cx="3811385" cy="2539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>
                <a:latin typeface="Calibri" panose="020F0502020204030204" pitchFamily="34" charset="0"/>
              </a:rPr>
              <a:t>Have </a:t>
            </a:r>
            <a:r>
              <a:rPr lang="en-US" sz="2000" dirty="0">
                <a:latin typeface="Calibri" panose="020F0502020204030204" pitchFamily="34" charset="0"/>
              </a:rPr>
              <a:t>a pathway to the Cooke Foundation’s up to $50,000 per year Graduate Scholarship </a:t>
            </a:r>
          </a:p>
          <a:p>
            <a:r>
              <a:rPr lang="en-US" sz="2000" dirty="0">
                <a:latin typeface="Calibri" panose="020F0502020204030204" pitchFamily="34" charset="0"/>
              </a:rPr>
              <a:t>T</a:t>
            </a:r>
            <a:r>
              <a:rPr lang="en-US" sz="2000" dirty="0" smtClean="0">
                <a:latin typeface="Calibri" panose="020F0502020204030204" pitchFamily="34" charset="0"/>
              </a:rPr>
              <a:t>he </a:t>
            </a:r>
            <a:r>
              <a:rPr lang="en-US" sz="2000" dirty="0">
                <a:latin typeface="Calibri" panose="020F0502020204030204" pitchFamily="34" charset="0"/>
              </a:rPr>
              <a:t>opportunity to network with the larger JKCF Scholar community 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Scholars Weekend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Jack Kent Cooke Scholar Association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15400" cy="1295400"/>
          </a:xfrm>
        </p:spPr>
        <p:txBody>
          <a:bodyPr/>
          <a:lstStyle/>
          <a:p>
            <a:pPr eaLnBrk="1" hangingPunct="1">
              <a:tabLst>
                <a:tab pos="1317625" algn="l"/>
              </a:tabLst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Eligibility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sz="quarter" idx="1"/>
          </p:nvPr>
        </p:nvSpPr>
        <p:spPr>
          <a:xfrm>
            <a:off x="304800" y="1219200"/>
            <a:ext cx="8391525" cy="5715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endParaRPr lang="en-US" sz="2800" dirty="0" smtClean="0">
              <a:solidFill>
                <a:srgbClr val="004B85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endParaRPr lang="en-US" sz="2800" u="sng" dirty="0" smtClean="0">
              <a:solidFill>
                <a:srgbClr val="004B85"/>
              </a:solidFill>
            </a:endParaRPr>
          </a:p>
          <a:p>
            <a:pPr marL="0" indent="0" algn="r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endParaRPr lang="en-US" sz="2000" dirty="0" smtClean="0"/>
          </a:p>
          <a:p>
            <a:pPr marL="0" indent="0" algn="r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endParaRPr lang="en-US" sz="2000" dirty="0"/>
          </a:p>
          <a:p>
            <a:pPr marL="0" indent="0" algn="r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endParaRPr lang="en-US" sz="2000" dirty="0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143">
            <a:off x="5105400" y="1752600"/>
            <a:ext cx="336296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66">
            <a:off x="457200" y="3733800"/>
            <a:ext cx="3428321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897614" y="1828800"/>
            <a:ext cx="34325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000" dirty="0">
                <a:latin typeface="Calibri" panose="020F0502020204030204" pitchFamily="34" charset="0"/>
              </a:rPr>
              <a:t>Plan to graduate from </a:t>
            </a:r>
          </a:p>
          <a:p>
            <a:pPr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000" dirty="0">
                <a:latin typeface="Calibri" panose="020F0502020204030204" pitchFamily="34" charset="0"/>
              </a:rPr>
              <a:t>a </a:t>
            </a:r>
            <a:r>
              <a:rPr lang="en-US" sz="2000" dirty="0" smtClean="0">
                <a:latin typeface="Calibri" panose="020F0502020204030204" pitchFamily="34" charset="0"/>
              </a:rPr>
              <a:t>United States’ </a:t>
            </a:r>
            <a:r>
              <a:rPr lang="en-US" sz="2000" dirty="0">
                <a:latin typeface="Calibri" panose="020F0502020204030204" pitchFamily="34" charset="0"/>
              </a:rPr>
              <a:t>high school in </a:t>
            </a:r>
          </a:p>
          <a:p>
            <a:pPr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000" dirty="0">
                <a:latin typeface="Calibri" panose="020F0502020204030204" pitchFamily="34" charset="0"/>
              </a:rPr>
              <a:t>Spring </a:t>
            </a:r>
            <a:r>
              <a:rPr lang="en-US" sz="2000" dirty="0" smtClean="0">
                <a:latin typeface="Calibri" panose="020F0502020204030204" pitchFamily="34" charset="0"/>
              </a:rPr>
              <a:t>2016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4554714"/>
            <a:ext cx="250773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000" dirty="0">
                <a:latin typeface="Calibri" panose="020F0502020204030204" pitchFamily="34" charset="0"/>
              </a:rPr>
              <a:t>Full-time enrollment</a:t>
            </a:r>
          </a:p>
          <a:p>
            <a:pPr algn="r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000" dirty="0">
                <a:latin typeface="Calibri" panose="020F0502020204030204" pitchFamily="34" charset="0"/>
              </a:rPr>
              <a:t>in accredited four-</a:t>
            </a:r>
          </a:p>
          <a:p>
            <a:pPr algn="r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000" dirty="0">
                <a:latin typeface="Calibri" panose="020F0502020204030204" pitchFamily="34" charset="0"/>
              </a:rPr>
              <a:t>year college</a:t>
            </a:r>
          </a:p>
          <a:p>
            <a:pPr algn="r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000" dirty="0">
                <a:latin typeface="Calibri" panose="020F0502020204030204" pitchFamily="34" charset="0"/>
              </a:rPr>
              <a:t>fall </a:t>
            </a:r>
            <a:r>
              <a:rPr lang="en-US" sz="2000" dirty="0" smtClean="0">
                <a:latin typeface="Calibri" panose="020F0502020204030204" pitchFamily="34" charset="0"/>
              </a:rPr>
              <a:t>2016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62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15400" cy="1219200"/>
          </a:xfrm>
        </p:spPr>
        <p:txBody>
          <a:bodyPr/>
          <a:lstStyle/>
          <a:p>
            <a:pPr eaLnBrk="1" hangingPunct="1">
              <a:tabLst>
                <a:tab pos="1317625" algn="l"/>
              </a:tabLst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</a:t>
            </a: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Eligibility (cont.)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sz="quarter" idx="1"/>
          </p:nvPr>
        </p:nvSpPr>
        <p:spPr>
          <a:xfrm>
            <a:off x="381001" y="990600"/>
            <a:ext cx="8305800" cy="5562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endParaRPr lang="en-US" sz="2800" dirty="0" smtClean="0">
              <a:solidFill>
                <a:srgbClr val="004B85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endParaRPr lang="en-US" sz="2800" dirty="0">
              <a:solidFill>
                <a:srgbClr val="004B85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</a:rPr>
              <a:t>Cumulative unweighted</a:t>
            </a:r>
          </a:p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</a:rPr>
              <a:t>GPA of 3.5 or better</a:t>
            </a:r>
            <a:endParaRPr lang="en-US" sz="2000" u="sng" dirty="0" smtClean="0">
              <a:latin typeface="Calibri" panose="020F0502020204030204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endParaRPr lang="en-US" sz="2800" dirty="0" smtClean="0">
              <a:solidFill>
                <a:srgbClr val="004B85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endParaRPr lang="en-US" sz="2400" u="sng" dirty="0" smtClean="0">
              <a:solidFill>
                <a:srgbClr val="004B85"/>
              </a:solidFill>
              <a:latin typeface="Calibri" panose="020F0502020204030204" pitchFamily="34" charset="0"/>
            </a:endParaRPr>
          </a:p>
          <a:p>
            <a:pPr marL="0" indent="0" algn="r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sz="2800" dirty="0" smtClean="0">
                <a:solidFill>
                  <a:srgbClr val="004B85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8943">
            <a:off x="4785236" y="1676400"/>
            <a:ext cx="3390389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824">
            <a:off x="609599" y="3276600"/>
            <a:ext cx="3429001" cy="2416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562600" y="4484950"/>
            <a:ext cx="3208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Receive </a:t>
            </a:r>
            <a:r>
              <a:rPr lang="en-US" sz="2000" dirty="0">
                <a:latin typeface="Calibri" panose="020F0502020204030204" pitchFamily="34" charset="0"/>
              </a:rPr>
              <a:t>standardized test scores in the top 15% (SAT critical reading/math 1200+; ACT composite 26+) </a:t>
            </a:r>
          </a:p>
        </p:txBody>
      </p:sp>
    </p:spTree>
    <p:extLst>
      <p:ext uri="{BB962C8B-B14F-4D97-AF65-F5344CB8AC3E}">
        <p14:creationId xmlns:p14="http://schemas.microsoft.com/office/powerpoint/2010/main" val="9427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 am originally from Kosovo</a:t>
            </a:r>
          </a:p>
          <a:p>
            <a:r>
              <a:rPr lang="en-US" dirty="0" smtClean="0"/>
              <a:t>BA in Political Science – Bard College</a:t>
            </a:r>
          </a:p>
          <a:p>
            <a:r>
              <a:rPr lang="en-US" dirty="0" smtClean="0"/>
              <a:t>MA in International Affairs – Columbia University</a:t>
            </a:r>
          </a:p>
          <a:p>
            <a:r>
              <a:rPr lang="en-US" dirty="0" smtClean="0"/>
              <a:t>MBA Business Strategy – Boston University</a:t>
            </a:r>
          </a:p>
          <a:p>
            <a:r>
              <a:rPr lang="en-US" dirty="0" smtClean="0"/>
              <a:t>Current Job – Managing Director, Control  Risks</a:t>
            </a:r>
          </a:p>
          <a:p>
            <a:r>
              <a:rPr lang="en-US" dirty="0" smtClean="0"/>
              <a:t>Avid amateur </a:t>
            </a:r>
            <a:r>
              <a:rPr lang="en-US" smtClean="0"/>
              <a:t>competitive marathoner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8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39200" cy="1219200"/>
          </a:xfrm>
        </p:spPr>
        <p:txBody>
          <a:bodyPr/>
          <a:lstStyle/>
          <a:p>
            <a:pPr eaLnBrk="1" hangingPunct="1">
              <a:tabLst>
                <a:tab pos="1317625" algn="l"/>
              </a:tabLst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Eligibility (cont.)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sz="quarter" idx="1"/>
          </p:nvPr>
        </p:nvSpPr>
        <p:spPr>
          <a:xfrm>
            <a:off x="219075" y="1066800"/>
            <a:ext cx="8696325" cy="56388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dirty="0" smtClean="0">
                <a:solidFill>
                  <a:srgbClr val="004B85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 algn="ctr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r>
              <a:rPr lang="en-US" sz="2000" dirty="0" smtClean="0">
                <a:latin typeface="Calibri" panose="020F0502020204030204" pitchFamily="34" charset="0"/>
              </a:rPr>
              <a:t>Demonstrate unmet financial need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defRPr/>
            </a:pPr>
            <a:endParaRPr lang="en-US" sz="2400" u="sng" dirty="0" smtClean="0">
              <a:solidFill>
                <a:srgbClr val="004B85"/>
              </a:solidFill>
              <a:latin typeface="Calibri" panose="020F0502020204030204" pitchFamily="34" charset="0"/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1" y="2286000"/>
            <a:ext cx="4443412" cy="3009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483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39200" cy="1219200"/>
          </a:xfrm>
        </p:spPr>
        <p:txBody>
          <a:bodyPr/>
          <a:lstStyle/>
          <a:p>
            <a:pPr eaLnBrk="1" hangingPunct="1">
              <a:tabLst>
                <a:tab pos="1317625" algn="l"/>
              </a:tabLst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Selection Criteria</a:t>
            </a:r>
          </a:p>
        </p:txBody>
      </p:sp>
      <p:sp>
        <p:nvSpPr>
          <p:cNvPr id="8197" name="Rectangle 7"/>
          <p:cNvSpPr>
            <a:spLocks noGrp="1" noChangeArrowheads="1"/>
          </p:cNvSpPr>
          <p:nvPr>
            <p:ph sz="quarter" idx="1"/>
          </p:nvPr>
        </p:nvSpPr>
        <p:spPr>
          <a:xfrm>
            <a:off x="219075" y="1219200"/>
            <a:ext cx="8772525" cy="4876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FontTx/>
              <a:buNone/>
              <a:defRPr/>
            </a:pPr>
            <a:endParaRPr lang="en-US" sz="2800" dirty="0" smtClean="0">
              <a:solidFill>
                <a:srgbClr val="004B85"/>
              </a:solidFill>
            </a:endParaRPr>
          </a:p>
          <a:p>
            <a:pPr marL="0" indent="0" algn="r" eaLnBrk="1" hangingPunct="1">
              <a:lnSpc>
                <a:spcPct val="95000"/>
              </a:lnSpc>
              <a:spcBef>
                <a:spcPct val="35000"/>
              </a:spcBef>
              <a:buFontTx/>
              <a:buNone/>
              <a:defRPr/>
            </a:pPr>
            <a:endParaRPr lang="en-US" sz="2800" dirty="0" smtClean="0">
              <a:solidFill>
                <a:srgbClr val="004B85"/>
              </a:solidFill>
            </a:endParaRPr>
          </a:p>
          <a:p>
            <a:pPr marL="0" indent="0" algn="r" eaLnBrk="1" hangingPunct="1">
              <a:lnSpc>
                <a:spcPct val="95000"/>
              </a:lnSpc>
              <a:spcBef>
                <a:spcPct val="35000"/>
              </a:spcBef>
              <a:buFontTx/>
              <a:buNone/>
              <a:defRPr/>
            </a:pPr>
            <a:endParaRPr lang="en-US" sz="2800" dirty="0">
              <a:solidFill>
                <a:srgbClr val="004B85"/>
              </a:solidFill>
            </a:endParaRPr>
          </a:p>
        </p:txBody>
      </p:sp>
      <p:pic>
        <p:nvPicPr>
          <p:cNvPr id="9220" name="Picture 5" descr="\\jkcfvmhq1\shared\MEDIA Productions\PHOTO\SW 2012\IMG_99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08424"/>
            <a:ext cx="3104631" cy="1918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221" name="Picture 6" descr="\\jkcfvmhq1\shared\MEDIA Productions\PHOTO\SW 2012\IMG_0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1" y="3268873"/>
            <a:ext cx="2911501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Picture 11" descr="P:\Staff Netdata Files\Cheryl Netdata Files\ALL PICTURES\WW 2011 (2)\WW 2011\DSC_19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313">
            <a:off x="3765369" y="3899186"/>
            <a:ext cx="2380401" cy="1594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72134" y="1708423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4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</a:rPr>
              <a:t>Exceptional academic ability and achievement</a:t>
            </a:r>
            <a:endParaRPr lang="en-US" sz="2000" u="sng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4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</a:rPr>
              <a:t>Significant financial need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1" y="3889549"/>
            <a:ext cx="302083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lnSpc>
                <a:spcPct val="95000"/>
              </a:lnSpc>
              <a:spcBef>
                <a:spcPct val="35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Calibri" panose="020F0502020204030204" pitchFamily="34" charset="0"/>
              </a:rPr>
              <a:t>Persistence</a:t>
            </a:r>
            <a:endParaRPr lang="en-US" sz="2000" dirty="0">
              <a:latin typeface="Calibri" panose="020F0502020204030204" pitchFamily="34" charset="0"/>
            </a:endParaRPr>
          </a:p>
          <a:p>
            <a:pPr marL="285750" indent="-285750" algn="r">
              <a:lnSpc>
                <a:spcPct val="95000"/>
              </a:lnSpc>
              <a:spcBef>
                <a:spcPct val="35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</a:rPr>
              <a:t>Desire to help others</a:t>
            </a:r>
          </a:p>
          <a:p>
            <a:pPr marL="285750" indent="-285750" algn="r">
              <a:lnSpc>
                <a:spcPct val="95000"/>
              </a:lnSpc>
              <a:spcBef>
                <a:spcPct val="35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</a:rPr>
              <a:t>Leadership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7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Control Risks?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do I do now?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What’s Control Risks? </a:t>
            </a:r>
          </a:p>
          <a:p>
            <a:endParaRPr lang="en-GB" sz="2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Control </a:t>
            </a:r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Risks is an independent, global risk consultancy </a:t>
            </a:r>
            <a:r>
              <a:rPr lang="en-GB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specializing </a:t>
            </a:r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in helping </a:t>
            </a:r>
            <a:r>
              <a:rPr lang="en-GB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organizations </a:t>
            </a:r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manage political, </a:t>
            </a:r>
            <a:r>
              <a:rPr lang="en-GB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operational and </a:t>
            </a:r>
            <a: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  <a:t>security risks in complex and hostile environments. 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I help clients identify risks and opportunities of investing abroad </a:t>
            </a:r>
            <a:endParaRPr lang="en-US" sz="3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739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4213225" y="1262151"/>
            <a:ext cx="4679255" cy="5197386"/>
          </a:xfrm>
          <a:prstGeom prst="rect">
            <a:avLst/>
          </a:prstGeom>
        </p:spPr>
        <p:txBody>
          <a:bodyPr/>
          <a:lstStyle>
            <a:lvl1pPr marL="180975" indent="-18097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 sz="1400" b="1" i="1" dirty="0" smtClean="0">
              <a:solidFill>
                <a:srgbClr val="053747"/>
              </a:solidFill>
            </a:endParaRPr>
          </a:p>
          <a:p>
            <a:pPr algn="just"/>
            <a:r>
              <a:rPr lang="en-US" sz="1400" b="1" i="1" dirty="0" smtClean="0">
                <a:solidFill>
                  <a:srgbClr val="053747"/>
                </a:solidFill>
              </a:rPr>
              <a:t>Consultancy in the design and implementation of corporate- and project-level security strategies and the protection of client investments, assets, and personnel</a:t>
            </a:r>
          </a:p>
          <a:p>
            <a:pPr algn="just"/>
            <a:endParaRPr lang="en-US" sz="1400" b="1" i="1" dirty="0" smtClean="0">
              <a:solidFill>
                <a:srgbClr val="053747"/>
              </a:solidFill>
            </a:endParaRPr>
          </a:p>
          <a:p>
            <a:pPr algn="just"/>
            <a:r>
              <a:rPr lang="en-US" sz="1400" b="1" i="1" dirty="0" smtClean="0">
                <a:solidFill>
                  <a:srgbClr val="053747"/>
                </a:solidFill>
              </a:rPr>
              <a:t>Analysis and forecasting of political, security and operational risks to investments and operations</a:t>
            </a:r>
          </a:p>
          <a:p>
            <a:pPr algn="just"/>
            <a:endParaRPr lang="en-US" sz="1400" b="1" i="1" dirty="0" smtClean="0">
              <a:solidFill>
                <a:srgbClr val="053747"/>
              </a:solidFill>
            </a:endParaRPr>
          </a:p>
          <a:p>
            <a:pPr algn="just"/>
            <a:r>
              <a:rPr lang="en-US" sz="1400" b="1" i="1" dirty="0" smtClean="0">
                <a:solidFill>
                  <a:srgbClr val="053747"/>
                </a:solidFill>
              </a:rPr>
              <a:t>Due diligence, fraud, anti-corruption and business intelligence in support of transactions, investments, and overall business </a:t>
            </a:r>
            <a:r>
              <a:rPr lang="en-US" sz="1400" b="1" i="1" dirty="0" smtClean="0">
                <a:solidFill>
                  <a:srgbClr val="053747"/>
                </a:solidFill>
              </a:rPr>
              <a:t>integrity</a:t>
            </a:r>
          </a:p>
          <a:p>
            <a:pPr algn="just"/>
            <a:endParaRPr lang="en-US" sz="1400" b="1" i="1" dirty="0">
              <a:solidFill>
                <a:srgbClr val="053747"/>
              </a:solidFill>
            </a:endParaRPr>
          </a:p>
          <a:p>
            <a:pPr algn="just"/>
            <a:endParaRPr lang="en-US" sz="1400" b="1" i="1" dirty="0" smtClean="0">
              <a:solidFill>
                <a:srgbClr val="053747"/>
              </a:solidFill>
            </a:endParaRPr>
          </a:p>
          <a:p>
            <a:pPr algn="just"/>
            <a:endParaRPr lang="en-US" sz="1400" b="1" i="1" dirty="0">
              <a:solidFill>
                <a:srgbClr val="053747"/>
              </a:solidFill>
            </a:endParaRPr>
          </a:p>
          <a:p>
            <a:pPr algn="just"/>
            <a:r>
              <a:rPr lang="en-US" sz="1400" b="1" i="1" dirty="0" smtClean="0">
                <a:solidFill>
                  <a:srgbClr val="053747"/>
                </a:solidFill>
              </a:rPr>
              <a:t>Global </a:t>
            </a:r>
            <a:r>
              <a:rPr lang="en-US" sz="1400" b="1" i="1" dirty="0" smtClean="0">
                <a:solidFill>
                  <a:srgbClr val="053747"/>
                </a:solidFill>
              </a:rPr>
              <a:t>response capability to insured instances of kidnap, ransom, and extortion cases within 24 hours</a:t>
            </a:r>
          </a:p>
          <a:p>
            <a:endParaRPr lang="en-US" sz="1400" b="1" i="1" dirty="0" smtClean="0">
              <a:solidFill>
                <a:srgbClr val="053747"/>
              </a:solidFill>
            </a:endParaRPr>
          </a:p>
          <a:p>
            <a:endParaRPr lang="en-US" sz="1400" b="1" i="1" dirty="0" smtClean="0">
              <a:solidFill>
                <a:srgbClr val="053747"/>
              </a:solidFill>
            </a:endParaRPr>
          </a:p>
          <a:p>
            <a:endParaRPr lang="en-US" sz="1400" b="1" i="1" dirty="0" smtClean="0">
              <a:solidFill>
                <a:srgbClr val="053747"/>
              </a:solidFill>
            </a:endParaRPr>
          </a:p>
          <a:p>
            <a:endParaRPr lang="en-US" sz="1400" dirty="0"/>
          </a:p>
        </p:txBody>
      </p:sp>
      <p:pic>
        <p:nvPicPr>
          <p:cNvPr id="3" name="Picture 3" descr="GOV001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1608137"/>
            <a:ext cx="8826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063751" y="1679575"/>
            <a:ext cx="20875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Crisis &amp; Security Consulting</a:t>
            </a:r>
          </a:p>
        </p:txBody>
      </p:sp>
      <p:pic>
        <p:nvPicPr>
          <p:cNvPr id="5" name="Picture 4" descr="28177B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3532187"/>
            <a:ext cx="882650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63751" y="2641600"/>
            <a:ext cx="18002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Global Risk Analysis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063751" y="3548062"/>
            <a:ext cx="20875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Corporate </a:t>
            </a:r>
            <a:r>
              <a:rPr lang="en-US" b="1" dirty="0" smtClean="0">
                <a:solidFill>
                  <a:schemeClr val="accent2"/>
                </a:solidFill>
              </a:rPr>
              <a:t>Investigations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0" name="Picture 14" descr="hugo_chavez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2592387"/>
            <a:ext cx="88265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iscox WTPV Aug 2006 Ham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5"/>
          <a:stretch>
            <a:fillRect/>
          </a:stretch>
        </p:blipFill>
        <p:spPr bwMode="auto">
          <a:xfrm>
            <a:off x="982663" y="4732770"/>
            <a:ext cx="8636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135188" y="5066906"/>
            <a:ext cx="20875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Kidna</a:t>
            </a:r>
            <a:r>
              <a:rPr lang="en-US" b="1" dirty="0" smtClean="0">
                <a:solidFill>
                  <a:schemeClr val="accent2"/>
                </a:solidFill>
              </a:rPr>
              <a:t>p/Extortion </a:t>
            </a:r>
            <a:r>
              <a:rPr lang="en-US" b="1" dirty="0" smtClean="0">
                <a:solidFill>
                  <a:schemeClr val="accent2"/>
                </a:solidFill>
              </a:rPr>
              <a:t>Response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132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hard.duke\AppData\Local\Microsoft\Windows\Temporary Internet Files\Content.Outlook\N7IE4DJS\world_map_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5"/>
            <a:ext cx="6840760" cy="454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052736"/>
            <a:ext cx="5486400" cy="566738"/>
          </a:xfrm>
          <a:noFill/>
          <a:ln/>
        </p:spPr>
        <p:txBody>
          <a:bodyPr/>
          <a:lstStyle/>
          <a:p>
            <a:r>
              <a:rPr lang="en-GB" sz="2400" kern="1200" dirty="0">
                <a:latin typeface="+mn-lt"/>
                <a:ea typeface="+mn-ea"/>
                <a:cs typeface="+mn-cs"/>
              </a:rPr>
              <a:t>Control Risks office locations</a:t>
            </a:r>
          </a:p>
        </p:txBody>
      </p:sp>
    </p:spTree>
    <p:extLst>
      <p:ext uri="{BB962C8B-B14F-4D97-AF65-F5344CB8AC3E}">
        <p14:creationId xmlns:p14="http://schemas.microsoft.com/office/powerpoint/2010/main" val="2030633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 and questions: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5157788" cy="557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22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234"/>
            <a:ext cx="8489480" cy="656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391400" cy="512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0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8001000" cy="547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78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85873"/>
            <a:ext cx="8551333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1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199"/>
            <a:ext cx="7848600" cy="529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49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157</TotalTime>
  <Words>392</Words>
  <Application>Microsoft Office PowerPoint</Application>
  <PresentationFormat>On-screen Show (4:3)</PresentationFormat>
  <Paragraphs>94</Paragraphs>
  <Slides>35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Civic</vt:lpstr>
      <vt:lpstr>Presentation by Valon Xharra</vt:lpstr>
      <vt:lpstr>PowerPoint Presentation</vt:lpstr>
      <vt:lpstr>Who am 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  College Scholarship Program Overview</vt:lpstr>
      <vt:lpstr>What is the College Scholarship Program?</vt:lpstr>
      <vt:lpstr>Program Benefits</vt:lpstr>
      <vt:lpstr>Program Benefits (cont.)</vt:lpstr>
      <vt:lpstr>Program Eligibility</vt:lpstr>
      <vt:lpstr>Program Eligibility (cont.)</vt:lpstr>
      <vt:lpstr>Program Eligibility (cont.)</vt:lpstr>
      <vt:lpstr>Selection Criteria</vt:lpstr>
      <vt:lpstr> Control Risks? </vt:lpstr>
      <vt:lpstr>PowerPoint Presentation</vt:lpstr>
      <vt:lpstr>Control Risks office locations</vt:lpstr>
      <vt:lpstr>Final thoughts and questions: </vt:lpstr>
    </vt:vector>
  </TitlesOfParts>
  <Company>Control Risks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Valon Xharra</dc:creator>
  <cp:lastModifiedBy>Valon Xharra</cp:lastModifiedBy>
  <cp:revision>8</cp:revision>
  <dcterms:created xsi:type="dcterms:W3CDTF">2015-09-30T17:59:53Z</dcterms:created>
  <dcterms:modified xsi:type="dcterms:W3CDTF">2015-09-30T20:37:05Z</dcterms:modified>
</cp:coreProperties>
</file>