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79" r:id="rId4"/>
    <p:sldId id="280" r:id="rId5"/>
    <p:sldId id="260" r:id="rId6"/>
    <p:sldId id="282" r:id="rId7"/>
    <p:sldId id="293" r:id="rId8"/>
    <p:sldId id="294" r:id="rId9"/>
    <p:sldId id="261" r:id="rId10"/>
    <p:sldId id="281" r:id="rId11"/>
    <p:sldId id="287" r:id="rId12"/>
    <p:sldId id="265" r:id="rId13"/>
    <p:sldId id="284" r:id="rId14"/>
    <p:sldId id="267" r:id="rId15"/>
    <p:sldId id="285" r:id="rId16"/>
    <p:sldId id="286" r:id="rId17"/>
    <p:sldId id="299" r:id="rId18"/>
    <p:sldId id="297" r:id="rId19"/>
    <p:sldId id="298" r:id="rId20"/>
    <p:sldId id="290" r:id="rId21"/>
    <p:sldId id="269" r:id="rId22"/>
    <p:sldId id="289" r:id="rId23"/>
    <p:sldId id="300" r:id="rId24"/>
    <p:sldId id="301" r:id="rId25"/>
    <p:sldId id="270" r:id="rId26"/>
    <p:sldId id="311" r:id="rId27"/>
    <p:sldId id="312" r:id="rId28"/>
    <p:sldId id="313" r:id="rId29"/>
    <p:sldId id="308" r:id="rId30"/>
    <p:sldId id="310" r:id="rId31"/>
    <p:sldId id="309" r:id="rId32"/>
    <p:sldId id="291" r:id="rId33"/>
    <p:sldId id="275" r:id="rId34"/>
    <p:sldId id="274" r:id="rId35"/>
    <p:sldId id="292" r:id="rId36"/>
    <p:sldId id="303" r:id="rId37"/>
    <p:sldId id="304" r:id="rId38"/>
    <p:sldId id="305" r:id="rId39"/>
    <p:sldId id="306" r:id="rId40"/>
    <p:sldId id="307" r:id="rId41"/>
    <p:sldId id="288" r:id="rId42"/>
    <p:sldId id="27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926"/>
    <a:srgbClr val="0D29FF"/>
    <a:srgbClr val="EA7519"/>
    <a:srgbClr val="F0CA5C"/>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5" qsCatId="simple" csTypeId="urn:microsoft.com/office/officeart/2005/8/colors/accent1_4" csCatId="accent1" phldr="1"/>
      <dgm:spPr/>
    </dgm:pt>
    <dgm:pt modelId="{9DF16435-D83C-43CC-88F7-B2FF0728BDD3}">
      <dgm:prSet phldrT="[Text]"/>
      <dgm:spPr/>
      <dgm:t>
        <a:bodyPr/>
        <a:lstStyle/>
        <a:p>
          <a:r>
            <a:rPr lang="en-US" smtClean="0"/>
            <a:t>I was hired as the General Counsel of ICM in 1997</a:t>
          </a:r>
          <a:endParaRPr lang="en-US" dirty="0"/>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smtClean="0"/>
            <a:t>I started as an entry level associate at Gibson Dunn in 1992</a:t>
          </a:r>
          <a:endParaRPr lang="en-US" dirty="0"/>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EC76F8FC-E748-994E-811E-A511EF45DE1E}">
      <dgm:prSet phldrT="[Text]"/>
      <dgm:spPr/>
      <dgm:t>
        <a:bodyPr/>
        <a:lstStyle/>
        <a:p>
          <a:r>
            <a:rPr lang="en-US" smtClean="0"/>
            <a:t>I became ICM’s first Chief Operating Officer in 2005</a:t>
          </a:r>
          <a:endParaRPr lang="en-US" dirty="0"/>
        </a:p>
      </dgm:t>
    </dgm:pt>
    <dgm:pt modelId="{A474D23A-CA66-CD42-8AD7-1914AB9FD2CB}" type="parTrans" cxnId="{5ECB3D58-9522-F849-A846-F26C6FA6CA23}">
      <dgm:prSet/>
      <dgm:spPr/>
      <dgm:t>
        <a:bodyPr/>
        <a:lstStyle/>
        <a:p>
          <a:endParaRPr lang="en-US"/>
        </a:p>
      </dgm:t>
    </dgm:pt>
    <dgm:pt modelId="{568D2329-7964-7A42-A243-8795C32FE339}" type="sibTrans" cxnId="{5ECB3D58-9522-F849-A846-F26C6FA6CA23}">
      <dgm:prSet/>
      <dgm:spPr/>
      <dgm:t>
        <a:bodyPr/>
        <a:lstStyle/>
        <a:p>
          <a:endParaRPr lang="en-US"/>
        </a:p>
      </dgm:t>
    </dgm:pt>
    <dgm:pt modelId="{734E69CD-53D4-9847-9547-4679CE01C174}">
      <dgm:prSet phldrT="[Text]"/>
      <dgm:spPr/>
      <dgm:t>
        <a:bodyPr/>
        <a:lstStyle/>
        <a:p>
          <a:r>
            <a:rPr lang="en-US" smtClean="0"/>
            <a:t>I became ICM’s first Chief Business Development Officer in 2007</a:t>
          </a:r>
          <a:endParaRPr lang="en-US" dirty="0"/>
        </a:p>
      </dgm:t>
    </dgm:pt>
    <dgm:pt modelId="{72333B49-5AC3-544A-9154-320BEC326DDD}" type="parTrans" cxnId="{1FD5AEEC-836D-8E43-9CD0-957A6B12E066}">
      <dgm:prSet/>
      <dgm:spPr/>
      <dgm:t>
        <a:bodyPr/>
        <a:lstStyle/>
        <a:p>
          <a:endParaRPr lang="en-US"/>
        </a:p>
      </dgm:t>
    </dgm:pt>
    <dgm:pt modelId="{DA92DF20-636D-9C42-AEE8-F3640521C61D}" type="sibTrans" cxnId="{1FD5AEEC-836D-8E43-9CD0-957A6B12E066}">
      <dgm:prSet/>
      <dgm:spPr/>
      <dgm:t>
        <a:bodyPr/>
        <a:lstStyle/>
        <a:p>
          <a:endParaRPr lang="en-US"/>
        </a:p>
      </dgm:t>
    </dgm:pt>
    <dgm:pt modelId="{6205993D-D485-0248-96FD-B8F40A964760}">
      <dgm:prSet phldrT="[Text]"/>
      <dgm:spPr/>
      <dgm:t>
        <a:bodyPr/>
        <a:lstStyle/>
        <a:p>
          <a:r>
            <a:rPr lang="en-US" smtClean="0"/>
            <a:t>I became a Managing Member when we purchased the Company from a private equity firm in 2012</a:t>
          </a:r>
          <a:endParaRPr lang="en-US" dirty="0"/>
        </a:p>
      </dgm:t>
    </dgm:pt>
    <dgm:pt modelId="{B26F99BA-06DE-A74D-BDEC-2FD56242F933}" type="parTrans" cxnId="{04877FA0-DDAC-4E43-B4CF-92267A178D61}">
      <dgm:prSet/>
      <dgm:spPr/>
      <dgm:t>
        <a:bodyPr/>
        <a:lstStyle/>
        <a:p>
          <a:endParaRPr lang="en-US"/>
        </a:p>
      </dgm:t>
    </dgm:pt>
    <dgm:pt modelId="{D4C99180-9EFD-C649-BA2D-3E22D013ADF1}" type="sibTrans" cxnId="{04877FA0-DDAC-4E43-B4CF-92267A178D61}">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54D58C8B-2310-4345-9993-8566EACA7CC7}" type="pres">
      <dgm:prSet presAssocID="{117D8BAD-65C0-428B-B763-D5C262BA017E}" presName="arrowDiagram5" presStyleCnt="0"/>
      <dgm:spPr/>
    </dgm:pt>
    <dgm:pt modelId="{A7EF1BE4-479A-C84B-978D-81E93996E8CC}" type="pres">
      <dgm:prSet presAssocID="{2D8EC281-7FD2-4949-B782-9554AE8D8903}" presName="bullet5a" presStyleLbl="node1" presStyleIdx="0" presStyleCnt="5"/>
      <dgm:spPr/>
    </dgm:pt>
    <dgm:pt modelId="{18EC383F-C9FD-0642-9423-5538088A3ADC}" type="pres">
      <dgm:prSet presAssocID="{2D8EC281-7FD2-4949-B782-9554AE8D8903}" presName="textBox5a" presStyleLbl="revTx" presStyleIdx="0" presStyleCnt="5">
        <dgm:presLayoutVars>
          <dgm:bulletEnabled val="1"/>
        </dgm:presLayoutVars>
      </dgm:prSet>
      <dgm:spPr/>
      <dgm:t>
        <a:bodyPr/>
        <a:lstStyle/>
        <a:p>
          <a:endParaRPr lang="en-US"/>
        </a:p>
      </dgm:t>
    </dgm:pt>
    <dgm:pt modelId="{1DD625C3-D748-BB4D-A45D-2AEB22750835}" type="pres">
      <dgm:prSet presAssocID="{9DF16435-D83C-43CC-88F7-B2FF0728BDD3}" presName="bullet5b" presStyleLbl="node1" presStyleIdx="1" presStyleCnt="5"/>
      <dgm:spPr/>
    </dgm:pt>
    <dgm:pt modelId="{DE62BEDD-ED03-A642-A361-8DEF7B534EF0}" type="pres">
      <dgm:prSet presAssocID="{9DF16435-D83C-43CC-88F7-B2FF0728BDD3}" presName="textBox5b" presStyleLbl="revTx" presStyleIdx="1" presStyleCnt="5">
        <dgm:presLayoutVars>
          <dgm:bulletEnabled val="1"/>
        </dgm:presLayoutVars>
      </dgm:prSet>
      <dgm:spPr/>
      <dgm:t>
        <a:bodyPr/>
        <a:lstStyle/>
        <a:p>
          <a:endParaRPr lang="en-US"/>
        </a:p>
      </dgm:t>
    </dgm:pt>
    <dgm:pt modelId="{EAD915CB-8781-0D4D-A4CF-BF95D6C1E8D1}" type="pres">
      <dgm:prSet presAssocID="{EC76F8FC-E748-994E-811E-A511EF45DE1E}" presName="bullet5c" presStyleLbl="node1" presStyleIdx="2" presStyleCnt="5"/>
      <dgm:spPr/>
    </dgm:pt>
    <dgm:pt modelId="{D05268A7-5CEB-6644-993C-6CE81CF53771}" type="pres">
      <dgm:prSet presAssocID="{EC76F8FC-E748-994E-811E-A511EF45DE1E}" presName="textBox5c" presStyleLbl="revTx" presStyleIdx="2" presStyleCnt="5">
        <dgm:presLayoutVars>
          <dgm:bulletEnabled val="1"/>
        </dgm:presLayoutVars>
      </dgm:prSet>
      <dgm:spPr/>
      <dgm:t>
        <a:bodyPr/>
        <a:lstStyle/>
        <a:p>
          <a:endParaRPr lang="en-US"/>
        </a:p>
      </dgm:t>
    </dgm:pt>
    <dgm:pt modelId="{D84AA462-E863-3A46-A053-244800486126}" type="pres">
      <dgm:prSet presAssocID="{734E69CD-53D4-9847-9547-4679CE01C174}" presName="bullet5d" presStyleLbl="node1" presStyleIdx="3" presStyleCnt="5"/>
      <dgm:spPr/>
    </dgm:pt>
    <dgm:pt modelId="{0C1CE616-7779-9A45-92DB-642FEB0DB1B7}" type="pres">
      <dgm:prSet presAssocID="{734E69CD-53D4-9847-9547-4679CE01C174}" presName="textBox5d" presStyleLbl="revTx" presStyleIdx="3" presStyleCnt="5">
        <dgm:presLayoutVars>
          <dgm:bulletEnabled val="1"/>
        </dgm:presLayoutVars>
      </dgm:prSet>
      <dgm:spPr/>
      <dgm:t>
        <a:bodyPr/>
        <a:lstStyle/>
        <a:p>
          <a:endParaRPr lang="en-US"/>
        </a:p>
      </dgm:t>
    </dgm:pt>
    <dgm:pt modelId="{ED304B8D-95CD-E148-850E-8CC27C68E893}" type="pres">
      <dgm:prSet presAssocID="{6205993D-D485-0248-96FD-B8F40A964760}" presName="bullet5e" presStyleLbl="node1" presStyleIdx="4" presStyleCnt="5"/>
      <dgm:spPr/>
    </dgm:pt>
    <dgm:pt modelId="{A670701B-9950-4249-AB63-4E01EC6633D9}" type="pres">
      <dgm:prSet presAssocID="{6205993D-D485-0248-96FD-B8F40A964760}" presName="textBox5e" presStyleLbl="revTx" presStyleIdx="4" presStyleCnt="5" custScaleX="97562" custScaleY="89388">
        <dgm:presLayoutVars>
          <dgm:bulletEnabled val="1"/>
        </dgm:presLayoutVars>
      </dgm:prSet>
      <dgm:spPr/>
      <dgm:t>
        <a:bodyPr/>
        <a:lstStyle/>
        <a:p>
          <a:endParaRPr lang="en-US"/>
        </a:p>
      </dgm:t>
    </dgm:pt>
  </dgm:ptLst>
  <dgm:cxnLst>
    <dgm:cxn modelId="{6070D1E1-33BF-C341-A871-653D36D80B78}" type="presOf" srcId="{2D8EC281-7FD2-4949-B782-9554AE8D8903}" destId="{18EC383F-C9FD-0642-9423-5538088A3ADC}" srcOrd="0" destOrd="0" presId="urn:microsoft.com/office/officeart/2005/8/layout/arrow2"/>
    <dgm:cxn modelId="{F66D37C4-B663-A944-A212-9E931E5271A5}" type="presOf" srcId="{EC76F8FC-E748-994E-811E-A511EF45DE1E}" destId="{D05268A7-5CEB-6644-993C-6CE81CF53771}"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1FD5AEEC-836D-8E43-9CD0-957A6B12E066}" srcId="{117D8BAD-65C0-428B-B763-D5C262BA017E}" destId="{734E69CD-53D4-9847-9547-4679CE01C174}" srcOrd="3" destOrd="0" parTransId="{72333B49-5AC3-544A-9154-320BEC326DDD}" sibTransId="{DA92DF20-636D-9C42-AEE8-F3640521C61D}"/>
    <dgm:cxn modelId="{9693F586-B490-4B88-90A7-F464D797084B}" type="presOf" srcId="{117D8BAD-65C0-428B-B763-D5C262BA017E}" destId="{2CA1C279-8CAF-4522-A11C-0306FA8C7E1F}" srcOrd="0" destOrd="0" presId="urn:microsoft.com/office/officeart/2005/8/layout/arrow2"/>
    <dgm:cxn modelId="{1072134B-CF5B-0440-A3C6-870391A04630}" type="presOf" srcId="{9DF16435-D83C-43CC-88F7-B2FF0728BDD3}" destId="{DE62BEDD-ED03-A642-A361-8DEF7B534EF0}" srcOrd="0" destOrd="0" presId="urn:microsoft.com/office/officeart/2005/8/layout/arrow2"/>
    <dgm:cxn modelId="{FE40521B-F217-F24F-B12D-4EBD150F5677}" type="presOf" srcId="{6205993D-D485-0248-96FD-B8F40A964760}" destId="{A670701B-9950-4249-AB63-4E01EC6633D9}" srcOrd="0" destOrd="0" presId="urn:microsoft.com/office/officeart/2005/8/layout/arrow2"/>
    <dgm:cxn modelId="{E4ED2F5A-DDAD-40C7-AB8D-5EB85B1F32BA}" srcId="{117D8BAD-65C0-428B-B763-D5C262BA017E}" destId="{916EA4CA-F191-44E9-BDEC-685BAEB5F89C}" srcOrd="5" destOrd="0" parTransId="{BEB69C27-4E21-4B43-8203-2A91631C23E6}" sibTransId="{24D33D95-3CC9-4ECF-947A-3EB9CB8F05FA}"/>
    <dgm:cxn modelId="{10E3963D-C419-AD47-91A7-560ED18D6642}" type="presOf" srcId="{734E69CD-53D4-9847-9547-4679CE01C174}" destId="{0C1CE616-7779-9A45-92DB-642FEB0DB1B7}" srcOrd="0" destOrd="0" presId="urn:microsoft.com/office/officeart/2005/8/layout/arrow2"/>
    <dgm:cxn modelId="{5ECB3D58-9522-F849-A846-F26C6FA6CA23}" srcId="{117D8BAD-65C0-428B-B763-D5C262BA017E}" destId="{EC76F8FC-E748-994E-811E-A511EF45DE1E}" srcOrd="2" destOrd="0" parTransId="{A474D23A-CA66-CD42-8AD7-1914AB9FD2CB}" sibTransId="{568D2329-7964-7A42-A243-8795C32FE339}"/>
    <dgm:cxn modelId="{04877FA0-DDAC-4E43-B4CF-92267A178D61}" srcId="{117D8BAD-65C0-428B-B763-D5C262BA017E}" destId="{6205993D-D485-0248-96FD-B8F40A964760}" srcOrd="4" destOrd="0" parTransId="{B26F99BA-06DE-A74D-BDEC-2FD56242F933}" sibTransId="{D4C99180-9EFD-C649-BA2D-3E22D013ADF1}"/>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79B3FC17-ED63-4A4F-A6DB-60DCBD70EEEF}" type="presParOf" srcId="{2CA1C279-8CAF-4522-A11C-0306FA8C7E1F}" destId="{54D58C8B-2310-4345-9993-8566EACA7CC7}" srcOrd="1" destOrd="0" presId="urn:microsoft.com/office/officeart/2005/8/layout/arrow2"/>
    <dgm:cxn modelId="{7FD9829E-6134-DA40-8C28-4E3DB396B696}" type="presParOf" srcId="{54D58C8B-2310-4345-9993-8566EACA7CC7}" destId="{A7EF1BE4-479A-C84B-978D-81E93996E8CC}" srcOrd="0" destOrd="0" presId="urn:microsoft.com/office/officeart/2005/8/layout/arrow2"/>
    <dgm:cxn modelId="{87B19480-3B84-F648-B418-6EFE4A1C15C7}" type="presParOf" srcId="{54D58C8B-2310-4345-9993-8566EACA7CC7}" destId="{18EC383F-C9FD-0642-9423-5538088A3ADC}" srcOrd="1" destOrd="0" presId="urn:microsoft.com/office/officeart/2005/8/layout/arrow2"/>
    <dgm:cxn modelId="{5862F2F7-E07A-AF4A-A10F-C256413A3A79}" type="presParOf" srcId="{54D58C8B-2310-4345-9993-8566EACA7CC7}" destId="{1DD625C3-D748-BB4D-A45D-2AEB22750835}" srcOrd="2" destOrd="0" presId="urn:microsoft.com/office/officeart/2005/8/layout/arrow2"/>
    <dgm:cxn modelId="{6C47FB5F-9AC4-D640-8596-9912DBF4415A}" type="presParOf" srcId="{54D58C8B-2310-4345-9993-8566EACA7CC7}" destId="{DE62BEDD-ED03-A642-A361-8DEF7B534EF0}" srcOrd="3" destOrd="0" presId="urn:microsoft.com/office/officeart/2005/8/layout/arrow2"/>
    <dgm:cxn modelId="{36570792-F5F3-A24B-BA80-944646D64203}" type="presParOf" srcId="{54D58C8B-2310-4345-9993-8566EACA7CC7}" destId="{EAD915CB-8781-0D4D-A4CF-BF95D6C1E8D1}" srcOrd="4" destOrd="0" presId="urn:microsoft.com/office/officeart/2005/8/layout/arrow2"/>
    <dgm:cxn modelId="{D470693F-6939-CE4E-9053-79C4390FC1E5}" type="presParOf" srcId="{54D58C8B-2310-4345-9993-8566EACA7CC7}" destId="{D05268A7-5CEB-6644-993C-6CE81CF53771}" srcOrd="5" destOrd="0" presId="urn:microsoft.com/office/officeart/2005/8/layout/arrow2"/>
    <dgm:cxn modelId="{E803ABC4-0D58-2846-B2B0-B1E12936C6D6}" type="presParOf" srcId="{54D58C8B-2310-4345-9993-8566EACA7CC7}" destId="{D84AA462-E863-3A46-A053-244800486126}" srcOrd="6" destOrd="0" presId="urn:microsoft.com/office/officeart/2005/8/layout/arrow2"/>
    <dgm:cxn modelId="{672C6487-8420-3F43-B299-590244438345}" type="presParOf" srcId="{54D58C8B-2310-4345-9993-8566EACA7CC7}" destId="{0C1CE616-7779-9A45-92DB-642FEB0DB1B7}" srcOrd="7" destOrd="0" presId="urn:microsoft.com/office/officeart/2005/8/layout/arrow2"/>
    <dgm:cxn modelId="{2D0482F5-6B78-BE4E-952E-EFF6E1A766FD}" type="presParOf" srcId="{54D58C8B-2310-4345-9993-8566EACA7CC7}" destId="{ED304B8D-95CD-E148-850E-8CC27C68E893}" srcOrd="8" destOrd="0" presId="urn:microsoft.com/office/officeart/2005/8/layout/arrow2"/>
    <dgm:cxn modelId="{374E5DCB-DC7B-5D42-A650-6A7ECA6FFC1D}" type="presParOf" srcId="{54D58C8B-2310-4345-9993-8566EACA7CC7}" destId="{A670701B-9950-4249-AB63-4E01EC6633D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EF1BE4-479A-C84B-978D-81E93996E8CC}">
      <dsp:nvSpPr>
        <dsp:cNvPr id="0" name=""/>
        <dsp:cNvSpPr/>
      </dsp:nvSpPr>
      <dsp:spPr>
        <a:xfrm>
          <a:off x="1207321" y="3365506"/>
          <a:ext cx="166555" cy="166555"/>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EC383F-C9FD-0642-9423-5538088A3ADC}">
      <dsp:nvSpPr>
        <dsp:cNvPr id="0" name=""/>
        <dsp:cNvSpPr/>
      </dsp:nvSpPr>
      <dsp:spPr>
        <a:xfrm>
          <a:off x="1290599" y="3448783"/>
          <a:ext cx="948641"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533400">
            <a:lnSpc>
              <a:spcPct val="90000"/>
            </a:lnSpc>
            <a:spcBef>
              <a:spcPct val="0"/>
            </a:spcBef>
            <a:spcAft>
              <a:spcPct val="35000"/>
            </a:spcAft>
          </a:pPr>
          <a:r>
            <a:rPr lang="en-US" sz="1200" kern="1200" smtClean="0"/>
            <a:t>I started as an entry level associate at Gibson Dunn in 1992</a:t>
          </a:r>
          <a:endParaRPr lang="en-US" sz="1200" kern="1200" dirty="0"/>
        </a:p>
      </dsp:txBody>
      <dsp:txXfrm>
        <a:off x="1290599" y="3448783"/>
        <a:ext cx="948641" cy="1077179"/>
      </dsp:txXfrm>
    </dsp:sp>
    <dsp:sp modelId="{1DD625C3-D748-BB4D-A45D-2AEB22750835}">
      <dsp:nvSpPr>
        <dsp:cNvPr id="0" name=""/>
        <dsp:cNvSpPr/>
      </dsp:nvSpPr>
      <dsp:spPr>
        <a:xfrm>
          <a:off x="2108893" y="2499236"/>
          <a:ext cx="260695" cy="260695"/>
        </a:xfrm>
        <a:prstGeom prst="ellipse">
          <a:avLst/>
        </a:prstGeom>
        <a:gradFill rotWithShape="0">
          <a:gsLst>
            <a:gs pos="0">
              <a:schemeClr val="accent1">
                <a:shade val="50000"/>
                <a:hueOff val="83791"/>
                <a:satOff val="-1599"/>
                <a:lumOff val="16326"/>
                <a:alphaOff val="0"/>
                <a:shade val="51000"/>
                <a:satMod val="130000"/>
              </a:schemeClr>
            </a:gs>
            <a:gs pos="80000">
              <a:schemeClr val="accent1">
                <a:shade val="50000"/>
                <a:hueOff val="83791"/>
                <a:satOff val="-1599"/>
                <a:lumOff val="16326"/>
                <a:alphaOff val="0"/>
                <a:shade val="93000"/>
                <a:satMod val="130000"/>
              </a:schemeClr>
            </a:gs>
            <a:gs pos="100000">
              <a:schemeClr val="accent1">
                <a:shade val="50000"/>
                <a:hueOff val="83791"/>
                <a:satOff val="-1599"/>
                <a:lumOff val="163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62BEDD-ED03-A642-A361-8DEF7B534EF0}">
      <dsp:nvSpPr>
        <dsp:cNvPr id="0" name=""/>
        <dsp:cNvSpPr/>
      </dsp:nvSpPr>
      <dsp:spPr>
        <a:xfrm>
          <a:off x="2239240" y="2629584"/>
          <a:ext cx="1202095" cy="189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533400">
            <a:lnSpc>
              <a:spcPct val="90000"/>
            </a:lnSpc>
            <a:spcBef>
              <a:spcPct val="0"/>
            </a:spcBef>
            <a:spcAft>
              <a:spcPct val="35000"/>
            </a:spcAft>
          </a:pPr>
          <a:r>
            <a:rPr lang="en-US" sz="1200" kern="1200" smtClean="0"/>
            <a:t>I was hired as the General Counsel of ICM in 1997</a:t>
          </a:r>
          <a:endParaRPr lang="en-US" sz="1200" kern="1200" dirty="0"/>
        </a:p>
      </dsp:txBody>
      <dsp:txXfrm>
        <a:off x="2239240" y="2629584"/>
        <a:ext cx="1202095" cy="1896378"/>
      </dsp:txXfrm>
    </dsp:sp>
    <dsp:sp modelId="{EAD915CB-8781-0D4D-A4CF-BF95D6C1E8D1}">
      <dsp:nvSpPr>
        <dsp:cNvPr id="0" name=""/>
        <dsp:cNvSpPr/>
      </dsp:nvSpPr>
      <dsp:spPr>
        <a:xfrm>
          <a:off x="3267539" y="1808574"/>
          <a:ext cx="347593" cy="347593"/>
        </a:xfrm>
        <a:prstGeom prst="ellipse">
          <a:avLst/>
        </a:prstGeom>
        <a:gradFill rotWithShape="0">
          <a:gsLst>
            <a:gs pos="0">
              <a:schemeClr val="accent1">
                <a:shade val="50000"/>
                <a:hueOff val="167583"/>
                <a:satOff val="-3198"/>
                <a:lumOff val="32653"/>
                <a:alphaOff val="0"/>
                <a:shade val="51000"/>
                <a:satMod val="130000"/>
              </a:schemeClr>
            </a:gs>
            <a:gs pos="80000">
              <a:schemeClr val="accent1">
                <a:shade val="50000"/>
                <a:hueOff val="167583"/>
                <a:satOff val="-3198"/>
                <a:lumOff val="32653"/>
                <a:alphaOff val="0"/>
                <a:shade val="93000"/>
                <a:satMod val="130000"/>
              </a:schemeClr>
            </a:gs>
            <a:gs pos="100000">
              <a:schemeClr val="accent1">
                <a:shade val="50000"/>
                <a:hueOff val="167583"/>
                <a:satOff val="-3198"/>
                <a:lumOff val="326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05268A7-5CEB-6644-993C-6CE81CF53771}">
      <dsp:nvSpPr>
        <dsp:cNvPr id="0" name=""/>
        <dsp:cNvSpPr/>
      </dsp:nvSpPr>
      <dsp:spPr>
        <a:xfrm>
          <a:off x="3441336" y="1982371"/>
          <a:ext cx="1397617" cy="2543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533400">
            <a:lnSpc>
              <a:spcPct val="90000"/>
            </a:lnSpc>
            <a:spcBef>
              <a:spcPct val="0"/>
            </a:spcBef>
            <a:spcAft>
              <a:spcPct val="35000"/>
            </a:spcAft>
          </a:pPr>
          <a:r>
            <a:rPr lang="en-US" sz="1200" kern="1200" smtClean="0"/>
            <a:t>I became ICM’s first Chief Operating Officer in 2005</a:t>
          </a:r>
          <a:endParaRPr lang="en-US" sz="1200" kern="1200" dirty="0"/>
        </a:p>
      </dsp:txBody>
      <dsp:txXfrm>
        <a:off x="3441336" y="1982371"/>
        <a:ext cx="1397617" cy="2543591"/>
      </dsp:txXfrm>
    </dsp:sp>
    <dsp:sp modelId="{D84AA462-E863-3A46-A053-244800486126}">
      <dsp:nvSpPr>
        <dsp:cNvPr id="0" name=""/>
        <dsp:cNvSpPr/>
      </dsp:nvSpPr>
      <dsp:spPr>
        <a:xfrm>
          <a:off x="4614466" y="1269080"/>
          <a:ext cx="448975" cy="448975"/>
        </a:xfrm>
        <a:prstGeom prst="ellipse">
          <a:avLst/>
        </a:prstGeom>
        <a:gradFill rotWithShape="0">
          <a:gsLst>
            <a:gs pos="0">
              <a:schemeClr val="accent1">
                <a:shade val="50000"/>
                <a:hueOff val="167583"/>
                <a:satOff val="-3198"/>
                <a:lumOff val="32653"/>
                <a:alphaOff val="0"/>
                <a:shade val="51000"/>
                <a:satMod val="130000"/>
              </a:schemeClr>
            </a:gs>
            <a:gs pos="80000">
              <a:schemeClr val="accent1">
                <a:shade val="50000"/>
                <a:hueOff val="167583"/>
                <a:satOff val="-3198"/>
                <a:lumOff val="32653"/>
                <a:alphaOff val="0"/>
                <a:shade val="93000"/>
                <a:satMod val="130000"/>
              </a:schemeClr>
            </a:gs>
            <a:gs pos="100000">
              <a:schemeClr val="accent1">
                <a:shade val="50000"/>
                <a:hueOff val="167583"/>
                <a:satOff val="-3198"/>
                <a:lumOff val="326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1CE616-7779-9A45-92DB-642FEB0DB1B7}">
      <dsp:nvSpPr>
        <dsp:cNvPr id="0" name=""/>
        <dsp:cNvSpPr/>
      </dsp:nvSpPr>
      <dsp:spPr>
        <a:xfrm>
          <a:off x="4838954" y="1493567"/>
          <a:ext cx="1448308" cy="303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533400">
            <a:lnSpc>
              <a:spcPct val="90000"/>
            </a:lnSpc>
            <a:spcBef>
              <a:spcPct val="0"/>
            </a:spcBef>
            <a:spcAft>
              <a:spcPct val="35000"/>
            </a:spcAft>
          </a:pPr>
          <a:r>
            <a:rPr lang="en-US" sz="1200" kern="1200" smtClean="0"/>
            <a:t>I became ICM’s first Chief Business Development Officer in 2007</a:t>
          </a:r>
          <a:endParaRPr lang="en-US" sz="1200" kern="1200" dirty="0"/>
        </a:p>
      </dsp:txBody>
      <dsp:txXfrm>
        <a:off x="4838954" y="1493567"/>
        <a:ext cx="1448308" cy="3032395"/>
      </dsp:txXfrm>
    </dsp:sp>
    <dsp:sp modelId="{ED304B8D-95CD-E148-850E-8CC27C68E893}">
      <dsp:nvSpPr>
        <dsp:cNvPr id="0" name=""/>
        <dsp:cNvSpPr/>
      </dsp:nvSpPr>
      <dsp:spPr>
        <a:xfrm>
          <a:off x="6001221" y="908813"/>
          <a:ext cx="572081" cy="572081"/>
        </a:xfrm>
        <a:prstGeom prst="ellipse">
          <a:avLst/>
        </a:prstGeom>
        <a:gradFill rotWithShape="0">
          <a:gsLst>
            <a:gs pos="0">
              <a:schemeClr val="accent1">
                <a:shade val="50000"/>
                <a:hueOff val="83791"/>
                <a:satOff val="-1599"/>
                <a:lumOff val="16326"/>
                <a:alphaOff val="0"/>
                <a:shade val="51000"/>
                <a:satMod val="130000"/>
              </a:schemeClr>
            </a:gs>
            <a:gs pos="80000">
              <a:schemeClr val="accent1">
                <a:shade val="50000"/>
                <a:hueOff val="83791"/>
                <a:satOff val="-1599"/>
                <a:lumOff val="16326"/>
                <a:alphaOff val="0"/>
                <a:shade val="93000"/>
                <a:satMod val="130000"/>
              </a:schemeClr>
            </a:gs>
            <a:gs pos="100000">
              <a:schemeClr val="accent1">
                <a:shade val="50000"/>
                <a:hueOff val="83791"/>
                <a:satOff val="-1599"/>
                <a:lumOff val="163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70701B-9950-4249-AB63-4E01EC6633D9}">
      <dsp:nvSpPr>
        <dsp:cNvPr id="0" name=""/>
        <dsp:cNvSpPr/>
      </dsp:nvSpPr>
      <dsp:spPr>
        <a:xfrm>
          <a:off x="6304917" y="1371602"/>
          <a:ext cx="1412998" cy="297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533400">
            <a:lnSpc>
              <a:spcPct val="90000"/>
            </a:lnSpc>
            <a:spcBef>
              <a:spcPct val="0"/>
            </a:spcBef>
            <a:spcAft>
              <a:spcPct val="35000"/>
            </a:spcAft>
          </a:pPr>
          <a:r>
            <a:rPr lang="en-US" sz="1200" kern="1200" smtClean="0"/>
            <a:t>I became a Managing Member when we purchased the Company from a private equity firm in 2012</a:t>
          </a:r>
          <a:endParaRPr lang="en-US" sz="1200" kern="1200" dirty="0"/>
        </a:p>
      </dsp:txBody>
      <dsp:txXfrm>
        <a:off x="6304917" y="1371602"/>
        <a:ext cx="1412998" cy="297761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70AA8B-C0B0-49DC-A79B-CAEEBBCE26C0}" type="datetimeFigureOut">
              <a:rPr lang="en-US" smtClean="0"/>
              <a:pPr/>
              <a:t>2/16/2016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65903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33</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34</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A1535B20-21D3-482B-A20D-699D74B4D73A}" type="datetime1">
              <a:rPr lang="en-US" smtClean="0"/>
              <a:t>2/16/2016</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r>
              <a:rPr lang="en-US" smtClean="0"/>
              <a:t>Youth Business : ALLIANCE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6CD038E0-30C5-41D4-9B8F-212DB6411999}" type="datetime1">
              <a:rPr lang="en-US" smtClean="0"/>
              <a:t>2/16/2016</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6650B85-69DF-4663-A271-2929D7DD246B}" type="datetime1">
              <a:rPr lang="en-US" smtClean="0"/>
              <a:t>2/16/2016</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5CA9E82-29A0-47B7-9CD9-4DE5491C4A04}" type="datetime1">
              <a:rPr lang="en-US" smtClean="0"/>
              <a:t>2/16/2016</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F02FE280-3C5B-4E29-971C-8A7B6AC561BF}" type="datetime1">
              <a:rPr lang="en-US" smtClean="0"/>
              <a:t>2/16/2016</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DDD6DE27-AD10-4C1A-837D-B469A504AFBC}" type="datetime1">
              <a:rPr lang="en-US" smtClean="0"/>
              <a:t>2/16/2016</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B1607EEB-D676-4355-B3B4-A9A26A6C0D6E}" type="datetime1">
              <a:rPr lang="en-US" smtClean="0"/>
              <a:t>2/16/2016</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6AE48DF-DDE0-47DC-B3D5-2C77E7F5E61D}" type="datetime1">
              <a:rPr lang="en-US" smtClean="0"/>
              <a:t>2/16/2016</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E4F051F7-7D35-4F69-97D1-86BD0082F1C7}" type="datetime1">
              <a:rPr lang="en-US" smtClean="0"/>
              <a:t>2/16/2016</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8DD029B0-BFDF-426E-B8F5-C2E151E4E1A0}" type="datetime1">
              <a:rPr lang="en-US" smtClean="0"/>
              <a:t>2/16/2016</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B8B28640-77FD-4887-8124-729720B7039A}" type="datetime1">
              <a:rPr lang="en-US" smtClean="0"/>
              <a:t>2/16/2016</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FE7D83F-5CD4-44BF-824A-23AA807CBF9F}" type="datetime1">
              <a:rPr lang="en-US" smtClean="0"/>
              <a:t>2/16/2016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Youth Business : ALLIANCE</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cid:image001.jpg@01D16437.5C48F88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cid:image001.jpg@01D16437.5C48F88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mage001.jpg@01D16437.5C48F880"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cid:image001.jpg@01D16437.5C48F880"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cid:image001.jpg@01D16437.5C48F8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cid:image001.jpg@01D16437.5C48F880"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cid:image001.jpg@01D16437.5C48F880"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p:txBody>
          <a:bodyPr/>
          <a:lstStyle/>
          <a:p>
            <a:r>
              <a:rPr lang="en-US" dirty="0" smtClean="0">
                <a:solidFill>
                  <a:srgbClr val="0070C0"/>
                </a:solidFill>
                <a:latin typeface="Avenir Roman"/>
                <a:cs typeface="Avenir Roman"/>
              </a:rPr>
              <a:t>Rick Levy</a:t>
            </a:r>
          </a:p>
          <a:p>
            <a:r>
              <a:rPr lang="en-US" dirty="0" smtClean="0">
                <a:solidFill>
                  <a:srgbClr val="0070C0"/>
                </a:solidFill>
                <a:cs typeface="Avenir Roman"/>
              </a:rPr>
              <a:t>ICM Partners</a:t>
            </a:r>
            <a:endParaRPr lang="en-US" dirty="0">
              <a:solidFill>
                <a:srgbClr val="0070C0"/>
              </a:solidFill>
              <a:cs typeface="Avenir Roman"/>
            </a:endParaRPr>
          </a:p>
        </p:txBody>
      </p:sp>
      <p:sp>
        <p:nvSpPr>
          <p:cNvPr id="6" name="Title 1"/>
          <p:cNvSpPr>
            <a:spLocks noGrp="1"/>
          </p:cNvSpPr>
          <p:nvPr>
            <p:ph type="ctrTitle"/>
          </p:nvPr>
        </p:nvSpPr>
        <p:spPr>
          <a:xfrm>
            <a:off x="-19665" y="1295400"/>
            <a:ext cx="9144000" cy="2895601"/>
          </a:xfrm>
        </p:spPr>
        <p:txBody>
          <a:bodyPr/>
          <a:lstStyle/>
          <a:p>
            <a:r>
              <a:rPr lang="en-US" sz="6000" dirty="0" smtClean="0">
                <a:solidFill>
                  <a:schemeClr val="bg1"/>
                </a:solidFill>
                <a:effectLst/>
                <a:latin typeface="Avenir Black"/>
                <a:cs typeface="Avenir Black"/>
              </a:rPr>
              <a:t>YBA </a:t>
            </a:r>
            <a:r>
              <a:rPr lang="en-US" sz="6000" dirty="0" smtClean="0">
                <a:solidFill>
                  <a:schemeClr val="bg1"/>
                </a:solidFill>
                <a:latin typeface="Avenir Black"/>
                <a:cs typeface="Avenir Black"/>
              </a:rPr>
              <a:t>PROGRAM</a:t>
            </a:r>
            <a:r>
              <a:rPr lang="en-US" sz="6000" dirty="0" smtClean="0">
                <a:solidFill>
                  <a:schemeClr val="bg1"/>
                </a:solidFill>
                <a:effectLst/>
                <a:latin typeface="Avenir Black"/>
                <a:cs typeface="Avenir Black"/>
              </a:rPr>
              <a:t/>
            </a:r>
            <a:br>
              <a:rPr lang="en-US" sz="6000" dirty="0" smtClean="0">
                <a:solidFill>
                  <a:schemeClr val="bg1"/>
                </a:solidFill>
                <a:effectLst/>
                <a:latin typeface="Avenir Black"/>
                <a:cs typeface="Avenir Black"/>
              </a:rPr>
            </a:br>
            <a:r>
              <a:rPr lang="en-US" sz="4800" dirty="0">
                <a:solidFill>
                  <a:srgbClr val="F0CA5C"/>
                </a:solidFill>
              </a:rPr>
              <a:t>Alliance Collins Family High School </a:t>
            </a:r>
            <a:endParaRPr lang="en-US" sz="4800" dirty="0">
              <a:solidFill>
                <a:srgbClr val="F0CA5C"/>
              </a:solidFill>
              <a:effectLst/>
              <a:latin typeface="Avenir Black"/>
              <a:cs typeface="Avenir Blac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238" y="4786313"/>
            <a:ext cx="2466975" cy="1857375"/>
          </a:xfrm>
          <a:prstGeom prst="rect">
            <a:avLst/>
          </a:prstGeom>
        </p:spPr>
      </p:pic>
      <p:sp>
        <p:nvSpPr>
          <p:cNvPr id="5" name="Slide Number Placeholder 4"/>
          <p:cNvSpPr>
            <a:spLocks noGrp="1"/>
          </p:cNvSpPr>
          <p:nvPr>
            <p:ph type="sldNum" sz="quarter" idx="11"/>
          </p:nvPr>
        </p:nvSpPr>
        <p:spPr/>
        <p:txBody>
          <a:bodyPr/>
          <a:lstStyle/>
          <a:p>
            <a:fld id="{83563B19-5B2B-4AAC-A66D-8FF7C83E8865}" type="slidenum">
              <a:rPr lang="en-US" smtClean="0"/>
              <a:pPr/>
              <a:t>1</a:t>
            </a:fld>
            <a:endParaRPr lang="en-US" dirty="0"/>
          </a:p>
        </p:txBody>
      </p:sp>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solidFill>
                  <a:srgbClr val="0D29FF"/>
                </a:solidFill>
              </a:rPr>
              <a:t>High School   </a:t>
            </a:r>
            <a:endParaRPr lang="en-US" dirty="0">
              <a:solidFill>
                <a:srgbClr val="0D29FF"/>
              </a:solidFill>
            </a:endParaRPr>
          </a:p>
        </p:txBody>
      </p:sp>
      <p:sp>
        <p:nvSpPr>
          <p:cNvPr id="3" name="Content Placeholder 2"/>
          <p:cNvSpPr>
            <a:spLocks noGrp="1"/>
          </p:cNvSpPr>
          <p:nvPr>
            <p:ph idx="1"/>
          </p:nvPr>
        </p:nvSpPr>
        <p:spPr/>
        <p:txBody>
          <a:bodyPr/>
          <a:lstStyle/>
          <a:p>
            <a:r>
              <a:rPr lang="en-US" dirty="0" smtClean="0">
                <a:solidFill>
                  <a:schemeClr val="tx1"/>
                </a:solidFill>
              </a:rPr>
              <a:t>Jobs I worked while I was in High School were:</a:t>
            </a:r>
          </a:p>
          <a:p>
            <a:pPr lvl="1"/>
            <a:r>
              <a:rPr lang="en-US" dirty="0" smtClean="0"/>
              <a:t>I volunteered at a nearby hospital (we used to call it candy striping because of the uniforms);</a:t>
            </a:r>
          </a:p>
          <a:p>
            <a:pPr lvl="1"/>
            <a:r>
              <a:rPr lang="en-US" dirty="0" smtClean="0"/>
              <a:t>I worked for a window and siding company called Acme Window;</a:t>
            </a:r>
          </a:p>
          <a:p>
            <a:pPr lvl="1"/>
            <a:r>
              <a:rPr lang="en-US" dirty="0" smtClean="0"/>
              <a:t>I worked as a baby sitter for neighbors; </a:t>
            </a:r>
          </a:p>
          <a:p>
            <a:pPr lvl="1"/>
            <a:r>
              <a:rPr lang="en-US" dirty="0" smtClean="0"/>
              <a:t>I worked as a bus boy for Pizza Hut; and</a:t>
            </a:r>
          </a:p>
          <a:p>
            <a:pPr lvl="1"/>
            <a:r>
              <a:rPr lang="en-US" dirty="0" smtClean="0"/>
              <a:t>I worked as a waiter at a Kosher delicatessen (by far my favorite job).</a:t>
            </a:r>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pic>
        <p:nvPicPr>
          <p:cNvPr id="2" name="Picture 1" descr="Unknown-6.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724400"/>
            <a:ext cx="2487267" cy="1676400"/>
          </a:xfrm>
          <a:prstGeom prst="rect">
            <a:avLst/>
          </a:prstGeom>
        </p:spPr>
      </p:pic>
    </p:spTree>
    <p:extLst>
      <p:ext uri="{BB962C8B-B14F-4D97-AF65-F5344CB8AC3E}">
        <p14:creationId xmlns:p14="http://schemas.microsoft.com/office/powerpoint/2010/main" val="275193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rgbClr val="000090"/>
                </a:solidFill>
              </a:rPr>
              <a:t>Getting into College</a:t>
            </a:r>
            <a:endParaRPr lang="en-US" dirty="0">
              <a:solidFill>
                <a:srgbClr val="000090"/>
              </a:solidFill>
            </a:endParaRPr>
          </a:p>
        </p:txBody>
      </p:sp>
      <p:sp>
        <p:nvSpPr>
          <p:cNvPr id="3" name="Content Placeholder 2"/>
          <p:cNvSpPr>
            <a:spLocks noGrp="1"/>
          </p:cNvSpPr>
          <p:nvPr>
            <p:ph idx="1"/>
          </p:nvPr>
        </p:nvSpPr>
        <p:spPr/>
        <p:txBody>
          <a:bodyPr/>
          <a:lstStyle/>
          <a:p>
            <a:r>
              <a:rPr lang="en-US" dirty="0" smtClean="0">
                <a:solidFill>
                  <a:schemeClr val="tx1"/>
                </a:solidFill>
              </a:rPr>
              <a:t>The top few things I did to ensure I got into college were:</a:t>
            </a:r>
          </a:p>
          <a:p>
            <a:pPr lvl="1"/>
            <a:r>
              <a:rPr lang="en-US" dirty="0" smtClean="0"/>
              <a:t>First and foremost to get good grades and good scores on my SATs;</a:t>
            </a:r>
          </a:p>
          <a:p>
            <a:pPr lvl="1"/>
            <a:r>
              <a:rPr lang="en-US" dirty="0" smtClean="0"/>
              <a:t>Second, I really was focused on student government and getting involved so I could win elections;</a:t>
            </a:r>
          </a:p>
          <a:p>
            <a:pPr lvl="1"/>
            <a:r>
              <a:rPr lang="en-US" dirty="0" smtClean="0"/>
              <a:t>Third, I did a lot of community activity and volunteer work; and</a:t>
            </a:r>
          </a:p>
          <a:p>
            <a:pPr lvl="1"/>
            <a:r>
              <a:rPr lang="en-US" dirty="0" smtClean="0"/>
              <a:t>Fourth, I got involved in school </a:t>
            </a:r>
            <a:r>
              <a:rPr lang="en-US" dirty="0"/>
              <a:t>a</a:t>
            </a:r>
            <a:r>
              <a:rPr lang="en-US" dirty="0" smtClean="0"/>
              <a:t>thletics, and particularly wrestling which I did not start until the summer between my Sophomore and Junior year of HS; and </a:t>
            </a:r>
          </a:p>
          <a:p>
            <a:pPr lvl="1"/>
            <a:r>
              <a:rPr lang="en-US" dirty="0" smtClean="0"/>
              <a:t>I also spent my Junior year of HS at Cornell University at a summer college program getting college credits.</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College </a:t>
            </a:r>
            <a:r>
              <a:rPr lang="en-US" dirty="0" smtClean="0">
                <a:solidFill>
                  <a:schemeClr val="tx1"/>
                </a:solidFill>
              </a:rPr>
              <a:t>&amp;</a:t>
            </a:r>
            <a:r>
              <a:rPr lang="en-US" dirty="0" smtClean="0">
                <a:solidFill>
                  <a:srgbClr val="FF0000"/>
                </a:solidFill>
              </a:rPr>
              <a:t> LAW SCHOOL</a:t>
            </a:r>
            <a:endParaRPr lang="en-US" dirty="0">
              <a:solidFill>
                <a:srgbClr val="FF0000"/>
              </a:solidFill>
            </a:endParaRPr>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college at McGill University in Montreal Canada and law </a:t>
            </a:r>
            <a:r>
              <a:rPr lang="en-US" dirty="0"/>
              <a:t>s</a:t>
            </a:r>
            <a:r>
              <a:rPr lang="en-US" dirty="0" smtClean="0"/>
              <a:t>chool at NYU in New York </a:t>
            </a:r>
            <a:r>
              <a:rPr lang="en-US" dirty="0" smtClean="0"/>
              <a:t>City.</a:t>
            </a:r>
            <a:endParaRPr lang="en-US" dirty="0" smtClean="0"/>
          </a:p>
          <a:p>
            <a:pPr algn="ctr"/>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12</a:t>
            </a:fld>
            <a:endParaRPr lang="en-US" dirty="0"/>
          </a:p>
        </p:txBody>
      </p:sp>
      <p:pic>
        <p:nvPicPr>
          <p:cNvPr id="4" name="Picture 3" descr="big_H140137C9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90800"/>
            <a:ext cx="3393057" cy="2997200"/>
          </a:xfrm>
          <a:prstGeom prst="rect">
            <a:avLst/>
          </a:prstGeom>
        </p:spPr>
      </p:pic>
      <p:pic>
        <p:nvPicPr>
          <p:cNvPr id="5" name="Picture 4" descr="o-MCGILL-UNIVERSITY-5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590800"/>
            <a:ext cx="4495800" cy="2997200"/>
          </a:xfrm>
          <a:prstGeom prst="rect">
            <a:avLst/>
          </a:prstGeom>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solidFill>
                  <a:srgbClr val="FF0000"/>
                </a:solidFill>
              </a:rPr>
              <a:t>M</a:t>
            </a:r>
            <a:r>
              <a:rPr lang="en-US" sz="3200" dirty="0">
                <a:solidFill>
                  <a:srgbClr val="FF0000"/>
                </a:solidFill>
              </a:rPr>
              <a:t>c</a:t>
            </a:r>
            <a:r>
              <a:rPr lang="en-US" dirty="0">
                <a:solidFill>
                  <a:srgbClr val="FF0000"/>
                </a:solidFill>
              </a:rPr>
              <a:t>Gill university</a:t>
            </a:r>
          </a:p>
        </p:txBody>
      </p:sp>
      <p:sp>
        <p:nvSpPr>
          <p:cNvPr id="3" name="Text Placeholder 2"/>
          <p:cNvSpPr>
            <a:spLocks noGrp="1"/>
          </p:cNvSpPr>
          <p:nvPr>
            <p:ph type="body" idx="1"/>
          </p:nvPr>
        </p:nvSpPr>
        <p:spPr/>
        <p:txBody>
          <a:bodyPr/>
          <a:lstStyle/>
          <a:p>
            <a:r>
              <a:rPr lang="en-US" sz="2000" u="sng" dirty="0" smtClean="0"/>
              <a:t>Things I enjoyed in College</a:t>
            </a:r>
            <a:endParaRPr lang="en-US" sz="2000" u="sng" dirty="0"/>
          </a:p>
        </p:txBody>
      </p:sp>
      <p:sp>
        <p:nvSpPr>
          <p:cNvPr id="5" name="Text Placeholder 4"/>
          <p:cNvSpPr>
            <a:spLocks noGrp="1"/>
          </p:cNvSpPr>
          <p:nvPr>
            <p:ph type="body" sz="quarter" idx="3"/>
          </p:nvPr>
        </p:nvSpPr>
        <p:spPr>
          <a:xfrm>
            <a:off x="4648200" y="1905000"/>
            <a:ext cx="4041775" cy="304800"/>
          </a:xfrm>
        </p:spPr>
        <p:txBody>
          <a:bodyPr/>
          <a:lstStyle/>
          <a:p>
            <a:r>
              <a:rPr lang="en-US" sz="2000" u="sng" dirty="0"/>
              <a:t>Things I didn’t enjoy in </a:t>
            </a:r>
            <a:r>
              <a:rPr lang="en-US" sz="2000" u="sng" dirty="0" smtClean="0"/>
              <a:t>College:</a:t>
            </a:r>
            <a:endParaRPr lang="en-US" sz="2000" u="sng" dirty="0"/>
          </a:p>
        </p:txBody>
      </p:sp>
      <p:sp>
        <p:nvSpPr>
          <p:cNvPr id="10" name="Content Placeholder 9"/>
          <p:cNvSpPr>
            <a:spLocks noGrp="1"/>
          </p:cNvSpPr>
          <p:nvPr>
            <p:ph sz="quarter" idx="13"/>
          </p:nvPr>
        </p:nvSpPr>
        <p:spPr/>
        <p:txBody>
          <a:bodyPr>
            <a:normAutofit/>
          </a:bodyPr>
          <a:lstStyle/>
          <a:p>
            <a:r>
              <a:rPr lang="en-US" sz="2000" dirty="0" smtClean="0"/>
              <a:t>My fraternity and my academic classes</a:t>
            </a:r>
          </a:p>
          <a:p>
            <a:r>
              <a:rPr lang="en-US" sz="2000" dirty="0" smtClean="0"/>
              <a:t>The city of Montreal</a:t>
            </a:r>
            <a:endParaRPr lang="en-US" sz="2000" dirty="0"/>
          </a:p>
        </p:txBody>
      </p:sp>
      <p:sp>
        <p:nvSpPr>
          <p:cNvPr id="11" name="Content Placeholder 10"/>
          <p:cNvSpPr>
            <a:spLocks noGrp="1"/>
          </p:cNvSpPr>
          <p:nvPr>
            <p:ph sz="quarter" idx="14"/>
          </p:nvPr>
        </p:nvSpPr>
        <p:spPr>
          <a:xfrm>
            <a:off x="4724400" y="2667000"/>
            <a:ext cx="3989832" cy="3459035"/>
          </a:xfrm>
        </p:spPr>
        <p:txBody>
          <a:bodyPr/>
          <a:lstStyle/>
          <a:p>
            <a:r>
              <a:rPr lang="en-US" sz="2000" dirty="0" smtClean="0"/>
              <a:t>The cold</a:t>
            </a:r>
            <a:r>
              <a:rPr lang="en-US" dirty="0" smtClean="0"/>
              <a:t> . . .</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pic>
        <p:nvPicPr>
          <p:cNvPr id="2" name="Picture 1" descr="p_8ac4fx97y5338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29000"/>
            <a:ext cx="3886200" cy="2635049"/>
          </a:xfrm>
          <a:prstGeom prst="rect">
            <a:avLst/>
          </a:prstGeom>
        </p:spPr>
      </p:pic>
      <p:pic>
        <p:nvPicPr>
          <p:cNvPr id="4" name="Picture 3" descr="00177_p_10ac4fxnu90050_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831" y="3429000"/>
            <a:ext cx="4081561" cy="2667000"/>
          </a:xfrm>
          <a:prstGeom prst="rect">
            <a:avLst/>
          </a:prstGeom>
        </p:spPr>
      </p:pic>
      <p:pic>
        <p:nvPicPr>
          <p:cNvPr id="7" name="Picture 6" descr="p_8ac4fx97y519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2362200"/>
            <a:ext cx="1447800" cy="2133503"/>
          </a:xfrm>
          <a:prstGeom prst="rect">
            <a:avLst/>
          </a:prstGeom>
        </p:spPr>
      </p:pic>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FF0000"/>
                </a:solidFill>
              </a:rPr>
              <a:t>M</a:t>
            </a:r>
            <a:r>
              <a:rPr lang="en-US" sz="3200" dirty="0" smtClean="0">
                <a:solidFill>
                  <a:srgbClr val="FF0000"/>
                </a:solidFill>
              </a:rPr>
              <a:t>c</a:t>
            </a:r>
            <a:r>
              <a:rPr lang="en-US" dirty="0" smtClean="0">
                <a:solidFill>
                  <a:srgbClr val="FF0000"/>
                </a:solidFill>
              </a:rPr>
              <a:t>Gill university</a:t>
            </a:r>
            <a:endParaRPr lang="en-US" dirty="0">
              <a:solidFill>
                <a:srgbClr val="FF0000"/>
              </a:solidFill>
            </a:endParaRPr>
          </a:p>
        </p:txBody>
      </p:sp>
      <p:sp>
        <p:nvSpPr>
          <p:cNvPr id="3" name="Text Placeholder 2"/>
          <p:cNvSpPr>
            <a:spLocks noGrp="1"/>
          </p:cNvSpPr>
          <p:nvPr>
            <p:ph type="body" idx="1"/>
          </p:nvPr>
        </p:nvSpPr>
        <p:spPr>
          <a:xfrm>
            <a:off x="838200" y="1600200"/>
            <a:ext cx="3659188" cy="609600"/>
          </a:xfrm>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a:xfrm>
            <a:off x="4038600" y="1600200"/>
            <a:ext cx="4651375" cy="609600"/>
          </a:xfrm>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a:xfrm>
            <a:off x="403285" y="2209800"/>
            <a:ext cx="7826315" cy="2590800"/>
          </a:xfrm>
        </p:spPr>
        <p:txBody>
          <a:bodyPr/>
          <a:lstStyle/>
          <a:p>
            <a:pPr marL="400050" lvl="1" indent="0">
              <a:buNone/>
            </a:pPr>
            <a:r>
              <a:rPr lang="en-US" dirty="0" smtClean="0"/>
              <a:t>-Classical </a:t>
            </a:r>
            <a:r>
              <a:rPr lang="en-US" dirty="0" smtClean="0"/>
              <a:t>Philosophy	 	</a:t>
            </a:r>
            <a:r>
              <a:rPr lang="en-US" dirty="0" smtClean="0"/>
              <a:t>-Comparative </a:t>
            </a:r>
            <a:r>
              <a:rPr lang="en-US" dirty="0" smtClean="0"/>
              <a:t>Religions</a:t>
            </a:r>
          </a:p>
          <a:p>
            <a:pPr marL="400050" lvl="1" indent="0">
              <a:buNone/>
            </a:pPr>
            <a:r>
              <a:rPr lang="en-US" dirty="0" smtClean="0"/>
              <a:t>-Marxist </a:t>
            </a:r>
            <a:r>
              <a:rPr lang="en-US" dirty="0" smtClean="0"/>
              <a:t>Philosophy		  	</a:t>
            </a:r>
            <a:r>
              <a:rPr lang="en-US" dirty="0" smtClean="0"/>
              <a:t>-Macroeconomic </a:t>
            </a:r>
            <a:r>
              <a:rPr lang="en-US" dirty="0" smtClean="0"/>
              <a:t>Theory</a:t>
            </a:r>
          </a:p>
          <a:p>
            <a:pPr marL="400050" lvl="1" indent="0">
              <a:buNone/>
            </a:pPr>
            <a:r>
              <a:rPr lang="en-US" dirty="0" smtClean="0"/>
              <a:t>-WWII </a:t>
            </a:r>
            <a:r>
              <a:rPr lang="en-US" dirty="0" smtClean="0"/>
              <a:t>History			</a:t>
            </a:r>
            <a:r>
              <a:rPr lang="en-US" dirty="0" smtClean="0"/>
              <a:t>-Intro </a:t>
            </a:r>
            <a:r>
              <a:rPr lang="en-US" dirty="0" smtClean="0"/>
              <a:t>to Marketing	</a:t>
            </a:r>
          </a:p>
          <a:p>
            <a:pPr marL="400050" lvl="1" indent="0">
              <a:buNone/>
            </a:pPr>
            <a:r>
              <a:rPr lang="en-US" dirty="0" smtClean="0"/>
              <a:t>-Comparative </a:t>
            </a:r>
            <a:r>
              <a:rPr lang="en-US" dirty="0" smtClean="0"/>
              <a:t>Governments</a:t>
            </a:r>
          </a:p>
          <a:p>
            <a:endParaRPr lang="en-US" sz="2000" dirty="0" smtClean="0"/>
          </a:p>
          <a:p>
            <a:endParaRPr lang="en-US" dirty="0" smtClean="0"/>
          </a:p>
          <a:p>
            <a:pPr marL="0" indent="0">
              <a:buNone/>
            </a:pPr>
            <a:endParaRPr lang="en-US" dirty="0"/>
          </a:p>
        </p:txBody>
      </p:sp>
      <p:pic>
        <p:nvPicPr>
          <p:cNvPr id="9" name="Content Placeholder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85882" y="4114800"/>
            <a:ext cx="2813860" cy="2302249"/>
          </a:xfrm>
        </p:spPr>
      </p:pic>
      <p:sp>
        <p:nvSpPr>
          <p:cNvPr id="13" name="Slide Number Placeholder 12"/>
          <p:cNvSpPr>
            <a:spLocks noGrp="1"/>
          </p:cNvSpPr>
          <p:nvPr>
            <p:ph type="sldNum" sz="quarter" idx="12"/>
          </p:nvPr>
        </p:nvSpPr>
        <p:spPr/>
        <p:txBody>
          <a:bodyPr/>
          <a:lstStyle/>
          <a:p>
            <a:fld id="{83563B19-5B2B-4AAC-A66D-8FF7C83E8865}" type="slidenum">
              <a:rPr lang="en-US" smtClean="0"/>
              <a:pPr/>
              <a:t>14</a:t>
            </a:fld>
            <a:endParaRPr lang="en-US" dirty="0"/>
          </a:p>
        </p:txBody>
      </p:sp>
      <p:pic>
        <p:nvPicPr>
          <p:cNvPr id="2" name="Picture 1" descr="00476_p_8ac4fxwb8132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4104832"/>
            <a:ext cx="3048000" cy="2186329"/>
          </a:xfrm>
          <a:prstGeom prst="rect">
            <a:avLst/>
          </a:prstGeom>
        </p:spPr>
      </p:pic>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solidFill>
                  <a:srgbClr val="FF0000"/>
                </a:solidFill>
              </a:rPr>
              <a:t>M</a:t>
            </a:r>
            <a:r>
              <a:rPr lang="en-US" sz="3200" dirty="0">
                <a:solidFill>
                  <a:srgbClr val="FF0000"/>
                </a:solidFill>
              </a:rPr>
              <a:t>c</a:t>
            </a:r>
            <a:r>
              <a:rPr lang="en-US" dirty="0">
                <a:solidFill>
                  <a:srgbClr val="FF0000"/>
                </a:solidFill>
              </a:rPr>
              <a:t>Gill university</a:t>
            </a:r>
            <a:endParaRPr lang="en-US" dirty="0"/>
          </a:p>
        </p:txBody>
      </p:sp>
      <p:sp>
        <p:nvSpPr>
          <p:cNvPr id="3" name="Content Placeholder 2"/>
          <p:cNvSpPr>
            <a:spLocks noGrp="1"/>
          </p:cNvSpPr>
          <p:nvPr>
            <p:ph idx="1"/>
          </p:nvPr>
        </p:nvSpPr>
        <p:spPr/>
        <p:txBody>
          <a:bodyPr/>
          <a:lstStyle/>
          <a:p>
            <a:r>
              <a:rPr lang="en-US" dirty="0" smtClean="0"/>
              <a:t>Jobs I worked while I was in College were:</a:t>
            </a:r>
          </a:p>
          <a:p>
            <a:pPr lvl="1"/>
            <a:r>
              <a:rPr lang="en-US" dirty="0" smtClean="0"/>
              <a:t>Valet parking cars at a Country Club;</a:t>
            </a:r>
          </a:p>
          <a:p>
            <a:pPr lvl="1"/>
            <a:r>
              <a:rPr lang="en-US" dirty="0" smtClean="0"/>
              <a:t>Working as a waiter at that same Kosher delicatessen;</a:t>
            </a:r>
          </a:p>
          <a:p>
            <a:pPr lvl="1"/>
            <a:r>
              <a:rPr lang="en-US" dirty="0" smtClean="0"/>
              <a:t>Working in the Safety Department at UPS;</a:t>
            </a:r>
          </a:p>
          <a:p>
            <a:pPr lvl="1"/>
            <a:r>
              <a:rPr lang="en-US" dirty="0" smtClean="0"/>
              <a:t>Working as a summer counselor at a sleep away camp in upstate New York; and</a:t>
            </a:r>
          </a:p>
          <a:p>
            <a:pPr lvl="1"/>
            <a:r>
              <a:rPr lang="en-US" dirty="0" smtClean="0"/>
              <a:t>Working as a paralegal at a Wall Street </a:t>
            </a:r>
          </a:p>
          <a:p>
            <a:pPr marL="457200" lvl="1" indent="0">
              <a:buNone/>
            </a:pPr>
            <a:r>
              <a:rPr lang="en-US" dirty="0"/>
              <a:t> </a:t>
            </a:r>
            <a:r>
              <a:rPr lang="en-US" dirty="0" smtClean="0"/>
              <a:t>   law firm.</a:t>
            </a:r>
          </a:p>
          <a:p>
            <a:pPr lvl="1"/>
            <a:endParaRPr lang="en-US" dirty="0" smtClean="0"/>
          </a:p>
          <a:p>
            <a:pPr lvl="1"/>
            <a:endParaRPr lang="en-US" dirty="0" smtClean="0"/>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pic>
        <p:nvPicPr>
          <p:cNvPr id="2" name="Picture 1" descr="n_8ac4fx97y229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505200"/>
            <a:ext cx="2057400" cy="3097527"/>
          </a:xfrm>
          <a:prstGeom prst="rect">
            <a:avLst/>
          </a:prstGeom>
        </p:spPr>
      </p:pic>
      <p:pic>
        <p:nvPicPr>
          <p:cNvPr id="4" name="Picture 3"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4579673"/>
            <a:ext cx="3314700" cy="1685350"/>
          </a:xfrm>
          <a:prstGeom prst="rect">
            <a:avLst/>
          </a:prstGeom>
        </p:spPr>
      </p:pic>
    </p:spTree>
    <p:extLst>
      <p:ext uri="{BB962C8B-B14F-4D97-AF65-F5344CB8AC3E}">
        <p14:creationId xmlns:p14="http://schemas.microsoft.com/office/powerpoint/2010/main" val="2152268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solidFill>
                  <a:srgbClr val="FF0000"/>
                </a:solidFill>
              </a:rPr>
              <a:t>M</a:t>
            </a:r>
            <a:r>
              <a:rPr lang="en-US" sz="3200" dirty="0">
                <a:solidFill>
                  <a:srgbClr val="FF0000"/>
                </a:solidFill>
              </a:rPr>
              <a:t>c</a:t>
            </a:r>
            <a:r>
              <a:rPr lang="en-US" dirty="0">
                <a:solidFill>
                  <a:srgbClr val="FF0000"/>
                </a:solidFill>
              </a:rPr>
              <a:t>Gill university</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College were:</a:t>
            </a:r>
          </a:p>
          <a:p>
            <a:pPr lvl="1"/>
            <a:r>
              <a:rPr lang="en-US" dirty="0" smtClean="0"/>
              <a:t>Balancing my school work, social life, and commitments to my fraternity</a:t>
            </a:r>
          </a:p>
          <a:p>
            <a:pPr lvl="1"/>
            <a:r>
              <a:rPr lang="en-US" dirty="0" smtClean="0"/>
              <a:t>Doing laundry</a:t>
            </a:r>
          </a:p>
          <a:p>
            <a:pPr lvl="1"/>
            <a:r>
              <a:rPr lang="en-US" dirty="0" smtClean="0"/>
              <a:t>Living on a tight budget </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pic>
        <p:nvPicPr>
          <p:cNvPr id="2" name="Picture 1" descr="n_8ac4fx97y2240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581400"/>
            <a:ext cx="4384721" cy="2895600"/>
          </a:xfrm>
          <a:prstGeom prst="rect">
            <a:avLst/>
          </a:prstGeom>
        </p:spPr>
      </p:pic>
    </p:spTree>
    <p:extLst>
      <p:ext uri="{BB962C8B-B14F-4D97-AF65-F5344CB8AC3E}">
        <p14:creationId xmlns:p14="http://schemas.microsoft.com/office/powerpoint/2010/main" val="3671467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0090"/>
                </a:solidFill>
              </a:rPr>
              <a:t>Decision to go to Law School</a:t>
            </a:r>
            <a:endParaRPr lang="en-US" sz="3600" dirty="0">
              <a:solidFill>
                <a:srgbClr val="000090"/>
              </a:solidFill>
            </a:endParaRPr>
          </a:p>
        </p:txBody>
      </p:sp>
      <p:sp>
        <p:nvSpPr>
          <p:cNvPr id="3" name="Content Placeholder 2"/>
          <p:cNvSpPr>
            <a:spLocks noGrp="1"/>
          </p:cNvSpPr>
          <p:nvPr>
            <p:ph idx="1"/>
          </p:nvPr>
        </p:nvSpPr>
        <p:spPr/>
        <p:txBody>
          <a:bodyPr/>
          <a:lstStyle/>
          <a:p>
            <a:r>
              <a:rPr lang="en-US" dirty="0" smtClean="0"/>
              <a:t>Left McGill’s Faculty of Science and entered the Faculty of Arts</a:t>
            </a:r>
          </a:p>
          <a:p>
            <a:r>
              <a:rPr lang="en-US" dirty="0" smtClean="0"/>
              <a:t>Enjoyed classes in history and political science</a:t>
            </a:r>
          </a:p>
          <a:p>
            <a:r>
              <a:rPr lang="en-US" dirty="0" smtClean="0"/>
              <a:t>Uncle and Great Uncles were lawyers and judges</a:t>
            </a:r>
          </a:p>
          <a:p>
            <a:r>
              <a:rPr lang="en-US" dirty="0" smtClean="0"/>
              <a:t>Applied to four law schools</a:t>
            </a:r>
          </a:p>
          <a:p>
            <a:r>
              <a:rPr lang="en-US" dirty="0" smtClean="0"/>
              <a:t>Realized I wanted to be back in NYC with family at the “Center of the Universe” or so I thought</a:t>
            </a:r>
          </a:p>
          <a:p>
            <a:r>
              <a:rPr lang="en-US" dirty="0" smtClean="0"/>
              <a:t>Was able to get a LOT of student loans to pay for it </a:t>
            </a:r>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2112554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solidFill>
                  <a:srgbClr val="7030A0"/>
                </a:solidFill>
              </a:rPr>
              <a:t>NYU LAW SCHOOL</a:t>
            </a:r>
            <a:endParaRPr lang="en-US" dirty="0">
              <a:solidFill>
                <a:srgbClr val="FF0000"/>
              </a:solidFill>
            </a:endParaRPr>
          </a:p>
        </p:txBody>
      </p:sp>
      <p:sp>
        <p:nvSpPr>
          <p:cNvPr id="3" name="Text Placeholder 2"/>
          <p:cNvSpPr>
            <a:spLocks noGrp="1"/>
          </p:cNvSpPr>
          <p:nvPr>
            <p:ph type="body" idx="1"/>
          </p:nvPr>
        </p:nvSpPr>
        <p:spPr>
          <a:xfrm>
            <a:off x="838200" y="1600200"/>
            <a:ext cx="3659188" cy="609600"/>
          </a:xfrm>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a:xfrm>
            <a:off x="4503511" y="1628775"/>
            <a:ext cx="4651375" cy="609600"/>
          </a:xfrm>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a:xfrm>
            <a:off x="403285" y="2209800"/>
            <a:ext cx="7826315" cy="2590800"/>
          </a:xfrm>
        </p:spPr>
        <p:txBody>
          <a:bodyPr/>
          <a:lstStyle/>
          <a:p>
            <a:pPr marL="400050" lvl="1" indent="0">
              <a:buNone/>
            </a:pPr>
            <a:r>
              <a:rPr lang="en-US" dirty="0" smtClean="0"/>
              <a:t>-Constitutional Law 		            </a:t>
            </a:r>
            <a:r>
              <a:rPr lang="en-US" dirty="0"/>
              <a:t>-Property </a:t>
            </a:r>
            <a:r>
              <a:rPr lang="en-US" dirty="0" smtClean="0"/>
              <a:t>		                   </a:t>
            </a:r>
          </a:p>
          <a:p>
            <a:pPr marL="400050" lvl="1" indent="0">
              <a:buNone/>
            </a:pPr>
            <a:r>
              <a:rPr lang="en-US" dirty="0" smtClean="0"/>
              <a:t>-The Law of the Supreme Court        -Bankruptcy</a:t>
            </a:r>
          </a:p>
          <a:p>
            <a:pPr marL="400050" lvl="1" indent="0">
              <a:buNone/>
            </a:pPr>
            <a:r>
              <a:rPr lang="en-US" dirty="0" smtClean="0"/>
              <a:t>-Civil Procedure 	</a:t>
            </a:r>
            <a:r>
              <a:rPr lang="en-US" dirty="0"/>
              <a:t>	</a:t>
            </a:r>
            <a:r>
              <a:rPr lang="en-US" dirty="0" smtClean="0"/>
              <a:t>            -</a:t>
            </a:r>
            <a:r>
              <a:rPr lang="en-US" dirty="0"/>
              <a:t>International Arbitration</a:t>
            </a:r>
          </a:p>
          <a:p>
            <a:pPr marL="400050" lvl="1" indent="0">
              <a:buNone/>
            </a:pPr>
            <a:r>
              <a:rPr lang="en-US" dirty="0" smtClean="0"/>
              <a:t>-Entertainment Law</a:t>
            </a:r>
          </a:p>
          <a:p>
            <a:endParaRPr lang="en-US" sz="2000" dirty="0" smtClean="0"/>
          </a:p>
          <a:p>
            <a:endParaRPr lang="en-US" dirty="0" smtClean="0"/>
          </a:p>
          <a:p>
            <a:pPr marL="0" indent="0">
              <a:buNone/>
            </a:pP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18</a:t>
            </a:fld>
            <a:endParaRPr lang="en-US" dirty="0"/>
          </a:p>
        </p:txBody>
      </p:sp>
      <p:sp>
        <p:nvSpPr>
          <p:cNvPr id="4" name="Content Placeholder 3"/>
          <p:cNvSpPr>
            <a:spLocks noGrp="1"/>
          </p:cNvSpPr>
          <p:nvPr>
            <p:ph sz="quarter" idx="14"/>
          </p:nvPr>
        </p:nvSpPr>
        <p:spPr>
          <a:xfrm flipH="1">
            <a:off x="9154886" y="990600"/>
            <a:ext cx="45719" cy="73152"/>
          </a:xfrm>
        </p:spPr>
        <p:txBody>
          <a:bodyPr>
            <a:normAutofit fontScale="25000" lnSpcReduction="20000"/>
          </a:bodyPr>
          <a:lstStyle/>
          <a:p>
            <a:endParaRPr lang="en-US" dirty="0"/>
          </a:p>
        </p:txBody>
      </p:sp>
      <p:pic>
        <p:nvPicPr>
          <p:cNvPr id="6" name="Picture 5"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878" y="3780304"/>
            <a:ext cx="4724400" cy="2547471"/>
          </a:xfrm>
          <a:prstGeom prst="rect">
            <a:avLst/>
          </a:prstGeom>
        </p:spPr>
      </p:pic>
    </p:spTree>
    <p:extLst>
      <p:ext uri="{BB962C8B-B14F-4D97-AF65-F5344CB8AC3E}">
        <p14:creationId xmlns:p14="http://schemas.microsoft.com/office/powerpoint/2010/main" val="2046399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solidFill>
                  <a:srgbClr val="7030A0"/>
                </a:solidFill>
              </a:rPr>
              <a:t>NYU LAW SCHOOL</a:t>
            </a:r>
            <a:endParaRPr lang="en-US" dirty="0">
              <a:solidFill>
                <a:srgbClr val="FF0000"/>
              </a:solidFill>
            </a:endParaRPr>
          </a:p>
        </p:txBody>
      </p:sp>
      <p:sp>
        <p:nvSpPr>
          <p:cNvPr id="3" name="Text Placeholder 2"/>
          <p:cNvSpPr>
            <a:spLocks noGrp="1"/>
          </p:cNvSpPr>
          <p:nvPr>
            <p:ph type="body" idx="1"/>
          </p:nvPr>
        </p:nvSpPr>
        <p:spPr/>
        <p:txBody>
          <a:bodyPr/>
          <a:lstStyle/>
          <a:p>
            <a:r>
              <a:rPr lang="en-US" sz="2000" dirty="0" smtClean="0"/>
              <a:t>Things I enjoyed in Law School	</a:t>
            </a:r>
            <a:endParaRPr lang="en-US" sz="2000" dirty="0"/>
          </a:p>
        </p:txBody>
      </p:sp>
      <p:sp>
        <p:nvSpPr>
          <p:cNvPr id="5" name="Text Placeholder 4"/>
          <p:cNvSpPr>
            <a:spLocks noGrp="1"/>
          </p:cNvSpPr>
          <p:nvPr>
            <p:ph type="body" sz="quarter" idx="3"/>
          </p:nvPr>
        </p:nvSpPr>
        <p:spPr>
          <a:xfrm>
            <a:off x="4495800" y="1905000"/>
            <a:ext cx="4194175" cy="304800"/>
          </a:xfrm>
        </p:spPr>
        <p:txBody>
          <a:bodyPr/>
          <a:lstStyle/>
          <a:p>
            <a:r>
              <a:rPr lang="en-US" sz="2000" dirty="0"/>
              <a:t>Things I didn’t enjoy in </a:t>
            </a:r>
            <a:r>
              <a:rPr lang="en-US" sz="2000" dirty="0" smtClean="0"/>
              <a:t>Law School</a:t>
            </a:r>
            <a:endParaRPr lang="en-US" sz="2000" dirty="0"/>
          </a:p>
        </p:txBody>
      </p:sp>
      <p:sp>
        <p:nvSpPr>
          <p:cNvPr id="10" name="Content Placeholder 9"/>
          <p:cNvSpPr>
            <a:spLocks noGrp="1"/>
          </p:cNvSpPr>
          <p:nvPr>
            <p:ph sz="quarter" idx="13"/>
          </p:nvPr>
        </p:nvSpPr>
        <p:spPr/>
        <p:txBody>
          <a:bodyPr>
            <a:normAutofit/>
          </a:bodyPr>
          <a:lstStyle/>
          <a:p>
            <a:r>
              <a:rPr lang="en-US" sz="2000" dirty="0" smtClean="0"/>
              <a:t>Law Review</a:t>
            </a:r>
          </a:p>
          <a:p>
            <a:r>
              <a:rPr lang="en-US" sz="2000" dirty="0" smtClean="0"/>
              <a:t>Playing Baseball</a:t>
            </a:r>
          </a:p>
          <a:p>
            <a:r>
              <a:rPr lang="en-US" sz="2000" dirty="0" smtClean="0"/>
              <a:t>Friends</a:t>
            </a:r>
          </a:p>
          <a:p>
            <a:r>
              <a:rPr lang="en-US" sz="2000" dirty="0" smtClean="0"/>
              <a:t>NYC</a:t>
            </a:r>
            <a:endParaRPr lang="en-US" sz="2000" dirty="0"/>
          </a:p>
        </p:txBody>
      </p:sp>
      <p:sp>
        <p:nvSpPr>
          <p:cNvPr id="11" name="Content Placeholder 10"/>
          <p:cNvSpPr>
            <a:spLocks noGrp="1"/>
          </p:cNvSpPr>
          <p:nvPr>
            <p:ph sz="quarter" idx="14"/>
          </p:nvPr>
        </p:nvSpPr>
        <p:spPr>
          <a:xfrm>
            <a:off x="4572000" y="2362200"/>
            <a:ext cx="4142232" cy="3763835"/>
          </a:xfrm>
        </p:spPr>
        <p:txBody>
          <a:bodyPr/>
          <a:lstStyle/>
          <a:p>
            <a:r>
              <a:rPr lang="en-US" sz="2000" dirty="0" smtClean="0"/>
              <a:t>Taking out student loans</a:t>
            </a:r>
          </a:p>
          <a:p>
            <a:r>
              <a:rPr lang="en-US" sz="2000" dirty="0" smtClean="0"/>
              <a:t>Final Exams</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19</a:t>
            </a:fld>
            <a:endParaRPr lang="en-US" dirty="0"/>
          </a:p>
        </p:txBody>
      </p:sp>
      <p:pic>
        <p:nvPicPr>
          <p:cNvPr id="6" name="Picture 5" descr="Unknown-4.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0000"/>
            <a:ext cx="3492500" cy="2324100"/>
          </a:xfrm>
          <a:prstGeom prst="rect">
            <a:avLst/>
          </a:prstGeom>
        </p:spPr>
      </p:pic>
      <p:pic>
        <p:nvPicPr>
          <p:cNvPr id="9" name="Picture 8"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352800"/>
            <a:ext cx="2748197" cy="1828800"/>
          </a:xfrm>
          <a:prstGeom prst="rect">
            <a:avLst/>
          </a:prstGeom>
        </p:spPr>
      </p:pic>
      <p:pic>
        <p:nvPicPr>
          <p:cNvPr id="14" name="Picture 13" descr="Unknow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1" y="5272940"/>
            <a:ext cx="2819400" cy="1178136"/>
          </a:xfrm>
          <a:prstGeom prst="rect">
            <a:avLst/>
          </a:prstGeom>
        </p:spPr>
      </p:pic>
    </p:spTree>
    <p:extLst>
      <p:ext uri="{BB962C8B-B14F-4D97-AF65-F5344CB8AC3E}">
        <p14:creationId xmlns:p14="http://schemas.microsoft.com/office/powerpoint/2010/main" val="239838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INTRODUCTION</a:t>
            </a:r>
            <a:endParaRPr lang="en-US" dirty="0">
              <a:solidFill>
                <a:srgbClr val="FFC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My name is Rick Levy and I am 47 years old.</a:t>
            </a:r>
          </a:p>
          <a:p>
            <a:pPr marL="0" indent="0">
              <a:buNone/>
            </a:pPr>
            <a:endParaRPr lang="en-US" dirty="0" smtClean="0"/>
          </a:p>
          <a:p>
            <a:r>
              <a:rPr lang="en-US" dirty="0" smtClean="0"/>
              <a:t>I work for ICM Partners.</a:t>
            </a:r>
          </a:p>
          <a:p>
            <a:endParaRPr lang="en-US" dirty="0" smtClean="0"/>
          </a:p>
          <a:p>
            <a:pPr algn="just"/>
            <a:r>
              <a:rPr lang="en-US" dirty="0"/>
              <a:t>We are a talent agency that represents artists in all parts of the entertainment industry including film, television, books, theatre, music, digital and commercials.  We represent actors, authors, play writes, screenwriters, directors, producers, technical artists such a cinematographers, costume designers, and art directors.</a:t>
            </a:r>
          </a:p>
          <a:p>
            <a:pPr marL="0" indent="0" algn="ctr">
              <a:buNone/>
            </a:pPr>
            <a:endParaRPr lang="en-US" dirty="0" smtClean="0"/>
          </a:p>
          <a:p>
            <a:r>
              <a:rPr lang="en-US" dirty="0" smtClean="0"/>
              <a:t>My role at ICM Partners is Managing Member and General Counsel and I serve as a member of our Board of Directors.</a:t>
            </a:r>
          </a:p>
          <a:p>
            <a:pPr lvl="1" algn="just"/>
            <a:r>
              <a:rPr lang="en-US" dirty="0" smtClean="0"/>
              <a:t>Every day I do something different within my various </a:t>
            </a:r>
            <a:r>
              <a:rPr lang="en-US" dirty="0" smtClean="0"/>
              <a:t>capacities. I </a:t>
            </a:r>
            <a:r>
              <a:rPr lang="en-US" dirty="0" smtClean="0"/>
              <a:t>wear numerous hats which run the gamut from managing all of the legal affairs of the company, to overseeing the finances of the company, to working on business opportunities such as acquiring other companies, and I also get very involved with managing our employees including  their compensation.</a:t>
            </a:r>
            <a:endParaRPr lang="en-US" dirty="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rgbClr val="000090"/>
                </a:solidFill>
              </a:rPr>
              <a:t>MY FIRST JOBS</a:t>
            </a:r>
            <a:endParaRPr lang="en-US" dirty="0">
              <a:solidFill>
                <a:srgbClr val="000090"/>
              </a:solidFill>
            </a:endParaRPr>
          </a:p>
        </p:txBody>
      </p:sp>
      <p:sp>
        <p:nvSpPr>
          <p:cNvPr id="3" name="Content Placeholder 2"/>
          <p:cNvSpPr>
            <a:spLocks noGrp="1"/>
          </p:cNvSpPr>
          <p:nvPr>
            <p:ph idx="1"/>
          </p:nvPr>
        </p:nvSpPr>
        <p:spPr/>
        <p:txBody>
          <a:bodyPr/>
          <a:lstStyle/>
          <a:p>
            <a:r>
              <a:rPr lang="en-US" dirty="0" smtClean="0">
                <a:solidFill>
                  <a:schemeClr val="tx1"/>
                </a:solidFill>
              </a:rPr>
              <a:t>The first job I had after college was:</a:t>
            </a:r>
          </a:p>
          <a:p>
            <a:pPr lvl="1"/>
            <a:r>
              <a:rPr lang="en-US" dirty="0" smtClean="0"/>
              <a:t>As a paralegal at the law firm at </a:t>
            </a:r>
            <a:r>
              <a:rPr lang="en-US" dirty="0" err="1" smtClean="0"/>
              <a:t>Cravath</a:t>
            </a:r>
            <a:r>
              <a:rPr lang="en-US" dirty="0" smtClean="0"/>
              <a:t> Swain &amp; Moore in New York City.</a:t>
            </a:r>
          </a:p>
          <a:p>
            <a:pPr lvl="1"/>
            <a:endParaRPr lang="en-US" dirty="0" smtClean="0"/>
          </a:p>
          <a:p>
            <a:r>
              <a:rPr lang="en-US" dirty="0" smtClean="0">
                <a:solidFill>
                  <a:srgbClr val="000000"/>
                </a:solidFill>
              </a:rPr>
              <a:t>The worst job I have ever had was:</a:t>
            </a:r>
          </a:p>
          <a:p>
            <a:pPr lvl="1"/>
            <a:r>
              <a:rPr lang="en-US" dirty="0" smtClean="0"/>
              <a:t>Being a bus boy at Pizza Hut, and having to fill the all you can eat salad bar, which was always a mess, and I always had to go into the big walk in freezer to refill the salad dressings.  I think I got paid $3.00/hour.</a:t>
            </a:r>
          </a:p>
        </p:txBody>
      </p:sp>
      <p:sp>
        <p:nvSpPr>
          <p:cNvPr id="8" name="Slide Number Placeholder 7"/>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253852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My Career Path</a:t>
            </a:r>
            <a:endParaRPr lang="en-US" dirty="0">
              <a:solidFill>
                <a:srgbClr val="00009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0945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pPr algn="l"/>
            <a:r>
              <a:rPr lang="en-US" sz="3200" dirty="0" smtClean="0"/>
              <a:t>	</a:t>
            </a:r>
            <a:r>
              <a:rPr lang="en-US" sz="3200" dirty="0" smtClean="0">
                <a:solidFill>
                  <a:srgbClr val="000090"/>
                </a:solidFill>
              </a:rPr>
              <a:t>MY FIRST REAL JOB:</a:t>
            </a:r>
            <a:r>
              <a:rPr lang="en-US" dirty="0" smtClean="0">
                <a:solidFill>
                  <a:srgbClr val="000090"/>
                </a:solidFill>
              </a:rPr>
              <a:t>  </a:t>
            </a:r>
            <a:endParaRPr lang="en-US" dirty="0">
              <a:solidFill>
                <a:srgbClr val="000090"/>
              </a:solidFill>
            </a:endParaRPr>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Got into a top law school;</a:t>
            </a:r>
          </a:p>
          <a:p>
            <a:pPr lvl="1"/>
            <a:r>
              <a:rPr lang="en-US" dirty="0" smtClean="0"/>
              <a:t>Did very well with my grades, especially in my first year;</a:t>
            </a:r>
          </a:p>
          <a:p>
            <a:pPr lvl="1"/>
            <a:r>
              <a:rPr lang="en-US" dirty="0" smtClean="0"/>
              <a:t>Made it on to Law Review;</a:t>
            </a:r>
          </a:p>
          <a:p>
            <a:pPr lvl="1"/>
            <a:r>
              <a:rPr lang="en-US" dirty="0" smtClean="0"/>
              <a:t>Interviewed at a lot of top firms for summer associate positions (I </a:t>
            </a:r>
            <a:r>
              <a:rPr lang="en-US" dirty="0" err="1" smtClean="0"/>
              <a:t>didn</a:t>
            </a:r>
            <a:r>
              <a:rPr lang="uk-UA" dirty="0" smtClean="0"/>
              <a:t>’</a:t>
            </a:r>
            <a:r>
              <a:rPr lang="en-US" dirty="0" smtClean="0"/>
              <a:t>t get offers from quite a few of them); and</a:t>
            </a:r>
          </a:p>
          <a:p>
            <a:pPr lvl="1"/>
            <a:r>
              <a:rPr lang="en-US" dirty="0" smtClean="0"/>
              <a:t>Worked hard at both of my summer associate jobs to secure offers for full-time employment when I graduated.</a:t>
            </a:r>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990600"/>
            <a:ext cx="2362200" cy="286871"/>
          </a:xfrm>
          <a:prstGeom prst="rect">
            <a:avLst/>
          </a:prstGeom>
        </p:spPr>
      </p:pic>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pPr algn="l"/>
            <a:r>
              <a:rPr lang="en-US" sz="3200" dirty="0" smtClean="0"/>
              <a:t>	</a:t>
            </a:r>
            <a:r>
              <a:rPr lang="en-US" sz="3200" dirty="0" smtClean="0">
                <a:solidFill>
                  <a:srgbClr val="000090"/>
                </a:solidFill>
              </a:rPr>
              <a:t>MY FIRST REAL JOB:</a:t>
            </a:r>
            <a:r>
              <a:rPr lang="en-US" dirty="0" smtClean="0">
                <a:solidFill>
                  <a:srgbClr val="000090"/>
                </a:solidFill>
              </a:rPr>
              <a:t>  </a:t>
            </a:r>
            <a:endParaRPr lang="en-US" dirty="0">
              <a:solidFill>
                <a:srgbClr val="00009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My job at Gibson Dunn consisted of:</a:t>
            </a:r>
          </a:p>
          <a:p>
            <a:pPr lvl="1"/>
            <a:r>
              <a:rPr lang="en-US" sz="1800" dirty="0" smtClean="0"/>
              <a:t>I was primarily a labor and employment lawyer;</a:t>
            </a:r>
          </a:p>
          <a:p>
            <a:pPr lvl="1"/>
            <a:r>
              <a:rPr lang="en-US" sz="1800" dirty="0" smtClean="0"/>
              <a:t>But I also did some entertainment litigation and a bit of entertainment transactional work;</a:t>
            </a:r>
          </a:p>
          <a:p>
            <a:pPr lvl="1"/>
            <a:r>
              <a:rPr lang="en-US" sz="1800" dirty="0" smtClean="0"/>
              <a:t>I did a lot of legal research and writing; drafted motions, took depositions, argued motions in court, and occasionally tried cases;</a:t>
            </a:r>
          </a:p>
          <a:p>
            <a:pPr lvl="1"/>
            <a:r>
              <a:rPr lang="en-US" sz="1800" dirty="0" smtClean="0"/>
              <a:t>I worked very long hours &amp; weekends; and </a:t>
            </a:r>
          </a:p>
          <a:p>
            <a:pPr lvl="1"/>
            <a:r>
              <a:rPr lang="en-US" sz="1800" dirty="0" smtClean="0"/>
              <a:t>Being new to Los Angeles, </a:t>
            </a:r>
          </a:p>
          <a:p>
            <a:pPr marL="457200" lvl="1" indent="0">
              <a:buNone/>
            </a:pPr>
            <a:r>
              <a:rPr lang="en-US" sz="1800" dirty="0" smtClean="0"/>
              <a:t>this is where I made my first</a:t>
            </a:r>
          </a:p>
          <a:p>
            <a:pPr marL="457200" lvl="1" indent="0">
              <a:buNone/>
            </a:pPr>
            <a:r>
              <a:rPr lang="en-US" sz="1800" dirty="0" smtClean="0"/>
              <a:t>friends, many of whom I am</a:t>
            </a:r>
          </a:p>
          <a:p>
            <a:pPr marL="457200" lvl="1" indent="0">
              <a:buNone/>
            </a:pPr>
            <a:r>
              <a:rPr lang="en-US" sz="1800" dirty="0" smtClean="0"/>
              <a:t>still close to today almost 25</a:t>
            </a:r>
            <a:br>
              <a:rPr lang="en-US" sz="1800" dirty="0" smtClean="0"/>
            </a:br>
            <a:r>
              <a:rPr lang="en-US" sz="1800" dirty="0" smtClean="0"/>
              <a:t>years later.</a:t>
            </a:r>
          </a:p>
          <a:p>
            <a:pPr lvl="1"/>
            <a:endParaRPr lang="en-US" sz="1800" dirty="0" smtClean="0"/>
          </a:p>
          <a:p>
            <a:pPr marL="1314450" lvl="3" indent="0">
              <a:buNone/>
            </a:pPr>
            <a:r>
              <a:rPr lang="en-US" sz="1500" dirty="0" smtClean="0">
                <a:solidFill>
                  <a:srgbClr val="000090"/>
                </a:solidFill>
              </a:rPr>
              <a:t>Celebrating a victory with </a:t>
            </a:r>
          </a:p>
          <a:p>
            <a:pPr marL="1314450" lvl="3" indent="0">
              <a:buNone/>
            </a:pPr>
            <a:r>
              <a:rPr lang="en-US" sz="1500" dirty="0" smtClean="0">
                <a:solidFill>
                  <a:srgbClr val="000090"/>
                </a:solidFill>
              </a:rPr>
              <a:t>our client . . .</a:t>
            </a:r>
            <a:r>
              <a:rPr lang="en-US" sz="1500" dirty="0" smtClean="0"/>
              <a:t/>
            </a:r>
            <a:br>
              <a:rPr lang="en-US" sz="1500" dirty="0" smtClean="0"/>
            </a:br>
            <a:r>
              <a:rPr lang="en-US" sz="1500" dirty="0" smtClean="0"/>
              <a:t> </a:t>
            </a:r>
            <a:r>
              <a:rPr lang="en-US" sz="1800" dirty="0" smtClean="0"/>
              <a:t> </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990600"/>
            <a:ext cx="2362200" cy="286871"/>
          </a:xfrm>
          <a:prstGeom prst="rect">
            <a:avLst/>
          </a:prstGeom>
        </p:spPr>
      </p:pic>
      <p:pic>
        <p:nvPicPr>
          <p:cNvPr id="4" name="Picture 3" descr="n_8ac4fx97y345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962400"/>
            <a:ext cx="4134440" cy="2696788"/>
          </a:xfrm>
          <a:prstGeom prst="rect">
            <a:avLst/>
          </a:prstGeom>
        </p:spPr>
      </p:pic>
    </p:spTree>
    <p:extLst>
      <p:ext uri="{BB962C8B-B14F-4D97-AF65-F5344CB8AC3E}">
        <p14:creationId xmlns:p14="http://schemas.microsoft.com/office/powerpoint/2010/main" val="2398860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solidFill>
                  <a:srgbClr val="000090"/>
                </a:solidFill>
              </a:rPr>
              <a:t>  My SECOND REAL JOB:  </a:t>
            </a:r>
            <a:endParaRPr lang="en-US" sz="2800" dirty="0">
              <a:solidFill>
                <a:srgbClr val="000090"/>
              </a:solidFill>
            </a:endParaRPr>
          </a:p>
        </p:txBody>
      </p:sp>
      <p:sp>
        <p:nvSpPr>
          <p:cNvPr id="3" name="Content Placeholder 2"/>
          <p:cNvSpPr>
            <a:spLocks noGrp="1"/>
          </p:cNvSpPr>
          <p:nvPr>
            <p:ph idx="1"/>
          </p:nvPr>
        </p:nvSpPr>
        <p:spPr/>
        <p:txBody>
          <a:bodyPr>
            <a:normAutofit fontScale="92500"/>
          </a:bodyPr>
          <a:lstStyle/>
          <a:p>
            <a:r>
              <a:rPr lang="en-US" dirty="0" smtClean="0"/>
              <a:t>I joined International Creative Management in 1997 as its General Counsel after almost five years at Gibson </a:t>
            </a:r>
            <a:r>
              <a:rPr lang="en-US" dirty="0" smtClean="0"/>
              <a:t>Dunn.</a:t>
            </a:r>
            <a:endParaRPr lang="en-US" dirty="0" smtClean="0"/>
          </a:p>
          <a:p>
            <a:r>
              <a:rPr lang="en-US" dirty="0" smtClean="0"/>
              <a:t>A General Counsel is the head lawyer for a company or </a:t>
            </a:r>
            <a:r>
              <a:rPr lang="en-US" dirty="0" smtClean="0"/>
              <a:t>organization.</a:t>
            </a:r>
            <a:endParaRPr lang="en-US" dirty="0" smtClean="0"/>
          </a:p>
          <a:p>
            <a:r>
              <a:rPr lang="en-US" dirty="0"/>
              <a:t>ICM was and is a major talent agency that has been around for more than 40 </a:t>
            </a:r>
            <a:r>
              <a:rPr lang="en-US" dirty="0" smtClean="0"/>
              <a:t>years.</a:t>
            </a:r>
            <a:endParaRPr lang="en-US" dirty="0" smtClean="0"/>
          </a:p>
          <a:p>
            <a:r>
              <a:rPr lang="en-US" dirty="0" smtClean="0"/>
              <a:t>ICM was a client who I was doing a lot of work with at Gibson Dunn and who came to trust me and rely on my advice and </a:t>
            </a:r>
            <a:r>
              <a:rPr lang="en-US" dirty="0" smtClean="0"/>
              <a:t>expertise.</a:t>
            </a:r>
            <a:endParaRPr lang="en-US" dirty="0" smtClean="0"/>
          </a:p>
          <a:p>
            <a:r>
              <a:rPr lang="en-US" dirty="0" smtClean="0"/>
              <a:t>When I took the job, I was </a:t>
            </a:r>
            <a:r>
              <a:rPr lang="en-US" dirty="0" smtClean="0"/>
              <a:t>concerned </a:t>
            </a:r>
            <a:r>
              <a:rPr lang="en-US" dirty="0" smtClean="0"/>
              <a:t>that I was under-qualified because I had so little experience both as a lawyer and in the entertainment </a:t>
            </a:r>
            <a:r>
              <a:rPr lang="en-US" dirty="0" smtClean="0"/>
              <a:t>business. </a:t>
            </a:r>
            <a:endParaRPr lang="en-US" dirty="0" smtClean="0"/>
          </a:p>
          <a:p>
            <a:endParaRPr lang="en-US" dirty="0"/>
          </a:p>
        </p:txBody>
      </p:sp>
      <p:pic>
        <p:nvPicPr>
          <p:cNvPr id="4" name="Picture 3" descr="Unknown-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762000"/>
            <a:ext cx="2590800" cy="771898"/>
          </a:xfrm>
          <a:prstGeom prst="rect">
            <a:avLst/>
          </a:prstGeom>
        </p:spPr>
      </p:pic>
      <p:sp>
        <p:nvSpPr>
          <p:cNvPr id="5" name="Slide Number Placeholder 4"/>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2370754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59165" y="304800"/>
            <a:ext cx="8078728" cy="927939"/>
          </a:xfrm>
        </p:spPr>
        <p:txBody>
          <a:bodyPr/>
          <a:lstStyle/>
          <a:p>
            <a:pPr algn="l"/>
            <a:r>
              <a:rPr lang="en-US" sz="2800" dirty="0" smtClean="0">
                <a:solidFill>
                  <a:srgbClr val="0070C0"/>
                </a:solidFill>
              </a:rPr>
              <a:t>This is My Company NOW:</a:t>
            </a:r>
            <a:r>
              <a:rPr lang="en-US" sz="2800" dirty="0" smtClean="0"/>
              <a:t>    </a:t>
            </a:r>
            <a:endParaRPr lang="en-US" sz="2800" dirty="0"/>
          </a:p>
        </p:txBody>
      </p:sp>
      <p:sp>
        <p:nvSpPr>
          <p:cNvPr id="12" name="Content Placeholder 2"/>
          <p:cNvSpPr>
            <a:spLocks noGrp="1"/>
          </p:cNvSpPr>
          <p:nvPr>
            <p:ph idx="1"/>
          </p:nvPr>
        </p:nvSpPr>
        <p:spPr/>
        <p:txBody>
          <a:bodyPr>
            <a:normAutofit/>
          </a:bodyPr>
          <a:lstStyle/>
          <a:p>
            <a:r>
              <a:rPr lang="en-US" sz="1600" dirty="0" smtClean="0"/>
              <a:t>In 2005, we sold our company to a private equity firm for a lot of </a:t>
            </a:r>
            <a:r>
              <a:rPr lang="en-US" sz="1600" dirty="0" smtClean="0"/>
              <a:t>money.</a:t>
            </a:r>
            <a:endParaRPr lang="en-US" sz="1600" dirty="0" smtClean="0"/>
          </a:p>
          <a:p>
            <a:r>
              <a:rPr lang="en-US" sz="1600" dirty="0" smtClean="0"/>
              <a:t>In 2006, we bought another talent agency and merged management </a:t>
            </a:r>
            <a:r>
              <a:rPr lang="en-US" sz="1600" dirty="0" smtClean="0"/>
              <a:t>teams.</a:t>
            </a:r>
            <a:endParaRPr lang="en-US" sz="1600" dirty="0" smtClean="0"/>
          </a:p>
          <a:p>
            <a:r>
              <a:rPr lang="en-US" sz="1600" dirty="0" smtClean="0"/>
              <a:t>In 2012, a group of 10 of us bought our company back from the private equity firm and converted the company into a partnership where today the company is completely </a:t>
            </a:r>
            <a:r>
              <a:rPr lang="en-US" sz="1600" dirty="0"/>
              <a:t>e</a:t>
            </a:r>
            <a:r>
              <a:rPr lang="en-US" sz="1600" dirty="0" smtClean="0"/>
              <a:t>mployee owned by about 40 </a:t>
            </a:r>
            <a:r>
              <a:rPr lang="en-US" sz="1600" dirty="0" smtClean="0"/>
              <a:t>partners.</a:t>
            </a:r>
            <a:endParaRPr lang="en-US" sz="1600"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25</a:t>
            </a:fld>
            <a:endParaRPr lang="en-US" dirty="0"/>
          </a:p>
        </p:txBody>
      </p:sp>
      <p:pic>
        <p:nvPicPr>
          <p:cNvPr id="2" name="Picture 1" descr="IMG_276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3124200"/>
            <a:ext cx="4572000" cy="3048000"/>
          </a:xfrm>
          <a:prstGeom prst="rect">
            <a:avLst/>
          </a:prstGeom>
        </p:spPr>
      </p:pic>
      <p:sp>
        <p:nvSpPr>
          <p:cNvPr id="3" name="Rectangle 2"/>
          <p:cNvSpPr>
            <a:spLocks noChangeArrowheads="1"/>
          </p:cNvSpPr>
          <p:nvPr/>
        </p:nvSpPr>
        <p:spPr bwMode="auto">
          <a:xfrm>
            <a:off x="134837" y="165939"/>
            <a:ext cx="9060256"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1" descr="Description: Use70 (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19800" y="609600"/>
            <a:ext cx="1781072" cy="5939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1"/>
            <a:ext cx="8229600" cy="1310029"/>
          </a:xfrm>
        </p:spPr>
        <p:txBody>
          <a:bodyPr/>
          <a:lstStyle/>
          <a:p>
            <a:pPr algn="l"/>
            <a:r>
              <a:rPr lang="en-US" dirty="0" smtClean="0">
                <a:solidFill>
                  <a:schemeClr val="tx2"/>
                </a:solidFill>
              </a:rPr>
              <a:t>  </a:t>
            </a:r>
            <a:endParaRPr lang="en-US"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2351654" y="1436064"/>
            <a:ext cx="4440691" cy="4799510"/>
          </a:xfrm>
          <a:prstGeom prst="rect">
            <a:avLst/>
          </a:prstGeom>
        </p:spPr>
      </p:pic>
      <p:pic>
        <p:nvPicPr>
          <p:cNvPr id="4" name="Picture 1" descr="Description: Use70 (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81464" y="533400"/>
            <a:ext cx="1781072" cy="5939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3563B19-5B2B-4AAC-A66D-8FF7C83E8865}" type="slidenum">
              <a:rPr lang="en-US" smtClean="0"/>
              <a:pPr/>
              <a:t>26</a:t>
            </a:fld>
            <a:endParaRPr lang="en-US" dirty="0"/>
          </a:p>
        </p:txBody>
      </p:sp>
    </p:spTree>
    <p:extLst>
      <p:ext uri="{BB962C8B-B14F-4D97-AF65-F5344CB8AC3E}">
        <p14:creationId xmlns:p14="http://schemas.microsoft.com/office/powerpoint/2010/main" val="1951445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  </a:t>
            </a:r>
            <a:endParaRPr lang="en-US" dirty="0">
              <a:solidFill>
                <a:schemeClr val="tx2"/>
              </a:solidFill>
            </a:endParaRPr>
          </a:p>
        </p:txBody>
      </p:sp>
      <p:pic>
        <p:nvPicPr>
          <p:cNvPr id="4" name="Picture 1" descr="Description: Use70 (2)"/>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81464" y="609600"/>
            <a:ext cx="1781072" cy="5939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3563B19-5B2B-4AAC-A66D-8FF7C83E8865}" type="slidenum">
              <a:rPr lang="en-US" smtClean="0"/>
              <a:pPr/>
              <a:t>27</a:t>
            </a:fld>
            <a:endParaRPr lang="en-US" dirty="0"/>
          </a:p>
        </p:txBody>
      </p:sp>
      <p:pic>
        <p:nvPicPr>
          <p:cNvPr id="7" name="Content Placeholder 6"/>
          <p:cNvPicPr>
            <a:picLocks noGrp="1" noChangeAspect="1"/>
          </p:cNvPicPr>
          <p:nvPr>
            <p:ph idx="1"/>
          </p:nvPr>
        </p:nvPicPr>
        <p:blipFill>
          <a:blip r:embed="rId4"/>
          <a:stretch>
            <a:fillRect/>
          </a:stretch>
        </p:blipFill>
        <p:spPr>
          <a:xfrm>
            <a:off x="2560959" y="1600200"/>
            <a:ext cx="4022082" cy="4437457"/>
          </a:xfrm>
          <a:prstGeom prst="rect">
            <a:avLst/>
          </a:prstGeom>
        </p:spPr>
      </p:pic>
    </p:spTree>
    <p:extLst>
      <p:ext uri="{BB962C8B-B14F-4D97-AF65-F5344CB8AC3E}">
        <p14:creationId xmlns:p14="http://schemas.microsoft.com/office/powerpoint/2010/main" val="1778814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  </a:t>
            </a:r>
            <a:endParaRPr lang="en-US" dirty="0">
              <a:solidFill>
                <a:schemeClr val="tx2"/>
              </a:solidFill>
            </a:endParaRPr>
          </a:p>
        </p:txBody>
      </p:sp>
      <p:pic>
        <p:nvPicPr>
          <p:cNvPr id="4" name="Picture 1" descr="Description: Use70 (2)"/>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48680" y="381000"/>
            <a:ext cx="1781072" cy="5939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83563B19-5B2B-4AAC-A66D-8FF7C83E8865}" type="slidenum">
              <a:rPr lang="en-US" smtClean="0"/>
              <a:pPr/>
              <a:t>28</a:t>
            </a:fld>
            <a:endParaRPr lang="en-US" dirty="0"/>
          </a:p>
        </p:txBody>
      </p:sp>
      <p:pic>
        <p:nvPicPr>
          <p:cNvPr id="6" name="Content Placeholder 5"/>
          <p:cNvPicPr>
            <a:picLocks noGrp="1" noChangeAspect="1"/>
          </p:cNvPicPr>
          <p:nvPr>
            <p:ph idx="1"/>
          </p:nvPr>
        </p:nvPicPr>
        <p:blipFill>
          <a:blip r:embed="rId4"/>
          <a:stretch>
            <a:fillRect/>
          </a:stretch>
        </p:blipFill>
        <p:spPr>
          <a:xfrm>
            <a:off x="478325" y="1471902"/>
            <a:ext cx="7924800" cy="4928399"/>
          </a:xfrm>
          <a:prstGeom prst="rect">
            <a:avLst/>
          </a:prstGeom>
        </p:spPr>
      </p:pic>
    </p:spTree>
    <p:extLst>
      <p:ext uri="{BB962C8B-B14F-4D97-AF65-F5344CB8AC3E}">
        <p14:creationId xmlns:p14="http://schemas.microsoft.com/office/powerpoint/2010/main" val="2123769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  </a:t>
            </a:r>
            <a:endParaRPr lang="en-US"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1088926" y="1600200"/>
            <a:ext cx="6966148" cy="4525963"/>
          </a:xfrm>
          <a:prstGeom prst="rect">
            <a:avLst/>
          </a:prstGeom>
        </p:spPr>
      </p:pic>
      <p:pic>
        <p:nvPicPr>
          <p:cNvPr id="4" name="Picture 1" descr="Description: Use70 (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81400" y="654061"/>
            <a:ext cx="1752600" cy="5844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83563B19-5B2B-4AAC-A66D-8FF7C83E8865}" type="slidenum">
              <a:rPr lang="en-US" smtClean="0"/>
              <a:pPr/>
              <a:t>29</a:t>
            </a:fld>
            <a:endParaRPr lang="en-US" dirty="0"/>
          </a:p>
        </p:txBody>
      </p:sp>
    </p:spTree>
    <p:extLst>
      <p:ext uri="{BB962C8B-B14F-4D97-AF65-F5344CB8AC3E}">
        <p14:creationId xmlns:p14="http://schemas.microsoft.com/office/powerpoint/2010/main" val="1926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A7519"/>
                </a:solidFill>
              </a:rPr>
              <a:t>My childhood</a:t>
            </a:r>
            <a:endParaRPr lang="en-US" dirty="0">
              <a:solidFill>
                <a:srgbClr val="EA7519"/>
              </a:solidFill>
            </a:endParaRPr>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6400" dirty="0" smtClean="0">
                <a:solidFill>
                  <a:schemeClr val="tx1">
                    <a:lumMod val="50000"/>
                    <a:lumOff val="50000"/>
                  </a:schemeClr>
                </a:solidFill>
                <a:latin typeface="Avenir Roman"/>
                <a:cs typeface="Avenir Roman"/>
              </a:rPr>
              <a:t>I was born in New York on Long Island and was raised in a town in New York called Chappaqua which became famous because it is where the Clintons moved after Bill left the White House.  By then, I had already been living in Los Angeles for more than 8 years.</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2286000" y="5867400"/>
            <a:ext cx="5943600" cy="646331"/>
          </a:xfrm>
          <a:prstGeom prst="rect">
            <a:avLst/>
          </a:prstGeom>
          <a:noFill/>
        </p:spPr>
        <p:txBody>
          <a:bodyPr wrap="square" rtlCol="0">
            <a:spAutoFit/>
          </a:bodyPr>
          <a:lstStyle/>
          <a:p>
            <a:r>
              <a:rPr lang="en-US" dirty="0" smtClean="0">
                <a:solidFill>
                  <a:schemeClr val="tx1">
                    <a:lumMod val="50000"/>
                    <a:lumOff val="50000"/>
                  </a:schemeClr>
                </a:solidFill>
                <a:latin typeface="Avenir Roman"/>
                <a:cs typeface="Avenir Roman"/>
              </a:rPr>
              <a:t>These are pictures </a:t>
            </a:r>
            <a:r>
              <a:rPr lang="en-US" dirty="0">
                <a:solidFill>
                  <a:schemeClr val="tx1">
                    <a:lumMod val="50000"/>
                    <a:lumOff val="50000"/>
                  </a:schemeClr>
                </a:solidFill>
                <a:latin typeface="Avenir Roman"/>
                <a:cs typeface="Avenir Roman"/>
              </a:rPr>
              <a:t>of me at </a:t>
            </a:r>
            <a:r>
              <a:rPr lang="en-US" dirty="0" smtClean="0">
                <a:solidFill>
                  <a:schemeClr val="tx1">
                    <a:lumMod val="50000"/>
                    <a:lumOff val="50000"/>
                  </a:schemeClr>
                </a:solidFill>
                <a:latin typeface="Avenir Roman"/>
                <a:cs typeface="Avenir Roman"/>
              </a:rPr>
              <a:t>10 years of age doing what I loved to do best – playing baseball.</a:t>
            </a:r>
            <a:endParaRPr lang="en-US" dirty="0">
              <a:solidFill>
                <a:schemeClr val="tx1">
                  <a:lumMod val="50000"/>
                  <a:lumOff val="50000"/>
                </a:schemeClr>
              </a:solidFill>
              <a:latin typeface="Avenir Roman"/>
              <a:cs typeface="Avenir Roman"/>
            </a:endParaRPr>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5" name="Picture 4" descr="01758_p_8ac4fxwb80376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133600"/>
            <a:ext cx="2517134" cy="3729816"/>
          </a:xfrm>
          <a:prstGeom prst="rect">
            <a:avLst/>
          </a:prstGeom>
        </p:spPr>
      </p:pic>
      <p:pic>
        <p:nvPicPr>
          <p:cNvPr id="7" name="Picture 6" descr="p_8ac4fx97y509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133600"/>
            <a:ext cx="3352800" cy="3733800"/>
          </a:xfrm>
          <a:prstGeom prst="rect">
            <a:avLst/>
          </a:prstGeom>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  </a:t>
            </a:r>
            <a:endParaRPr lang="en-US" dirty="0">
              <a:solidFill>
                <a:schemeClr val="tx2"/>
              </a:solidFill>
            </a:endParaRPr>
          </a:p>
        </p:txBody>
      </p:sp>
      <p:pic>
        <p:nvPicPr>
          <p:cNvPr id="4" name="Picture 1" descr="Description: Use70 (2)"/>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75276" y="503117"/>
            <a:ext cx="1781072" cy="5939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4"/>
          <p:cNvPicPr>
            <a:picLocks noGrp="1" noChangeAspect="1"/>
          </p:cNvPicPr>
          <p:nvPr>
            <p:ph idx="1"/>
          </p:nvPr>
        </p:nvPicPr>
        <p:blipFill>
          <a:blip r:embed="rId4"/>
          <a:stretch>
            <a:fillRect/>
          </a:stretch>
        </p:blipFill>
        <p:spPr>
          <a:xfrm>
            <a:off x="898595" y="1461340"/>
            <a:ext cx="7134435" cy="4664823"/>
          </a:xfrm>
          <a:prstGeom prst="rect">
            <a:avLst/>
          </a:prstGeom>
        </p:spPr>
      </p:pic>
      <p:sp>
        <p:nvSpPr>
          <p:cNvPr id="3" name="Slide Number Placeholder 2"/>
          <p:cNvSpPr>
            <a:spLocks noGrp="1"/>
          </p:cNvSpPr>
          <p:nvPr>
            <p:ph type="sldNum" sz="quarter" idx="12"/>
          </p:nvPr>
        </p:nvSpPr>
        <p:spPr/>
        <p:txBody>
          <a:bodyPr/>
          <a:lstStyle/>
          <a:p>
            <a:fld id="{83563B19-5B2B-4AAC-A66D-8FF7C83E8865}" type="slidenum">
              <a:rPr lang="en-US" smtClean="0"/>
              <a:pPr/>
              <a:t>30</a:t>
            </a:fld>
            <a:endParaRPr lang="en-US" dirty="0"/>
          </a:p>
        </p:txBody>
      </p:sp>
    </p:spTree>
    <p:extLst>
      <p:ext uri="{BB962C8B-B14F-4D97-AF65-F5344CB8AC3E}">
        <p14:creationId xmlns:p14="http://schemas.microsoft.com/office/powerpoint/2010/main" val="2041948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  </a:t>
            </a:r>
            <a:endParaRPr lang="en-US" dirty="0">
              <a:solidFill>
                <a:schemeClr val="tx2"/>
              </a:solidFill>
            </a:endParaRPr>
          </a:p>
        </p:txBody>
      </p:sp>
      <p:pic>
        <p:nvPicPr>
          <p:cNvPr id="4" name="Picture 1" descr="Description: Use70 (2)"/>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46500" y="381000"/>
            <a:ext cx="1781072" cy="59396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4"/>
          <p:cNvPicPr>
            <a:picLocks noGrp="1" noChangeAspect="1"/>
          </p:cNvPicPr>
          <p:nvPr>
            <p:ph idx="1"/>
          </p:nvPr>
        </p:nvPicPr>
        <p:blipFill>
          <a:blip r:embed="rId4"/>
          <a:stretch>
            <a:fillRect/>
          </a:stretch>
        </p:blipFill>
        <p:spPr>
          <a:xfrm>
            <a:off x="2230317" y="1295400"/>
            <a:ext cx="4683365" cy="4955093"/>
          </a:xfrm>
          <a:prstGeom prst="rect">
            <a:avLst/>
          </a:prstGeom>
        </p:spPr>
      </p:pic>
      <p:sp>
        <p:nvSpPr>
          <p:cNvPr id="3" name="Slide Number Placeholder 2"/>
          <p:cNvSpPr>
            <a:spLocks noGrp="1"/>
          </p:cNvSpPr>
          <p:nvPr>
            <p:ph type="sldNum" sz="quarter" idx="12"/>
          </p:nvPr>
        </p:nvSpPr>
        <p:spPr/>
        <p:txBody>
          <a:bodyPr/>
          <a:lstStyle/>
          <a:p>
            <a:fld id="{83563B19-5B2B-4AAC-A66D-8FF7C83E8865}" type="slidenum">
              <a:rPr lang="en-US" smtClean="0"/>
              <a:pPr/>
              <a:t>31</a:t>
            </a:fld>
            <a:endParaRPr lang="en-US" dirty="0"/>
          </a:p>
        </p:txBody>
      </p:sp>
    </p:spTree>
    <p:extLst>
      <p:ext uri="{BB962C8B-B14F-4D97-AF65-F5344CB8AC3E}">
        <p14:creationId xmlns:p14="http://schemas.microsoft.com/office/powerpoint/2010/main" val="2012321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rgbClr val="2F5897"/>
                </a:solidFill>
              </a:rPr>
              <a:t>My Career</a:t>
            </a:r>
            <a:endParaRPr lang="en-US" dirty="0">
              <a:solidFill>
                <a:srgbClr val="2F5897"/>
              </a:solidFill>
            </a:endParaRPr>
          </a:p>
        </p:txBody>
      </p:sp>
      <p:sp>
        <p:nvSpPr>
          <p:cNvPr id="3" name="Content Placeholder 2"/>
          <p:cNvSpPr>
            <a:spLocks noGrp="1"/>
          </p:cNvSpPr>
          <p:nvPr>
            <p:ph idx="1"/>
          </p:nvPr>
        </p:nvSpPr>
        <p:spPr/>
        <p:txBody>
          <a:bodyPr/>
          <a:lstStyle/>
          <a:p>
            <a:r>
              <a:rPr lang="en-US" dirty="0" smtClean="0">
                <a:solidFill>
                  <a:schemeClr val="tx1"/>
                </a:solidFill>
              </a:rPr>
              <a:t>Challenges I have had to overcome throughout my career are:</a:t>
            </a:r>
          </a:p>
          <a:p>
            <a:pPr lvl="1"/>
            <a:r>
              <a:rPr lang="en-US" sz="2400" dirty="0" smtClean="0">
                <a:solidFill>
                  <a:schemeClr val="tx1"/>
                </a:solidFill>
              </a:rPr>
              <a:t>Mistakes I made as a young lawyer that my mentors forgave (I never made the same mistake twice</a:t>
            </a:r>
            <a:r>
              <a:rPr lang="en-US" sz="2400" dirty="0" smtClean="0">
                <a:solidFill>
                  <a:schemeClr val="tx1"/>
                </a:solidFill>
              </a:rPr>
              <a:t>);</a:t>
            </a:r>
            <a:endParaRPr lang="en-US" sz="2400" dirty="0" smtClean="0">
              <a:solidFill>
                <a:schemeClr val="tx1"/>
              </a:solidFill>
            </a:endParaRPr>
          </a:p>
          <a:p>
            <a:pPr lvl="1"/>
            <a:r>
              <a:rPr lang="en-US" sz="2400" dirty="0" smtClean="0">
                <a:solidFill>
                  <a:schemeClr val="tx1"/>
                </a:solidFill>
              </a:rPr>
              <a:t>A very steep learning curve coming into ICM both from a business, legal and internal political </a:t>
            </a:r>
            <a:r>
              <a:rPr lang="en-US" sz="2400" dirty="0" smtClean="0">
                <a:solidFill>
                  <a:schemeClr val="tx1"/>
                </a:solidFill>
              </a:rPr>
              <a:t>level;</a:t>
            </a:r>
            <a:endParaRPr lang="en-US" sz="2400" dirty="0" smtClean="0">
              <a:solidFill>
                <a:schemeClr val="tx1"/>
              </a:solidFill>
            </a:endParaRPr>
          </a:p>
          <a:p>
            <a:pPr lvl="1"/>
            <a:r>
              <a:rPr lang="en-US" sz="2400" dirty="0" smtClean="0">
                <a:solidFill>
                  <a:schemeClr val="tx1"/>
                </a:solidFill>
              </a:rPr>
              <a:t>A boss that was </a:t>
            </a:r>
            <a:r>
              <a:rPr lang="en-US" sz="2400" dirty="0" smtClean="0">
                <a:solidFill>
                  <a:schemeClr val="tx1"/>
                </a:solidFill>
              </a:rPr>
              <a:t>very difficult; and</a:t>
            </a:r>
            <a:endParaRPr lang="en-US" sz="2400" dirty="0" smtClean="0">
              <a:solidFill>
                <a:schemeClr val="tx1"/>
              </a:solidFill>
            </a:endParaRPr>
          </a:p>
          <a:p>
            <a:pPr lvl="1"/>
            <a:r>
              <a:rPr lang="en-US" sz="2400" dirty="0" smtClean="0">
                <a:solidFill>
                  <a:schemeClr val="tx1"/>
                </a:solidFill>
              </a:rPr>
              <a:t>Balancing </a:t>
            </a:r>
            <a:r>
              <a:rPr lang="en-US" sz="2400" dirty="0" smtClean="0">
                <a:solidFill>
                  <a:schemeClr val="tx1"/>
                </a:solidFill>
              </a:rPr>
              <a:t>a busy career with family life and being a father and </a:t>
            </a:r>
            <a:r>
              <a:rPr lang="en-US" sz="2400" dirty="0" smtClean="0">
                <a:solidFill>
                  <a:schemeClr val="tx1"/>
                </a:solidFill>
              </a:rPr>
              <a:t>husband.</a:t>
            </a:r>
            <a:endParaRPr lang="en-US" sz="2400" dirty="0" smtClean="0">
              <a:solidFill>
                <a:schemeClr val="tx1"/>
              </a:solidFill>
            </a:endParaRPr>
          </a:p>
          <a:p>
            <a:pPr lvl="1"/>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32</a:t>
            </a:fld>
            <a:endParaRPr lang="en-US" dirty="0"/>
          </a:p>
        </p:txBody>
      </p:sp>
    </p:spTree>
    <p:extLst>
      <p:ext uri="{BB962C8B-B14F-4D97-AF65-F5344CB8AC3E}">
        <p14:creationId xmlns:p14="http://schemas.microsoft.com/office/powerpoint/2010/main" val="977484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4000" y="2057400"/>
            <a:ext cx="6095180" cy="3421856"/>
            <a:chOff x="1524409" y="1718071"/>
            <a:chExt cx="6095180" cy="3421856"/>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72000" y="2609180"/>
              <a:ext cx="2156482" cy="1639639"/>
            </a:xfrm>
            <a:custGeom>
              <a:avLst/>
              <a:gdLst/>
              <a:ahLst/>
              <a:cxnLst/>
              <a:rect l="0" t="0" r="0" b="0"/>
              <a:pathLst>
                <a:path>
                  <a:moveTo>
                    <a:pt x="0" y="0"/>
                  </a:moveTo>
                  <a:lnTo>
                    <a:pt x="0" y="1452506"/>
                  </a:lnTo>
                  <a:lnTo>
                    <a:pt x="2156482" y="1452506"/>
                  </a:lnTo>
                  <a:lnTo>
                    <a:pt x="2156482"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5517" y="2609180"/>
              <a:ext cx="2156482" cy="1639639"/>
            </a:xfrm>
            <a:custGeom>
              <a:avLst/>
              <a:gdLst/>
              <a:ahLst/>
              <a:cxnLst/>
              <a:rect l="0" t="0" r="0" b="0"/>
              <a:pathLst>
                <a:path>
                  <a:moveTo>
                    <a:pt x="2156482" y="0"/>
                  </a:moveTo>
                  <a:lnTo>
                    <a:pt x="2156482" y="1452506"/>
                  </a:lnTo>
                  <a:lnTo>
                    <a:pt x="0" y="1452506"/>
                  </a:lnTo>
                  <a:lnTo>
                    <a:pt x="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19" name="Freeform 18"/>
            <p:cNvSpPr/>
            <p:nvPr/>
          </p:nvSpPr>
          <p:spPr>
            <a:xfrm>
              <a:off x="1524409"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0" name="Freeform 19"/>
            <p:cNvSpPr/>
            <p:nvPr/>
          </p:nvSpPr>
          <p:spPr>
            <a:xfrm>
              <a:off x="3680891"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1" name="Freeform 20"/>
            <p:cNvSpPr/>
            <p:nvPr/>
          </p:nvSpPr>
          <p:spPr>
            <a:xfrm>
              <a:off x="5837373"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2" name="Freeform 21"/>
            <p:cNvSpPr/>
            <p:nvPr/>
          </p:nvSpPr>
          <p:spPr>
            <a:xfrm>
              <a:off x="2602650" y="298344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dirty="0"/>
            </a:p>
          </p:txBody>
        </p:sp>
      </p:grpSp>
      <p:sp>
        <p:nvSpPr>
          <p:cNvPr id="5" name="Title 1"/>
          <p:cNvSpPr>
            <a:spLocks noGrp="1"/>
          </p:cNvSpPr>
          <p:nvPr>
            <p:ph type="title"/>
          </p:nvPr>
        </p:nvSpPr>
        <p:spPr/>
        <p:txBody>
          <a:bodyPr/>
          <a:lstStyle/>
          <a:p>
            <a:r>
              <a:rPr lang="en-US" sz="3600" dirty="0" smtClean="0">
                <a:solidFill>
                  <a:srgbClr val="000090"/>
                </a:solidFill>
              </a:rPr>
              <a:t>My role within ICM PARTNERS</a:t>
            </a:r>
            <a:endParaRPr lang="en-US" sz="3600" dirty="0">
              <a:solidFill>
                <a:srgbClr val="000090"/>
              </a:solidFill>
            </a:endParaRPr>
          </a:p>
        </p:txBody>
      </p:sp>
      <p:sp>
        <p:nvSpPr>
          <p:cNvPr id="7" name="Slide Number Placeholder 6"/>
          <p:cNvSpPr>
            <a:spLocks noGrp="1"/>
          </p:cNvSpPr>
          <p:nvPr>
            <p:ph type="sldNum" sz="quarter" idx="12"/>
          </p:nvPr>
        </p:nvSpPr>
        <p:spPr/>
        <p:txBody>
          <a:bodyPr/>
          <a:lstStyle/>
          <a:p>
            <a:fld id="{83563B19-5B2B-4AAC-A66D-8FF7C83E8865}" type="slidenum">
              <a:rPr lang="en-US" smtClean="0"/>
              <a:pPr/>
              <a:t>33</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smtClean="0">
                <a:solidFill>
                  <a:srgbClr val="FFFF00"/>
                </a:solidFill>
              </a:rPr>
              <a:t>Board of Directors</a:t>
            </a:r>
          </a:p>
        </p:txBody>
      </p:sp>
      <p:sp>
        <p:nvSpPr>
          <p:cNvPr id="24" name="Footer Placeholder 3"/>
          <p:cNvSpPr txBox="1">
            <a:spLocks/>
          </p:cNvSpPr>
          <p:nvPr/>
        </p:nvSpPr>
        <p:spPr>
          <a:xfrm>
            <a:off x="2417339" y="3330053"/>
            <a:ext cx="2139726"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FFFF00"/>
                </a:solidFill>
              </a:rPr>
              <a:t>PARTNERS</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FFFF00"/>
                </a:solidFill>
              </a:rPr>
              <a:t>Middle Management</a:t>
            </a: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FFFF00"/>
                </a:solidFill>
              </a:rPr>
              <a:t>Assistants</a:t>
            </a:r>
          </a:p>
        </p:txBody>
      </p:sp>
      <p:sp>
        <p:nvSpPr>
          <p:cNvPr id="27" name="Footer Placeholder 3"/>
          <p:cNvSpPr txBox="1">
            <a:spLocks/>
          </p:cNvSpPr>
          <p:nvPr/>
        </p:nvSpPr>
        <p:spPr>
          <a:xfrm>
            <a:off x="14075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FFFF00"/>
                </a:solidFill>
              </a:rPr>
              <a:t>Non-Partner Agents	</a:t>
            </a:r>
          </a:p>
        </p:txBody>
      </p:sp>
      <p:sp>
        <p:nvSpPr>
          <p:cNvPr id="2" name="TextBox 1"/>
          <p:cNvSpPr txBox="1"/>
          <p:nvPr/>
        </p:nvSpPr>
        <p:spPr>
          <a:xfrm>
            <a:off x="4727324" y="3763178"/>
            <a:ext cx="184666" cy="369332"/>
          </a:xfrm>
          <a:prstGeom prst="rect">
            <a:avLst/>
          </a:prstGeom>
          <a:noFill/>
        </p:spPr>
        <p:txBody>
          <a:bodyPr wrap="none" rtlCol="0">
            <a:spAutoFit/>
          </a:bodyPr>
          <a:lstStyle/>
          <a:p>
            <a:r>
              <a:rPr lang="en-US" dirty="0" smtClean="0"/>
              <a:t> </a:t>
            </a:r>
            <a:endParaRPr lang="en-US" dirty="0"/>
          </a:p>
        </p:txBody>
      </p:sp>
      <p:sp>
        <p:nvSpPr>
          <p:cNvPr id="28" name="Freeform 27"/>
          <p:cNvSpPr/>
          <p:nvPr/>
        </p:nvSpPr>
        <p:spPr>
          <a:xfrm>
            <a:off x="4800600" y="3352800"/>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algn="ctr"/>
            <a:r>
              <a:rPr lang="en-US" sz="2000" dirty="0" smtClean="0">
                <a:solidFill>
                  <a:srgbClr val="FFFF00"/>
                </a:solidFill>
              </a:rPr>
              <a:t>COO, CFO, CIO</a:t>
            </a:r>
            <a:endParaRPr lang="en-US" sz="2000" dirty="0">
              <a:solidFill>
                <a:srgbClr val="FFFF00"/>
              </a:solidFill>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solidFill>
                  <a:srgbClr val="16A926"/>
                </a:solidFill>
              </a:rPr>
              <a:t>Compensation at my company</a:t>
            </a:r>
            <a:endParaRPr lang="en-US" dirty="0">
              <a:solidFill>
                <a:srgbClr val="16A926"/>
              </a:solidFill>
            </a:endParaRPr>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C-Suite</a:t>
              </a:r>
            </a:p>
            <a:p>
              <a:pPr lvl="0" algn="ctr" defTabSz="533400">
                <a:lnSpc>
                  <a:spcPct val="90000"/>
                </a:lnSpc>
                <a:spcBef>
                  <a:spcPct val="0"/>
                </a:spcBef>
                <a:spcAft>
                  <a:spcPct val="35000"/>
                </a:spcAft>
              </a:pPr>
              <a:r>
                <a:rPr lang="en-US" sz="1200" kern="1200" dirty="0" smtClean="0">
                  <a:solidFill>
                    <a:schemeClr val="bg1"/>
                  </a:solidFill>
                </a:rPr>
                <a:t>($</a:t>
              </a:r>
              <a:r>
                <a:rPr lang="en-US" sz="1200" dirty="0">
                  <a:solidFill>
                    <a:schemeClr val="bg1"/>
                  </a:solidFill>
                </a:rPr>
                <a:t>3</a:t>
              </a:r>
              <a:r>
                <a:rPr lang="en-US" sz="1200" dirty="0" smtClean="0">
                  <a:solidFill>
                    <a:schemeClr val="bg1"/>
                  </a:solidFill>
                </a:rPr>
                <a:t>00k-$</a:t>
              </a:r>
              <a:r>
                <a:rPr lang="en-US" sz="1200" dirty="0" smtClean="0">
                  <a:solidFill>
                    <a:schemeClr val="bg1"/>
                  </a:solidFill>
                </a:rPr>
                <a:t>2mm+</a:t>
              </a:r>
              <a:r>
                <a:rPr lang="en-US" sz="1200" kern="1200" dirty="0" smtClean="0">
                  <a:solidFill>
                    <a:schemeClr val="bg1"/>
                  </a:solidFill>
                </a:rPr>
                <a:t>)</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Management</a:t>
              </a:r>
            </a:p>
            <a:p>
              <a:pPr lvl="0" algn="ctr" defTabSz="533400">
                <a:lnSpc>
                  <a:spcPct val="90000"/>
                </a:lnSpc>
                <a:spcBef>
                  <a:spcPct val="0"/>
                </a:spcBef>
                <a:spcAft>
                  <a:spcPct val="35000"/>
                </a:spcAft>
              </a:pPr>
              <a:r>
                <a:rPr lang="en-US" sz="1200" kern="1200" dirty="0" smtClean="0">
                  <a:solidFill>
                    <a:schemeClr val="bg1"/>
                  </a:solidFill>
                </a:rPr>
                <a:t>($150K-$275k)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Middle Manager</a:t>
              </a:r>
            </a:p>
            <a:p>
              <a:pPr lvl="0" algn="ctr" defTabSz="533400">
                <a:lnSpc>
                  <a:spcPct val="90000"/>
                </a:lnSpc>
                <a:spcBef>
                  <a:spcPct val="0"/>
                </a:spcBef>
                <a:spcAft>
                  <a:spcPct val="35000"/>
                </a:spcAft>
              </a:pPr>
              <a:r>
                <a:rPr lang="en-US" sz="1200" kern="1200" dirty="0" smtClean="0">
                  <a:solidFill>
                    <a:schemeClr val="bg1"/>
                  </a:solidFill>
                </a:rPr>
                <a:t>($</a:t>
              </a:r>
              <a:r>
                <a:rPr lang="en-US" sz="1200" dirty="0" smtClean="0">
                  <a:solidFill>
                    <a:schemeClr val="bg1"/>
                  </a:solidFill>
                </a:rPr>
                <a:t>80</a:t>
              </a:r>
              <a:r>
                <a:rPr lang="en-US" sz="1200" kern="1200" dirty="0" smtClean="0">
                  <a:solidFill>
                    <a:schemeClr val="bg1"/>
                  </a:solidFill>
                </a:rPr>
                <a:t>K-$150k)</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Entry Level</a:t>
              </a:r>
            </a:p>
            <a:p>
              <a:pPr lvl="0" algn="ctr" defTabSz="533400">
                <a:lnSpc>
                  <a:spcPct val="90000"/>
                </a:lnSpc>
                <a:spcBef>
                  <a:spcPct val="0"/>
                </a:spcBef>
                <a:spcAft>
                  <a:spcPct val="35000"/>
                </a:spcAft>
              </a:pPr>
              <a:r>
                <a:rPr lang="en-US" sz="1200" kern="1200" dirty="0" smtClean="0">
                  <a:solidFill>
                    <a:schemeClr val="bg1"/>
                  </a:solidFill>
                </a:rPr>
                <a:t>($</a:t>
              </a:r>
              <a:r>
                <a:rPr lang="en-US" sz="1200" dirty="0" smtClean="0">
                  <a:solidFill>
                    <a:schemeClr val="bg1"/>
                  </a:solidFill>
                </a:rPr>
                <a:t>30</a:t>
              </a:r>
              <a:r>
                <a:rPr lang="en-US" sz="1200" kern="1200" dirty="0" smtClean="0">
                  <a:solidFill>
                    <a:schemeClr val="bg1"/>
                  </a:solidFill>
                </a:rPr>
                <a:t>K)</a:t>
              </a:r>
              <a:endParaRPr lang="en-US" sz="1200" kern="1200" dirty="0">
                <a:solidFill>
                  <a:schemeClr val="bg1"/>
                </a:solidFill>
              </a:endParaRPr>
            </a:p>
          </p:txBody>
        </p:sp>
      </p:grpSp>
      <p:sp>
        <p:nvSpPr>
          <p:cNvPr id="12" name="Slide Number Placeholder 11"/>
          <p:cNvSpPr>
            <a:spLocks noGrp="1"/>
          </p:cNvSpPr>
          <p:nvPr>
            <p:ph type="sldNum" sz="quarter" idx="12"/>
          </p:nvPr>
        </p:nvSpPr>
        <p:spPr/>
        <p:txBody>
          <a:bodyPr/>
          <a:lstStyle/>
          <a:p>
            <a:fld id="{83563B19-5B2B-4AAC-A66D-8FF7C83E8865}" type="slidenum">
              <a:rPr lang="en-US" smtClean="0"/>
              <a:pPr/>
              <a:t>34</a:t>
            </a:fld>
            <a:endParaRPr lang="en-US" dirty="0"/>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chemeClr val="tx1"/>
                </a:solidFill>
              </a:rPr>
              <a:t>More than just work</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most important thing to me is family:</a:t>
            </a:r>
          </a:p>
          <a:p>
            <a:pPr lvl="1"/>
            <a:r>
              <a:rPr lang="en-US" dirty="0" smtClean="0"/>
              <a:t>My wife Andrea ~</a:t>
            </a:r>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35</a:t>
            </a:fld>
            <a:endParaRPr lang="en-US" dirty="0"/>
          </a:p>
        </p:txBody>
      </p:sp>
      <p:pic>
        <p:nvPicPr>
          <p:cNvPr id="2" name="Picture 1" descr="IMG_2929-1-11-29-15-Chyna Photograph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209800"/>
            <a:ext cx="3596896" cy="4495799"/>
          </a:xfrm>
          <a:prstGeom prst="rect">
            <a:avLst/>
          </a:prstGeom>
        </p:spPr>
      </p:pic>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chemeClr val="tx1"/>
                </a:solidFill>
              </a:rPr>
              <a:t>More than just work</a:t>
            </a:r>
            <a:endParaRPr lang="en-US" dirty="0">
              <a:solidFill>
                <a:schemeClr val="tx1"/>
              </a:solidFill>
            </a:endParaRPr>
          </a:p>
        </p:txBody>
      </p:sp>
      <p:sp>
        <p:nvSpPr>
          <p:cNvPr id="3" name="Content Placeholder 2"/>
          <p:cNvSpPr>
            <a:spLocks noGrp="1"/>
          </p:cNvSpPr>
          <p:nvPr>
            <p:ph idx="1"/>
          </p:nvPr>
        </p:nvSpPr>
        <p:spPr/>
        <p:txBody>
          <a:bodyPr/>
          <a:lstStyle/>
          <a:p>
            <a:pPr marL="457200" lvl="1" indent="0">
              <a:buNone/>
            </a:pPr>
            <a:r>
              <a:rPr lang="en-US" dirty="0" smtClean="0"/>
              <a:t>My sons Sam (15) &amp; Max (13):</a:t>
            </a:r>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36</a:t>
            </a:fld>
            <a:endParaRPr lang="en-US" dirty="0"/>
          </a:p>
        </p:txBody>
      </p:sp>
      <p:pic>
        <p:nvPicPr>
          <p:cNvPr id="2" name="Picture 1" descr="DSC_165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438400"/>
            <a:ext cx="5943600" cy="3800887"/>
          </a:xfrm>
          <a:prstGeom prst="rect">
            <a:avLst/>
          </a:prstGeom>
        </p:spPr>
      </p:pic>
    </p:spTree>
    <p:extLst>
      <p:ext uri="{BB962C8B-B14F-4D97-AF65-F5344CB8AC3E}">
        <p14:creationId xmlns:p14="http://schemas.microsoft.com/office/powerpoint/2010/main" val="3380395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chemeClr val="tx1"/>
                </a:solidFill>
              </a:rPr>
              <a:t>More than just work</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  . . . and </a:t>
            </a:r>
            <a:r>
              <a:rPr lang="en-US" dirty="0" smtClean="0"/>
              <a:t>my daughter Tabitha </a:t>
            </a:r>
            <a:r>
              <a:rPr lang="en-US" dirty="0" smtClean="0"/>
              <a:t>(4 months):</a:t>
            </a:r>
          </a:p>
          <a:p>
            <a:pPr marL="0" indent="0">
              <a:buNone/>
            </a:pPr>
            <a:endParaRPr lang="en-US" dirty="0"/>
          </a:p>
          <a:p>
            <a:pPr marL="0" indent="0">
              <a:buNone/>
            </a:pPr>
            <a:r>
              <a:rPr lang="en-US" dirty="0" smtClean="0"/>
              <a:t> </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37</a:t>
            </a:fld>
            <a:endParaRPr lang="en-US" dirty="0"/>
          </a:p>
        </p:txBody>
      </p:sp>
      <p:pic>
        <p:nvPicPr>
          <p:cNvPr id="2" name="Picture 1" descr="DSC_835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14600"/>
            <a:ext cx="4465284" cy="2971800"/>
          </a:xfrm>
          <a:prstGeom prst="rect">
            <a:avLst/>
          </a:prstGeom>
        </p:spPr>
      </p:pic>
      <p:pic>
        <p:nvPicPr>
          <p:cNvPr id="4" name="Picture 3" descr="FullSizeRend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153221"/>
            <a:ext cx="3657600" cy="4128508"/>
          </a:xfrm>
          <a:prstGeom prst="rect">
            <a:avLst/>
          </a:prstGeom>
        </p:spPr>
      </p:pic>
    </p:spTree>
    <p:extLst>
      <p:ext uri="{BB962C8B-B14F-4D97-AF65-F5344CB8AC3E}">
        <p14:creationId xmlns:p14="http://schemas.microsoft.com/office/powerpoint/2010/main" val="3452397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chemeClr val="tx1"/>
                </a:solidFill>
              </a:rPr>
              <a:t>More than just work</a:t>
            </a:r>
            <a:endParaRPr lang="en-US" dirty="0">
              <a:solidFill>
                <a:schemeClr val="tx1"/>
              </a:solidFill>
            </a:endParaRPr>
          </a:p>
        </p:txBody>
      </p:sp>
      <p:sp>
        <p:nvSpPr>
          <p:cNvPr id="3" name="Content Placeholder 2"/>
          <p:cNvSpPr>
            <a:spLocks noGrp="1"/>
          </p:cNvSpPr>
          <p:nvPr>
            <p:ph idx="1"/>
          </p:nvPr>
        </p:nvSpPr>
        <p:spPr/>
        <p:txBody>
          <a:bodyPr/>
          <a:lstStyle/>
          <a:p>
            <a:pPr marL="457200" lvl="1" indent="0">
              <a:buNone/>
            </a:pPr>
            <a:endParaRPr lang="en-US" dirty="0" smtClean="0"/>
          </a:p>
          <a:p>
            <a:r>
              <a:rPr lang="en-US" dirty="0" smtClean="0"/>
              <a:t>When I am not at work I like to:</a:t>
            </a:r>
          </a:p>
          <a:p>
            <a:pPr lvl="1"/>
            <a:r>
              <a:rPr lang="en-US" dirty="0" smtClean="0"/>
              <a:t>Travel</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38</a:t>
            </a:fld>
            <a:endParaRPr lang="en-US" dirty="0"/>
          </a:p>
        </p:txBody>
      </p:sp>
      <p:pic>
        <p:nvPicPr>
          <p:cNvPr id="2" name="Picture 1" descr="IMG_818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743200"/>
            <a:ext cx="4267200" cy="3200400"/>
          </a:xfrm>
          <a:prstGeom prst="rect">
            <a:avLst/>
          </a:prstGeom>
        </p:spPr>
      </p:pic>
    </p:spTree>
    <p:extLst>
      <p:ext uri="{BB962C8B-B14F-4D97-AF65-F5344CB8AC3E}">
        <p14:creationId xmlns:p14="http://schemas.microsoft.com/office/powerpoint/2010/main" val="909603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chemeClr val="tx1"/>
                </a:solidFill>
              </a:rPr>
              <a:t>More than just work</a:t>
            </a:r>
            <a:endParaRPr lang="en-US" dirty="0">
              <a:solidFill>
                <a:schemeClr val="tx1"/>
              </a:solidFill>
            </a:endParaRPr>
          </a:p>
        </p:txBody>
      </p:sp>
      <p:sp>
        <p:nvSpPr>
          <p:cNvPr id="3" name="Content Placeholder 2"/>
          <p:cNvSpPr>
            <a:spLocks noGrp="1"/>
          </p:cNvSpPr>
          <p:nvPr>
            <p:ph idx="1"/>
          </p:nvPr>
        </p:nvSpPr>
        <p:spPr/>
        <p:txBody>
          <a:bodyPr/>
          <a:lstStyle/>
          <a:p>
            <a:pPr marL="457200" lvl="1" indent="0">
              <a:buNone/>
            </a:pPr>
            <a:endParaRPr lang="en-US" dirty="0" smtClean="0"/>
          </a:p>
          <a:p>
            <a:pPr lvl="1"/>
            <a:r>
              <a:rPr lang="en-US" dirty="0" smtClean="0"/>
              <a:t>Play </a:t>
            </a:r>
            <a:r>
              <a:rPr lang="en-US" dirty="0" smtClean="0"/>
              <a:t>baseball</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39</a:t>
            </a:fld>
            <a:endParaRPr lang="en-US" dirty="0"/>
          </a:p>
        </p:txBody>
      </p:sp>
      <p:pic>
        <p:nvPicPr>
          <p:cNvPr id="4" name="Picture 3" descr="DSC_06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743200"/>
            <a:ext cx="5156391" cy="3429000"/>
          </a:xfrm>
          <a:prstGeom prst="rect">
            <a:avLst/>
          </a:prstGeom>
        </p:spPr>
      </p:pic>
    </p:spTree>
    <p:extLst>
      <p:ext uri="{BB962C8B-B14F-4D97-AF65-F5344CB8AC3E}">
        <p14:creationId xmlns:p14="http://schemas.microsoft.com/office/powerpoint/2010/main" val="259453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My family</a:t>
            </a:r>
            <a:endParaRPr lang="en-US" dirty="0">
              <a:solidFill>
                <a:srgbClr val="3366FF"/>
              </a:solidFill>
            </a:endParaRPr>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A little about my family</a:t>
            </a:r>
          </a:p>
          <a:p>
            <a:pPr lvl="1"/>
            <a:r>
              <a:rPr lang="en-US" sz="1800" dirty="0" smtClean="0">
                <a:solidFill>
                  <a:schemeClr val="tx1">
                    <a:lumMod val="50000"/>
                    <a:lumOff val="50000"/>
                  </a:schemeClr>
                </a:solidFill>
                <a:latin typeface="Avenir Roman"/>
                <a:cs typeface="Avenir Roman"/>
              </a:rPr>
              <a:t>I am the oldest of two boys. My brother Jared is three years younger than me and although we have not lived in the same city in 30 years, he is still my best friend.  </a:t>
            </a:r>
          </a:p>
          <a:p>
            <a:pPr lvl="1"/>
            <a:r>
              <a:rPr lang="en-US" sz="1800" dirty="0" smtClean="0">
                <a:solidFill>
                  <a:schemeClr val="tx1">
                    <a:lumMod val="50000"/>
                    <a:lumOff val="50000"/>
                  </a:schemeClr>
                </a:solidFill>
                <a:latin typeface="Avenir Roman"/>
                <a:cs typeface="Avenir Roman"/>
              </a:rPr>
              <a:t>My parents Robert and </a:t>
            </a:r>
            <a:r>
              <a:rPr lang="en-US" sz="1800" dirty="0" err="1" smtClean="0">
                <a:solidFill>
                  <a:schemeClr val="tx1">
                    <a:lumMod val="50000"/>
                    <a:lumOff val="50000"/>
                  </a:schemeClr>
                </a:solidFill>
                <a:latin typeface="Avenir Roman"/>
                <a:cs typeface="Avenir Roman"/>
              </a:rPr>
              <a:t>Andee</a:t>
            </a:r>
            <a:r>
              <a:rPr lang="en-US" sz="1800" dirty="0" smtClean="0">
                <a:solidFill>
                  <a:schemeClr val="tx1">
                    <a:lumMod val="50000"/>
                    <a:lumOff val="50000"/>
                  </a:schemeClr>
                </a:solidFill>
                <a:latin typeface="Avenir Roman"/>
                <a:cs typeface="Avenir Roman"/>
              </a:rPr>
              <a:t> divorced when I was in </a:t>
            </a:r>
            <a:r>
              <a:rPr lang="en-US" sz="1800" dirty="0">
                <a:solidFill>
                  <a:schemeClr val="tx1">
                    <a:lumMod val="50000"/>
                    <a:lumOff val="50000"/>
                  </a:schemeClr>
                </a:solidFill>
                <a:latin typeface="Avenir Roman"/>
                <a:cs typeface="Avenir Roman"/>
              </a:rPr>
              <a:t>m</a:t>
            </a:r>
            <a:r>
              <a:rPr lang="en-US" sz="1800" dirty="0" smtClean="0">
                <a:solidFill>
                  <a:schemeClr val="tx1">
                    <a:lumMod val="50000"/>
                    <a:lumOff val="50000"/>
                  </a:schemeClr>
                </a:solidFill>
                <a:latin typeface="Avenir Roman"/>
                <a:cs typeface="Avenir Roman"/>
              </a:rPr>
              <a:t>iddle school, and both have since remarried.  I also have two step-sisters named Nicole and Lisa.</a:t>
            </a: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740993" y="5678269"/>
            <a:ext cx="3355007" cy="646331"/>
          </a:xfrm>
          <a:prstGeom prst="rect">
            <a:avLst/>
          </a:prstGeom>
          <a:noFill/>
        </p:spPr>
        <p:txBody>
          <a:bodyPr wrap="square" rtlCol="0">
            <a:spAutoFit/>
          </a:bodyPr>
          <a:lstStyle/>
          <a:p>
            <a:pPr algn="ctr"/>
            <a:r>
              <a:rPr lang="en-US" dirty="0">
                <a:solidFill>
                  <a:schemeClr val="tx1">
                    <a:lumMod val="50000"/>
                    <a:lumOff val="50000"/>
                  </a:schemeClr>
                </a:solidFill>
                <a:latin typeface="Avenir Roman"/>
                <a:cs typeface="Avenir Roman"/>
              </a:rPr>
              <a:t>This is a picture of me </a:t>
            </a:r>
            <a:r>
              <a:rPr lang="en-US" dirty="0" smtClean="0">
                <a:solidFill>
                  <a:schemeClr val="tx1">
                    <a:lumMod val="50000"/>
                    <a:lumOff val="50000"/>
                  </a:schemeClr>
                </a:solidFill>
                <a:latin typeface="Avenir Roman"/>
                <a:cs typeface="Avenir Roman"/>
              </a:rPr>
              <a:t>and (insert family member names)</a:t>
            </a:r>
            <a:endParaRPr lang="en-US" dirty="0">
              <a:solidFill>
                <a:schemeClr val="tx1">
                  <a:lumMod val="50000"/>
                  <a:lumOff val="50000"/>
                </a:schemeClr>
              </a:solidFill>
              <a:latin typeface="Avenir Roman"/>
              <a:cs typeface="Avenir Roman"/>
            </a:endParaRPr>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4" name="Content Placeholder 3" descr="p_8ac4fx97y4577 (1).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18954" r="18954"/>
          <a:stretch>
            <a:fillRect/>
          </a:stretch>
        </p:blipFill>
        <p:spPr>
          <a:xfrm>
            <a:off x="2819400" y="3200400"/>
            <a:ext cx="3124200" cy="3276600"/>
          </a:xfrm>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chemeClr val="tx1"/>
                </a:solidFill>
              </a:rPr>
              <a:t>More than just work</a:t>
            </a:r>
            <a:endParaRPr lang="en-US" dirty="0">
              <a:solidFill>
                <a:schemeClr val="tx1"/>
              </a:solidFill>
            </a:endParaRPr>
          </a:p>
        </p:txBody>
      </p:sp>
      <p:sp>
        <p:nvSpPr>
          <p:cNvPr id="3" name="Content Placeholder 2"/>
          <p:cNvSpPr>
            <a:spLocks noGrp="1"/>
          </p:cNvSpPr>
          <p:nvPr>
            <p:ph idx="1"/>
          </p:nvPr>
        </p:nvSpPr>
        <p:spPr/>
        <p:txBody>
          <a:bodyPr/>
          <a:lstStyle/>
          <a:p>
            <a:pPr marL="457200" lvl="1" indent="0">
              <a:buNone/>
            </a:pPr>
            <a:endParaRPr lang="en-US" dirty="0" smtClean="0"/>
          </a:p>
          <a:p>
            <a:pPr lvl="1"/>
            <a:r>
              <a:rPr lang="en-US" dirty="0" smtClean="0"/>
              <a:t>Attend </a:t>
            </a:r>
            <a:r>
              <a:rPr lang="en-US" dirty="0" smtClean="0"/>
              <a:t>Concerts</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40</a:t>
            </a:fld>
            <a:endParaRPr lang="en-US" dirty="0"/>
          </a:p>
        </p:txBody>
      </p:sp>
      <p:pic>
        <p:nvPicPr>
          <p:cNvPr id="4" name="Picture 3" descr="IMG_009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971800"/>
            <a:ext cx="3962400" cy="2971800"/>
          </a:xfrm>
          <a:prstGeom prst="rect">
            <a:avLst/>
          </a:prstGeom>
        </p:spPr>
      </p:pic>
      <p:pic>
        <p:nvPicPr>
          <p:cNvPr id="5" name="Picture 4" descr="CIMG0695-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971800"/>
            <a:ext cx="3987800" cy="2990850"/>
          </a:xfrm>
          <a:prstGeom prst="rect">
            <a:avLst/>
          </a:prstGeom>
        </p:spPr>
      </p:pic>
    </p:spTree>
    <p:extLst>
      <p:ext uri="{BB962C8B-B14F-4D97-AF65-F5344CB8AC3E}">
        <p14:creationId xmlns:p14="http://schemas.microsoft.com/office/powerpoint/2010/main" val="1196826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rgbClr val="000090"/>
                </a:solidFill>
              </a:rPr>
              <a:t>Do it all over again?</a:t>
            </a:r>
            <a:endParaRPr lang="en-US" dirty="0">
              <a:solidFill>
                <a:srgbClr val="000090"/>
              </a:solidFill>
            </a:endParaRPr>
          </a:p>
        </p:txBody>
      </p:sp>
      <p:sp>
        <p:nvSpPr>
          <p:cNvPr id="3" name="Content Placeholder 2"/>
          <p:cNvSpPr>
            <a:spLocks noGrp="1"/>
          </p:cNvSpPr>
          <p:nvPr>
            <p:ph idx="1"/>
          </p:nvPr>
        </p:nvSpPr>
        <p:spPr/>
        <p:txBody>
          <a:bodyPr/>
          <a:lstStyle/>
          <a:p>
            <a:r>
              <a:rPr lang="en-US" dirty="0" smtClean="0">
                <a:solidFill>
                  <a:schemeClr val="tx1"/>
                </a:solidFill>
              </a:rPr>
              <a:t>If I could talk to my high school self, what would I say?</a:t>
            </a:r>
          </a:p>
          <a:p>
            <a:pPr lvl="1"/>
            <a:r>
              <a:rPr lang="en-US" dirty="0" smtClean="0"/>
              <a:t>Enjoy every minute of it</a:t>
            </a:r>
          </a:p>
          <a:p>
            <a:pPr lvl="1"/>
            <a:r>
              <a:rPr lang="en-US" dirty="0" smtClean="0"/>
              <a:t>Take advantage of every opportunity presented to you</a:t>
            </a:r>
          </a:p>
          <a:p>
            <a:pPr lvl="1"/>
            <a:r>
              <a:rPr lang="en-US" dirty="0" smtClean="0"/>
              <a:t>Always give your best effort</a:t>
            </a:r>
          </a:p>
          <a:p>
            <a:pPr lvl="1"/>
            <a:r>
              <a:rPr lang="en-US" dirty="0" smtClean="0"/>
              <a:t>Don</a:t>
            </a:r>
            <a:r>
              <a:rPr lang="uk-UA" dirty="0" smtClean="0"/>
              <a:t>’</a:t>
            </a:r>
            <a:r>
              <a:rPr lang="en-US" dirty="0" smtClean="0"/>
              <a:t>t be afraid to fail</a:t>
            </a:r>
          </a:p>
          <a:p>
            <a:pPr lvl="1"/>
            <a:r>
              <a:rPr lang="en-US" dirty="0" smtClean="0"/>
              <a:t>Don’t ever give up on what you are passionate about</a:t>
            </a:r>
          </a:p>
          <a:p>
            <a:pPr lvl="1"/>
            <a:r>
              <a:rPr lang="en-US" dirty="0" smtClean="0"/>
              <a:t>Relax, it is all going to end up okay</a:t>
            </a:r>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41</a:t>
            </a:fld>
            <a:endParaRPr lang="en-US" dirty="0"/>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QUESTION AND ANSWER</a:t>
            </a:r>
            <a:endParaRPr lang="en-US" dirty="0">
              <a:solidFill>
                <a:srgbClr val="000090"/>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Slide Number Placeholder 5"/>
          <p:cNvSpPr>
            <a:spLocks noGrp="1"/>
          </p:cNvSpPr>
          <p:nvPr>
            <p:ph type="sldNum" sz="quarter" idx="12"/>
          </p:nvPr>
        </p:nvSpPr>
        <p:spPr/>
        <p:txBody>
          <a:bodyPr/>
          <a:lstStyle/>
          <a:p>
            <a:fld id="{83563B19-5B2B-4AAC-A66D-8FF7C83E8865}" type="slidenum">
              <a:rPr lang="en-US" smtClean="0"/>
              <a:pPr/>
              <a:t>42</a:t>
            </a:fld>
            <a:endParaRPr lang="en-US" dirty="0"/>
          </a:p>
        </p:txBody>
      </p:sp>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solidFill>
                  <a:srgbClr val="0D29FF"/>
                </a:solidFill>
              </a:rPr>
              <a:t>MY HIGH SCHOOL</a:t>
            </a:r>
            <a:endParaRPr lang="en-US" dirty="0">
              <a:solidFill>
                <a:srgbClr val="0D29FF"/>
              </a:solidFill>
            </a:endParaRPr>
          </a:p>
        </p:txBody>
      </p:sp>
      <p:sp>
        <p:nvSpPr>
          <p:cNvPr id="3" name="Content Placeholder 2"/>
          <p:cNvSpPr>
            <a:spLocks noGrp="1"/>
          </p:cNvSpPr>
          <p:nvPr>
            <p:ph idx="1"/>
          </p:nvPr>
        </p:nvSpPr>
        <p:spPr/>
        <p:txBody>
          <a:bodyPr/>
          <a:lstStyle/>
          <a:p>
            <a:r>
              <a:rPr lang="en-US" sz="2000" dirty="0" smtClean="0"/>
              <a:t>I attended Horace Greeley High School, a public high school in Chappaqua, New York, which was located across the street from the famous Reader’s Digest headquarters.  </a:t>
            </a:r>
          </a:p>
          <a:p>
            <a:r>
              <a:rPr lang="en-US" sz="2000" dirty="0" smtClean="0"/>
              <a:t>The most famous person to graduate from my high school is actress and former Miss America Vanessa Williams, who graduated just a few years before me.</a:t>
            </a:r>
          </a:p>
          <a:p>
            <a:pPr algn="ctr"/>
            <a:endParaRPr lang="en-US" dirty="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2" name="Picture 1"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57600"/>
            <a:ext cx="2291413" cy="1524831"/>
          </a:xfrm>
          <a:prstGeom prst="rect">
            <a:avLst/>
          </a:prstGeom>
        </p:spPr>
      </p:pic>
      <p:pic>
        <p:nvPicPr>
          <p:cNvPr id="4" name="Picture 3" descr="06-map-clinton.nocrop.w529.h4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038600"/>
            <a:ext cx="3474981" cy="2666999"/>
          </a:xfrm>
          <a:prstGeom prst="rect">
            <a:avLst/>
          </a:prstGeom>
        </p:spPr>
      </p:pic>
      <p:pic>
        <p:nvPicPr>
          <p:cNvPr id="5" name="Picture 4"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5181600"/>
            <a:ext cx="3556000" cy="1524000"/>
          </a:xfrm>
          <a:prstGeom prst="rect">
            <a:avLst/>
          </a:prstGeom>
        </p:spPr>
      </p:pic>
      <p:sp>
        <p:nvSpPr>
          <p:cNvPr id="6" name="TextBox 5"/>
          <p:cNvSpPr txBox="1"/>
          <p:nvPr/>
        </p:nvSpPr>
        <p:spPr>
          <a:xfrm>
            <a:off x="3200400" y="4648200"/>
            <a:ext cx="2057400" cy="646331"/>
          </a:xfrm>
          <a:prstGeom prst="rect">
            <a:avLst/>
          </a:prstGeom>
          <a:noFill/>
        </p:spPr>
        <p:txBody>
          <a:bodyPr wrap="square" rtlCol="0">
            <a:spAutoFit/>
          </a:bodyPr>
          <a:lstStyle/>
          <a:p>
            <a:r>
              <a:rPr lang="en-US" dirty="0" smtClean="0"/>
              <a:t>Reader’s Digest  HQ</a:t>
            </a:r>
          </a:p>
          <a:p>
            <a:endParaRPr lang="en-US" dirty="0"/>
          </a:p>
        </p:txBody>
      </p:sp>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rgbClr val="0D29FF"/>
                </a:solidFill>
              </a:rPr>
              <a:t>High School</a:t>
            </a:r>
            <a:endParaRPr lang="en-US" dirty="0">
              <a:solidFill>
                <a:srgbClr val="0D29FF"/>
              </a:solidFill>
            </a:endParaRPr>
          </a:p>
        </p:txBody>
      </p:sp>
      <p:sp>
        <p:nvSpPr>
          <p:cNvPr id="3" name="Content Placeholder 2"/>
          <p:cNvSpPr>
            <a:spLocks noGrp="1"/>
          </p:cNvSpPr>
          <p:nvPr>
            <p:ph idx="1"/>
          </p:nvPr>
        </p:nvSpPr>
        <p:spPr/>
        <p:txBody>
          <a:bodyPr/>
          <a:lstStyle/>
          <a:p>
            <a:r>
              <a:rPr lang="en-US" dirty="0" smtClean="0">
                <a:solidFill>
                  <a:schemeClr val="tx1"/>
                </a:solidFill>
              </a:rPr>
              <a:t>Things that I really liked in High School were:</a:t>
            </a:r>
          </a:p>
          <a:p>
            <a:pPr lvl="1"/>
            <a:r>
              <a:rPr lang="en-US" dirty="0" smtClean="0"/>
              <a:t>Student Government</a:t>
            </a:r>
          </a:p>
          <a:p>
            <a:pPr lvl="1"/>
            <a:r>
              <a:rPr lang="en-US" dirty="0" smtClean="0"/>
              <a:t>Wrestling and working out with my friends on the team</a:t>
            </a:r>
          </a:p>
          <a:p>
            <a:pPr lvl="1"/>
            <a:r>
              <a:rPr lang="en-US" dirty="0" smtClean="0"/>
              <a:t>Hanging out with my friends</a:t>
            </a:r>
          </a:p>
          <a:p>
            <a:pPr lvl="1"/>
            <a:r>
              <a:rPr lang="en-US" dirty="0" smtClean="0"/>
              <a:t>Playing poker with my friends</a:t>
            </a:r>
          </a:p>
          <a:p>
            <a:pPr lvl="1"/>
            <a:r>
              <a:rPr lang="en-US" dirty="0" smtClean="0"/>
              <a:t>Listening to music, especially Bruce Springsteen</a:t>
            </a:r>
          </a:p>
          <a:p>
            <a:pPr lvl="1"/>
            <a:r>
              <a:rPr lang="en-US" dirty="0" smtClean="0"/>
              <a:t>Playing and watching baseball</a:t>
            </a:r>
          </a:p>
          <a:p>
            <a:pPr lvl="1"/>
            <a:r>
              <a:rPr lang="en-US" dirty="0"/>
              <a:t>History classes, which I later majored in in </a:t>
            </a:r>
            <a:r>
              <a:rPr lang="en-US" dirty="0" smtClean="0"/>
              <a:t>college</a:t>
            </a:r>
          </a:p>
          <a:p>
            <a:pPr lvl="1"/>
            <a:r>
              <a:rPr lang="en-US" dirty="0" smtClean="0"/>
              <a:t>Art – I liked to draw in my spare time</a:t>
            </a:r>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pic>
        <p:nvPicPr>
          <p:cNvPr id="2" name="Picture 1" descr="01937_p_8ac4fxwb804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800599"/>
            <a:ext cx="1752600" cy="1931843"/>
          </a:xfrm>
          <a:prstGeom prst="rect">
            <a:avLst/>
          </a:prstGeom>
        </p:spPr>
      </p:pic>
    </p:spTree>
    <p:extLst>
      <p:ext uri="{BB962C8B-B14F-4D97-AF65-F5344CB8AC3E}">
        <p14:creationId xmlns:p14="http://schemas.microsoft.com/office/powerpoint/2010/main" val="22787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solidFill>
                  <a:srgbClr val="0D29FF"/>
                </a:solidFill>
              </a:rPr>
              <a:t>High School</a:t>
            </a:r>
            <a:endParaRPr lang="en-US" dirty="0">
              <a:solidFill>
                <a:srgbClr val="0D29FF"/>
              </a:solidFill>
            </a:endParaRPr>
          </a:p>
        </p:txBody>
      </p:sp>
      <p:sp>
        <p:nvSpPr>
          <p:cNvPr id="3" name="Content Placeholder 2"/>
          <p:cNvSpPr>
            <a:spLocks noGrp="1"/>
          </p:cNvSpPr>
          <p:nvPr>
            <p:ph idx="1"/>
          </p:nvPr>
        </p:nvSpPr>
        <p:spPr/>
        <p:txBody>
          <a:bodyPr/>
          <a:lstStyle/>
          <a:p>
            <a:r>
              <a:rPr lang="en-US" dirty="0" smtClean="0"/>
              <a:t>Things that felt difficult or challenging for me while I was in High School were:</a:t>
            </a:r>
          </a:p>
          <a:p>
            <a:pPr lvl="1"/>
            <a:r>
              <a:rPr lang="en-US" dirty="0" smtClean="0"/>
              <a:t>Calculus</a:t>
            </a:r>
          </a:p>
          <a:p>
            <a:pPr lvl="1"/>
            <a:r>
              <a:rPr lang="en-US" dirty="0" smtClean="0"/>
              <a:t>Conversational French</a:t>
            </a:r>
          </a:p>
          <a:p>
            <a:pPr lvl="1"/>
            <a:r>
              <a:rPr lang="en-US" dirty="0" smtClean="0"/>
              <a:t>Cutting weight for wrestling</a:t>
            </a:r>
          </a:p>
          <a:p>
            <a:pPr lvl="1"/>
            <a:r>
              <a:rPr lang="en-US" dirty="0" smtClean="0"/>
              <a:t>Figuring out how to afford college</a:t>
            </a:r>
          </a:p>
          <a:p>
            <a:pPr lvl="1"/>
            <a:r>
              <a:rPr lang="en-US" dirty="0" smtClean="0"/>
              <a:t>Dating my Freshman and Sophomore </a:t>
            </a:r>
            <a:br>
              <a:rPr lang="en-US" dirty="0" smtClean="0"/>
            </a:br>
            <a:r>
              <a:rPr lang="en-US" dirty="0"/>
              <a:t>years because I grew </a:t>
            </a:r>
            <a:r>
              <a:rPr lang="en-US" dirty="0" smtClean="0"/>
              <a:t>really </a:t>
            </a:r>
            <a:r>
              <a:rPr lang="en-US" dirty="0" err="1" smtClean="0"/>
              <a:t>really</a:t>
            </a:r>
            <a:r>
              <a:rPr lang="en-US" dirty="0" smtClean="0"/>
              <a:t> </a:t>
            </a:r>
            <a:r>
              <a:rPr lang="en-US" dirty="0" smtClean="0"/>
              <a:t>late</a:t>
            </a:r>
            <a:endParaRPr lang="en-US" dirty="0" smtClean="0"/>
          </a:p>
          <a:p>
            <a:pPr lvl="1"/>
            <a:endParaRPr lang="en-US" dirty="0" smtClean="0"/>
          </a:p>
          <a:p>
            <a:pPr lvl="1"/>
            <a:endParaRPr lang="en-US" dirty="0" smtClean="0"/>
          </a:p>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pic>
        <p:nvPicPr>
          <p:cNvPr id="2" name="Picture 1" descr="02632_p_8ac4fx97y46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438400"/>
            <a:ext cx="2667000" cy="3845516"/>
          </a:xfrm>
          <a:prstGeom prst="rect">
            <a:avLst/>
          </a:prstGeom>
        </p:spPr>
      </p:pic>
    </p:spTree>
    <p:extLst>
      <p:ext uri="{BB962C8B-B14F-4D97-AF65-F5344CB8AC3E}">
        <p14:creationId xmlns:p14="http://schemas.microsoft.com/office/powerpoint/2010/main" val="1848056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29FF"/>
                </a:solidFill>
              </a:rPr>
              <a:t>Middle School</a:t>
            </a:r>
            <a:r>
              <a:rPr lang="en-US" dirty="0" smtClean="0"/>
              <a:t>	</a:t>
            </a:r>
            <a:endParaRPr lang="en-US" dirty="0"/>
          </a:p>
        </p:txBody>
      </p:sp>
      <p:sp>
        <p:nvSpPr>
          <p:cNvPr id="3" name="Content Placeholder 2"/>
          <p:cNvSpPr>
            <a:spLocks noGrp="1"/>
          </p:cNvSpPr>
          <p:nvPr>
            <p:ph idx="1"/>
          </p:nvPr>
        </p:nvSpPr>
        <p:spPr/>
        <p:txBody>
          <a:bodyPr/>
          <a:lstStyle/>
          <a:p>
            <a:r>
              <a:rPr lang="en-US" dirty="0" smtClean="0"/>
              <a:t>Somehow dating seemed much easier in </a:t>
            </a:r>
            <a:r>
              <a:rPr lang="en-US" dirty="0"/>
              <a:t>M</a:t>
            </a:r>
            <a:r>
              <a:rPr lang="en-US" dirty="0" smtClean="0"/>
              <a:t>iddle School.</a:t>
            </a:r>
            <a:endParaRPr lang="en-US" dirty="0"/>
          </a:p>
        </p:txBody>
      </p:sp>
      <p:pic>
        <p:nvPicPr>
          <p:cNvPr id="4" name="Picture 3" descr="02598_p_8ac4fx97y4658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133600"/>
            <a:ext cx="6172200" cy="4376997"/>
          </a:xfrm>
          <a:prstGeom prst="rect">
            <a:avLst/>
          </a:prstGeom>
        </p:spPr>
      </p:pic>
      <p:sp>
        <p:nvSpPr>
          <p:cNvPr id="5" name="Slide Number Placeholder 4"/>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2457792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2800" dirty="0" smtClean="0">
                <a:solidFill>
                  <a:srgbClr val="0D29FF"/>
                </a:solidFill>
              </a:rPr>
              <a:t>Horace </a:t>
            </a:r>
            <a:r>
              <a:rPr lang="en-US" sz="2800" dirty="0" err="1" smtClean="0">
                <a:solidFill>
                  <a:srgbClr val="0D29FF"/>
                </a:solidFill>
              </a:rPr>
              <a:t>greeley</a:t>
            </a:r>
            <a:r>
              <a:rPr lang="en-US" sz="2800" dirty="0" smtClean="0">
                <a:solidFill>
                  <a:srgbClr val="0D29FF"/>
                </a:solidFill>
              </a:rPr>
              <a:t> High School</a:t>
            </a:r>
            <a:endParaRPr lang="en-US" sz="2800" dirty="0">
              <a:solidFill>
                <a:srgbClr val="0D29FF"/>
              </a:solidFill>
            </a:endParaRPr>
          </a:p>
        </p:txBody>
      </p:sp>
      <p:sp>
        <p:nvSpPr>
          <p:cNvPr id="3" name="Content Placeholder 2"/>
          <p:cNvSpPr>
            <a:spLocks noGrp="1"/>
          </p:cNvSpPr>
          <p:nvPr>
            <p:ph idx="1"/>
          </p:nvPr>
        </p:nvSpPr>
        <p:spPr/>
        <p:txBody>
          <a:bodyPr/>
          <a:lstStyle/>
          <a:p>
            <a:r>
              <a:rPr lang="en-US" dirty="0" smtClean="0"/>
              <a:t>As a HS student I was a member of our baseball and wrestling teams, and was President of my Freshman and Senior classes.  (I lost elections in my Sophomore and Junior years.)  I was a very good student, but did not graduate anywhere near the very top of my class, which was highly competitive academically.</a:t>
            </a:r>
          </a:p>
          <a:p>
            <a:endParaRPr lang="en-US" dirty="0"/>
          </a:p>
        </p:txBody>
      </p:sp>
      <p:sp>
        <p:nvSpPr>
          <p:cNvPr id="6" name="TextBox 5"/>
          <p:cNvSpPr txBox="1"/>
          <p:nvPr/>
        </p:nvSpPr>
        <p:spPr>
          <a:xfrm>
            <a:off x="838200" y="3962400"/>
            <a:ext cx="5105400" cy="1200329"/>
          </a:xfrm>
          <a:prstGeom prst="rect">
            <a:avLst/>
          </a:prstGeom>
          <a:noFill/>
        </p:spPr>
        <p:txBody>
          <a:bodyPr wrap="square" rtlCol="0">
            <a:spAutoFit/>
          </a:bodyPr>
          <a:lstStyle/>
          <a:p>
            <a:r>
              <a:rPr lang="en-US" dirty="0" smtClean="0"/>
              <a:t>Here is a picture of me on the right giving a commencement speech at my HS graduation, and below squaring off at a wrestling meet (which I ended up losing).</a:t>
            </a:r>
            <a:endParaRPr lang="en-US" dirty="0"/>
          </a:p>
        </p:txBody>
      </p:sp>
      <p:sp>
        <p:nvSpPr>
          <p:cNvPr id="11" name="Slide Number Placeholder 10"/>
          <p:cNvSpPr>
            <a:spLocks noGrp="1"/>
          </p:cNvSpPr>
          <p:nvPr>
            <p:ph type="sldNum" sz="quarter" idx="12"/>
          </p:nvPr>
        </p:nvSpPr>
        <p:spPr/>
        <p:txBody>
          <a:bodyPr/>
          <a:lstStyle/>
          <a:p>
            <a:fld id="{83563B19-5B2B-4AAC-A66D-8FF7C83E8865}" type="slidenum">
              <a:rPr lang="en-US" smtClean="0"/>
              <a:pPr/>
              <a:t>9</a:t>
            </a:fld>
            <a:endParaRPr lang="en-US" dirty="0"/>
          </a:p>
        </p:txBody>
      </p:sp>
      <p:pic>
        <p:nvPicPr>
          <p:cNvPr id="2" name="Picture 1" descr="02005_p_8ac4fxwb807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581400"/>
            <a:ext cx="2194913" cy="3200400"/>
          </a:xfrm>
          <a:prstGeom prst="rect">
            <a:avLst/>
          </a:prstGeom>
        </p:spPr>
      </p:pic>
      <p:pic>
        <p:nvPicPr>
          <p:cNvPr id="5" name="Picture 4" descr="p_8ac4fx97y51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923961"/>
            <a:ext cx="2819400" cy="1898912"/>
          </a:xfrm>
          <a:prstGeom prst="rect">
            <a:avLst/>
          </a:prstGeom>
        </p:spPr>
      </p:pic>
      <p:pic>
        <p:nvPicPr>
          <p:cNvPr id="4" name="Picture 3" descr="Unknown-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152400"/>
            <a:ext cx="1524000" cy="1524000"/>
          </a:xfrm>
          <a:prstGeom prst="rect">
            <a:avLst/>
          </a:prstGeom>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1425</TotalTime>
  <Words>1996</Words>
  <Application>Microsoft Office PowerPoint</Application>
  <PresentationFormat>On-screen Show (4:3)</PresentationFormat>
  <Paragraphs>298</Paragraphs>
  <Slides>42</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Avenir Black</vt:lpstr>
      <vt:lpstr>Avenir Heavy</vt:lpstr>
      <vt:lpstr>Avenir Roman</vt:lpstr>
      <vt:lpstr>Calibri</vt:lpstr>
      <vt:lpstr>Century Gothic</vt:lpstr>
      <vt:lpstr>Courier New</vt:lpstr>
      <vt:lpstr>Executive</vt:lpstr>
      <vt:lpstr>YBA PROGRAM Alliance Collins Family High School </vt:lpstr>
      <vt:lpstr>INTRODUCTION</vt:lpstr>
      <vt:lpstr>My childhood</vt:lpstr>
      <vt:lpstr>My family</vt:lpstr>
      <vt:lpstr>MY HIGH SCHOOL</vt:lpstr>
      <vt:lpstr>High School</vt:lpstr>
      <vt:lpstr>High School</vt:lpstr>
      <vt:lpstr>Middle School </vt:lpstr>
      <vt:lpstr>Horace greeley High School</vt:lpstr>
      <vt:lpstr>High School   </vt:lpstr>
      <vt:lpstr>Getting into College</vt:lpstr>
      <vt:lpstr>College &amp; LAW SCHOOL</vt:lpstr>
      <vt:lpstr>McGill university</vt:lpstr>
      <vt:lpstr>McGill university</vt:lpstr>
      <vt:lpstr>McGill university</vt:lpstr>
      <vt:lpstr>McGill university</vt:lpstr>
      <vt:lpstr>Decision to go to Law School</vt:lpstr>
      <vt:lpstr>NYU LAW SCHOOL</vt:lpstr>
      <vt:lpstr>NYU LAW SCHOOL</vt:lpstr>
      <vt:lpstr>MY FIRST JOBS</vt:lpstr>
      <vt:lpstr>My Career Path</vt:lpstr>
      <vt:lpstr> MY FIRST REAL JOB:  </vt:lpstr>
      <vt:lpstr> MY FIRST REAL JOB:  </vt:lpstr>
      <vt:lpstr>  My SECOND REAL JOB:  </vt:lpstr>
      <vt:lpstr>This is My Company NOW:    </vt:lpstr>
      <vt:lpstr>  </vt:lpstr>
      <vt:lpstr>  </vt:lpstr>
      <vt:lpstr>  </vt:lpstr>
      <vt:lpstr>  </vt:lpstr>
      <vt:lpstr>  </vt:lpstr>
      <vt:lpstr>  </vt:lpstr>
      <vt:lpstr>My Career</vt:lpstr>
      <vt:lpstr>My role within ICM PARTNERS</vt:lpstr>
      <vt:lpstr>Compensation at my company</vt:lpstr>
      <vt:lpstr>More than just work</vt:lpstr>
      <vt:lpstr>More than just work</vt:lpstr>
      <vt:lpstr>More than just work</vt:lpstr>
      <vt:lpstr>More than just work</vt:lpstr>
      <vt:lpstr>More than just work</vt:lpstr>
      <vt:lpstr>More than just work</vt:lpstr>
      <vt:lpstr>Do it all over again?</vt:lpstr>
      <vt:lpstr>QUESTION AND ANSWER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Levy, Asst.</cp:lastModifiedBy>
  <cp:revision>85</cp:revision>
  <cp:lastPrinted>2016-02-16T19:21:04Z</cp:lastPrinted>
  <dcterms:created xsi:type="dcterms:W3CDTF">2013-01-02T21:12:08Z</dcterms:created>
  <dcterms:modified xsi:type="dcterms:W3CDTF">2016-02-16T19:30:59Z</dcterms:modified>
</cp:coreProperties>
</file>