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5E5"/>
          </a:solidFill>
        </a:fill>
      </a:tcStyle>
    </a:wholeTbl>
    <a:band2H>
      <a:tcTxStyle b="def" i="def"/>
      <a:tcStyle>
        <a:tcBdr/>
        <a:fill>
          <a:solidFill>
            <a:srgbClr val="E9EBF2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D8CB"/>
          </a:solidFill>
        </a:fill>
      </a:tcStyle>
    </a:wholeTbl>
    <a:band2H>
      <a:tcTxStyle b="def" i="def"/>
      <a:tcStyle>
        <a:tcBdr/>
        <a:fill>
          <a:solidFill>
            <a:srgbClr val="FA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7D8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76B4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You may use this chart to describe your journey to the current career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Use this graph to give more description of your role specifically (responsibilities, typical work week, direct reports, etc.)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Use this graph to give more description of your role specifically (responsibilities, typical work week, direct reports, etc.)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Use this graph to show general compensation ranges for people in various roles in your company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85800" y="0"/>
            <a:ext cx="7772400" cy="48768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80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371600" y="4953000"/>
            <a:ext cx="6400800" cy="1905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629400" y="0"/>
            <a:ext cx="2057400" cy="6126163"/>
          </a:xfrm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0"/>
            <a:ext cx="7772401" cy="3876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4068762"/>
            <a:ext cx="7772401" cy="278923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9" name="Shape 19"/>
          <p:cNvSpPr/>
          <p:nvPr/>
        </p:nvSpPr>
        <p:spPr>
          <a:xfrm>
            <a:off x="4495798" y="3924298"/>
            <a:ext cx="84772" cy="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4695823" y="3924298"/>
            <a:ext cx="84772" cy="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4296726" y="3924298"/>
            <a:ext cx="84772" cy="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</p:spPr>
        <p:txBody>
          <a:bodyPr/>
          <a:lstStyle>
            <a:lvl2pPr marL="885825" indent="-428625"/>
            <a:lvl3pPr marL="1257300" indent="-342900"/>
            <a:lvl4pPr marL="1714500" indent="-342900"/>
            <a:lvl5pPr marL="2171700" indent="-342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1461338"/>
            <a:ext cx="4040188" cy="7484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5907087" y="0"/>
            <a:ext cx="3008315" cy="2362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2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719137" y="273050"/>
            <a:ext cx="4995863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679575" y="0"/>
            <a:ext cx="5711825" cy="1123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2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679575" y="5810250"/>
            <a:ext cx="5711825" cy="10477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/>
            </a:lvl1pPr>
            <a:lvl2pPr marL="0" indent="0" algn="ctr">
              <a:spcBef>
                <a:spcPts val="300"/>
              </a:spcBef>
              <a:buSzTx/>
              <a:buFontTx/>
              <a:buNone/>
              <a:defRPr sz="1600"/>
            </a:lvl2pPr>
            <a:lvl3pPr marL="0" indent="0" algn="ctr">
              <a:spcBef>
                <a:spcPts val="300"/>
              </a:spcBef>
              <a:buSzTx/>
              <a:buFontTx/>
              <a:buNone/>
              <a:defRPr sz="1600"/>
            </a:lvl3pPr>
            <a:lvl4pPr marL="0" indent="0" algn="ctr">
              <a:spcBef>
                <a:spcPts val="300"/>
              </a:spcBef>
              <a:buSzTx/>
              <a:buFontTx/>
              <a:buNone/>
              <a:defRPr sz="1600"/>
            </a:lvl4pPr>
            <a:lvl5pPr marL="0" indent="0" algn="ctr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One</a:t>
            </a:r>
            <a:endParaRPr sz="16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Two</a:t>
            </a:r>
            <a:endParaRPr sz="16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Three</a:t>
            </a:r>
            <a:endParaRPr sz="16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Four</a:t>
            </a:r>
            <a:endParaRPr sz="16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457758" y="6499381"/>
            <a:ext cx="84772" cy="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69116" y="6499381"/>
            <a:ext cx="84772" cy="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0"/>
            <a:ext cx="8229600" cy="14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/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543276" y="6416230"/>
            <a:ext cx="561977" cy="245365"/>
          </a:xfrm>
          <a:prstGeom prst="rect">
            <a:avLst/>
          </a:prstGeom>
          <a:ln w="12700">
            <a:miter lim="400000"/>
          </a:ln>
        </p:spPr>
        <p:txBody>
          <a:bodyPr lIns="27432" tIns="27432" rIns="27432" bIns="27432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1pPr>
      <a:lvl2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2pPr>
      <a:lvl3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3pPr>
      <a:lvl4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4pPr>
      <a:lvl5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5pPr>
      <a:lvl6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6pPr>
      <a:lvl7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7pPr>
      <a:lvl8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8pPr>
      <a:lvl9pPr algn="ctr">
        <a:lnSpc>
          <a:spcPts val="5800"/>
        </a:lnSpc>
        <a:defRPr b="1" cap="all" sz="4800">
          <a:solidFill>
            <a:srgbClr val="00BAC4"/>
          </a:solidFill>
          <a:latin typeface="Avenir Book"/>
          <a:ea typeface="Avenir Book"/>
          <a:cs typeface="Avenir Book"/>
          <a:sym typeface="Avenir Book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1pPr>
      <a:lvl2pPr marL="800100" indent="-342900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2pPr>
      <a:lvl3pPr marL="1188719" indent="-274319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3pPr>
      <a:lvl4pPr marL="1645920" indent="-274319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4pPr>
      <a:lvl5pPr marL="2103120" indent="-27432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5pPr>
      <a:lvl6pPr marL="2628900" indent="-342900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6pPr>
      <a:lvl7pPr marL="30861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7pPr>
      <a:lvl8pPr marL="3543300" indent="-342900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8pPr>
      <a:lvl9pPr marL="40005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Avenir Book"/>
          <a:ea typeface="Avenir Book"/>
          <a:cs typeface="Avenir Book"/>
          <a:sym typeface="Avenir Book"/>
        </a:defRPr>
      </a:lvl9pPr>
    </p:bodyStyle>
    <p:otherStyle>
      <a:lvl1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dy@codywood.net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351934" y="4953000"/>
            <a:ext cx="6400803" cy="121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- Percy Wood, President of United Airlines</a:t>
            </a:r>
          </a:p>
        </p:txBody>
      </p:sp>
      <p:sp>
        <p:nvSpPr>
          <p:cNvPr id="56" name="Shape 56"/>
          <p:cNvSpPr/>
          <p:nvPr>
            <p:ph type="title"/>
          </p:nvPr>
        </p:nvSpPr>
        <p:spPr>
          <a:xfrm>
            <a:off x="-19666" y="1295400"/>
            <a:ext cx="9144001" cy="2895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6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6000">
                <a:solidFill>
                  <a:srgbClr val="00BAC4"/>
                </a:solidFill>
              </a:rPr>
              <a:t>“show up Everyday with a smile”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113" name="Shape 113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College JOBS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457200" y="1584523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457200" indent="-4572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Jobs I worked while I was in College were: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Building Manager (Work/Study)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Deloitte (internship)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Research Assistant</a:t>
            </a:r>
            <a:endParaRPr sz="20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Technical Writer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11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8119" y="2146741"/>
            <a:ext cx="2977848" cy="425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0" y="151559"/>
            <a:ext cx="91440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50391">
              <a:lnSpc>
                <a:spcPts val="5300"/>
              </a:lnSpc>
              <a:defRPr sz="44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400">
                <a:solidFill>
                  <a:srgbClr val="00BAC4"/>
                </a:solidFill>
              </a:rPr>
              <a:t>Getting a job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365447"/>
            <a:ext cx="8229600" cy="4525965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808080"/>
              </a:solidFill>
            </a:endParaRPr>
          </a:p>
          <a:p>
            <a:pPr lvl="1" marL="742950" indent="-28575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08080"/>
                </a:solidFill>
              </a:rPr>
              <a:t>Offered a job at Deloitte Consulting</a:t>
            </a:r>
            <a:endParaRPr sz="2500">
              <a:solidFill>
                <a:srgbClr val="808080"/>
              </a:solidFill>
            </a:endParaRPr>
          </a:p>
          <a:p>
            <a:pPr lvl="1" marL="742950" indent="-28575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08080"/>
                </a:solidFill>
              </a:rPr>
              <a:t>Made an album</a:t>
            </a:r>
            <a:endParaRPr sz="2500"/>
          </a:p>
          <a:p>
            <a:pPr lvl="1" marL="742950" indent="-28575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808080"/>
                </a:solidFill>
              </a:rPr>
              <a:t>Musical Theatre performance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122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1987" y="3821557"/>
            <a:ext cx="2539121" cy="249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84" y="4768284"/>
            <a:ext cx="2148741" cy="73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1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0951" y="3823789"/>
            <a:ext cx="2062690" cy="2646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My Career Path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grpSp>
        <p:nvGrpSpPr>
          <p:cNvPr id="131" name="Group 131"/>
          <p:cNvGrpSpPr/>
          <p:nvPr/>
        </p:nvGrpSpPr>
        <p:grpSpPr>
          <a:xfrm>
            <a:off x="42501" y="2029184"/>
            <a:ext cx="2329015" cy="2847392"/>
            <a:chOff x="0" y="0"/>
            <a:chExt cx="2329013" cy="2847391"/>
          </a:xfrm>
        </p:grpSpPr>
        <p:sp>
          <p:nvSpPr>
            <p:cNvPr id="129" name="Shape 129"/>
            <p:cNvSpPr/>
            <p:nvPr/>
          </p:nvSpPr>
          <p:spPr>
            <a:xfrm>
              <a:off x="-1" y="-1"/>
              <a:ext cx="2329015" cy="2847393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47F2FF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-1" y="-1"/>
              <a:ext cx="2329015" cy="266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/>
              <a:r>
                <a:rPr>
                  <a:latin typeface="Calibri"/>
                  <a:ea typeface="Calibri"/>
                  <a:cs typeface="Calibri"/>
                  <a:sym typeface="Calibri"/>
                </a:rPr>
                <a:t>COLLEGE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Performed with Northcoast Jazz Collective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Met Sue Johnson, local arts promoter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Made an album at Cleveland Institute of Music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2465733" y="2856537"/>
            <a:ext cx="1443390" cy="1515558"/>
            <a:chOff x="0" y="-36084"/>
            <a:chExt cx="1443389" cy="1515557"/>
          </a:xfrm>
        </p:grpSpPr>
        <p:sp>
          <p:nvSpPr>
            <p:cNvPr id="132" name="Shape 132"/>
            <p:cNvSpPr/>
            <p:nvPr/>
          </p:nvSpPr>
          <p:spPr>
            <a:xfrm>
              <a:off x="-1" y="-1"/>
              <a:ext cx="1443390" cy="1443390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47F2FF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3" name="Shape 133"/>
            <p:cNvSpPr/>
            <p:nvPr/>
          </p:nvSpPr>
          <p:spPr>
            <a:xfrm>
              <a:off x="-1" y="-36085"/>
              <a:ext cx="1443390" cy="1515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marL="180473" indent="-180473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Mastered album in NYC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3" indent="-180473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Indie Tour to LA</a:t>
              </a: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4003340" y="1598562"/>
            <a:ext cx="2354413" cy="3395062"/>
            <a:chOff x="0" y="0"/>
            <a:chExt cx="2354411" cy="3395060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2354412" cy="3395061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47F2FF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0"/>
              <a:ext cx="2354412" cy="320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/>
              <a:r>
                <a:rPr>
                  <a:latin typeface="Calibri"/>
                  <a:ea typeface="Calibri"/>
                  <a:cs typeface="Calibri"/>
                  <a:sym typeface="Calibri"/>
                </a:rPr>
                <a:t>LOS ANGELES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Played open mic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Server/Bartender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USC Films Scoring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First Booking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First Manager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Hired an intern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Booked a Musical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First Agent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Gen Art Emerging Artist Award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6447978" y="1598562"/>
            <a:ext cx="2626583" cy="3395062"/>
            <a:chOff x="0" y="0"/>
            <a:chExt cx="2626582" cy="3395060"/>
          </a:xfrm>
        </p:grpSpPr>
        <p:sp>
          <p:nvSpPr>
            <p:cNvPr id="138" name="Shape 138"/>
            <p:cNvSpPr/>
            <p:nvPr/>
          </p:nvSpPr>
          <p:spPr>
            <a:xfrm>
              <a:off x="-1" y="0"/>
              <a:ext cx="2626584" cy="3395061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47F2FF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-1" y="0"/>
              <a:ext cx="2626584" cy="320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/>
              <a:r>
                <a:rPr>
                  <a:latin typeface="Calibri"/>
                  <a:ea typeface="Calibri"/>
                  <a:cs typeface="Calibri"/>
                  <a:sym typeface="Calibri"/>
                </a:rPr>
                <a:t>CURRENT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New agent/manager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Regular class and coaching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Consistent Auditioning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Collaboration with other producers and artists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Accepted to Recording Academy of Arts &amp; Sci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marL="180472" indent="-180472">
                <a:buSzPct val="100000"/>
                <a:buChar char="•"/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Signed first Pub. deal</a:t>
              </a:r>
            </a:p>
          </p:txBody>
        </p:sp>
      </p:grpSp>
      <p:sp>
        <p:nvSpPr>
          <p:cNvPr id="141" name="Shape 141"/>
          <p:cNvSpPr/>
          <p:nvPr/>
        </p:nvSpPr>
        <p:spPr>
          <a:xfrm>
            <a:off x="82550" y="5943374"/>
            <a:ext cx="8671454" cy="1"/>
          </a:xfrm>
          <a:prstGeom prst="line">
            <a:avLst/>
          </a:prstGeom>
          <a:ln w="28575">
            <a:solidFill>
              <a:srgbClr val="47F2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42" name="Shape 142"/>
          <p:cNvSpPr/>
          <p:nvPr/>
        </p:nvSpPr>
        <p:spPr>
          <a:xfrm flipV="1">
            <a:off x="101598" y="5572533"/>
            <a:ext cx="2" cy="358142"/>
          </a:xfrm>
          <a:prstGeom prst="line">
            <a:avLst/>
          </a:prstGeom>
          <a:ln w="28575">
            <a:solidFill>
              <a:srgbClr val="47F2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43" name="Shape 143"/>
          <p:cNvSpPr/>
          <p:nvPr/>
        </p:nvSpPr>
        <p:spPr>
          <a:xfrm>
            <a:off x="-2419" y="5230903"/>
            <a:ext cx="114712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2003-2008</a:t>
            </a:r>
          </a:p>
        </p:txBody>
      </p:sp>
      <p:sp>
        <p:nvSpPr>
          <p:cNvPr id="144" name="Shape 144"/>
          <p:cNvSpPr/>
          <p:nvPr/>
        </p:nvSpPr>
        <p:spPr>
          <a:xfrm flipV="1">
            <a:off x="3225798" y="5585233"/>
            <a:ext cx="2" cy="358142"/>
          </a:xfrm>
          <a:prstGeom prst="line">
            <a:avLst/>
          </a:prstGeom>
          <a:ln w="28575">
            <a:solidFill>
              <a:srgbClr val="47F2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45" name="Shape 145"/>
          <p:cNvSpPr/>
          <p:nvPr/>
        </p:nvSpPr>
        <p:spPr>
          <a:xfrm>
            <a:off x="2956681" y="5230903"/>
            <a:ext cx="5836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2008</a:t>
            </a:r>
          </a:p>
        </p:txBody>
      </p:sp>
      <p:sp>
        <p:nvSpPr>
          <p:cNvPr id="146" name="Shape 146"/>
          <p:cNvSpPr/>
          <p:nvPr/>
        </p:nvSpPr>
        <p:spPr>
          <a:xfrm flipV="1">
            <a:off x="5228504" y="5585233"/>
            <a:ext cx="2" cy="358142"/>
          </a:xfrm>
          <a:prstGeom prst="line">
            <a:avLst/>
          </a:prstGeom>
          <a:ln w="28575">
            <a:solidFill>
              <a:srgbClr val="47F2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47" name="Shape 147"/>
          <p:cNvSpPr/>
          <p:nvPr/>
        </p:nvSpPr>
        <p:spPr>
          <a:xfrm>
            <a:off x="4586070" y="5230903"/>
            <a:ext cx="128486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2008 - 2011</a:t>
            </a:r>
          </a:p>
        </p:txBody>
      </p:sp>
      <p:sp>
        <p:nvSpPr>
          <p:cNvPr id="148" name="Shape 148"/>
          <p:cNvSpPr/>
          <p:nvPr/>
        </p:nvSpPr>
        <p:spPr>
          <a:xfrm>
            <a:off x="7234163" y="5200084"/>
            <a:ext cx="114712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2012-2015</a:t>
            </a:r>
          </a:p>
        </p:txBody>
      </p:sp>
      <p:sp>
        <p:nvSpPr>
          <p:cNvPr id="149" name="Shape 149"/>
          <p:cNvSpPr/>
          <p:nvPr/>
        </p:nvSpPr>
        <p:spPr>
          <a:xfrm flipV="1">
            <a:off x="7807728" y="5585233"/>
            <a:ext cx="2" cy="358142"/>
          </a:xfrm>
          <a:prstGeom prst="line">
            <a:avLst/>
          </a:prstGeom>
          <a:ln w="28575">
            <a:solidFill>
              <a:srgbClr val="47F2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50" name="Shape 150"/>
          <p:cNvSpPr/>
          <p:nvPr/>
        </p:nvSpPr>
        <p:spPr>
          <a:xfrm>
            <a:off x="8713151" y="5859633"/>
            <a:ext cx="297510" cy="167879"/>
          </a:xfrm>
          <a:prstGeom prst="rightArrow">
            <a:avLst>
              <a:gd name="adj1" fmla="val 32000"/>
              <a:gd name="adj2" fmla="val 121600"/>
            </a:avLst>
          </a:prstGeom>
          <a:solidFill>
            <a:srgbClr val="8DE7FF"/>
          </a:solidFill>
          <a:ln w="28575">
            <a:solidFill>
              <a:srgbClr val="77F2F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-254841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This is My LIFE</a:t>
            </a:r>
          </a:p>
        </p:txBody>
      </p:sp>
      <p:sp>
        <p:nvSpPr>
          <p:cNvPr id="155" name="Shape 155"/>
          <p:cNvSpPr/>
          <p:nvPr/>
        </p:nvSpPr>
        <p:spPr>
          <a:xfrm>
            <a:off x="952500" y="4088645"/>
            <a:ext cx="7767539" cy="84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228600" algn="ctr">
              <a:spcBef>
                <a:spcPts val="400"/>
              </a:spcBef>
            </a:pP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228600">
              <a:spcBef>
                <a:spcPts val="400"/>
              </a:spcBef>
            </a:pPr>
            <a:r>
              <a:rPr sz="19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~50% of my time is spent looking for new work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414382" y="1755207"/>
            <a:ext cx="2106168" cy="2972936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808080"/>
                </a:solidFill>
              </a:rPr>
              <a:t>Songwriter / Recording Artist</a:t>
            </a:r>
            <a:endParaRPr b="1" sz="2000"/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- Songwriting</a:t>
            </a:r>
            <a:endParaRPr sz="2000"/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- Production</a:t>
            </a:r>
            <a:endParaRPr sz="2000"/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- Contracts</a:t>
            </a:r>
          </a:p>
        </p:txBody>
      </p:sp>
      <p:sp>
        <p:nvSpPr>
          <p:cNvPr id="157" name="Shape 157"/>
          <p:cNvSpPr/>
          <p:nvPr/>
        </p:nvSpPr>
        <p:spPr>
          <a:xfrm>
            <a:off x="2632443" y="1806007"/>
            <a:ext cx="2106168" cy="329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400"/>
              </a:spcBef>
            </a:pPr>
            <a:r>
              <a:rPr b="1"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Actor</a:t>
            </a:r>
            <a:endParaRPr b="1"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Getting Started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Auditions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Workshops</a:t>
            </a:r>
          </a:p>
        </p:txBody>
      </p:sp>
      <p:sp>
        <p:nvSpPr>
          <p:cNvPr id="158" name="Shape 158"/>
          <p:cNvSpPr/>
          <p:nvPr/>
        </p:nvSpPr>
        <p:spPr>
          <a:xfrm>
            <a:off x="4850504" y="1806007"/>
            <a:ext cx="2106168" cy="329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400"/>
              </a:spcBef>
            </a:pPr>
            <a:r>
              <a:rPr b="1"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Private Music Teacher</a:t>
            </a:r>
            <a:endParaRPr b="1"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Variety of Levels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Recitals</a:t>
            </a:r>
          </a:p>
        </p:txBody>
      </p:sp>
      <p:sp>
        <p:nvSpPr>
          <p:cNvPr id="159" name="Shape 159"/>
          <p:cNvSpPr/>
          <p:nvPr/>
        </p:nvSpPr>
        <p:spPr>
          <a:xfrm>
            <a:off x="7132066" y="1806007"/>
            <a:ext cx="2106168" cy="307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400"/>
              </a:spcBef>
            </a:pPr>
            <a:r>
              <a:rPr b="1"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Freelance Musician</a:t>
            </a:r>
            <a:endParaRPr b="1"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Craigslist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- Network</a:t>
            </a:r>
          </a:p>
        </p:txBody>
      </p:sp>
      <p:sp>
        <p:nvSpPr>
          <p:cNvPr id="160" name="Shape 160"/>
          <p:cNvSpPr/>
          <p:nvPr/>
        </p:nvSpPr>
        <p:spPr>
          <a:xfrm>
            <a:off x="838200" y="1469444"/>
            <a:ext cx="816605" cy="3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228600" algn="ctr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</a:p>
        </p:txBody>
      </p:sp>
      <p:sp>
        <p:nvSpPr>
          <p:cNvPr id="161" name="Shape 161"/>
          <p:cNvSpPr/>
          <p:nvPr/>
        </p:nvSpPr>
        <p:spPr>
          <a:xfrm>
            <a:off x="2536666" y="1469444"/>
            <a:ext cx="816606" cy="3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228600" algn="ctr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</a:p>
        </p:txBody>
      </p:sp>
      <p:sp>
        <p:nvSpPr>
          <p:cNvPr id="162" name="Shape 162"/>
          <p:cNvSpPr/>
          <p:nvPr/>
        </p:nvSpPr>
        <p:spPr>
          <a:xfrm>
            <a:off x="5062966" y="1469444"/>
            <a:ext cx="816606" cy="3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228600" algn="ctr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</a:p>
        </p:txBody>
      </p:sp>
      <p:sp>
        <p:nvSpPr>
          <p:cNvPr id="163" name="Shape 163"/>
          <p:cNvSpPr/>
          <p:nvPr/>
        </p:nvSpPr>
        <p:spPr>
          <a:xfrm>
            <a:off x="7239000" y="1469444"/>
            <a:ext cx="816605" cy="3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indent="228600" algn="ctr">
              <a:spcBef>
                <a:spcPts val="400"/>
              </a:spcBef>
            </a:pPr>
            <a:r>
              <a:rPr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626755" y="-238583"/>
            <a:ext cx="8229601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MUSIC</a:t>
            </a:r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sp>
        <p:nvSpPr>
          <p:cNvPr id="168" name="Shape 168"/>
          <p:cNvSpPr/>
          <p:nvPr/>
        </p:nvSpPr>
        <p:spPr>
          <a:xfrm>
            <a:off x="4574485" y="4110220"/>
            <a:ext cx="161676" cy="708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4736162" y="4110220"/>
            <a:ext cx="1863110" cy="1416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135"/>
                </a:lnTo>
                <a:lnTo>
                  <a:pt x="21600" y="19135"/>
                </a:lnTo>
                <a:lnTo>
                  <a:pt x="21600" y="21600"/>
                </a:lnTo>
              </a:path>
            </a:pathLst>
          </a:cu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4736161" y="4110218"/>
            <a:ext cx="1" cy="1416581"/>
          </a:xfrm>
          <a:prstGeom prst="line">
            <a:avLst/>
          </a:pr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71" name="Shape 171"/>
          <p:cNvSpPr/>
          <p:nvPr/>
        </p:nvSpPr>
        <p:spPr>
          <a:xfrm>
            <a:off x="2873051" y="4110220"/>
            <a:ext cx="1863111" cy="1416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9135"/>
                </a:lnTo>
                <a:lnTo>
                  <a:pt x="0" y="19135"/>
                </a:lnTo>
                <a:lnTo>
                  <a:pt x="0" y="21600"/>
                </a:lnTo>
              </a:path>
            </a:pathLst>
          </a:cu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3908840" y="3340339"/>
            <a:ext cx="1597201" cy="824176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2103172" y="5526797"/>
            <a:ext cx="1539760" cy="769881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3966281" y="5526797"/>
            <a:ext cx="1539761" cy="769881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5829389" y="5526797"/>
            <a:ext cx="1539761" cy="769881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3034726" y="4433568"/>
            <a:ext cx="1539760" cy="769882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4941796" y="4428635"/>
            <a:ext cx="1480802" cy="740401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hape 178"/>
          <p:cNvSpPr/>
          <p:nvPr/>
        </p:nvSpPr>
        <p:spPr>
          <a:xfrm>
            <a:off x="4732254" y="4137340"/>
            <a:ext cx="210380" cy="681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Shape 179"/>
          <p:cNvSpPr/>
          <p:nvPr/>
        </p:nvSpPr>
        <p:spPr>
          <a:xfrm flipH="1" rot="10800000">
            <a:off x="4595081" y="2612906"/>
            <a:ext cx="173078" cy="758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Shape 180"/>
          <p:cNvSpPr/>
          <p:nvPr/>
        </p:nvSpPr>
        <p:spPr>
          <a:xfrm flipV="1">
            <a:off x="4768158" y="1854665"/>
            <a:ext cx="2" cy="1516484"/>
          </a:xfrm>
          <a:prstGeom prst="line">
            <a:avLst/>
          </a:prstGeom>
          <a:ln>
            <a:solidFill>
              <a:srgbClr val="4C5E8F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81" name="Shape 181"/>
          <p:cNvSpPr/>
          <p:nvPr/>
        </p:nvSpPr>
        <p:spPr>
          <a:xfrm flipH="1" rot="10800000">
            <a:off x="3911906" y="1012743"/>
            <a:ext cx="1648351" cy="824176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Shape 182"/>
          <p:cNvSpPr/>
          <p:nvPr/>
        </p:nvSpPr>
        <p:spPr>
          <a:xfrm flipH="1" rot="10800000">
            <a:off x="3912461" y="2194288"/>
            <a:ext cx="1648351" cy="824176"/>
          </a:xfrm>
          <a:prstGeom prst="rect">
            <a:avLst/>
          </a:prstGeom>
          <a:gradFill>
            <a:gsLst>
              <a:gs pos="0">
                <a:srgbClr val="545F64"/>
              </a:gs>
              <a:gs pos="80000">
                <a:srgbClr val="6F7D83"/>
              </a:gs>
              <a:gs pos="100000">
                <a:srgbClr val="6F7D84"/>
              </a:gs>
            </a:gsLst>
            <a:lin ang="16200000"/>
          </a:gradFill>
          <a:ln>
            <a:solidFill>
              <a:srgbClr val="5C72B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3907142" y="1223052"/>
            <a:ext cx="173020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FANS</a:t>
            </a:r>
          </a:p>
        </p:txBody>
      </p:sp>
      <p:sp>
        <p:nvSpPr>
          <p:cNvPr id="184" name="Shape 184"/>
          <p:cNvSpPr/>
          <p:nvPr/>
        </p:nvSpPr>
        <p:spPr>
          <a:xfrm>
            <a:off x="3871057" y="2436229"/>
            <a:ext cx="173020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LABEL</a:t>
            </a:r>
          </a:p>
        </p:txBody>
      </p:sp>
      <p:sp>
        <p:nvSpPr>
          <p:cNvPr id="185" name="Shape 185"/>
          <p:cNvSpPr/>
          <p:nvPr/>
        </p:nvSpPr>
        <p:spPr>
          <a:xfrm>
            <a:off x="3871057" y="3556173"/>
            <a:ext cx="173020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ARTIST</a:t>
            </a:r>
          </a:p>
        </p:txBody>
      </p:sp>
      <p:sp>
        <p:nvSpPr>
          <p:cNvPr id="186" name="Shape 186"/>
          <p:cNvSpPr/>
          <p:nvPr/>
        </p:nvSpPr>
        <p:spPr>
          <a:xfrm>
            <a:off x="2939502" y="4649594"/>
            <a:ext cx="173020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MANAGER</a:t>
            </a:r>
          </a:p>
        </p:txBody>
      </p:sp>
      <p:sp>
        <p:nvSpPr>
          <p:cNvPr id="187" name="Shape 187"/>
          <p:cNvSpPr/>
          <p:nvPr/>
        </p:nvSpPr>
        <p:spPr>
          <a:xfrm>
            <a:off x="4803371" y="4476915"/>
            <a:ext cx="173020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BOOKING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AGENT</a:t>
            </a:r>
          </a:p>
        </p:txBody>
      </p:sp>
      <p:sp>
        <p:nvSpPr>
          <p:cNvPr id="188" name="Shape 188"/>
          <p:cNvSpPr/>
          <p:nvPr/>
        </p:nvSpPr>
        <p:spPr>
          <a:xfrm>
            <a:off x="2007948" y="5782448"/>
            <a:ext cx="173020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PUBLICIST</a:t>
            </a:r>
          </a:p>
        </p:txBody>
      </p:sp>
      <p:sp>
        <p:nvSpPr>
          <p:cNvPr id="189" name="Shape 189"/>
          <p:cNvSpPr/>
          <p:nvPr/>
        </p:nvSpPr>
        <p:spPr>
          <a:xfrm>
            <a:off x="5734167" y="5782448"/>
            <a:ext cx="173020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LAWYER</a:t>
            </a:r>
          </a:p>
        </p:txBody>
      </p:sp>
      <p:sp>
        <p:nvSpPr>
          <p:cNvPr id="190" name="Shape 190"/>
          <p:cNvSpPr/>
          <p:nvPr/>
        </p:nvSpPr>
        <p:spPr>
          <a:xfrm>
            <a:off x="3962277" y="5770611"/>
            <a:ext cx="149032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CONTRACTORS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5448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195" name="Shape 195"/>
          <p:cNvSpPr/>
          <p:nvPr>
            <p:ph type="title"/>
          </p:nvPr>
        </p:nvSpPr>
        <p:spPr>
          <a:xfrm>
            <a:off x="626755" y="-238583"/>
            <a:ext cx="8229601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ACTING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grpSp>
        <p:nvGrpSpPr>
          <p:cNvPr id="227" name="Group 227"/>
          <p:cNvGrpSpPr/>
          <p:nvPr/>
        </p:nvGrpSpPr>
        <p:grpSpPr>
          <a:xfrm>
            <a:off x="1605843" y="1101642"/>
            <a:ext cx="6038712" cy="5283936"/>
            <a:chOff x="0" y="0"/>
            <a:chExt cx="6038710" cy="5283934"/>
          </a:xfrm>
        </p:grpSpPr>
        <p:sp>
          <p:nvSpPr>
            <p:cNvPr id="197" name="Shape 197"/>
            <p:cNvSpPr/>
            <p:nvPr/>
          </p:nvSpPr>
          <p:spPr>
            <a:xfrm>
              <a:off x="2994042" y="3097476"/>
              <a:ext cx="161676" cy="70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155717" y="3097476"/>
              <a:ext cx="1863111" cy="141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135"/>
                  </a:lnTo>
                  <a:lnTo>
                    <a:pt x="21600" y="1913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 flipH="1">
              <a:off x="3155717" y="3097476"/>
              <a:ext cx="2" cy="1416580"/>
            </a:xfrm>
            <a:prstGeom prst="line">
              <a:avLst/>
            </a:pr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292608" y="3097476"/>
              <a:ext cx="1863110" cy="141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9135"/>
                  </a:lnTo>
                  <a:lnTo>
                    <a:pt x="0" y="19135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385837" y="2327596"/>
              <a:ext cx="1539761" cy="769881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522728" y="4514054"/>
              <a:ext cx="1539761" cy="769881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2385837" y="4514054"/>
              <a:ext cx="1539761" cy="769881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4248946" y="4514054"/>
              <a:ext cx="1539760" cy="769881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454283" y="3420825"/>
              <a:ext cx="1539760" cy="769881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3361352" y="3415892"/>
              <a:ext cx="1480802" cy="740402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3151810" y="3124597"/>
              <a:ext cx="210380" cy="68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 rot="10800000">
              <a:off x="0" y="71718"/>
              <a:ext cx="2700975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ACTOR</a:t>
              </a:r>
            </a:p>
          </p:txBody>
        </p:sp>
        <p:sp>
          <p:nvSpPr>
            <p:cNvPr id="209" name="Shape 209"/>
            <p:cNvSpPr/>
            <p:nvPr/>
          </p:nvSpPr>
          <p:spPr>
            <a:xfrm flipH="1" rot="10800000">
              <a:off x="3014637" y="1600163"/>
              <a:ext cx="173078" cy="75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 flipH="1" rot="10800000">
              <a:off x="3187714" y="841922"/>
              <a:ext cx="1994505" cy="151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135"/>
                  </a:lnTo>
                  <a:lnTo>
                    <a:pt x="21600" y="1913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3187714" y="841922"/>
              <a:ext cx="2" cy="1516484"/>
            </a:xfrm>
            <a:prstGeom prst="line">
              <a:avLst/>
            </a:pr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12" name="Shape 212"/>
            <p:cNvSpPr/>
            <p:nvPr/>
          </p:nvSpPr>
          <p:spPr>
            <a:xfrm flipH="1" rot="10800000">
              <a:off x="1193209" y="841922"/>
              <a:ext cx="1994505" cy="151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9135"/>
                  </a:lnTo>
                  <a:lnTo>
                    <a:pt x="0" y="19135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4C5E8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 flipH="1" rot="10800000">
              <a:off x="336958" y="0"/>
              <a:ext cx="1648352" cy="824177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 flipH="1" rot="10800000">
              <a:off x="2331462" y="0"/>
              <a:ext cx="1648351" cy="824177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 flipH="1" rot="10800000">
              <a:off x="4325965" y="0"/>
              <a:ext cx="1648351" cy="824177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 flipH="1" rot="10800000">
              <a:off x="2332018" y="1181545"/>
              <a:ext cx="1648351" cy="824177"/>
            </a:xfrm>
            <a:prstGeom prst="rect">
              <a:avLst/>
            </a:prstGeom>
            <a:gradFill flip="none" rotWithShape="1">
              <a:gsLst>
                <a:gs pos="0">
                  <a:srgbClr val="545F64"/>
                </a:gs>
                <a:gs pos="80000">
                  <a:srgbClr val="6F7D83"/>
                </a:gs>
                <a:gs pos="100000">
                  <a:srgbClr val="6F7D84"/>
                </a:gs>
              </a:gsLst>
              <a:lin ang="16200000" scaled="0"/>
            </a:gradFill>
            <a:ln w="9525" cap="flat">
              <a:solidFill>
                <a:srgbClr val="5C72B2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259864" y="259687"/>
              <a:ext cx="173020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DIRECTOR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4308503" y="79710"/>
              <a:ext cx="1730208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STUDIO EXECUTIVE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2326699" y="210308"/>
              <a:ext cx="173020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PRODUCER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2290614" y="1276006"/>
              <a:ext cx="1730207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CASTING DIRECTOR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2290614" y="2543430"/>
              <a:ext cx="173020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ACTOR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359059" y="3674952"/>
              <a:ext cx="173020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MANAGER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3222168" y="3633692"/>
              <a:ext cx="173020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AGENT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427505" y="4733741"/>
              <a:ext cx="173020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PUBLICIST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2290614" y="4577057"/>
              <a:ext cx="1730207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PHOTO-GRAPHER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4153722" y="4769706"/>
              <a:ext cx="173020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LAWYER</a:t>
              </a:r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232" name="Shape 232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32103">
              <a:lnSpc>
                <a:spcPts val="5200"/>
              </a:lnSpc>
              <a:defRPr sz="43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300">
                <a:solidFill>
                  <a:srgbClr val="00BAC4"/>
                </a:solidFill>
              </a:rPr>
              <a:t>Compensation In the ARTS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2309015" y="1600197"/>
            <a:ext cx="4525969" cy="4525969"/>
            <a:chOff x="-1" y="-1"/>
            <a:chExt cx="4525967" cy="4525967"/>
          </a:xfrm>
        </p:grpSpPr>
        <p:sp>
          <p:nvSpPr>
            <p:cNvPr id="233" name="Shape 233"/>
            <p:cNvSpPr/>
            <p:nvPr/>
          </p:nvSpPr>
          <p:spPr>
            <a:xfrm>
              <a:off x="-2" y="-2"/>
              <a:ext cx="4525969" cy="452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solidFill>
                <a:srgbClr val="404040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700"/>
                </a:spcBef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-1" y="1750680"/>
              <a:ext cx="4525966" cy="1024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11642" tIns="311642" rIns="311642" bIns="311642" numCol="1" anchor="ctr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C-Suite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($350K)</a:t>
              </a: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2761612" y="2505390"/>
            <a:ext cx="3620773" cy="3620773"/>
            <a:chOff x="0" y="0"/>
            <a:chExt cx="3620772" cy="3620772"/>
          </a:xfrm>
        </p:grpSpPr>
        <p:sp>
          <p:nvSpPr>
            <p:cNvPr id="236" name="Shape 236"/>
            <p:cNvSpPr/>
            <p:nvPr/>
          </p:nvSpPr>
          <p:spPr>
            <a:xfrm>
              <a:off x="-1" y="-1"/>
              <a:ext cx="3620773" cy="362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700"/>
                </a:spcBef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-1" y="1307135"/>
              <a:ext cx="3620773" cy="10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02590" tIns="302590" rIns="302590" bIns="302590" numCol="1" anchor="ctr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Management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($150K)</a:t>
              </a: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3214209" y="3410583"/>
            <a:ext cx="2715582" cy="2715582"/>
            <a:chOff x="0" y="0"/>
            <a:chExt cx="2715581" cy="2715581"/>
          </a:xfrm>
        </p:grpSpPr>
        <p:sp>
          <p:nvSpPr>
            <p:cNvPr id="239" name="Shape 239"/>
            <p:cNvSpPr/>
            <p:nvPr/>
          </p:nvSpPr>
          <p:spPr>
            <a:xfrm>
              <a:off x="-1" y="-1"/>
              <a:ext cx="2715582" cy="271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700"/>
                </a:spcBef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-1" y="868116"/>
              <a:ext cx="2715581" cy="979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89012" tIns="289012" rIns="289012" bIns="289012" numCol="1" anchor="ctr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Middle Manager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($75K)</a:t>
              </a:r>
            </a:p>
          </p:txBody>
        </p:sp>
      </p:grpSp>
      <p:grpSp>
        <p:nvGrpSpPr>
          <p:cNvPr id="244" name="Group 244"/>
          <p:cNvGrpSpPr/>
          <p:nvPr/>
        </p:nvGrpSpPr>
        <p:grpSpPr>
          <a:xfrm>
            <a:off x="3679504" y="1427530"/>
            <a:ext cx="1810390" cy="4635134"/>
            <a:chOff x="0" y="0"/>
            <a:chExt cx="1810389" cy="4635133"/>
          </a:xfrm>
        </p:grpSpPr>
        <p:sp>
          <p:nvSpPr>
            <p:cNvPr id="242" name="Shape 242"/>
            <p:cNvSpPr/>
            <p:nvPr/>
          </p:nvSpPr>
          <p:spPr>
            <a:xfrm>
              <a:off x="0" y="2824745"/>
              <a:ext cx="1810390" cy="181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700"/>
                </a:spcBef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1" y="-1"/>
              <a:ext cx="1810388" cy="1262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0467" tIns="350467" rIns="350467" bIns="350467" numCol="1" anchor="ctr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Independent Artist</a:t>
              </a: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533400">
                <a:lnSpc>
                  <a:spcPct val="90000"/>
                </a:lnSpc>
                <a:spcBef>
                  <a:spcPts val="500"/>
                </a:spcBef>
              </a:pPr>
              <a:r>
                <a: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$20K</a:t>
              </a:r>
            </a:p>
          </p:txBody>
        </p:sp>
      </p:grpSp>
      <p:sp>
        <p:nvSpPr>
          <p:cNvPr id="245" name="Shape 245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sp>
        <p:nvSpPr>
          <p:cNvPr id="246" name="Shape 246"/>
          <p:cNvSpPr/>
          <p:nvPr/>
        </p:nvSpPr>
        <p:spPr>
          <a:xfrm>
            <a:off x="3666807" y="2354631"/>
            <a:ext cx="1810387" cy="126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0467" tIns="350467" rIns="350467" bIns="350467" anchor="ctr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ts val="500"/>
              </a:spcBef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Established Artist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533400">
              <a:lnSpc>
                <a:spcPct val="90000"/>
              </a:lnSpc>
              <a:spcBef>
                <a:spcPts val="500"/>
              </a:spcBef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$100K</a:t>
            </a:r>
          </a:p>
        </p:txBody>
      </p:sp>
      <p:sp>
        <p:nvSpPr>
          <p:cNvPr id="247" name="Shape 247"/>
          <p:cNvSpPr/>
          <p:nvPr/>
        </p:nvSpPr>
        <p:spPr>
          <a:xfrm>
            <a:off x="3692207" y="4548553"/>
            <a:ext cx="1784987" cy="126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0467" tIns="350467" rIns="350467" bIns="350467" anchor="ctr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ts val="500"/>
              </a:spcBef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International Star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533400">
              <a:lnSpc>
                <a:spcPct val="90000"/>
              </a:lnSpc>
              <a:spcBef>
                <a:spcPts val="500"/>
              </a:spcBef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5M</a:t>
            </a:r>
          </a:p>
        </p:txBody>
      </p:sp>
      <p:sp>
        <p:nvSpPr>
          <p:cNvPr id="248" name="Shape 248"/>
          <p:cNvSpPr/>
          <p:nvPr/>
        </p:nvSpPr>
        <p:spPr>
          <a:xfrm>
            <a:off x="3628707" y="3375554"/>
            <a:ext cx="1810387" cy="110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0467" tIns="350467" rIns="350467" bIns="350467" anchor="ctr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ts val="500"/>
              </a:spcBef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Local Star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533400">
              <a:lnSpc>
                <a:spcPct val="90000"/>
              </a:lnSpc>
              <a:spcBef>
                <a:spcPts val="500"/>
              </a:spcBef>
            </a:pPr>
            <a:r>
              <a: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$300K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253" name="Shape 253"/>
          <p:cNvSpPr/>
          <p:nvPr>
            <p:ph type="title"/>
          </p:nvPr>
        </p:nvSpPr>
        <p:spPr>
          <a:xfrm>
            <a:off x="457200" y="1261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My Career CHALLENGES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457200" y="1687815"/>
            <a:ext cx="8229600" cy="4572394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Challenges I have had to overcome throughout my career are:</a:t>
            </a:r>
            <a:endParaRPr sz="2300">
              <a:solidFill>
                <a:srgbClr val="808080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808080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1. Recovering from rejection and failure</a:t>
            </a:r>
            <a:endParaRPr sz="2300">
              <a:solidFill>
                <a:srgbClr val="808080"/>
              </a:solidFill>
            </a:endParaRPr>
          </a:p>
          <a:p>
            <a:pPr lvl="1" marL="0" indent="714375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“Success is going from failure to failure without losing enthusiasm” - Winston Churchill</a:t>
            </a:r>
            <a:endParaRPr sz="2300">
              <a:solidFill>
                <a:srgbClr val="808080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2. Impostor syndrome</a:t>
            </a:r>
            <a:endParaRPr sz="2300">
              <a:solidFill>
                <a:srgbClr val="808080"/>
              </a:solidFill>
            </a:endParaRPr>
          </a:p>
          <a:p>
            <a:pPr lvl="3" marL="0" indent="68580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0">
                <a:solidFill>
                  <a:srgbClr val="808080"/>
                </a:solidFill>
              </a:rPr>
              <a:t>Impostor syndrome</a:t>
            </a:r>
            <a:r>
              <a:rPr sz="1600">
                <a:solidFill>
                  <a:srgbClr val="808080"/>
                </a:solidFill>
              </a:rPr>
              <a:t> can be defined as a collection of feelings of inadequacy that persist even in face of information that indicates that the opposite is true. It is experienced internally as chronic self-doubt, and feelings of intellectual fraudulence.</a:t>
            </a:r>
          </a:p>
        </p:txBody>
      </p:sp>
      <p:sp>
        <p:nvSpPr>
          <p:cNvPr id="255" name="Shape 255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258" name="Shape 258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More than just work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457200" y="13335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457200" indent="-4572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When I am not at work I like to:</a:t>
            </a:r>
            <a:endParaRPr sz="24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Exercise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Travel</a:t>
            </a:r>
            <a:endParaRPr sz="20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Spend time with Family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Read/Listen (Autobiographies, Biographies, Brain Pickings, TED)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261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215" y="3558749"/>
            <a:ext cx="5089570" cy="2773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264" name="Shape 264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Do it all over again?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457200" y="1922434"/>
            <a:ext cx="8229600" cy="4338294"/>
          </a:xfrm>
          <a:prstGeom prst="rect">
            <a:avLst/>
          </a:prstGeom>
        </p:spPr>
        <p:txBody>
          <a:bodyPr/>
          <a:lstStyle/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Be Present, both in body and mind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Develop awareness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Contribute             translates to value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Find joy in your work             translates into fulfillment 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Find joy in working with others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Intent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Work to overcome fear 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Seek answers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Define success</a:t>
            </a:r>
            <a:endParaRPr sz="1900">
              <a:solidFill>
                <a:srgbClr val="818081"/>
              </a:solidFill>
            </a:endParaRPr>
          </a:p>
          <a:p>
            <a:pPr lvl="1" marL="736059" indent="-292575" defTabSz="886967">
              <a:spcBef>
                <a:spcPts val="400"/>
              </a:spcBef>
              <a:buClr>
                <a:srgbClr val="818081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818081"/>
                </a:solidFill>
              </a:rPr>
              <a:t>Take Action</a:t>
            </a:r>
          </a:p>
        </p:txBody>
      </p:sp>
      <p:sp>
        <p:nvSpPr>
          <p:cNvPr id="266" name="Shape 266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sp>
        <p:nvSpPr>
          <p:cNvPr id="267" name="Shape 267"/>
          <p:cNvSpPr/>
          <p:nvPr/>
        </p:nvSpPr>
        <p:spPr>
          <a:xfrm>
            <a:off x="546100" y="1005268"/>
            <a:ext cx="8051801" cy="766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ctr">
              <a:lnSpc>
                <a:spcPts val="5800"/>
              </a:lnSpc>
              <a:defRPr cap="all" sz="2400">
                <a:solidFill>
                  <a:srgbClr val="00BBC4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00BBC4"/>
                </a:solidFill>
              </a:rPr>
              <a:t>“Show Up every Day with a smile”</a:t>
            </a:r>
          </a:p>
        </p:txBody>
      </p:sp>
      <p:sp>
        <p:nvSpPr>
          <p:cNvPr id="268" name="Shape 268"/>
          <p:cNvSpPr/>
          <p:nvPr/>
        </p:nvSpPr>
        <p:spPr>
          <a:xfrm>
            <a:off x="2549523" y="2908300"/>
            <a:ext cx="561978" cy="0"/>
          </a:xfrm>
          <a:prstGeom prst="line">
            <a:avLst/>
          </a:prstGeom>
          <a:ln w="25400">
            <a:solidFill>
              <a:srgbClr val="00BBC4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269" name="Shape 269"/>
          <p:cNvSpPr/>
          <p:nvPr/>
        </p:nvSpPr>
        <p:spPr>
          <a:xfrm>
            <a:off x="3590924" y="3263900"/>
            <a:ext cx="561977" cy="0"/>
          </a:xfrm>
          <a:prstGeom prst="line">
            <a:avLst/>
          </a:prstGeom>
          <a:ln w="25400">
            <a:solidFill>
              <a:srgbClr val="00BBC4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What up!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457200" y="1600200"/>
            <a:ext cx="8229600" cy="4704604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My name is Cody Wood and I am 31 years old.</a:t>
            </a:r>
            <a:endParaRPr sz="2400">
              <a:solidFill>
                <a:srgbClr val="80808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80808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I work as a:</a:t>
            </a:r>
            <a:endParaRPr sz="2400">
              <a:solidFill>
                <a:srgbClr val="808080"/>
              </a:solidFill>
            </a:endParaRPr>
          </a:p>
          <a:p>
            <a:pPr lvl="1" marL="0" indent="228600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Songwriter</a:t>
            </a:r>
            <a:endParaRPr sz="2400"/>
          </a:p>
          <a:p>
            <a:pPr lvl="1" marL="0" indent="228600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Actor</a:t>
            </a:r>
            <a:endParaRPr sz="2400"/>
          </a:p>
          <a:p>
            <a:pPr lvl="1" marL="0" indent="228600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Private Music Teacher</a:t>
            </a:r>
            <a:endParaRPr sz="2400"/>
          </a:p>
          <a:p>
            <a:pPr lvl="1" marL="0" indent="228600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Freelance Musician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272" name="Shape 272"/>
          <p:cNvSpPr/>
          <p:nvPr>
            <p:ph type="title"/>
          </p:nvPr>
        </p:nvSpPr>
        <p:spPr>
          <a:xfrm>
            <a:off x="457200" y="1167561"/>
            <a:ext cx="8229600" cy="13224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24D7F1"/>
                </a:solidFill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24D7F1"/>
                </a:solidFill>
              </a:rPr>
              <a:t>Good luck!</a:t>
            </a:r>
          </a:p>
        </p:txBody>
      </p:sp>
      <p:sp>
        <p:nvSpPr>
          <p:cNvPr id="273" name="Shape 273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sp>
        <p:nvSpPr>
          <p:cNvPr id="274" name="Shape 274"/>
          <p:cNvSpPr/>
          <p:nvPr/>
        </p:nvSpPr>
        <p:spPr>
          <a:xfrm>
            <a:off x="2890453" y="2950471"/>
            <a:ext cx="3363094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2200">
                <a:solidFill>
                  <a:srgbClr val="24D7F2"/>
                </a:solidFill>
                <a:latin typeface="Calibri"/>
                <a:ea typeface="Calibri"/>
                <a:cs typeface="Calibri"/>
                <a:sym typeface="Calibri"/>
              </a:rPr>
              <a:t>Cody Wood</a:t>
            </a:r>
            <a:endParaRPr sz="2200">
              <a:solidFill>
                <a:srgbClr val="24D7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2200">
                <a:solidFill>
                  <a:srgbClr val="24D7F2"/>
                </a:solidFill>
                <a:latin typeface="Calibri"/>
                <a:ea typeface="Calibri"/>
                <a:cs typeface="Calibri"/>
                <a:sym typeface="Calibri"/>
                <a:hlinkClick r:id="rId2" invalidUrl="" action="" tgtFrame="" tooltip="" history="1" highlightClick="0" endSnd="0"/>
              </a:rPr>
              <a:t>cody@codywood.net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64" name="Shape 64"/>
          <p:cNvSpPr/>
          <p:nvPr>
            <p:ph type="title"/>
          </p:nvPr>
        </p:nvSpPr>
        <p:spPr>
          <a:xfrm>
            <a:off x="457200" y="-36064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lil Cody</a:t>
            </a:r>
          </a:p>
        </p:txBody>
      </p:sp>
      <p:sp>
        <p:nvSpPr>
          <p:cNvPr id="65" name="Shape 65"/>
          <p:cNvSpPr/>
          <p:nvPr/>
        </p:nvSpPr>
        <p:spPr>
          <a:xfrm>
            <a:off x="457200" y="1323394"/>
            <a:ext cx="8229600" cy="8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777240">
              <a:spcBef>
                <a:spcPts val="400"/>
              </a:spcBef>
              <a:def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I was born in Santa Fe, New Mexico and raised in Phoenix, Arizona and Weston, Massachusetts.</a:t>
            </a:r>
          </a:p>
        </p:txBody>
      </p:sp>
      <p:sp>
        <p:nvSpPr>
          <p:cNvPr id="66" name="Shape 66"/>
          <p:cNvSpPr/>
          <p:nvPr/>
        </p:nvSpPr>
        <p:spPr>
          <a:xfrm>
            <a:off x="1477912" y="5867400"/>
            <a:ext cx="6669734" cy="72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8080"/>
                </a:solidFill>
              </a:rPr>
              <a:t>Age 13 on tour with the Phoenix Boys Choir in Beijing, China (Grammy Award Winner!)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68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7482" y="2173571"/>
            <a:ext cx="3469036" cy="3469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MY HIGH SCHOOLS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57200" y="1600200"/>
            <a:ext cx="8229600" cy="2452093"/>
          </a:xfrm>
          <a:prstGeom prst="rect">
            <a:avLst/>
          </a:prstGeom>
        </p:spPr>
        <p:txBody>
          <a:bodyPr/>
          <a:lstStyle/>
          <a:p>
            <a:pPr lvl="0" marL="0" indent="0" algn="ctr" defTabSz="886967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I attended Arizona School for the Arts in Phoenix, Arizona</a:t>
            </a:r>
            <a:endParaRPr sz="2300"/>
          </a:p>
          <a:p>
            <a:pPr lvl="0" marL="0" indent="0" algn="ctr" defTabSz="886967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and</a:t>
            </a:r>
            <a:endParaRPr sz="2300"/>
          </a:p>
          <a:p>
            <a:pPr lvl="0" marL="0" indent="0" algn="ctr" defTabSz="886967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08080"/>
                </a:solidFill>
              </a:rPr>
              <a:t>Weston High School in Weston, Massachusetts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sp>
        <p:nvSpPr>
          <p:cNvPr id="74" name="Shape 74"/>
          <p:cNvSpPr/>
          <p:nvPr/>
        </p:nvSpPr>
        <p:spPr>
          <a:xfrm>
            <a:off x="457200" y="5595589"/>
            <a:ext cx="8229600" cy="47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 defTabSz="704087">
              <a:spcBef>
                <a:spcPts val="400"/>
              </a:spcBef>
              <a:defRPr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8080"/>
                </a:solidFill>
              </a:rPr>
              <a:t>As a HS student I was (shy, outgoing, nerdy, popular, athletic, academic, etc.)</a:t>
            </a:r>
          </a:p>
        </p:txBody>
      </p:sp>
      <p:pic>
        <p:nvPicPr>
          <p:cNvPr id="7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0381" y="3148456"/>
            <a:ext cx="1751115" cy="2334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0825" y="3247874"/>
            <a:ext cx="2847975" cy="2135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457200" y="-381841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High School +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457200" y="965398"/>
            <a:ext cx="8229600" cy="3193753"/>
          </a:xfrm>
          <a:prstGeom prst="rect">
            <a:avLst/>
          </a:prstGeom>
        </p:spPr>
        <p:txBody>
          <a:bodyPr/>
          <a:lstStyle/>
          <a:p>
            <a:pPr lvl="0" marL="457200" indent="-4572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Things that I really liked in High School were: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Music             Feeling Capable</a:t>
            </a:r>
            <a:endParaRPr sz="20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Hanging with friends // Building Relationships  </a:t>
            </a:r>
            <a:endParaRPr sz="20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Sports      </a:t>
            </a:r>
            <a:endParaRPr sz="2000">
              <a:solidFill>
                <a:srgbClr val="808080"/>
              </a:solidFill>
            </a:endParaRPr>
          </a:p>
          <a:p>
            <a:pPr lvl="1" marL="742950" indent="-28575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2" marL="0" indent="4572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/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sp>
        <p:nvSpPr>
          <p:cNvPr id="82" name="Shape 82"/>
          <p:cNvSpPr/>
          <p:nvPr/>
        </p:nvSpPr>
        <p:spPr>
          <a:xfrm>
            <a:off x="2130425" y="1636552"/>
            <a:ext cx="561977" cy="1"/>
          </a:xfrm>
          <a:prstGeom prst="line">
            <a:avLst/>
          </a:prstGeom>
          <a:ln w="28575">
            <a:solidFill>
              <a:srgbClr val="94D2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83" name="Shape 83"/>
          <p:cNvSpPr/>
          <p:nvPr/>
        </p:nvSpPr>
        <p:spPr>
          <a:xfrm>
            <a:off x="355600" y="2129264"/>
            <a:ext cx="8229600" cy="132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ctr">
              <a:lnSpc>
                <a:spcPts val="5800"/>
              </a:lnSpc>
              <a:defRPr b="1" cap="all" sz="4800">
                <a:solidFill>
                  <a:srgbClr val="00BAC4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High School -</a:t>
            </a:r>
          </a:p>
        </p:txBody>
      </p:sp>
      <p:sp>
        <p:nvSpPr>
          <p:cNvPr id="84" name="Shape 84"/>
          <p:cNvSpPr/>
          <p:nvPr/>
        </p:nvSpPr>
        <p:spPr>
          <a:xfrm>
            <a:off x="355600" y="3447518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57200" indent="-457200">
              <a:spcBef>
                <a:spcPts val="500"/>
              </a:spcBef>
              <a:buClr>
                <a:srgbClr val="808080"/>
              </a:buClr>
              <a:buSzPct val="100000"/>
              <a:buFont typeface="Arial"/>
              <a:buChar char="•"/>
            </a:pPr>
            <a:r>
              <a:rPr sz="24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Things that felt difficult or challenging for me while I was in High School were:</a:t>
            </a:r>
            <a:endParaRPr sz="2400">
              <a:solidFill>
                <a:srgbClr val="808080"/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SzPct val="100000"/>
              <a:buFont typeface="Courier New"/>
              <a:buChar char="o"/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Moving to a new community</a:t>
            </a: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SzPct val="100000"/>
              <a:buFont typeface="Courier New"/>
              <a:buChar char="o"/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Pressure and expectations</a:t>
            </a:r>
            <a:endParaRPr sz="2000"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SzPct val="100000"/>
              <a:buFont typeface="Courier New"/>
              <a:buChar char="o"/>
            </a:pPr>
            <a:r>
              <a:rPr sz="20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Staying focused on college</a:t>
            </a:r>
          </a:p>
        </p:txBody>
      </p:sp>
      <p:pic>
        <p:nvPicPr>
          <p:cNvPr id="85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0044" y="4008674"/>
            <a:ext cx="2723681" cy="2723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High School JOBS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457200" indent="-4572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Jobs I worked while I was in High School were:</a:t>
            </a:r>
            <a:endParaRPr sz="2400">
              <a:solidFill>
                <a:srgbClr val="808080"/>
              </a:solidFill>
            </a:endParaRPr>
          </a:p>
          <a:p>
            <a:pPr lvl="1" marL="742950" indent="-28575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Senator Ted Kennedy</a:t>
            </a:r>
            <a:endParaRPr sz="20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Golf Caddy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Music Teacher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Data Entry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9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1455" y="2180798"/>
            <a:ext cx="3371446" cy="375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457200" y="138859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Getting in to College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457200" y="153689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457200" indent="-457200">
              <a:buClr>
                <a:srgbClr val="808080"/>
              </a:buClr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Things I did to ensure I got into college were:</a:t>
            </a:r>
            <a:endParaRPr sz="2400">
              <a:solidFill>
                <a:srgbClr val="808080"/>
              </a:solidFill>
            </a:endParaRPr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Grades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AP Classes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Extra curricular (Class Officers, National Honor Society)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Music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Sports</a:t>
            </a:r>
            <a:endParaRPr sz="2000"/>
          </a:p>
          <a:p>
            <a:pPr lvl="1" marL="774700" indent="-317500">
              <a:spcBef>
                <a:spcPts val="400"/>
              </a:spcBef>
              <a:buClr>
                <a:srgbClr val="808080"/>
              </a:buClr>
              <a:buFont typeface="Courier New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Test Prep Classes</a:t>
            </a:r>
            <a:endParaRPr sz="2000"/>
          </a:p>
          <a:p>
            <a:pPr lvl="1" marL="0" indent="22860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0" marL="222806" indent="-222806">
              <a:spcBef>
                <a:spcPts val="400"/>
              </a:spcBef>
              <a:buClr>
                <a:srgbClr val="808080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08080"/>
                </a:solidFill>
              </a:rPr>
              <a:t>   Things I didn’t do: meeting alumni, writing letters, private tutoring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385017" y="2838549"/>
            <a:ext cx="8373966" cy="3605115"/>
          </a:xfrm>
          <a:prstGeom prst="rect">
            <a:avLst/>
          </a:prstGeom>
        </p:spPr>
        <p:txBody>
          <a:bodyPr/>
          <a:lstStyle/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Anthony and Joe Russo, Movie Directors (Captain America)</a:t>
            </a:r>
            <a:endParaRPr sz="2200"/>
          </a:p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Barry Meyer, CEO of Warner Bros.</a:t>
            </a:r>
            <a:endParaRPr sz="2200"/>
          </a:p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Albert Michaelson, first American scientist to win a Nobel Prize</a:t>
            </a:r>
            <a:endParaRPr sz="2200"/>
          </a:p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John Macleod, discovered Insulin</a:t>
            </a:r>
            <a:endParaRPr sz="2200"/>
          </a:p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Frederick Robbins, developed Polio vaccine</a:t>
            </a:r>
            <a:endParaRPr sz="2200"/>
          </a:p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Stephanie Tubbs Jones, Congresswoman</a:t>
            </a:r>
            <a:endParaRPr sz="2200"/>
          </a:p>
          <a:p>
            <a:pPr lvl="0" marL="0" indent="0" algn="ctr" defTabSz="81381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08080"/>
                </a:solidFill>
              </a:rPr>
              <a:t>Don Shula, Head Coach of the Miami Dolphins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101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599" y="251617"/>
            <a:ext cx="5384802" cy="114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916746" y="1503681"/>
            <a:ext cx="7310508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2100">
                <a:solidFill>
                  <a:srgbClr val="808080"/>
                </a:solidFill>
              </a:rPr>
              <a:t>I earned two undergraduate degrees and graduated in 2008:</a:t>
            </a:r>
            <a:endParaRPr sz="2100">
              <a:solidFill>
                <a:srgbClr val="808080"/>
              </a:solidFill>
            </a:endParaRPr>
          </a:p>
          <a:p>
            <a:pPr lvl="0" algn="ctr"/>
            <a:r>
              <a:rPr sz="2100">
                <a:solidFill>
                  <a:srgbClr val="808080"/>
                </a:solidFill>
              </a:rPr>
              <a:t>Bachelor of Science, Biomedical Engineering</a:t>
            </a:r>
            <a:endParaRPr sz="2100">
              <a:solidFill>
                <a:srgbClr val="808080"/>
              </a:solidFill>
            </a:endParaRPr>
          </a:p>
          <a:p>
            <a:pPr lvl="0" algn="ctr"/>
            <a:r>
              <a:rPr sz="2100">
                <a:solidFill>
                  <a:srgbClr val="808080"/>
                </a:solidFill>
              </a:rPr>
              <a:t>Bachelor of Arts, Music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659163" y="6443662"/>
            <a:ext cx="284797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08080"/>
                </a:solidFill>
              </a:rPr>
              <a:t>Youth Business : ALLIANCE</a:t>
            </a:r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457200" y="-267541"/>
            <a:ext cx="8229600" cy="13224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800">
                <a:solidFill>
                  <a:srgbClr val="00BAC4"/>
                </a:solidFill>
              </a:rPr>
              <a:t>FREEDOM!!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28535" y="1079987"/>
            <a:ext cx="4363234" cy="197573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46">
                <a:solidFill>
                  <a:srgbClr val="808080"/>
                </a:solidFill>
              </a:rPr>
              <a:t>Things I enjoyed in College: </a:t>
            </a:r>
            <a:endParaRPr sz="2046">
              <a:solidFill>
                <a:srgbClr val="808080"/>
              </a:solidFill>
            </a:endParaRPr>
          </a:p>
          <a:p>
            <a:pPr lvl="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i="1" sz="2046">
                <a:solidFill>
                  <a:srgbClr val="808080"/>
                </a:solidFill>
              </a:rPr>
              <a:t>Freedom of choice</a:t>
            </a:r>
            <a:endParaRPr i="1" sz="2046">
              <a:solidFill>
                <a:srgbClr val="808080"/>
              </a:solidFill>
            </a:endParaRPr>
          </a:p>
          <a:p>
            <a:pPr lvl="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i="1" sz="2046">
                <a:solidFill>
                  <a:srgbClr val="808080"/>
                </a:solidFill>
              </a:rPr>
              <a:t>Creating opportunities</a:t>
            </a:r>
            <a:endParaRPr i="1" sz="2046">
              <a:solidFill>
                <a:srgbClr val="808080"/>
              </a:solidFill>
            </a:endParaRPr>
          </a:p>
          <a:p>
            <a:pPr lvl="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i="1" sz="2046">
                <a:solidFill>
                  <a:srgbClr val="808080"/>
                </a:solidFill>
              </a:rPr>
              <a:t>Discovering new abilities</a:t>
            </a:r>
            <a:endParaRPr i="1" sz="2046">
              <a:solidFill>
                <a:srgbClr val="808080"/>
              </a:solidFill>
            </a:endParaRPr>
          </a:p>
          <a:p>
            <a:pPr lvl="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i="1" sz="2046">
                <a:solidFill>
                  <a:srgbClr val="808080"/>
                </a:solidFill>
              </a:rPr>
              <a:t>Developing relationships</a:t>
            </a:r>
          </a:p>
        </p:txBody>
      </p:sp>
      <p:sp>
        <p:nvSpPr>
          <p:cNvPr id="107" name="Shape 107"/>
          <p:cNvSpPr/>
          <p:nvPr/>
        </p:nvSpPr>
        <p:spPr>
          <a:xfrm>
            <a:off x="4492376" y="1115431"/>
            <a:ext cx="418489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ctr">
              <a:spcBef>
                <a:spcPts val="500"/>
              </a:spcBef>
            </a:pPr>
            <a:r>
              <a:rPr sz="22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Things I didn’t enjoy in College:</a:t>
            </a:r>
            <a:endParaRPr sz="22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500"/>
              </a:spcBef>
            </a:pPr>
            <a:r>
              <a:rPr i="1" sz="22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Freedom of choice</a:t>
            </a:r>
            <a:endParaRPr i="1" sz="2200">
              <a:solidFill>
                <a:srgbClr val="808080"/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>
              <a:spcBef>
                <a:spcPts val="500"/>
              </a:spcBef>
            </a:pPr>
            <a:r>
              <a:rPr i="1" sz="22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Missed opportunities</a:t>
            </a:r>
            <a:endParaRPr i="1" sz="2200">
              <a:solidFill>
                <a:srgbClr val="808080"/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>
              <a:spcBef>
                <a:spcPts val="500"/>
              </a:spcBef>
            </a:pPr>
            <a:r>
              <a:rPr i="1" sz="2200">
                <a:solidFill>
                  <a:srgbClr val="808080"/>
                </a:solidFill>
                <a:latin typeface="Avenir Book"/>
                <a:ea typeface="Avenir Book"/>
                <a:cs typeface="Avenir Book"/>
                <a:sym typeface="Avenir Book"/>
              </a:rPr>
              <a:t>Realizing limitations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8543276" y="6138417"/>
            <a:ext cx="5619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08080"/>
                </a:solidFill>
              </a:rPr>
            </a:fld>
          </a:p>
        </p:txBody>
      </p:sp>
      <p:pic>
        <p:nvPicPr>
          <p:cNvPr id="109" name="snowb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143" y="3253551"/>
            <a:ext cx="4064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college part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6858" y="3253551"/>
            <a:ext cx="4363233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