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7" r:id="rId2"/>
    <p:sldId id="279" r:id="rId3"/>
    <p:sldId id="280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6" r:id="rId12"/>
    <p:sldId id="267" r:id="rId13"/>
    <p:sldId id="268" r:id="rId14"/>
    <p:sldId id="287" r:id="rId15"/>
    <p:sldId id="269" r:id="rId16"/>
    <p:sldId id="283" r:id="rId17"/>
    <p:sldId id="272" r:id="rId18"/>
    <p:sldId id="281" r:id="rId19"/>
    <p:sldId id="282" r:id="rId20"/>
    <p:sldId id="270" r:id="rId21"/>
    <p:sldId id="285" r:id="rId22"/>
    <p:sldId id="271" r:id="rId23"/>
    <p:sldId id="275" r:id="rId24"/>
    <p:sldId id="274" r:id="rId25"/>
    <p:sldId id="277" r:id="rId26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F11"/>
    <a:srgbClr val="EE98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0" autoAdjust="0"/>
    <p:restoredTop sz="94660"/>
  </p:normalViewPr>
  <p:slideViewPr>
    <p:cSldViewPr>
      <p:cViewPr varScale="1">
        <p:scale>
          <a:sx n="106" d="100"/>
          <a:sy n="106" d="100"/>
        </p:scale>
        <p:origin x="102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DF16435-D83C-43CC-88F7-B2FF0728BDD3}">
      <dgm:prSet phldrT="[Text]"/>
      <dgm:spPr/>
      <dgm:t>
        <a:bodyPr/>
        <a:lstStyle/>
        <a:p>
          <a:r>
            <a:rPr lang="en-US" dirty="0" smtClean="0"/>
            <a:t>I began my career in NY working in PR/Marketing</a:t>
          </a:r>
          <a:endParaRPr lang="en-US" dirty="0"/>
        </a:p>
      </dgm:t>
    </dgm:pt>
    <dgm:pt modelId="{CA52AC76-7BB2-413C-9E11-86D38414CFD5}" type="parTrans" cxnId="{4C08DC19-C4DB-42DD-AFF3-3B376FBE56A0}">
      <dgm:prSet/>
      <dgm:spPr/>
      <dgm:t>
        <a:bodyPr/>
        <a:lstStyle/>
        <a:p>
          <a:endParaRPr lang="en-US"/>
        </a:p>
      </dgm:t>
    </dgm:pt>
    <dgm:pt modelId="{517BB5CF-1D96-4F22-8A23-281004CAC4AB}" type="sibTrans" cxnId="{4C08DC19-C4DB-42DD-AFF3-3B376FBE56A0}">
      <dgm:prSet/>
      <dgm:spPr/>
      <dgm:t>
        <a:bodyPr/>
        <a:lstStyle/>
        <a:p>
          <a:endParaRPr lang="en-US"/>
        </a:p>
      </dgm:t>
    </dgm:pt>
    <dgm:pt modelId="{2D8EC281-7FD2-4949-B782-9554AE8D8903}">
      <dgm:prSet phldrT="[Text]"/>
      <dgm:spPr/>
      <dgm:t>
        <a:bodyPr/>
        <a:lstStyle/>
        <a:p>
          <a:r>
            <a:rPr lang="en-US" dirty="0" smtClean="0"/>
            <a:t>I got my MBA in Real Estate/ Finance at Fordham University in NY </a:t>
          </a:r>
          <a:endParaRPr lang="en-US" dirty="0"/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916EA4CA-F191-44E9-BDEC-685BAEB5F89C}">
      <dgm:prSet phldrT="[Text]"/>
      <dgm:spPr/>
      <dgm:t>
        <a:bodyPr/>
        <a:lstStyle/>
        <a:p>
          <a:r>
            <a:rPr lang="en-US" dirty="0" smtClean="0"/>
            <a:t>I am now the President of Thomas Safran &amp; Associates, an affordable housing developer</a:t>
          </a:r>
          <a:endParaRPr lang="en-US" dirty="0"/>
        </a:p>
      </dgm:t>
    </dgm:pt>
    <dgm:pt modelId="{BEB69C27-4E21-4B43-8203-2A91631C23E6}" type="parTrans" cxnId="{E4ED2F5A-DDAD-40C7-AB8D-5EB85B1F32BA}">
      <dgm:prSet/>
      <dgm:spPr/>
      <dgm:t>
        <a:bodyPr/>
        <a:lstStyle/>
        <a:p>
          <a:endParaRPr lang="en-US"/>
        </a:p>
      </dgm:t>
    </dgm:pt>
    <dgm:pt modelId="{24D33D95-3CC9-4ECF-947A-3EB9CB8F05FA}" type="sibTrans" cxnId="{E4ED2F5A-DDAD-40C7-AB8D-5EB85B1F32BA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/>
      <dgm:spPr>
        <a:solidFill>
          <a:schemeClr val="tx2">
            <a:lumMod val="60000"/>
            <a:lumOff val="40000"/>
          </a:schemeClr>
        </a:solidFill>
      </dgm:spPr>
    </dgm:pt>
    <dgm:pt modelId="{C1F15EE0-C9B7-41DF-A01C-F918C34A425B}" type="pres">
      <dgm:prSet presAssocID="{117D8BAD-65C0-428B-B763-D5C262BA017E}" presName="arrowDiagram3" presStyleCnt="0"/>
      <dgm:spPr/>
    </dgm:pt>
    <dgm:pt modelId="{7AE2F73F-5400-4144-A148-7E71A76C9D2B}" type="pres">
      <dgm:prSet presAssocID="{9DF16435-D83C-43CC-88F7-B2FF0728BDD3}" presName="bullet3a" presStyleLbl="node1" presStyleIdx="0" presStyleCnt="3"/>
      <dgm:spPr/>
    </dgm:pt>
    <dgm:pt modelId="{3B968D23-3AB8-4644-A50C-B4DD7234616D}" type="pres">
      <dgm:prSet presAssocID="{9DF16435-D83C-43CC-88F7-B2FF0728BDD3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D6E46-C84D-4CB3-B9D2-8FF45C5B7479}" type="pres">
      <dgm:prSet presAssocID="{2D8EC281-7FD2-4949-B782-9554AE8D8903}" presName="bullet3b" presStyleLbl="node1" presStyleIdx="1" presStyleCnt="3"/>
      <dgm:spPr/>
    </dgm:pt>
    <dgm:pt modelId="{C06A3DA7-A1F8-4D90-8743-641E5C504B9D}" type="pres">
      <dgm:prSet presAssocID="{2D8EC281-7FD2-4949-B782-9554AE8D8903}" presName="textBox3b" presStyleLbl="revTx" presStyleIdx="1" presStyleCnt="3" custScaleX="131533" custLinFactNeighborX="175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2077A-70E6-4C4C-A836-EA56EC69D16A}" type="pres">
      <dgm:prSet presAssocID="{916EA4CA-F191-44E9-BDEC-685BAEB5F89C}" presName="bullet3c" presStyleLbl="node1" presStyleIdx="2" presStyleCnt="3"/>
      <dgm:spPr/>
    </dgm:pt>
    <dgm:pt modelId="{17067309-CB33-4035-BF41-24F82CD4A52A}" type="pres">
      <dgm:prSet presAssocID="{916EA4CA-F191-44E9-BDEC-685BAEB5F89C}" presName="textBox3c" presStyleLbl="revTx" presStyleIdx="2" presStyleCnt="3" custScaleX="139561" custLinFactNeighborX="175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61E80A-EF29-4018-85A8-34B07D0FD802}" type="presOf" srcId="{9DF16435-D83C-43CC-88F7-B2FF0728BDD3}" destId="{3B968D23-3AB8-4644-A50C-B4DD7234616D}" srcOrd="0" destOrd="0" presId="urn:microsoft.com/office/officeart/2005/8/layout/arrow2"/>
    <dgm:cxn modelId="{8A517886-B1DE-4194-94CD-5F7FD1872650}" srcId="{117D8BAD-65C0-428B-B763-D5C262BA017E}" destId="{2D8EC281-7FD2-4949-B782-9554AE8D8903}" srcOrd="1" destOrd="0" parTransId="{02539D6B-BCA0-40DA-AE90-785F17D4311C}" sibTransId="{DF2CC60B-4232-4347-8942-424BC47FE99D}"/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D5057860-A586-4F8E-AD83-C94B1B4861DC}" type="presOf" srcId="{2D8EC281-7FD2-4949-B782-9554AE8D8903}" destId="{C06A3DA7-A1F8-4D90-8743-641E5C504B9D}" srcOrd="0" destOrd="0" presId="urn:microsoft.com/office/officeart/2005/8/layout/arrow2"/>
    <dgm:cxn modelId="{E4ED2F5A-DDAD-40C7-AB8D-5EB85B1F32BA}" srcId="{117D8BAD-65C0-428B-B763-D5C262BA017E}" destId="{916EA4CA-F191-44E9-BDEC-685BAEB5F89C}" srcOrd="2" destOrd="0" parTransId="{BEB69C27-4E21-4B43-8203-2A91631C23E6}" sibTransId="{24D33D95-3CC9-4ECF-947A-3EB9CB8F05FA}"/>
    <dgm:cxn modelId="{4C08DC19-C4DB-42DD-AFF3-3B376FBE56A0}" srcId="{117D8BAD-65C0-428B-B763-D5C262BA017E}" destId="{9DF16435-D83C-43CC-88F7-B2FF0728BDD3}" srcOrd="0" destOrd="0" parTransId="{CA52AC76-7BB2-413C-9E11-86D38414CFD5}" sibTransId="{517BB5CF-1D96-4F22-8A23-281004CAC4AB}"/>
    <dgm:cxn modelId="{162FA510-8516-4692-B012-2FF6FDA68A66}" type="presOf" srcId="{916EA4CA-F191-44E9-BDEC-685BAEB5F89C}" destId="{17067309-CB33-4035-BF41-24F82CD4A52A}" srcOrd="0" destOrd="0" presId="urn:microsoft.com/office/officeart/2005/8/layout/arrow2"/>
    <dgm:cxn modelId="{52D839BB-B8BD-4FA0-8BDA-C7D698AA6E52}" type="presParOf" srcId="{2CA1C279-8CAF-4522-A11C-0306FA8C7E1F}" destId="{A0B6057C-B937-4C17-83EE-1379B4801F9C}" srcOrd="0" destOrd="0" presId="urn:microsoft.com/office/officeart/2005/8/layout/arrow2"/>
    <dgm:cxn modelId="{7C087A38-7592-49B0-8670-1C6111D4BADA}" type="presParOf" srcId="{2CA1C279-8CAF-4522-A11C-0306FA8C7E1F}" destId="{C1F15EE0-C9B7-41DF-A01C-F918C34A425B}" srcOrd="1" destOrd="0" presId="urn:microsoft.com/office/officeart/2005/8/layout/arrow2"/>
    <dgm:cxn modelId="{6CA355B3-59E7-478E-A9AD-DA1F746FA7D1}" type="presParOf" srcId="{C1F15EE0-C9B7-41DF-A01C-F918C34A425B}" destId="{7AE2F73F-5400-4144-A148-7E71A76C9D2B}" srcOrd="0" destOrd="0" presId="urn:microsoft.com/office/officeart/2005/8/layout/arrow2"/>
    <dgm:cxn modelId="{529EFC1D-879B-40CF-8CFE-03D1C7C2EAB4}" type="presParOf" srcId="{C1F15EE0-C9B7-41DF-A01C-F918C34A425B}" destId="{3B968D23-3AB8-4644-A50C-B4DD7234616D}" srcOrd="1" destOrd="0" presId="urn:microsoft.com/office/officeart/2005/8/layout/arrow2"/>
    <dgm:cxn modelId="{2DBAD1C7-4C10-4899-BB77-BF75EEECA93B}" type="presParOf" srcId="{C1F15EE0-C9B7-41DF-A01C-F918C34A425B}" destId="{C32D6E46-C84D-4CB3-B9D2-8FF45C5B7479}" srcOrd="2" destOrd="0" presId="urn:microsoft.com/office/officeart/2005/8/layout/arrow2"/>
    <dgm:cxn modelId="{1E5748E7-FB07-450A-8BBE-662B2D6564C1}" type="presParOf" srcId="{C1F15EE0-C9B7-41DF-A01C-F918C34A425B}" destId="{C06A3DA7-A1F8-4D90-8743-641E5C504B9D}" srcOrd="3" destOrd="0" presId="urn:microsoft.com/office/officeart/2005/8/layout/arrow2"/>
    <dgm:cxn modelId="{D3F33F51-B83B-4FD4-BA54-1A6AD739A764}" type="presParOf" srcId="{C1F15EE0-C9B7-41DF-A01C-F918C34A425B}" destId="{EA92077A-70E6-4C4C-A836-EA56EC69D16A}" srcOrd="4" destOrd="0" presId="urn:microsoft.com/office/officeart/2005/8/layout/arrow2"/>
    <dgm:cxn modelId="{5D70F7E6-FA96-4A06-8A01-923E967AA69D}" type="presParOf" srcId="{C1F15EE0-C9B7-41DF-A01C-F918C34A425B}" destId="{17067309-CB33-4035-BF41-24F82CD4A52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A92BB5-202E-4C43-A0C7-EA8EBEBBD3B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72410D-D72C-42D7-898F-A0C468AE9E3B}">
      <dgm:prSet phldrT="[Text]"/>
      <dgm:spPr/>
      <dgm:t>
        <a:bodyPr/>
        <a:lstStyle/>
        <a:p>
          <a:r>
            <a:rPr lang="en-US" dirty="0" smtClean="0"/>
            <a:t>History</a:t>
          </a:r>
          <a:endParaRPr lang="en-US" dirty="0"/>
        </a:p>
      </dgm:t>
    </dgm:pt>
    <dgm:pt modelId="{6F6C4B08-68DA-4328-BC4D-B3799EA7934D}" type="parTrans" cxnId="{562779D4-6019-4905-B1AD-EED24B70F4C4}">
      <dgm:prSet/>
      <dgm:spPr/>
      <dgm:t>
        <a:bodyPr/>
        <a:lstStyle/>
        <a:p>
          <a:endParaRPr lang="en-US"/>
        </a:p>
      </dgm:t>
    </dgm:pt>
    <dgm:pt modelId="{18905D7A-29FC-4387-BFC8-9D0DB0547B38}" type="sibTrans" cxnId="{562779D4-6019-4905-B1AD-EED24B70F4C4}">
      <dgm:prSet/>
      <dgm:spPr/>
      <dgm:t>
        <a:bodyPr/>
        <a:lstStyle/>
        <a:p>
          <a:endParaRPr lang="en-US"/>
        </a:p>
      </dgm:t>
    </dgm:pt>
    <dgm:pt modelId="{EA158EEE-DF82-452F-8259-9EA9C74E1B5F}">
      <dgm:prSet phldrT="[Text]"/>
      <dgm:spPr/>
      <dgm:t>
        <a:bodyPr/>
        <a:lstStyle/>
        <a:p>
          <a:r>
            <a:rPr lang="en-US" dirty="0" smtClean="0"/>
            <a:t>Thomas Safran &amp; Associates was established in 1974. </a:t>
          </a:r>
          <a:endParaRPr lang="en-US" dirty="0"/>
        </a:p>
      </dgm:t>
    </dgm:pt>
    <dgm:pt modelId="{C119AB39-B01B-4994-9FA3-CCB1751E41BC}" type="parTrans" cxnId="{34FB3A0F-A27A-4D59-BD69-EA5A9EAA1198}">
      <dgm:prSet/>
      <dgm:spPr/>
      <dgm:t>
        <a:bodyPr/>
        <a:lstStyle/>
        <a:p>
          <a:endParaRPr lang="en-US"/>
        </a:p>
      </dgm:t>
    </dgm:pt>
    <dgm:pt modelId="{7AACA0E2-8A47-47A6-BBF8-D19D27326923}" type="sibTrans" cxnId="{34FB3A0F-A27A-4D59-BD69-EA5A9EAA1198}">
      <dgm:prSet/>
      <dgm:spPr/>
      <dgm:t>
        <a:bodyPr/>
        <a:lstStyle/>
        <a:p>
          <a:endParaRPr lang="en-US"/>
        </a:p>
      </dgm:t>
    </dgm:pt>
    <dgm:pt modelId="{FE0ADAFD-A01D-43ED-85A8-D2F5157453BA}">
      <dgm:prSet phldrT="[Text]"/>
      <dgm:spPr/>
      <dgm:t>
        <a:bodyPr/>
        <a:lstStyle/>
        <a:p>
          <a:r>
            <a:rPr lang="en-US" dirty="0" smtClean="0"/>
            <a:t>We specialize in the development and management of affordable housing.</a:t>
          </a:r>
          <a:endParaRPr lang="en-US" dirty="0"/>
        </a:p>
      </dgm:t>
    </dgm:pt>
    <dgm:pt modelId="{78A8E93B-89C5-45E2-BF58-D0FA92149791}" type="parTrans" cxnId="{47481575-5887-4B05-8558-4392F3EA3292}">
      <dgm:prSet/>
      <dgm:spPr/>
      <dgm:t>
        <a:bodyPr/>
        <a:lstStyle/>
        <a:p>
          <a:endParaRPr lang="en-US"/>
        </a:p>
      </dgm:t>
    </dgm:pt>
    <dgm:pt modelId="{A7AFAA62-3964-4EC2-8B11-7410442E3FF9}" type="sibTrans" cxnId="{47481575-5887-4B05-8558-4392F3EA3292}">
      <dgm:prSet/>
      <dgm:spPr/>
      <dgm:t>
        <a:bodyPr/>
        <a:lstStyle/>
        <a:p>
          <a:endParaRPr lang="en-US"/>
        </a:p>
      </dgm:t>
    </dgm:pt>
    <dgm:pt modelId="{38F9CBC8-3D92-431C-8160-40C6AEECE7E8}">
      <dgm:prSet phldrT="[Text]"/>
      <dgm:spPr/>
      <dgm:t>
        <a:bodyPr/>
        <a:lstStyle/>
        <a:p>
          <a:r>
            <a:rPr lang="en-US" dirty="0" smtClean="0"/>
            <a:t>Size</a:t>
          </a:r>
          <a:endParaRPr lang="en-US" dirty="0"/>
        </a:p>
      </dgm:t>
    </dgm:pt>
    <dgm:pt modelId="{E45ABB2A-7B32-470C-96ED-D6EA021DAFC6}" type="parTrans" cxnId="{307940D6-AE71-487C-9267-33AD5A64A32B}">
      <dgm:prSet/>
      <dgm:spPr/>
      <dgm:t>
        <a:bodyPr/>
        <a:lstStyle/>
        <a:p>
          <a:endParaRPr lang="en-US"/>
        </a:p>
      </dgm:t>
    </dgm:pt>
    <dgm:pt modelId="{198EBE32-0C6A-43C7-BD4A-1CC7DF9789AB}" type="sibTrans" cxnId="{307940D6-AE71-487C-9267-33AD5A64A32B}">
      <dgm:prSet/>
      <dgm:spPr/>
      <dgm:t>
        <a:bodyPr/>
        <a:lstStyle/>
        <a:p>
          <a:endParaRPr lang="en-US"/>
        </a:p>
      </dgm:t>
    </dgm:pt>
    <dgm:pt modelId="{F81E93E4-D69A-489B-8428-E516A27E1840}">
      <dgm:prSet phldrT="[Text]"/>
      <dgm:spPr/>
      <dgm:t>
        <a:bodyPr/>
        <a:lstStyle/>
        <a:p>
          <a:r>
            <a:rPr lang="en-US" dirty="0" smtClean="0"/>
            <a:t>TSA has approximately 175 employees.</a:t>
          </a:r>
          <a:endParaRPr lang="en-US" dirty="0"/>
        </a:p>
      </dgm:t>
    </dgm:pt>
    <dgm:pt modelId="{7CE558BF-E3F5-4592-9430-24572B927E93}" type="parTrans" cxnId="{F1BF17F4-50ED-4621-8F69-44A412EB74EC}">
      <dgm:prSet/>
      <dgm:spPr/>
      <dgm:t>
        <a:bodyPr/>
        <a:lstStyle/>
        <a:p>
          <a:endParaRPr lang="en-US"/>
        </a:p>
      </dgm:t>
    </dgm:pt>
    <dgm:pt modelId="{87F4E6FD-95E1-4BC1-AED6-A2279CD649AA}" type="sibTrans" cxnId="{F1BF17F4-50ED-4621-8F69-44A412EB74EC}">
      <dgm:prSet/>
      <dgm:spPr/>
      <dgm:t>
        <a:bodyPr/>
        <a:lstStyle/>
        <a:p>
          <a:endParaRPr lang="en-US"/>
        </a:p>
      </dgm:t>
    </dgm:pt>
    <dgm:pt modelId="{6F4C6983-267D-4CFA-ACED-F2942F56055C}">
      <dgm:prSet phldrT="[Text]"/>
      <dgm:spPr/>
      <dgm:t>
        <a:bodyPr/>
        <a:lstStyle/>
        <a:p>
          <a:r>
            <a:rPr lang="en-US" dirty="0" smtClean="0"/>
            <a:t>We have around 30 people in our corporate office. </a:t>
          </a:r>
          <a:endParaRPr lang="en-US" dirty="0"/>
        </a:p>
      </dgm:t>
    </dgm:pt>
    <dgm:pt modelId="{B04F007F-4995-48C3-B0DF-834089FEBFB2}" type="parTrans" cxnId="{28825E35-9242-4A05-9E94-3D372BD1C8E5}">
      <dgm:prSet/>
      <dgm:spPr/>
      <dgm:t>
        <a:bodyPr/>
        <a:lstStyle/>
        <a:p>
          <a:endParaRPr lang="en-US"/>
        </a:p>
      </dgm:t>
    </dgm:pt>
    <dgm:pt modelId="{C323FA82-0CB4-4CED-A2C1-ABAE1B717CD6}" type="sibTrans" cxnId="{28825E35-9242-4A05-9E94-3D372BD1C8E5}">
      <dgm:prSet/>
      <dgm:spPr/>
      <dgm:t>
        <a:bodyPr/>
        <a:lstStyle/>
        <a:p>
          <a:endParaRPr lang="en-US"/>
        </a:p>
      </dgm:t>
    </dgm:pt>
    <dgm:pt modelId="{E8206E11-8E3A-4C5A-80D2-8EE3F2B25B49}">
      <dgm:prSet phldrT="[Text]"/>
      <dgm:spPr/>
      <dgm:t>
        <a:bodyPr/>
        <a:lstStyle/>
        <a:p>
          <a:r>
            <a:rPr lang="en-US" dirty="0" smtClean="0"/>
            <a:t>Location</a:t>
          </a:r>
          <a:endParaRPr lang="en-US" dirty="0"/>
        </a:p>
      </dgm:t>
    </dgm:pt>
    <dgm:pt modelId="{4F80268D-41F0-4A9D-9730-FAFDD9BF9FFA}" type="parTrans" cxnId="{CCFB9A03-CA5D-4E43-BCDB-182A2097BF63}">
      <dgm:prSet/>
      <dgm:spPr/>
      <dgm:t>
        <a:bodyPr/>
        <a:lstStyle/>
        <a:p>
          <a:endParaRPr lang="en-US"/>
        </a:p>
      </dgm:t>
    </dgm:pt>
    <dgm:pt modelId="{C303C23A-E801-4041-A451-DE58587DF924}" type="sibTrans" cxnId="{CCFB9A03-CA5D-4E43-BCDB-182A2097BF63}">
      <dgm:prSet/>
      <dgm:spPr/>
      <dgm:t>
        <a:bodyPr/>
        <a:lstStyle/>
        <a:p>
          <a:endParaRPr lang="en-US"/>
        </a:p>
      </dgm:t>
    </dgm:pt>
    <dgm:pt modelId="{4AC71B69-18A1-4E21-95E4-294A53361936}">
      <dgm:prSet phldrT="[Text]"/>
      <dgm:spPr/>
      <dgm:t>
        <a:bodyPr/>
        <a:lstStyle/>
        <a:p>
          <a:r>
            <a:rPr lang="en-US" dirty="0" smtClean="0"/>
            <a:t>Our corporate office is located in West </a:t>
          </a:r>
          <a:r>
            <a:rPr lang="en-US" smtClean="0"/>
            <a:t>LA. </a:t>
          </a:r>
          <a:endParaRPr lang="en-US" dirty="0"/>
        </a:p>
      </dgm:t>
    </dgm:pt>
    <dgm:pt modelId="{F3BE9EBB-5E95-4912-AF1F-8B1A1A5856C0}" type="parTrans" cxnId="{127F3911-A053-4E21-B1D7-965F7C73E78D}">
      <dgm:prSet/>
      <dgm:spPr/>
      <dgm:t>
        <a:bodyPr/>
        <a:lstStyle/>
        <a:p>
          <a:endParaRPr lang="en-US"/>
        </a:p>
      </dgm:t>
    </dgm:pt>
    <dgm:pt modelId="{B72094D3-8D58-4939-B968-2D480DBCFFAF}" type="sibTrans" cxnId="{127F3911-A053-4E21-B1D7-965F7C73E78D}">
      <dgm:prSet/>
      <dgm:spPr/>
      <dgm:t>
        <a:bodyPr/>
        <a:lstStyle/>
        <a:p>
          <a:endParaRPr lang="en-US"/>
        </a:p>
      </dgm:t>
    </dgm:pt>
    <dgm:pt modelId="{C24AC97F-5A51-4E96-A356-8FDC0B4F5601}">
      <dgm:prSet phldrT="[Text]"/>
      <dgm:spPr/>
      <dgm:t>
        <a:bodyPr/>
        <a:lstStyle/>
        <a:p>
          <a:r>
            <a:rPr lang="en-US" dirty="0" smtClean="0"/>
            <a:t>Products</a:t>
          </a:r>
          <a:endParaRPr lang="en-US" dirty="0"/>
        </a:p>
      </dgm:t>
    </dgm:pt>
    <dgm:pt modelId="{2C1C80ED-76D7-4CBB-B059-9AC916DDA732}" type="parTrans" cxnId="{868A04A8-B515-47BD-8E6F-AF476F02A968}">
      <dgm:prSet/>
      <dgm:spPr/>
      <dgm:t>
        <a:bodyPr/>
        <a:lstStyle/>
        <a:p>
          <a:endParaRPr lang="en-US"/>
        </a:p>
      </dgm:t>
    </dgm:pt>
    <dgm:pt modelId="{13F60593-7CDB-4FE5-90EF-9FDD194DEC75}" type="sibTrans" cxnId="{868A04A8-B515-47BD-8E6F-AF476F02A968}">
      <dgm:prSet/>
      <dgm:spPr/>
      <dgm:t>
        <a:bodyPr/>
        <a:lstStyle/>
        <a:p>
          <a:endParaRPr lang="en-US"/>
        </a:p>
      </dgm:t>
    </dgm:pt>
    <dgm:pt modelId="{806E6D4F-9930-45FB-A7F1-CB66DFBEF2EE}">
      <dgm:prSet phldrT="[Text]"/>
      <dgm:spPr/>
      <dgm:t>
        <a:bodyPr/>
        <a:lstStyle/>
        <a:p>
          <a:r>
            <a:rPr lang="en-US" dirty="0" smtClean="0"/>
            <a:t>Services</a:t>
          </a:r>
          <a:endParaRPr lang="en-US" dirty="0"/>
        </a:p>
      </dgm:t>
    </dgm:pt>
    <dgm:pt modelId="{6EC7F99E-C040-4A30-B62E-3FA0B41BEC88}" type="parTrans" cxnId="{3F0DC7DA-2C0B-4D1E-BF2A-08011D3FCE36}">
      <dgm:prSet/>
      <dgm:spPr/>
      <dgm:t>
        <a:bodyPr/>
        <a:lstStyle/>
        <a:p>
          <a:endParaRPr lang="en-US"/>
        </a:p>
      </dgm:t>
    </dgm:pt>
    <dgm:pt modelId="{A6EC1592-86E2-46FF-863F-177132CD9991}" type="sibTrans" cxnId="{3F0DC7DA-2C0B-4D1E-BF2A-08011D3FCE36}">
      <dgm:prSet/>
      <dgm:spPr/>
      <dgm:t>
        <a:bodyPr/>
        <a:lstStyle/>
        <a:p>
          <a:endParaRPr lang="en-US"/>
        </a:p>
      </dgm:t>
    </dgm:pt>
    <dgm:pt modelId="{9CAA02C6-7578-49D3-8CFB-467376EC9E24}">
      <dgm:prSet phldrT="[Text]"/>
      <dgm:spPr/>
      <dgm:t>
        <a:bodyPr/>
        <a:lstStyle/>
        <a:p>
          <a:r>
            <a:rPr lang="en-US" dirty="0" smtClean="0"/>
            <a:t>Beautiful properties throughout Southern California.</a:t>
          </a:r>
          <a:endParaRPr lang="en-US" dirty="0"/>
        </a:p>
      </dgm:t>
    </dgm:pt>
    <dgm:pt modelId="{A2F11E30-FCDE-4487-B1BC-4F5A6EB96B1A}" type="parTrans" cxnId="{DEE48361-FA7B-4951-AF99-626CB4611FCC}">
      <dgm:prSet/>
      <dgm:spPr/>
      <dgm:t>
        <a:bodyPr/>
        <a:lstStyle/>
        <a:p>
          <a:endParaRPr lang="en-US"/>
        </a:p>
      </dgm:t>
    </dgm:pt>
    <dgm:pt modelId="{BE8902C5-4634-4669-A53C-1A8D4C2A8077}" type="sibTrans" cxnId="{DEE48361-FA7B-4951-AF99-626CB4611FCC}">
      <dgm:prSet/>
      <dgm:spPr/>
      <dgm:t>
        <a:bodyPr/>
        <a:lstStyle/>
        <a:p>
          <a:endParaRPr lang="en-US"/>
        </a:p>
      </dgm:t>
    </dgm:pt>
    <dgm:pt modelId="{4AB136F7-2720-4861-BD23-20BB9D7C23F0}">
      <dgm:prSet/>
      <dgm:spPr/>
      <dgm:t>
        <a:bodyPr/>
        <a:lstStyle/>
        <a:p>
          <a:r>
            <a:rPr lang="en-US" dirty="0" smtClean="0"/>
            <a:t>TSA provides high quality, low income housing to individuals and families. </a:t>
          </a:r>
          <a:endParaRPr lang="en-US" dirty="0"/>
        </a:p>
      </dgm:t>
    </dgm:pt>
    <dgm:pt modelId="{7DCCDBBB-50B8-4C27-A5FC-C3DD21CC0EA1}" type="parTrans" cxnId="{DB11D754-7DE8-4547-BF96-8DFF1D76757A}">
      <dgm:prSet/>
      <dgm:spPr/>
    </dgm:pt>
    <dgm:pt modelId="{9857D772-5EF3-40E3-940A-6CB30E1D0DD6}" type="sibTrans" cxnId="{DB11D754-7DE8-4547-BF96-8DFF1D76757A}">
      <dgm:prSet/>
      <dgm:spPr/>
    </dgm:pt>
    <dgm:pt modelId="{5642DD8F-48F8-4FAA-9584-9742425D2088}" type="pres">
      <dgm:prSet presAssocID="{4CA92BB5-202E-4C43-A0C7-EA8EBEBBD3B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5DFBCC-F6FE-45E8-A8D8-4074B5D19ECE}" type="pres">
      <dgm:prSet presAssocID="{A972410D-D72C-42D7-898F-A0C468AE9E3B}" presName="composite" presStyleCnt="0"/>
      <dgm:spPr/>
    </dgm:pt>
    <dgm:pt modelId="{7F1C463A-ECAA-453B-A73C-388F5AFB4F96}" type="pres">
      <dgm:prSet presAssocID="{A972410D-D72C-42D7-898F-A0C468AE9E3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A0EA41-AF18-431B-B159-8FD3441BA876}" type="pres">
      <dgm:prSet presAssocID="{A972410D-D72C-42D7-898F-A0C468AE9E3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3E851-AF0E-48D2-A3C3-DA93A15D57CF}" type="pres">
      <dgm:prSet presAssocID="{18905D7A-29FC-4387-BFC8-9D0DB0547B38}" presName="sp" presStyleCnt="0"/>
      <dgm:spPr/>
    </dgm:pt>
    <dgm:pt modelId="{F7CD4FA8-1649-41A0-9841-AB9BF1C75DDD}" type="pres">
      <dgm:prSet presAssocID="{38F9CBC8-3D92-431C-8160-40C6AEECE7E8}" presName="composite" presStyleCnt="0"/>
      <dgm:spPr/>
    </dgm:pt>
    <dgm:pt modelId="{ABE2B68B-272C-4A0C-9E50-25D1C7CA2FAD}" type="pres">
      <dgm:prSet presAssocID="{38F9CBC8-3D92-431C-8160-40C6AEECE7E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514BE-46D7-4D38-A415-D7FF022783BA}" type="pres">
      <dgm:prSet presAssocID="{38F9CBC8-3D92-431C-8160-40C6AEECE7E8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C2FE78-6B23-44D4-BB98-E358778BDC85}" type="pres">
      <dgm:prSet presAssocID="{198EBE32-0C6A-43C7-BD4A-1CC7DF9789AB}" presName="sp" presStyleCnt="0"/>
      <dgm:spPr/>
    </dgm:pt>
    <dgm:pt modelId="{DBAB7456-C711-4248-BCE1-6F1232513F49}" type="pres">
      <dgm:prSet presAssocID="{E8206E11-8E3A-4C5A-80D2-8EE3F2B25B49}" presName="composite" presStyleCnt="0"/>
      <dgm:spPr/>
    </dgm:pt>
    <dgm:pt modelId="{11A6DF24-183C-4118-AD2D-2316AB1CB656}" type="pres">
      <dgm:prSet presAssocID="{E8206E11-8E3A-4C5A-80D2-8EE3F2B25B49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840C1-F354-44D9-A398-5161A3DBB89F}" type="pres">
      <dgm:prSet presAssocID="{E8206E11-8E3A-4C5A-80D2-8EE3F2B25B49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FB1EE-EEC4-4C5F-B215-96759E4301C0}" type="pres">
      <dgm:prSet presAssocID="{C303C23A-E801-4041-A451-DE58587DF924}" presName="sp" presStyleCnt="0"/>
      <dgm:spPr/>
    </dgm:pt>
    <dgm:pt modelId="{A2374A72-D224-4C2A-9337-B885CEA601D5}" type="pres">
      <dgm:prSet presAssocID="{C24AC97F-5A51-4E96-A356-8FDC0B4F5601}" presName="composite" presStyleCnt="0"/>
      <dgm:spPr/>
    </dgm:pt>
    <dgm:pt modelId="{226B8113-CD76-4B1D-94B0-BF4B1B173FF7}" type="pres">
      <dgm:prSet presAssocID="{C24AC97F-5A51-4E96-A356-8FDC0B4F5601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F2BFB-E64A-4CD0-A98A-7DE9447DD690}" type="pres">
      <dgm:prSet presAssocID="{C24AC97F-5A51-4E96-A356-8FDC0B4F5601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B36C7-05F6-4B0E-910A-AEC0019B4D9B}" type="pres">
      <dgm:prSet presAssocID="{13F60593-7CDB-4FE5-90EF-9FDD194DEC75}" presName="sp" presStyleCnt="0"/>
      <dgm:spPr/>
    </dgm:pt>
    <dgm:pt modelId="{6435DB90-AA5E-4CDC-BC67-FB72FA1F5E13}" type="pres">
      <dgm:prSet presAssocID="{806E6D4F-9930-45FB-A7F1-CB66DFBEF2EE}" presName="composite" presStyleCnt="0"/>
      <dgm:spPr/>
    </dgm:pt>
    <dgm:pt modelId="{B909DF7A-9810-49F1-8644-6B5E54C44566}" type="pres">
      <dgm:prSet presAssocID="{806E6D4F-9930-45FB-A7F1-CB66DFBEF2E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4153D-BF13-46DC-AF90-F6C03C8C874D}" type="pres">
      <dgm:prSet presAssocID="{806E6D4F-9930-45FB-A7F1-CB66DFBEF2E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11D754-7DE8-4547-BF96-8DFF1D76757A}" srcId="{806E6D4F-9930-45FB-A7F1-CB66DFBEF2EE}" destId="{4AB136F7-2720-4861-BD23-20BB9D7C23F0}" srcOrd="0" destOrd="0" parTransId="{7DCCDBBB-50B8-4C27-A5FC-C3DD21CC0EA1}" sibTransId="{9857D772-5EF3-40E3-940A-6CB30E1D0DD6}"/>
    <dgm:cxn modelId="{50606C57-1011-48FD-A4A1-72449DF2DF27}" type="presOf" srcId="{9CAA02C6-7578-49D3-8CFB-467376EC9E24}" destId="{6A2F2BFB-E64A-4CD0-A98A-7DE9447DD690}" srcOrd="0" destOrd="0" presId="urn:microsoft.com/office/officeart/2005/8/layout/chevron2"/>
    <dgm:cxn modelId="{868A04A8-B515-47BD-8E6F-AF476F02A968}" srcId="{4CA92BB5-202E-4C43-A0C7-EA8EBEBBD3BF}" destId="{C24AC97F-5A51-4E96-A356-8FDC0B4F5601}" srcOrd="3" destOrd="0" parTransId="{2C1C80ED-76D7-4CBB-B059-9AC916DDA732}" sibTransId="{13F60593-7CDB-4FE5-90EF-9FDD194DEC75}"/>
    <dgm:cxn modelId="{307940D6-AE71-487C-9267-33AD5A64A32B}" srcId="{4CA92BB5-202E-4C43-A0C7-EA8EBEBBD3BF}" destId="{38F9CBC8-3D92-431C-8160-40C6AEECE7E8}" srcOrd="1" destOrd="0" parTransId="{E45ABB2A-7B32-470C-96ED-D6EA021DAFC6}" sibTransId="{198EBE32-0C6A-43C7-BD4A-1CC7DF9789AB}"/>
    <dgm:cxn modelId="{AC9DAE2A-B238-424D-80F7-81A9794C1571}" type="presOf" srcId="{4AB136F7-2720-4861-BD23-20BB9D7C23F0}" destId="{1BD4153D-BF13-46DC-AF90-F6C03C8C874D}" srcOrd="0" destOrd="0" presId="urn:microsoft.com/office/officeart/2005/8/layout/chevron2"/>
    <dgm:cxn modelId="{F6A7EC0D-AF1B-4E70-971B-8D0B36BD38F4}" type="presOf" srcId="{E8206E11-8E3A-4C5A-80D2-8EE3F2B25B49}" destId="{11A6DF24-183C-4118-AD2D-2316AB1CB656}" srcOrd="0" destOrd="0" presId="urn:microsoft.com/office/officeart/2005/8/layout/chevron2"/>
    <dgm:cxn modelId="{562779D4-6019-4905-B1AD-EED24B70F4C4}" srcId="{4CA92BB5-202E-4C43-A0C7-EA8EBEBBD3BF}" destId="{A972410D-D72C-42D7-898F-A0C468AE9E3B}" srcOrd="0" destOrd="0" parTransId="{6F6C4B08-68DA-4328-BC4D-B3799EA7934D}" sibTransId="{18905D7A-29FC-4387-BFC8-9D0DB0547B38}"/>
    <dgm:cxn modelId="{C2B9672C-6FE4-4EB2-BA2C-DC42A2270DA2}" type="presOf" srcId="{4CA92BB5-202E-4C43-A0C7-EA8EBEBBD3BF}" destId="{5642DD8F-48F8-4FAA-9584-9742425D2088}" srcOrd="0" destOrd="0" presId="urn:microsoft.com/office/officeart/2005/8/layout/chevron2"/>
    <dgm:cxn modelId="{F1BF17F4-50ED-4621-8F69-44A412EB74EC}" srcId="{38F9CBC8-3D92-431C-8160-40C6AEECE7E8}" destId="{F81E93E4-D69A-489B-8428-E516A27E1840}" srcOrd="0" destOrd="0" parTransId="{7CE558BF-E3F5-4592-9430-24572B927E93}" sibTransId="{87F4E6FD-95E1-4BC1-AED6-A2279CD649AA}"/>
    <dgm:cxn modelId="{2C801631-5B69-499C-AAD3-747544BD9A15}" type="presOf" srcId="{38F9CBC8-3D92-431C-8160-40C6AEECE7E8}" destId="{ABE2B68B-272C-4A0C-9E50-25D1C7CA2FAD}" srcOrd="0" destOrd="0" presId="urn:microsoft.com/office/officeart/2005/8/layout/chevron2"/>
    <dgm:cxn modelId="{AE3B8D60-1508-4046-9FF1-AF6B06AD6755}" type="presOf" srcId="{EA158EEE-DF82-452F-8259-9EA9C74E1B5F}" destId="{66A0EA41-AF18-431B-B159-8FD3441BA876}" srcOrd="0" destOrd="0" presId="urn:microsoft.com/office/officeart/2005/8/layout/chevron2"/>
    <dgm:cxn modelId="{3102992B-A64D-4963-8D56-165CF2D53846}" type="presOf" srcId="{806E6D4F-9930-45FB-A7F1-CB66DFBEF2EE}" destId="{B909DF7A-9810-49F1-8644-6B5E54C44566}" srcOrd="0" destOrd="0" presId="urn:microsoft.com/office/officeart/2005/8/layout/chevron2"/>
    <dgm:cxn modelId="{47481575-5887-4B05-8558-4392F3EA3292}" srcId="{A972410D-D72C-42D7-898F-A0C468AE9E3B}" destId="{FE0ADAFD-A01D-43ED-85A8-D2F5157453BA}" srcOrd="1" destOrd="0" parTransId="{78A8E93B-89C5-45E2-BF58-D0FA92149791}" sibTransId="{A7AFAA62-3964-4EC2-8B11-7410442E3FF9}"/>
    <dgm:cxn modelId="{34FB3A0F-A27A-4D59-BD69-EA5A9EAA1198}" srcId="{A972410D-D72C-42D7-898F-A0C468AE9E3B}" destId="{EA158EEE-DF82-452F-8259-9EA9C74E1B5F}" srcOrd="0" destOrd="0" parTransId="{C119AB39-B01B-4994-9FA3-CCB1751E41BC}" sibTransId="{7AACA0E2-8A47-47A6-BBF8-D19D27326923}"/>
    <dgm:cxn modelId="{8CCBEF7D-9CEB-4DEA-9365-77FA27CA3459}" type="presOf" srcId="{A972410D-D72C-42D7-898F-A0C468AE9E3B}" destId="{7F1C463A-ECAA-453B-A73C-388F5AFB4F96}" srcOrd="0" destOrd="0" presId="urn:microsoft.com/office/officeart/2005/8/layout/chevron2"/>
    <dgm:cxn modelId="{707F14B7-B8D0-4837-8E6B-D7614AAE1996}" type="presOf" srcId="{4AC71B69-18A1-4E21-95E4-294A53361936}" destId="{2E4840C1-F354-44D9-A398-5161A3DBB89F}" srcOrd="0" destOrd="0" presId="urn:microsoft.com/office/officeart/2005/8/layout/chevron2"/>
    <dgm:cxn modelId="{CCFB9A03-CA5D-4E43-BCDB-182A2097BF63}" srcId="{4CA92BB5-202E-4C43-A0C7-EA8EBEBBD3BF}" destId="{E8206E11-8E3A-4C5A-80D2-8EE3F2B25B49}" srcOrd="2" destOrd="0" parTransId="{4F80268D-41F0-4A9D-9730-FAFDD9BF9FFA}" sibTransId="{C303C23A-E801-4041-A451-DE58587DF924}"/>
    <dgm:cxn modelId="{3F0DC7DA-2C0B-4D1E-BF2A-08011D3FCE36}" srcId="{4CA92BB5-202E-4C43-A0C7-EA8EBEBBD3BF}" destId="{806E6D4F-9930-45FB-A7F1-CB66DFBEF2EE}" srcOrd="4" destOrd="0" parTransId="{6EC7F99E-C040-4A30-B62E-3FA0B41BEC88}" sibTransId="{A6EC1592-86E2-46FF-863F-177132CD9991}"/>
    <dgm:cxn modelId="{DEE48361-FA7B-4951-AF99-626CB4611FCC}" srcId="{C24AC97F-5A51-4E96-A356-8FDC0B4F5601}" destId="{9CAA02C6-7578-49D3-8CFB-467376EC9E24}" srcOrd="0" destOrd="0" parTransId="{A2F11E30-FCDE-4487-B1BC-4F5A6EB96B1A}" sibTransId="{BE8902C5-4634-4669-A53C-1A8D4C2A8077}"/>
    <dgm:cxn modelId="{9B650CBB-05A0-4F82-B241-46FE68335F8F}" type="presOf" srcId="{FE0ADAFD-A01D-43ED-85A8-D2F5157453BA}" destId="{66A0EA41-AF18-431B-B159-8FD3441BA876}" srcOrd="0" destOrd="1" presId="urn:microsoft.com/office/officeart/2005/8/layout/chevron2"/>
    <dgm:cxn modelId="{092A9C0E-E835-4950-B52C-AB2AC557C330}" type="presOf" srcId="{C24AC97F-5A51-4E96-A356-8FDC0B4F5601}" destId="{226B8113-CD76-4B1D-94B0-BF4B1B173FF7}" srcOrd="0" destOrd="0" presId="urn:microsoft.com/office/officeart/2005/8/layout/chevron2"/>
    <dgm:cxn modelId="{BB16639A-29F7-4145-B0F6-185B5FE51C47}" type="presOf" srcId="{F81E93E4-D69A-489B-8428-E516A27E1840}" destId="{30B514BE-46D7-4D38-A415-D7FF022783BA}" srcOrd="0" destOrd="0" presId="urn:microsoft.com/office/officeart/2005/8/layout/chevron2"/>
    <dgm:cxn modelId="{127F3911-A053-4E21-B1D7-965F7C73E78D}" srcId="{E8206E11-8E3A-4C5A-80D2-8EE3F2B25B49}" destId="{4AC71B69-18A1-4E21-95E4-294A53361936}" srcOrd="0" destOrd="0" parTransId="{F3BE9EBB-5E95-4912-AF1F-8B1A1A5856C0}" sibTransId="{B72094D3-8D58-4939-B968-2D480DBCFFAF}"/>
    <dgm:cxn modelId="{28825E35-9242-4A05-9E94-3D372BD1C8E5}" srcId="{38F9CBC8-3D92-431C-8160-40C6AEECE7E8}" destId="{6F4C6983-267D-4CFA-ACED-F2942F56055C}" srcOrd="1" destOrd="0" parTransId="{B04F007F-4995-48C3-B0DF-834089FEBFB2}" sibTransId="{C323FA82-0CB4-4CED-A2C1-ABAE1B717CD6}"/>
    <dgm:cxn modelId="{267BE163-5FFC-41CF-A30F-BDC69C8A444D}" type="presOf" srcId="{6F4C6983-267D-4CFA-ACED-F2942F56055C}" destId="{30B514BE-46D7-4D38-A415-D7FF022783BA}" srcOrd="0" destOrd="1" presId="urn:microsoft.com/office/officeart/2005/8/layout/chevron2"/>
    <dgm:cxn modelId="{30CD9ACE-F4D9-4B5B-9D15-7F1BAD403EC8}" type="presParOf" srcId="{5642DD8F-48F8-4FAA-9584-9742425D2088}" destId="{145DFBCC-F6FE-45E8-A8D8-4074B5D19ECE}" srcOrd="0" destOrd="0" presId="urn:microsoft.com/office/officeart/2005/8/layout/chevron2"/>
    <dgm:cxn modelId="{67557D0E-4203-4397-A0F5-B9177F641D64}" type="presParOf" srcId="{145DFBCC-F6FE-45E8-A8D8-4074B5D19ECE}" destId="{7F1C463A-ECAA-453B-A73C-388F5AFB4F96}" srcOrd="0" destOrd="0" presId="urn:microsoft.com/office/officeart/2005/8/layout/chevron2"/>
    <dgm:cxn modelId="{835A6FCF-FDA1-425A-B30C-492F88153A5C}" type="presParOf" srcId="{145DFBCC-F6FE-45E8-A8D8-4074B5D19ECE}" destId="{66A0EA41-AF18-431B-B159-8FD3441BA876}" srcOrd="1" destOrd="0" presId="urn:microsoft.com/office/officeart/2005/8/layout/chevron2"/>
    <dgm:cxn modelId="{2B3424B9-D395-4F1B-874A-C2226677402C}" type="presParOf" srcId="{5642DD8F-48F8-4FAA-9584-9742425D2088}" destId="{5223E851-AF0E-48D2-A3C3-DA93A15D57CF}" srcOrd="1" destOrd="0" presId="urn:microsoft.com/office/officeart/2005/8/layout/chevron2"/>
    <dgm:cxn modelId="{93BD3D43-54CF-4C86-A4BB-304CBE805511}" type="presParOf" srcId="{5642DD8F-48F8-4FAA-9584-9742425D2088}" destId="{F7CD4FA8-1649-41A0-9841-AB9BF1C75DDD}" srcOrd="2" destOrd="0" presId="urn:microsoft.com/office/officeart/2005/8/layout/chevron2"/>
    <dgm:cxn modelId="{4A39D930-4820-4113-82B4-ED62E5EF71BD}" type="presParOf" srcId="{F7CD4FA8-1649-41A0-9841-AB9BF1C75DDD}" destId="{ABE2B68B-272C-4A0C-9E50-25D1C7CA2FAD}" srcOrd="0" destOrd="0" presId="urn:microsoft.com/office/officeart/2005/8/layout/chevron2"/>
    <dgm:cxn modelId="{C6768795-220F-40DD-849A-B34FA6119093}" type="presParOf" srcId="{F7CD4FA8-1649-41A0-9841-AB9BF1C75DDD}" destId="{30B514BE-46D7-4D38-A415-D7FF022783BA}" srcOrd="1" destOrd="0" presId="urn:microsoft.com/office/officeart/2005/8/layout/chevron2"/>
    <dgm:cxn modelId="{7001F8EE-0943-4546-88A9-6E97404BB376}" type="presParOf" srcId="{5642DD8F-48F8-4FAA-9584-9742425D2088}" destId="{F0C2FE78-6B23-44D4-BB98-E358778BDC85}" srcOrd="3" destOrd="0" presId="urn:microsoft.com/office/officeart/2005/8/layout/chevron2"/>
    <dgm:cxn modelId="{B5F4FB59-474B-4A26-8FD5-4EC185290D2A}" type="presParOf" srcId="{5642DD8F-48F8-4FAA-9584-9742425D2088}" destId="{DBAB7456-C711-4248-BCE1-6F1232513F49}" srcOrd="4" destOrd="0" presId="urn:microsoft.com/office/officeart/2005/8/layout/chevron2"/>
    <dgm:cxn modelId="{F2627D6D-B0C5-4B1C-BD20-ECDC5D3B49CB}" type="presParOf" srcId="{DBAB7456-C711-4248-BCE1-6F1232513F49}" destId="{11A6DF24-183C-4118-AD2D-2316AB1CB656}" srcOrd="0" destOrd="0" presId="urn:microsoft.com/office/officeart/2005/8/layout/chevron2"/>
    <dgm:cxn modelId="{E1CC1374-88E2-42C7-9398-A4C9E5C81B58}" type="presParOf" srcId="{DBAB7456-C711-4248-BCE1-6F1232513F49}" destId="{2E4840C1-F354-44D9-A398-5161A3DBB89F}" srcOrd="1" destOrd="0" presId="urn:microsoft.com/office/officeart/2005/8/layout/chevron2"/>
    <dgm:cxn modelId="{3E2215E6-DD3E-4F36-A0BB-D043D43FCD32}" type="presParOf" srcId="{5642DD8F-48F8-4FAA-9584-9742425D2088}" destId="{313FB1EE-EEC4-4C5F-B215-96759E4301C0}" srcOrd="5" destOrd="0" presId="urn:microsoft.com/office/officeart/2005/8/layout/chevron2"/>
    <dgm:cxn modelId="{4411695D-15E3-4FCB-9661-A4F2101E2EE0}" type="presParOf" srcId="{5642DD8F-48F8-4FAA-9584-9742425D2088}" destId="{A2374A72-D224-4C2A-9337-B885CEA601D5}" srcOrd="6" destOrd="0" presId="urn:microsoft.com/office/officeart/2005/8/layout/chevron2"/>
    <dgm:cxn modelId="{FBB7B3A9-62C8-4671-B54F-17425DF7CFDC}" type="presParOf" srcId="{A2374A72-D224-4C2A-9337-B885CEA601D5}" destId="{226B8113-CD76-4B1D-94B0-BF4B1B173FF7}" srcOrd="0" destOrd="0" presId="urn:microsoft.com/office/officeart/2005/8/layout/chevron2"/>
    <dgm:cxn modelId="{0DFF0839-8223-4A99-862F-700C02E3581D}" type="presParOf" srcId="{A2374A72-D224-4C2A-9337-B885CEA601D5}" destId="{6A2F2BFB-E64A-4CD0-A98A-7DE9447DD690}" srcOrd="1" destOrd="0" presId="urn:microsoft.com/office/officeart/2005/8/layout/chevron2"/>
    <dgm:cxn modelId="{BA5DD126-4F75-4965-AC7D-6B8A335EEB2A}" type="presParOf" srcId="{5642DD8F-48F8-4FAA-9584-9742425D2088}" destId="{D6CB36C7-05F6-4B0E-910A-AEC0019B4D9B}" srcOrd="7" destOrd="0" presId="urn:microsoft.com/office/officeart/2005/8/layout/chevron2"/>
    <dgm:cxn modelId="{C6BEA41A-78BB-4342-968B-BD088F64F121}" type="presParOf" srcId="{5642DD8F-48F8-4FAA-9584-9742425D2088}" destId="{6435DB90-AA5E-4CDC-BC67-FB72FA1F5E13}" srcOrd="8" destOrd="0" presId="urn:microsoft.com/office/officeart/2005/8/layout/chevron2"/>
    <dgm:cxn modelId="{76A9D2F3-F71F-47F6-9EF2-D6E59F9EAD79}" type="presParOf" srcId="{6435DB90-AA5E-4CDC-BC67-FB72FA1F5E13}" destId="{B909DF7A-9810-49F1-8644-6B5E54C44566}" srcOrd="0" destOrd="0" presId="urn:microsoft.com/office/officeart/2005/8/layout/chevron2"/>
    <dgm:cxn modelId="{AF11629F-472A-459B-B683-3946E284BEC9}" type="presParOf" srcId="{6435DB90-AA5E-4CDC-BC67-FB72FA1F5E13}" destId="{1BD4153D-BF13-46DC-AF90-F6C03C8C874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F0554F-4D93-4150-9728-7B54D8741CC9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DE7907-D270-4CFF-8452-E3DCDE24C9DD}">
      <dgm:prSet phldrT="[Text]"/>
      <dgm:spPr/>
      <dgm:t>
        <a:bodyPr/>
        <a:lstStyle/>
        <a:p>
          <a:r>
            <a:rPr lang="en-US" dirty="0" smtClean="0"/>
            <a:t>President of Management Company</a:t>
          </a:r>
          <a:endParaRPr lang="en-US" dirty="0"/>
        </a:p>
      </dgm:t>
    </dgm:pt>
    <dgm:pt modelId="{52400AC6-D95A-4B56-8277-AA3FA2F72AEE}" type="parTrans" cxnId="{7B02EE30-BB1D-41C2-AEF1-46CCF7D89CFF}">
      <dgm:prSet/>
      <dgm:spPr/>
      <dgm:t>
        <a:bodyPr/>
        <a:lstStyle/>
        <a:p>
          <a:endParaRPr lang="en-US"/>
        </a:p>
      </dgm:t>
    </dgm:pt>
    <dgm:pt modelId="{4006EDEE-E8C7-488E-80B9-B883CA16642E}" type="sibTrans" cxnId="{7B02EE30-BB1D-41C2-AEF1-46CCF7D89CFF}">
      <dgm:prSet/>
      <dgm:spPr/>
      <dgm:t>
        <a:bodyPr/>
        <a:lstStyle/>
        <a:p>
          <a:endParaRPr lang="en-US"/>
        </a:p>
      </dgm:t>
    </dgm:pt>
    <dgm:pt modelId="{D9C02DA3-C6B7-4D93-8991-1C07FDEDC3DB}">
      <dgm:prSet phldrT="[Text]"/>
      <dgm:spPr/>
      <dgm:t>
        <a:bodyPr/>
        <a:lstStyle/>
        <a:p>
          <a:r>
            <a:rPr lang="en-US" dirty="0" smtClean="0"/>
            <a:t>HR</a:t>
          </a:r>
          <a:endParaRPr lang="en-US" dirty="0"/>
        </a:p>
      </dgm:t>
    </dgm:pt>
    <dgm:pt modelId="{30999BD7-932C-44D0-933E-D99AA72DB035}" type="parTrans" cxnId="{B01885BD-E909-4ACA-B181-205083A65A78}">
      <dgm:prSet/>
      <dgm:spPr/>
      <dgm:t>
        <a:bodyPr/>
        <a:lstStyle/>
        <a:p>
          <a:endParaRPr lang="en-US"/>
        </a:p>
      </dgm:t>
    </dgm:pt>
    <dgm:pt modelId="{3807B4BC-EC2F-41A3-87CD-1BDE4834DFF6}" type="sibTrans" cxnId="{B01885BD-E909-4ACA-B181-205083A65A78}">
      <dgm:prSet/>
      <dgm:spPr/>
      <dgm:t>
        <a:bodyPr/>
        <a:lstStyle/>
        <a:p>
          <a:endParaRPr lang="en-US"/>
        </a:p>
      </dgm:t>
    </dgm:pt>
    <dgm:pt modelId="{F55AD092-43F5-48C4-A886-A1E39F0F525F}">
      <dgm:prSet phldrT="[Text]"/>
      <dgm:spPr/>
      <dgm:t>
        <a:bodyPr/>
        <a:lstStyle/>
        <a:p>
          <a:r>
            <a:rPr lang="en-US" dirty="0" smtClean="0"/>
            <a:t>Compliance</a:t>
          </a:r>
          <a:endParaRPr lang="en-US" dirty="0"/>
        </a:p>
      </dgm:t>
    </dgm:pt>
    <dgm:pt modelId="{0BD6F5F2-8286-4A37-8814-71BAF4491202}" type="parTrans" cxnId="{5E8979C3-358D-41F0-B8F3-F9FCDADC4CCD}">
      <dgm:prSet/>
      <dgm:spPr/>
      <dgm:t>
        <a:bodyPr/>
        <a:lstStyle/>
        <a:p>
          <a:endParaRPr lang="en-US"/>
        </a:p>
      </dgm:t>
    </dgm:pt>
    <dgm:pt modelId="{970E2D95-C38B-4D57-85DA-35BC4A821835}" type="sibTrans" cxnId="{5E8979C3-358D-41F0-B8F3-F9FCDADC4CCD}">
      <dgm:prSet/>
      <dgm:spPr/>
      <dgm:t>
        <a:bodyPr/>
        <a:lstStyle/>
        <a:p>
          <a:endParaRPr lang="en-US"/>
        </a:p>
      </dgm:t>
    </dgm:pt>
    <dgm:pt modelId="{F889E4E3-6AAB-408B-A8FE-395C6F807CD5}">
      <dgm:prSet phldrT="[Text]"/>
      <dgm:spPr/>
      <dgm:t>
        <a:bodyPr/>
        <a:lstStyle/>
        <a:p>
          <a:r>
            <a:rPr lang="en-US" dirty="0" smtClean="0"/>
            <a:t>Resident </a:t>
          </a:r>
        </a:p>
        <a:p>
          <a:r>
            <a:rPr lang="en-US" dirty="0" smtClean="0"/>
            <a:t>Services</a:t>
          </a:r>
          <a:endParaRPr lang="en-US" dirty="0"/>
        </a:p>
      </dgm:t>
    </dgm:pt>
    <dgm:pt modelId="{70D15667-34AB-46A7-80E9-42C75AC202F1}" type="parTrans" cxnId="{FFC8ADD9-6CBD-434D-ABDA-3941A6E552E5}">
      <dgm:prSet/>
      <dgm:spPr/>
      <dgm:t>
        <a:bodyPr/>
        <a:lstStyle/>
        <a:p>
          <a:endParaRPr lang="en-US"/>
        </a:p>
      </dgm:t>
    </dgm:pt>
    <dgm:pt modelId="{86679B3E-4FA6-4C36-B06C-A68AE80CE413}" type="sibTrans" cxnId="{FFC8ADD9-6CBD-434D-ABDA-3941A6E552E5}">
      <dgm:prSet/>
      <dgm:spPr/>
      <dgm:t>
        <a:bodyPr/>
        <a:lstStyle/>
        <a:p>
          <a:endParaRPr lang="en-US"/>
        </a:p>
      </dgm:t>
    </dgm:pt>
    <dgm:pt modelId="{87D97AA4-2130-4893-BAD5-DE646D7E6E78}">
      <dgm:prSet phldrT="[Text]"/>
      <dgm:spPr/>
      <dgm:t>
        <a:bodyPr/>
        <a:lstStyle/>
        <a:p>
          <a:r>
            <a:rPr lang="en-US" dirty="0" smtClean="0"/>
            <a:t>Operations</a:t>
          </a:r>
          <a:endParaRPr lang="en-US" dirty="0"/>
        </a:p>
      </dgm:t>
    </dgm:pt>
    <dgm:pt modelId="{BAB1ABD9-C171-4C1C-B633-1522C0A44518}" type="parTrans" cxnId="{70E349E8-879F-4BB4-99AF-E537EDCE11AB}">
      <dgm:prSet/>
      <dgm:spPr/>
      <dgm:t>
        <a:bodyPr/>
        <a:lstStyle/>
        <a:p>
          <a:endParaRPr lang="en-US"/>
        </a:p>
      </dgm:t>
    </dgm:pt>
    <dgm:pt modelId="{40A459DE-AFA3-41FB-9848-30523D5E65BC}" type="sibTrans" cxnId="{70E349E8-879F-4BB4-99AF-E537EDCE11AB}">
      <dgm:prSet/>
      <dgm:spPr/>
      <dgm:t>
        <a:bodyPr/>
        <a:lstStyle/>
        <a:p>
          <a:endParaRPr lang="en-US"/>
        </a:p>
      </dgm:t>
    </dgm:pt>
    <dgm:pt modelId="{B7F4735F-6EA7-49B4-899C-F311A9E0B2A2}" type="pres">
      <dgm:prSet presAssocID="{F8F0554F-4D93-4150-9728-7B54D8741CC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666E2B-110E-493A-8A8B-4A625467E8AF}" type="pres">
      <dgm:prSet presAssocID="{8DDE7907-D270-4CFF-8452-E3DCDE24C9DD}" presName="centerShape" presStyleLbl="node0" presStyleIdx="0" presStyleCnt="1" custScaleX="128618" custScaleY="133668"/>
      <dgm:spPr/>
      <dgm:t>
        <a:bodyPr/>
        <a:lstStyle/>
        <a:p>
          <a:endParaRPr lang="en-US"/>
        </a:p>
      </dgm:t>
    </dgm:pt>
    <dgm:pt modelId="{D9D4D7BA-BA6D-4356-875A-E65D17B87A66}" type="pres">
      <dgm:prSet presAssocID="{D9C02DA3-C6B7-4D93-8991-1C07FDEDC3D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68F9A7-5BD4-4112-9823-9EAB81409FCD}" type="pres">
      <dgm:prSet presAssocID="{D9C02DA3-C6B7-4D93-8991-1C07FDEDC3DB}" presName="dummy" presStyleCnt="0"/>
      <dgm:spPr/>
    </dgm:pt>
    <dgm:pt modelId="{2807E7F0-0E3B-4693-A36E-5C131675CA3C}" type="pres">
      <dgm:prSet presAssocID="{3807B4BC-EC2F-41A3-87CD-1BDE4834DFF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08CD76D-B43E-4EBF-81AA-AEB4E66BE8A8}" type="pres">
      <dgm:prSet presAssocID="{F55AD092-43F5-48C4-A886-A1E39F0F525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3FF60-CABE-4FB0-8866-1FED563FB32F}" type="pres">
      <dgm:prSet presAssocID="{F55AD092-43F5-48C4-A886-A1E39F0F525F}" presName="dummy" presStyleCnt="0"/>
      <dgm:spPr/>
    </dgm:pt>
    <dgm:pt modelId="{63AE53A5-7A34-487C-A6F7-14CA1B9E7C27}" type="pres">
      <dgm:prSet presAssocID="{970E2D95-C38B-4D57-85DA-35BC4A821835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FD7FA97-F812-44A1-9631-DDE8B26B7B7A}" type="pres">
      <dgm:prSet presAssocID="{F889E4E3-6AAB-408B-A8FE-395C6F807CD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95209-FA18-4F74-A01C-5AE0EDD44BAD}" type="pres">
      <dgm:prSet presAssocID="{F889E4E3-6AAB-408B-A8FE-395C6F807CD5}" presName="dummy" presStyleCnt="0"/>
      <dgm:spPr/>
    </dgm:pt>
    <dgm:pt modelId="{45E7C770-75BF-4A12-A8B4-513165B99310}" type="pres">
      <dgm:prSet presAssocID="{86679B3E-4FA6-4C36-B06C-A68AE80CE413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BAFBFE4-9AC3-4939-AF41-F8EBDA8E0FC1}" type="pres">
      <dgm:prSet presAssocID="{87D97AA4-2130-4893-BAD5-DE646D7E6E7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FD362-2158-4080-ADCC-D6823351D4A1}" type="pres">
      <dgm:prSet presAssocID="{87D97AA4-2130-4893-BAD5-DE646D7E6E78}" presName="dummy" presStyleCnt="0"/>
      <dgm:spPr/>
    </dgm:pt>
    <dgm:pt modelId="{FA8BC0B2-925D-42AF-B37F-22210FCBFDED}" type="pres">
      <dgm:prSet presAssocID="{40A459DE-AFA3-41FB-9848-30523D5E65BC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C5E7DA91-C8B6-4D20-AC2D-06EA76410A32}" type="presOf" srcId="{F889E4E3-6AAB-408B-A8FE-395C6F807CD5}" destId="{FFD7FA97-F812-44A1-9631-DDE8B26B7B7A}" srcOrd="0" destOrd="0" presId="urn:microsoft.com/office/officeart/2005/8/layout/radial6"/>
    <dgm:cxn modelId="{005EB6FC-69A9-43DA-86FC-A5E1CAE96B80}" type="presOf" srcId="{87D97AA4-2130-4893-BAD5-DE646D7E6E78}" destId="{8BAFBFE4-9AC3-4939-AF41-F8EBDA8E0FC1}" srcOrd="0" destOrd="0" presId="urn:microsoft.com/office/officeart/2005/8/layout/radial6"/>
    <dgm:cxn modelId="{5E8979C3-358D-41F0-B8F3-F9FCDADC4CCD}" srcId="{8DDE7907-D270-4CFF-8452-E3DCDE24C9DD}" destId="{F55AD092-43F5-48C4-A886-A1E39F0F525F}" srcOrd="1" destOrd="0" parTransId="{0BD6F5F2-8286-4A37-8814-71BAF4491202}" sibTransId="{970E2D95-C38B-4D57-85DA-35BC4A821835}"/>
    <dgm:cxn modelId="{FFC8ADD9-6CBD-434D-ABDA-3941A6E552E5}" srcId="{8DDE7907-D270-4CFF-8452-E3DCDE24C9DD}" destId="{F889E4E3-6AAB-408B-A8FE-395C6F807CD5}" srcOrd="2" destOrd="0" parTransId="{70D15667-34AB-46A7-80E9-42C75AC202F1}" sibTransId="{86679B3E-4FA6-4C36-B06C-A68AE80CE413}"/>
    <dgm:cxn modelId="{02E7B9F7-45EB-4EBB-8FDB-59666CC13F3C}" type="presOf" srcId="{F8F0554F-4D93-4150-9728-7B54D8741CC9}" destId="{B7F4735F-6EA7-49B4-899C-F311A9E0B2A2}" srcOrd="0" destOrd="0" presId="urn:microsoft.com/office/officeart/2005/8/layout/radial6"/>
    <dgm:cxn modelId="{EF0A916E-0B4B-4B56-BF0B-FCFADF8986D1}" type="presOf" srcId="{F55AD092-43F5-48C4-A886-A1E39F0F525F}" destId="{008CD76D-B43E-4EBF-81AA-AEB4E66BE8A8}" srcOrd="0" destOrd="0" presId="urn:microsoft.com/office/officeart/2005/8/layout/radial6"/>
    <dgm:cxn modelId="{70E349E8-879F-4BB4-99AF-E537EDCE11AB}" srcId="{8DDE7907-D270-4CFF-8452-E3DCDE24C9DD}" destId="{87D97AA4-2130-4893-BAD5-DE646D7E6E78}" srcOrd="3" destOrd="0" parTransId="{BAB1ABD9-C171-4C1C-B633-1522C0A44518}" sibTransId="{40A459DE-AFA3-41FB-9848-30523D5E65BC}"/>
    <dgm:cxn modelId="{4FB1337E-BE46-42A1-9500-C211940B97D2}" type="presOf" srcId="{3807B4BC-EC2F-41A3-87CD-1BDE4834DFF6}" destId="{2807E7F0-0E3B-4693-A36E-5C131675CA3C}" srcOrd="0" destOrd="0" presId="urn:microsoft.com/office/officeart/2005/8/layout/radial6"/>
    <dgm:cxn modelId="{7B02EE30-BB1D-41C2-AEF1-46CCF7D89CFF}" srcId="{F8F0554F-4D93-4150-9728-7B54D8741CC9}" destId="{8DDE7907-D270-4CFF-8452-E3DCDE24C9DD}" srcOrd="0" destOrd="0" parTransId="{52400AC6-D95A-4B56-8277-AA3FA2F72AEE}" sibTransId="{4006EDEE-E8C7-488E-80B9-B883CA16642E}"/>
    <dgm:cxn modelId="{702C975B-61BE-4B0F-B24B-72D1089498C6}" type="presOf" srcId="{D9C02DA3-C6B7-4D93-8991-1C07FDEDC3DB}" destId="{D9D4D7BA-BA6D-4356-875A-E65D17B87A66}" srcOrd="0" destOrd="0" presId="urn:microsoft.com/office/officeart/2005/8/layout/radial6"/>
    <dgm:cxn modelId="{5776FBEE-31BA-417C-A3A2-BC6420F41EC5}" type="presOf" srcId="{8DDE7907-D270-4CFF-8452-E3DCDE24C9DD}" destId="{81666E2B-110E-493A-8A8B-4A625467E8AF}" srcOrd="0" destOrd="0" presId="urn:microsoft.com/office/officeart/2005/8/layout/radial6"/>
    <dgm:cxn modelId="{ED10B140-DD88-4111-8DB6-333585FF601C}" type="presOf" srcId="{970E2D95-C38B-4D57-85DA-35BC4A821835}" destId="{63AE53A5-7A34-487C-A6F7-14CA1B9E7C27}" srcOrd="0" destOrd="0" presId="urn:microsoft.com/office/officeart/2005/8/layout/radial6"/>
    <dgm:cxn modelId="{B01885BD-E909-4ACA-B181-205083A65A78}" srcId="{8DDE7907-D270-4CFF-8452-E3DCDE24C9DD}" destId="{D9C02DA3-C6B7-4D93-8991-1C07FDEDC3DB}" srcOrd="0" destOrd="0" parTransId="{30999BD7-932C-44D0-933E-D99AA72DB035}" sibTransId="{3807B4BC-EC2F-41A3-87CD-1BDE4834DFF6}"/>
    <dgm:cxn modelId="{73529D7C-1A80-4A76-A63E-E718A9F2EBD0}" type="presOf" srcId="{86679B3E-4FA6-4C36-B06C-A68AE80CE413}" destId="{45E7C770-75BF-4A12-A8B4-513165B99310}" srcOrd="0" destOrd="0" presId="urn:microsoft.com/office/officeart/2005/8/layout/radial6"/>
    <dgm:cxn modelId="{DBABB12D-0E2E-40F0-A11E-700F4271288E}" type="presOf" srcId="{40A459DE-AFA3-41FB-9848-30523D5E65BC}" destId="{FA8BC0B2-925D-42AF-B37F-22210FCBFDED}" srcOrd="0" destOrd="0" presId="urn:microsoft.com/office/officeart/2005/8/layout/radial6"/>
    <dgm:cxn modelId="{28732EBE-EE89-4B75-B767-F1E934ED9A1D}" type="presParOf" srcId="{B7F4735F-6EA7-49B4-899C-F311A9E0B2A2}" destId="{81666E2B-110E-493A-8A8B-4A625467E8AF}" srcOrd="0" destOrd="0" presId="urn:microsoft.com/office/officeart/2005/8/layout/radial6"/>
    <dgm:cxn modelId="{8F29BCAB-2A51-4955-87A7-7495549DB0D8}" type="presParOf" srcId="{B7F4735F-6EA7-49B4-899C-F311A9E0B2A2}" destId="{D9D4D7BA-BA6D-4356-875A-E65D17B87A66}" srcOrd="1" destOrd="0" presId="urn:microsoft.com/office/officeart/2005/8/layout/radial6"/>
    <dgm:cxn modelId="{A38209ED-77CA-4154-8B69-FE5BFCB3F067}" type="presParOf" srcId="{B7F4735F-6EA7-49B4-899C-F311A9E0B2A2}" destId="{CD68F9A7-5BD4-4112-9823-9EAB81409FCD}" srcOrd="2" destOrd="0" presId="urn:microsoft.com/office/officeart/2005/8/layout/radial6"/>
    <dgm:cxn modelId="{539DF5AC-6B8B-4C82-A4D7-327775C3F0E3}" type="presParOf" srcId="{B7F4735F-6EA7-49B4-899C-F311A9E0B2A2}" destId="{2807E7F0-0E3B-4693-A36E-5C131675CA3C}" srcOrd="3" destOrd="0" presId="urn:microsoft.com/office/officeart/2005/8/layout/radial6"/>
    <dgm:cxn modelId="{54C40A23-4459-4DA7-A493-D73F1F4AE344}" type="presParOf" srcId="{B7F4735F-6EA7-49B4-899C-F311A9E0B2A2}" destId="{008CD76D-B43E-4EBF-81AA-AEB4E66BE8A8}" srcOrd="4" destOrd="0" presId="urn:microsoft.com/office/officeart/2005/8/layout/radial6"/>
    <dgm:cxn modelId="{043A8458-F43E-4CC0-AD72-4B6F7D1756E6}" type="presParOf" srcId="{B7F4735F-6EA7-49B4-899C-F311A9E0B2A2}" destId="{E4C3FF60-CABE-4FB0-8866-1FED563FB32F}" srcOrd="5" destOrd="0" presId="urn:microsoft.com/office/officeart/2005/8/layout/radial6"/>
    <dgm:cxn modelId="{B94F7222-5BA7-44B5-A677-E728DE527D00}" type="presParOf" srcId="{B7F4735F-6EA7-49B4-899C-F311A9E0B2A2}" destId="{63AE53A5-7A34-487C-A6F7-14CA1B9E7C27}" srcOrd="6" destOrd="0" presId="urn:microsoft.com/office/officeart/2005/8/layout/radial6"/>
    <dgm:cxn modelId="{B780EB36-0564-4A21-B6F6-13A1BDD0B41E}" type="presParOf" srcId="{B7F4735F-6EA7-49B4-899C-F311A9E0B2A2}" destId="{FFD7FA97-F812-44A1-9631-DDE8B26B7B7A}" srcOrd="7" destOrd="0" presId="urn:microsoft.com/office/officeart/2005/8/layout/radial6"/>
    <dgm:cxn modelId="{4C828349-38D6-4C80-A8D9-50C3BCB16B05}" type="presParOf" srcId="{B7F4735F-6EA7-49B4-899C-F311A9E0B2A2}" destId="{6DC95209-FA18-4F74-A01C-5AE0EDD44BAD}" srcOrd="8" destOrd="0" presId="urn:microsoft.com/office/officeart/2005/8/layout/radial6"/>
    <dgm:cxn modelId="{0DC88773-E28B-4AEC-8B40-92D70B799C29}" type="presParOf" srcId="{B7F4735F-6EA7-49B4-899C-F311A9E0B2A2}" destId="{45E7C770-75BF-4A12-A8B4-513165B99310}" srcOrd="9" destOrd="0" presId="urn:microsoft.com/office/officeart/2005/8/layout/radial6"/>
    <dgm:cxn modelId="{719097B1-0D6B-42FB-A004-5C086C3BEC87}" type="presParOf" srcId="{B7F4735F-6EA7-49B4-899C-F311A9E0B2A2}" destId="{8BAFBFE4-9AC3-4939-AF41-F8EBDA8E0FC1}" srcOrd="10" destOrd="0" presId="urn:microsoft.com/office/officeart/2005/8/layout/radial6"/>
    <dgm:cxn modelId="{6593A2DC-8D3F-4BFC-8287-95C2271ED38F}" type="presParOf" srcId="{B7F4735F-6EA7-49B4-899C-F311A9E0B2A2}" destId="{FD8FD362-2158-4080-ADCC-D6823351D4A1}" srcOrd="11" destOrd="0" presId="urn:microsoft.com/office/officeart/2005/8/layout/radial6"/>
    <dgm:cxn modelId="{DA7315BE-DE6D-4E48-83D6-6ADDF75F03C6}" type="presParOf" srcId="{B7F4735F-6EA7-49B4-899C-F311A9E0B2A2}" destId="{FA8BC0B2-925D-42AF-B37F-22210FCBFDE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0552CB-C3DE-4748-8079-2831CAFED3A2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BE936C-E0B1-4D94-8F24-2B83803AEF9F}">
      <dgm:prSet phldrT="[Text]" custT="1"/>
      <dgm:spPr/>
      <dgm:t>
        <a:bodyPr/>
        <a:lstStyle/>
        <a:p>
          <a:r>
            <a:rPr lang="en-US" sz="1600" dirty="0" smtClean="0"/>
            <a:t>Leadership Positions $100k +</a:t>
          </a:r>
          <a:endParaRPr lang="en-US" sz="1600" dirty="0"/>
        </a:p>
      </dgm:t>
    </dgm:pt>
    <dgm:pt modelId="{103D153B-2538-44DD-874D-815EB7CE5F04}" type="parTrans" cxnId="{B4A24110-5D53-41B8-80A7-1616A7220855}">
      <dgm:prSet/>
      <dgm:spPr/>
      <dgm:t>
        <a:bodyPr/>
        <a:lstStyle/>
        <a:p>
          <a:endParaRPr lang="en-US"/>
        </a:p>
      </dgm:t>
    </dgm:pt>
    <dgm:pt modelId="{6799235D-F304-4F65-A690-60498E901C9A}" type="sibTrans" cxnId="{B4A24110-5D53-41B8-80A7-1616A7220855}">
      <dgm:prSet/>
      <dgm:spPr/>
      <dgm:t>
        <a:bodyPr/>
        <a:lstStyle/>
        <a:p>
          <a:endParaRPr lang="en-US"/>
        </a:p>
      </dgm:t>
    </dgm:pt>
    <dgm:pt modelId="{83D9F687-9DA9-42F4-8D14-24174BDEFAE2}">
      <dgm:prSet phldrT="[Text]" custT="1"/>
      <dgm:spPr/>
      <dgm:t>
        <a:bodyPr/>
        <a:lstStyle/>
        <a:p>
          <a:r>
            <a:rPr lang="en-US" sz="1400" dirty="0" smtClean="0"/>
            <a:t>Project Manager</a:t>
          </a:r>
        </a:p>
        <a:p>
          <a:r>
            <a:rPr lang="en-US" sz="1400" dirty="0" smtClean="0"/>
            <a:t>$60-$100k</a:t>
          </a:r>
          <a:endParaRPr lang="en-US" sz="1400" dirty="0"/>
        </a:p>
      </dgm:t>
    </dgm:pt>
    <dgm:pt modelId="{D6462131-C24D-4FFB-BF86-3729331DE4D8}" type="parTrans" cxnId="{14CE48F8-3033-4320-8E2C-A1455C4B4289}">
      <dgm:prSet/>
      <dgm:spPr/>
      <dgm:t>
        <a:bodyPr/>
        <a:lstStyle/>
        <a:p>
          <a:endParaRPr lang="en-US"/>
        </a:p>
      </dgm:t>
    </dgm:pt>
    <dgm:pt modelId="{4DF0029C-566B-495E-82DA-F6D0FEF2F06A}" type="sibTrans" cxnId="{14CE48F8-3033-4320-8E2C-A1455C4B4289}">
      <dgm:prSet/>
      <dgm:spPr/>
      <dgm:t>
        <a:bodyPr/>
        <a:lstStyle/>
        <a:p>
          <a:endParaRPr lang="en-US"/>
        </a:p>
      </dgm:t>
    </dgm:pt>
    <dgm:pt modelId="{3DDD2868-32EA-4C5D-BDB6-19E46529BCEA}">
      <dgm:prSet phldrT="[Text]" custT="1"/>
      <dgm:spPr/>
      <dgm:t>
        <a:bodyPr/>
        <a:lstStyle/>
        <a:p>
          <a:r>
            <a:rPr lang="en-US" sz="1400" dirty="0" smtClean="0"/>
            <a:t>Supervisor </a:t>
          </a:r>
          <a:br>
            <a:rPr lang="en-US" sz="1400" dirty="0" smtClean="0"/>
          </a:br>
          <a:r>
            <a:rPr lang="en-US" sz="1400" dirty="0" smtClean="0"/>
            <a:t>$70 -$90k</a:t>
          </a:r>
          <a:endParaRPr lang="en-US" sz="1400" dirty="0"/>
        </a:p>
      </dgm:t>
    </dgm:pt>
    <dgm:pt modelId="{9C3BE899-412C-4F21-9FE3-B8CD5CB55B74}" type="parTrans" cxnId="{C6365CFF-1423-4F8A-92D3-7C6F113477D1}">
      <dgm:prSet/>
      <dgm:spPr/>
      <dgm:t>
        <a:bodyPr/>
        <a:lstStyle/>
        <a:p>
          <a:endParaRPr lang="en-US"/>
        </a:p>
      </dgm:t>
    </dgm:pt>
    <dgm:pt modelId="{98E860F6-137E-4F38-ABAB-3407817523C3}" type="sibTrans" cxnId="{C6365CFF-1423-4F8A-92D3-7C6F113477D1}">
      <dgm:prSet/>
      <dgm:spPr/>
      <dgm:t>
        <a:bodyPr/>
        <a:lstStyle/>
        <a:p>
          <a:endParaRPr lang="en-US"/>
        </a:p>
      </dgm:t>
    </dgm:pt>
    <dgm:pt modelId="{6AC99C86-CBD3-4E84-97DC-EB6E0BC28CC6}">
      <dgm:prSet phldrT="[Text]" custT="1"/>
      <dgm:spPr/>
      <dgm:t>
        <a:bodyPr/>
        <a:lstStyle/>
        <a:p>
          <a:r>
            <a:rPr lang="en-US" sz="1400" dirty="0" smtClean="0"/>
            <a:t>Manager: </a:t>
          </a:r>
        </a:p>
        <a:p>
          <a:r>
            <a:rPr lang="en-US" sz="1400" dirty="0" smtClean="0"/>
            <a:t>$35-$50k plus apartment</a:t>
          </a:r>
        </a:p>
        <a:p>
          <a:r>
            <a:rPr lang="en-US" sz="1400" dirty="0" smtClean="0"/>
            <a:t>Maintenance:</a:t>
          </a:r>
        </a:p>
        <a:p>
          <a:r>
            <a:rPr lang="en-US" sz="1400" dirty="0" smtClean="0"/>
            <a:t>$15 - $28 hour</a:t>
          </a:r>
        </a:p>
      </dgm:t>
    </dgm:pt>
    <dgm:pt modelId="{D4F4BE75-6BE0-4470-B040-F6DC94613080}" type="parTrans" cxnId="{9E796EEA-95C0-4052-932A-3D09D44F71D1}">
      <dgm:prSet/>
      <dgm:spPr/>
      <dgm:t>
        <a:bodyPr/>
        <a:lstStyle/>
        <a:p>
          <a:endParaRPr lang="en-US"/>
        </a:p>
      </dgm:t>
    </dgm:pt>
    <dgm:pt modelId="{D50E2B80-2BFA-4ABF-AF16-BA37BC9EFC0A}" type="sibTrans" cxnId="{9E796EEA-95C0-4052-932A-3D09D44F71D1}">
      <dgm:prSet/>
      <dgm:spPr/>
      <dgm:t>
        <a:bodyPr/>
        <a:lstStyle/>
        <a:p>
          <a:endParaRPr lang="en-US"/>
        </a:p>
      </dgm:t>
    </dgm:pt>
    <dgm:pt modelId="{B68FDB90-5246-40EA-B6E8-D89223EF4A5D}" type="pres">
      <dgm:prSet presAssocID="{920552CB-C3DE-4748-8079-2831CAFED3A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202F08-D422-409B-9CCC-215963A07691}" type="pres">
      <dgm:prSet presAssocID="{920552CB-C3DE-4748-8079-2831CAFED3A2}" presName="comp1" presStyleCnt="0"/>
      <dgm:spPr/>
    </dgm:pt>
    <dgm:pt modelId="{280D03B2-5124-4FFE-B2EA-9D0C5DF14AE3}" type="pres">
      <dgm:prSet presAssocID="{920552CB-C3DE-4748-8079-2831CAFED3A2}" presName="circle1" presStyleLbl="node1" presStyleIdx="0" presStyleCnt="4" custScaleX="130426" custScaleY="100000"/>
      <dgm:spPr/>
      <dgm:t>
        <a:bodyPr/>
        <a:lstStyle/>
        <a:p>
          <a:endParaRPr lang="en-US"/>
        </a:p>
      </dgm:t>
    </dgm:pt>
    <dgm:pt modelId="{95DE5207-025A-425E-B3D3-E91D76216FF8}" type="pres">
      <dgm:prSet presAssocID="{920552CB-C3DE-4748-8079-2831CAFED3A2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EDDC0-0E95-4F7C-8BD4-F0A9DFDC5429}" type="pres">
      <dgm:prSet presAssocID="{920552CB-C3DE-4748-8079-2831CAFED3A2}" presName="comp2" presStyleCnt="0"/>
      <dgm:spPr/>
    </dgm:pt>
    <dgm:pt modelId="{82F6B587-BE75-4509-BA53-DBC19D7C7903}" type="pres">
      <dgm:prSet presAssocID="{920552CB-C3DE-4748-8079-2831CAFED3A2}" presName="circle2" presStyleLbl="node1" presStyleIdx="1" presStyleCnt="4" custScaleX="103568" custScaleY="104964"/>
      <dgm:spPr/>
      <dgm:t>
        <a:bodyPr/>
        <a:lstStyle/>
        <a:p>
          <a:endParaRPr lang="en-US"/>
        </a:p>
      </dgm:t>
    </dgm:pt>
    <dgm:pt modelId="{96334835-36AC-42F9-BFE0-8702FD97F429}" type="pres">
      <dgm:prSet presAssocID="{920552CB-C3DE-4748-8079-2831CAFED3A2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232A9-0E2C-4EBD-BC2B-04B7B0EBC6C4}" type="pres">
      <dgm:prSet presAssocID="{920552CB-C3DE-4748-8079-2831CAFED3A2}" presName="comp3" presStyleCnt="0"/>
      <dgm:spPr/>
    </dgm:pt>
    <dgm:pt modelId="{7B201D4F-3ABB-4AA0-9DD1-4E34C1C24790}" type="pres">
      <dgm:prSet presAssocID="{920552CB-C3DE-4748-8079-2831CAFED3A2}" presName="circle3" presStyleLbl="node1" presStyleIdx="2" presStyleCnt="4"/>
      <dgm:spPr/>
      <dgm:t>
        <a:bodyPr/>
        <a:lstStyle/>
        <a:p>
          <a:endParaRPr lang="en-US"/>
        </a:p>
      </dgm:t>
    </dgm:pt>
    <dgm:pt modelId="{65173B94-3E04-4778-9AA5-85512EAA6E5C}" type="pres">
      <dgm:prSet presAssocID="{920552CB-C3DE-4748-8079-2831CAFED3A2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0B7E8-DF5E-4977-9086-B4D4B8AEAFAE}" type="pres">
      <dgm:prSet presAssocID="{920552CB-C3DE-4748-8079-2831CAFED3A2}" presName="comp4" presStyleCnt="0"/>
      <dgm:spPr/>
    </dgm:pt>
    <dgm:pt modelId="{5B04C7D4-0C66-40B7-99AF-6C0E5E463AEB}" type="pres">
      <dgm:prSet presAssocID="{920552CB-C3DE-4748-8079-2831CAFED3A2}" presName="circle4" presStyleLbl="node1" presStyleIdx="3" presStyleCnt="4"/>
      <dgm:spPr/>
      <dgm:t>
        <a:bodyPr/>
        <a:lstStyle/>
        <a:p>
          <a:endParaRPr lang="en-US"/>
        </a:p>
      </dgm:t>
    </dgm:pt>
    <dgm:pt modelId="{138BC12D-E79A-46F1-9873-0ECF244904FC}" type="pres">
      <dgm:prSet presAssocID="{920552CB-C3DE-4748-8079-2831CAFED3A2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858E6A-782A-4551-BEAF-0B02E17360AB}" type="presOf" srcId="{6AC99C86-CBD3-4E84-97DC-EB6E0BC28CC6}" destId="{5B04C7D4-0C66-40B7-99AF-6C0E5E463AEB}" srcOrd="0" destOrd="0" presId="urn:microsoft.com/office/officeart/2005/8/layout/venn2"/>
    <dgm:cxn modelId="{19602AF9-66B3-4124-B684-677B49280F7D}" type="presOf" srcId="{83D9F687-9DA9-42F4-8D14-24174BDEFAE2}" destId="{96334835-36AC-42F9-BFE0-8702FD97F429}" srcOrd="1" destOrd="0" presId="urn:microsoft.com/office/officeart/2005/8/layout/venn2"/>
    <dgm:cxn modelId="{9E796EEA-95C0-4052-932A-3D09D44F71D1}" srcId="{920552CB-C3DE-4748-8079-2831CAFED3A2}" destId="{6AC99C86-CBD3-4E84-97DC-EB6E0BC28CC6}" srcOrd="3" destOrd="0" parTransId="{D4F4BE75-6BE0-4470-B040-F6DC94613080}" sibTransId="{D50E2B80-2BFA-4ABF-AF16-BA37BC9EFC0A}"/>
    <dgm:cxn modelId="{60039824-EFA0-43CA-B3C3-17865D67F8EA}" type="presOf" srcId="{3DDD2868-32EA-4C5D-BDB6-19E46529BCEA}" destId="{7B201D4F-3ABB-4AA0-9DD1-4E34C1C24790}" srcOrd="0" destOrd="0" presId="urn:microsoft.com/office/officeart/2005/8/layout/venn2"/>
    <dgm:cxn modelId="{D14C4A3F-4729-442E-B508-1195EC25D650}" type="presOf" srcId="{04BE936C-E0B1-4D94-8F24-2B83803AEF9F}" destId="{95DE5207-025A-425E-B3D3-E91D76216FF8}" srcOrd="1" destOrd="0" presId="urn:microsoft.com/office/officeart/2005/8/layout/venn2"/>
    <dgm:cxn modelId="{DFF80984-E0E8-4A39-A2C4-683B97D495E1}" type="presOf" srcId="{6AC99C86-CBD3-4E84-97DC-EB6E0BC28CC6}" destId="{138BC12D-E79A-46F1-9873-0ECF244904FC}" srcOrd="1" destOrd="0" presId="urn:microsoft.com/office/officeart/2005/8/layout/venn2"/>
    <dgm:cxn modelId="{16D9D894-FA0A-4C33-8CE6-72E3496BD4FE}" type="presOf" srcId="{920552CB-C3DE-4748-8079-2831CAFED3A2}" destId="{B68FDB90-5246-40EA-B6E8-D89223EF4A5D}" srcOrd="0" destOrd="0" presId="urn:microsoft.com/office/officeart/2005/8/layout/venn2"/>
    <dgm:cxn modelId="{06FDBCFC-6CAF-4BB8-88CE-133B6033DD9C}" type="presOf" srcId="{04BE936C-E0B1-4D94-8F24-2B83803AEF9F}" destId="{280D03B2-5124-4FFE-B2EA-9D0C5DF14AE3}" srcOrd="0" destOrd="0" presId="urn:microsoft.com/office/officeart/2005/8/layout/venn2"/>
    <dgm:cxn modelId="{2A11669C-5BCF-4943-8E2F-F54AEADD5FF6}" type="presOf" srcId="{3DDD2868-32EA-4C5D-BDB6-19E46529BCEA}" destId="{65173B94-3E04-4778-9AA5-85512EAA6E5C}" srcOrd="1" destOrd="0" presId="urn:microsoft.com/office/officeart/2005/8/layout/venn2"/>
    <dgm:cxn modelId="{F2924DF5-3E0D-4798-9433-09ED9702A3A2}" type="presOf" srcId="{83D9F687-9DA9-42F4-8D14-24174BDEFAE2}" destId="{82F6B587-BE75-4509-BA53-DBC19D7C7903}" srcOrd="0" destOrd="0" presId="urn:microsoft.com/office/officeart/2005/8/layout/venn2"/>
    <dgm:cxn modelId="{C6365CFF-1423-4F8A-92D3-7C6F113477D1}" srcId="{920552CB-C3DE-4748-8079-2831CAFED3A2}" destId="{3DDD2868-32EA-4C5D-BDB6-19E46529BCEA}" srcOrd="2" destOrd="0" parTransId="{9C3BE899-412C-4F21-9FE3-B8CD5CB55B74}" sibTransId="{98E860F6-137E-4F38-ABAB-3407817523C3}"/>
    <dgm:cxn modelId="{14CE48F8-3033-4320-8E2C-A1455C4B4289}" srcId="{920552CB-C3DE-4748-8079-2831CAFED3A2}" destId="{83D9F687-9DA9-42F4-8D14-24174BDEFAE2}" srcOrd="1" destOrd="0" parTransId="{D6462131-C24D-4FFB-BF86-3729331DE4D8}" sibTransId="{4DF0029C-566B-495E-82DA-F6D0FEF2F06A}"/>
    <dgm:cxn modelId="{B4A24110-5D53-41B8-80A7-1616A7220855}" srcId="{920552CB-C3DE-4748-8079-2831CAFED3A2}" destId="{04BE936C-E0B1-4D94-8F24-2B83803AEF9F}" srcOrd="0" destOrd="0" parTransId="{103D153B-2538-44DD-874D-815EB7CE5F04}" sibTransId="{6799235D-F304-4F65-A690-60498E901C9A}"/>
    <dgm:cxn modelId="{DD2463B7-E78B-4DE3-9486-BF791773601F}" type="presParOf" srcId="{B68FDB90-5246-40EA-B6E8-D89223EF4A5D}" destId="{F6202F08-D422-409B-9CCC-215963A07691}" srcOrd="0" destOrd="0" presId="urn:microsoft.com/office/officeart/2005/8/layout/venn2"/>
    <dgm:cxn modelId="{A35711B8-26DB-412E-BBB7-FA1A1E8A8E91}" type="presParOf" srcId="{F6202F08-D422-409B-9CCC-215963A07691}" destId="{280D03B2-5124-4FFE-B2EA-9D0C5DF14AE3}" srcOrd="0" destOrd="0" presId="urn:microsoft.com/office/officeart/2005/8/layout/venn2"/>
    <dgm:cxn modelId="{8398B7F0-4D33-4163-B6A8-862342AD6A91}" type="presParOf" srcId="{F6202F08-D422-409B-9CCC-215963A07691}" destId="{95DE5207-025A-425E-B3D3-E91D76216FF8}" srcOrd="1" destOrd="0" presId="urn:microsoft.com/office/officeart/2005/8/layout/venn2"/>
    <dgm:cxn modelId="{89FB051A-11DD-4C49-B0F2-0ED2B75DD94D}" type="presParOf" srcId="{B68FDB90-5246-40EA-B6E8-D89223EF4A5D}" destId="{D09EDDC0-0E95-4F7C-8BD4-F0A9DFDC5429}" srcOrd="1" destOrd="0" presId="urn:microsoft.com/office/officeart/2005/8/layout/venn2"/>
    <dgm:cxn modelId="{57E75339-7164-46DC-950E-CAEA6FEC9B61}" type="presParOf" srcId="{D09EDDC0-0E95-4F7C-8BD4-F0A9DFDC5429}" destId="{82F6B587-BE75-4509-BA53-DBC19D7C7903}" srcOrd="0" destOrd="0" presId="urn:microsoft.com/office/officeart/2005/8/layout/venn2"/>
    <dgm:cxn modelId="{363049A4-0880-4834-B0E6-24DD7E8CFF77}" type="presParOf" srcId="{D09EDDC0-0E95-4F7C-8BD4-F0A9DFDC5429}" destId="{96334835-36AC-42F9-BFE0-8702FD97F429}" srcOrd="1" destOrd="0" presId="urn:microsoft.com/office/officeart/2005/8/layout/venn2"/>
    <dgm:cxn modelId="{67D85546-066C-46EF-8D2A-B416A92E699F}" type="presParOf" srcId="{B68FDB90-5246-40EA-B6E8-D89223EF4A5D}" destId="{696232A9-0E2C-4EBD-BC2B-04B7B0EBC6C4}" srcOrd="2" destOrd="0" presId="urn:microsoft.com/office/officeart/2005/8/layout/venn2"/>
    <dgm:cxn modelId="{EFCF62F4-B1BF-420F-AF54-2118D192AF87}" type="presParOf" srcId="{696232A9-0E2C-4EBD-BC2B-04B7B0EBC6C4}" destId="{7B201D4F-3ABB-4AA0-9DD1-4E34C1C24790}" srcOrd="0" destOrd="0" presId="urn:microsoft.com/office/officeart/2005/8/layout/venn2"/>
    <dgm:cxn modelId="{ECA93479-E4A5-4D56-8542-1DE24BBE4912}" type="presParOf" srcId="{696232A9-0E2C-4EBD-BC2B-04B7B0EBC6C4}" destId="{65173B94-3E04-4778-9AA5-85512EAA6E5C}" srcOrd="1" destOrd="0" presId="urn:microsoft.com/office/officeart/2005/8/layout/venn2"/>
    <dgm:cxn modelId="{787FDD3B-6DE6-422C-8503-CC37597A5C96}" type="presParOf" srcId="{B68FDB90-5246-40EA-B6E8-D89223EF4A5D}" destId="{D5E0B7E8-DF5E-4977-9086-B4D4B8AEAFAE}" srcOrd="3" destOrd="0" presId="urn:microsoft.com/office/officeart/2005/8/layout/venn2"/>
    <dgm:cxn modelId="{3DDF9D56-BF02-43C9-9ABD-B9919355937D}" type="presParOf" srcId="{D5E0B7E8-DF5E-4977-9086-B4D4B8AEAFAE}" destId="{5B04C7D4-0C66-40B7-99AF-6C0E5E463AEB}" srcOrd="0" destOrd="0" presId="urn:microsoft.com/office/officeart/2005/8/layout/venn2"/>
    <dgm:cxn modelId="{8C6E131C-0E59-46CC-B84E-165EA1603B59}" type="presParOf" srcId="{D5E0B7E8-DF5E-4977-9086-B4D4B8AEAFAE}" destId="{138BC12D-E79A-46F1-9873-0ECF244904F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10/21/2014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096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41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469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855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238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55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current company (history, size, location, products and services,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role specifically (responsibilities, typical work week, direct reports,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3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92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20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5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0429-5444-466F-A461-2E8FDD53723C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6362-6680-4064-8846-9AF5615B3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7443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32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10/21/2014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05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10/21/2014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273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10/21/2014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41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2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04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19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 Black" panose="020B0A04020102020204" pitchFamily="34" charset="0"/>
              </a:rPr>
              <a:t>INTRODUCTION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 work for Thomas Safran &amp; Associates (TSA).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Thomas Safran &amp; Associates develops and manages affordable rental housing in Southern California.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My </a:t>
            </a:r>
            <a:r>
              <a:rPr lang="en-US" sz="2400" dirty="0" smtClean="0"/>
              <a:t>title</a:t>
            </a:r>
            <a:r>
              <a:rPr lang="en-US" sz="2400" dirty="0" smtClean="0">
                <a:solidFill>
                  <a:schemeClr val="tx1"/>
                </a:solidFill>
              </a:rPr>
              <a:t> at TSA is President.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 oversee our Management company which includes on-site property managers, maintenance staff, regional supervisors, compliance, and resident services</a:t>
            </a:r>
            <a:r>
              <a:rPr lang="en-US" sz="2400" dirty="0"/>
              <a:t> </a:t>
            </a:r>
            <a:r>
              <a:rPr lang="en-US" sz="2400" dirty="0" smtClean="0"/>
              <a:t>– about 150 employees.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146" y="5756143"/>
            <a:ext cx="4023709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ED6F11"/>
                </a:solidFill>
                <a:latin typeface="Arial Black" panose="020B0A04020102020204" pitchFamily="34" charset="0"/>
              </a:rPr>
              <a:t>College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508" y="1524000"/>
            <a:ext cx="3868340" cy="82391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Activities/Athletics in College: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4768"/>
            <a:ext cx="4041648" cy="3913632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Basketball</a:t>
            </a:r>
          </a:p>
          <a:p>
            <a:pPr lvl="1"/>
            <a:r>
              <a:rPr lang="en-US" sz="2000" dirty="0" smtClean="0"/>
              <a:t>I got involved in their office the first week of school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Manager of the basketball team my sophomore year</a:t>
            </a:r>
          </a:p>
          <a:p>
            <a:r>
              <a:rPr lang="en-US" sz="2400" dirty="0" smtClean="0"/>
              <a:t>Fraternity – Delta Tau Delta</a:t>
            </a:r>
          </a:p>
          <a:p>
            <a:pPr lvl="1"/>
            <a:r>
              <a:rPr lang="en-US" sz="2000" dirty="0" smtClean="0"/>
              <a:t>Community service – Cupid Week</a:t>
            </a:r>
          </a:p>
          <a:p>
            <a:r>
              <a:rPr lang="en-US" sz="2400" dirty="0" smtClean="0"/>
              <a:t>I double majored in Communications &amp; Political Science </a:t>
            </a:r>
            <a:endParaRPr lang="en-US" sz="2000" dirty="0" smtClean="0"/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76400"/>
            <a:ext cx="4041775" cy="6096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Jobs I worked while in College: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362200"/>
            <a:ext cx="3913632" cy="35814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I was paid to work for the basketball team.</a:t>
            </a:r>
          </a:p>
          <a:p>
            <a:r>
              <a:rPr lang="en-US" sz="2200" dirty="0" smtClean="0"/>
              <a:t>I also worked for the Sports Information office which provided press releases and info prior to the games.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0000" r="18888" b="10000"/>
          <a:stretch/>
        </p:blipFill>
        <p:spPr>
          <a:xfrm rot="402920">
            <a:off x="5934294" y="4404159"/>
            <a:ext cx="1469586" cy="220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ED6F11"/>
                </a:solidFill>
                <a:latin typeface="Arial Black" panose="020B0A04020102020204" pitchFamily="34" charset="0"/>
              </a:rPr>
              <a:t>College</a:t>
            </a:r>
            <a:endParaRPr lang="en-US" sz="5400" dirty="0">
              <a:latin typeface="Bauhaus 93" pitchFamily="8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556" r="15834" b="26667"/>
          <a:stretch/>
        </p:blipFill>
        <p:spPr>
          <a:xfrm>
            <a:off x="248697" y="1459749"/>
            <a:ext cx="4633546" cy="2590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7" t="8889" r="15926" b="14444"/>
          <a:stretch/>
        </p:blipFill>
        <p:spPr>
          <a:xfrm rot="549116">
            <a:off x="6592299" y="211050"/>
            <a:ext cx="988600" cy="1482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72" y="1917700"/>
            <a:ext cx="3409950" cy="4546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7778" r="6667" b="13333"/>
          <a:stretch/>
        </p:blipFill>
        <p:spPr>
          <a:xfrm>
            <a:off x="533400" y="4191000"/>
            <a:ext cx="3895860" cy="258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ED6F11"/>
                </a:solidFill>
                <a:latin typeface="Arial Black" panose="020B0A04020102020204" pitchFamily="34" charset="0"/>
              </a:rPr>
              <a:t>College</a:t>
            </a:r>
            <a:endParaRPr lang="en-US" sz="5400" dirty="0">
              <a:latin typeface="Bauhaus 93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Favorite classes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Communications</a:t>
            </a:r>
          </a:p>
          <a:p>
            <a:r>
              <a:rPr lang="en-US" sz="2400" dirty="0" smtClean="0"/>
              <a:t>Public Speaking</a:t>
            </a:r>
          </a:p>
          <a:p>
            <a:pPr marL="0" indent="0">
              <a:buNone/>
            </a:pPr>
            <a:r>
              <a:rPr lang="en-US" sz="2400" dirty="0" smtClean="0"/>
              <a:t>*Take as many literature, English and grammar classes as you can because you have to speak and write well to be successful in any field.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Least favorite classes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Science</a:t>
            </a:r>
          </a:p>
          <a:p>
            <a:r>
              <a:rPr lang="en-US" sz="2400" dirty="0" smtClean="0"/>
              <a:t>Math</a:t>
            </a:r>
          </a:p>
        </p:txBody>
      </p:sp>
    </p:spTree>
    <p:extLst>
      <p:ext uri="{BB962C8B-B14F-4D97-AF65-F5344CB8AC3E}">
        <p14:creationId xmlns:p14="http://schemas.microsoft.com/office/powerpoint/2010/main" val="22104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rgbClr val="ED6F11"/>
                </a:solidFill>
                <a:latin typeface="Arial Black" panose="020B0A04020102020204" pitchFamily="34" charset="0"/>
              </a:rPr>
              <a:t>College</a:t>
            </a:r>
            <a:endParaRPr lang="en-US" sz="5400" dirty="0">
              <a:latin typeface="Bauhaus 93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95400"/>
            <a:ext cx="3868340" cy="82391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Fondest memories: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286000"/>
            <a:ext cx="3868340" cy="44196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Basketball team</a:t>
            </a:r>
          </a:p>
          <a:p>
            <a:r>
              <a:rPr lang="en-US" sz="2400" dirty="0" smtClean="0"/>
              <a:t>Meeting new friends</a:t>
            </a:r>
          </a:p>
          <a:p>
            <a:r>
              <a:rPr lang="en-US" sz="2400" dirty="0" smtClean="0"/>
              <a:t>Traveling to new places like Niagara Falls, Pennsylvania, New York City, Montreal, Toronto…</a:t>
            </a:r>
          </a:p>
          <a:p>
            <a:r>
              <a:rPr lang="en-US" sz="2400" dirty="0" smtClean="0"/>
              <a:t>Studying abroad</a:t>
            </a:r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emester in Spain</a:t>
            </a:r>
          </a:p>
          <a:p>
            <a:pPr lvl="1"/>
            <a:r>
              <a:rPr lang="en-US" sz="2000" dirty="0" smtClean="0"/>
              <a:t>Semester in London</a:t>
            </a:r>
            <a:endParaRPr lang="en-US" sz="2000" dirty="0"/>
          </a:p>
          <a:p>
            <a:r>
              <a:rPr lang="en-US" sz="2400" dirty="0" smtClean="0"/>
              <a:t>Living in a great college town</a:t>
            </a:r>
          </a:p>
          <a:p>
            <a:r>
              <a:rPr lang="en-US" sz="2400" dirty="0" smtClean="0"/>
              <a:t>Experiencing the seasons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85888"/>
            <a:ext cx="4133850" cy="82391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Obstacles or adversity that you had to overcome: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286000"/>
            <a:ext cx="3887391" cy="36845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Adjusting to the cold! It snowed 180 inches my sophomore year and did not get above zero the entire month of February.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6667" r="3334" b="5555"/>
          <a:stretch/>
        </p:blipFill>
        <p:spPr>
          <a:xfrm>
            <a:off x="4724400" y="3964503"/>
            <a:ext cx="4186128" cy="27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ED6F11"/>
                </a:solidFill>
                <a:latin typeface="Arial Black" panose="020B0A04020102020204" pitchFamily="34" charset="0"/>
              </a:rPr>
              <a:t>College</a:t>
            </a:r>
            <a:endParaRPr lang="en-US" sz="5400" dirty="0">
              <a:latin typeface="Bauhaus 93" pitchFamily="8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2222" r="12500" b="18889"/>
          <a:stretch/>
        </p:blipFill>
        <p:spPr>
          <a:xfrm>
            <a:off x="4800600" y="2133600"/>
            <a:ext cx="4109884" cy="289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0000" r="5834" b="13333"/>
          <a:stretch/>
        </p:blipFill>
        <p:spPr>
          <a:xfrm>
            <a:off x="176425" y="2121159"/>
            <a:ext cx="4383134" cy="29080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8200" y="51170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Studying abroad in London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0" y="50408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76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  <a:latin typeface="Bodoni MT Black" panose="02070A03080606020203" pitchFamily="18" charset="0"/>
              </a:rPr>
              <a:t>Career Path</a:t>
            </a:r>
            <a:endParaRPr lang="en-US" sz="5400" dirty="0">
              <a:solidFill>
                <a:schemeClr val="tx1"/>
              </a:solidFill>
              <a:latin typeface="Bodoni MT Black" panose="02070A03080606020203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6064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24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2588" y="152400"/>
            <a:ext cx="8229600" cy="12192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Bodoni MT Black" panose="02070A03080606020203" pitchFamily="18" charset="0"/>
              </a:rPr>
              <a:t>Career</a:t>
            </a:r>
            <a:endParaRPr lang="en-US" sz="5400" dirty="0">
              <a:solidFill>
                <a:schemeClr val="tx1"/>
              </a:solidFill>
              <a:latin typeface="Bodoni MT Black" panose="02070A030806060202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My first job: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 worked a lot of jobs in high school:</a:t>
            </a:r>
            <a:endParaRPr lang="en-US" sz="2400" dirty="0"/>
          </a:p>
          <a:p>
            <a:pPr lvl="1"/>
            <a:r>
              <a:rPr lang="en-US" sz="2400" dirty="0" smtClean="0"/>
              <a:t>Ice cream shop</a:t>
            </a:r>
          </a:p>
          <a:p>
            <a:pPr lvl="1"/>
            <a:r>
              <a:rPr lang="en-US" sz="2400" dirty="0" smtClean="0"/>
              <a:t>Copy store</a:t>
            </a:r>
          </a:p>
          <a:p>
            <a:pPr lvl="1"/>
            <a:r>
              <a:rPr lang="en-US" sz="2400" dirty="0" smtClean="0"/>
              <a:t>Camp counselor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My worst job: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 hated working in the ice cream shop even though it sounds fun.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908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Bodoni MT Black" panose="02070A03080606020203" pitchFamily="18" charset="0"/>
              </a:rPr>
              <a:t>Career</a:t>
            </a:r>
            <a:endParaRPr lang="en-US" sz="5400" dirty="0">
              <a:solidFill>
                <a:schemeClr val="tx1"/>
              </a:solidFill>
              <a:latin typeface="Bodoni MT Black" panose="02070A030806060202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295400"/>
            <a:ext cx="5867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My career in PR/Marketing: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Right after college I worked for a PR company for 3 years.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Fun brands: Levi’s, Sony, Sports Illustrated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Ability to be very creative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Then I worked at MTV for 4 years.</a:t>
            </a:r>
          </a:p>
          <a:p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7778" r="11480" b="11111"/>
          <a:stretch/>
        </p:blipFill>
        <p:spPr>
          <a:xfrm>
            <a:off x="6172200" y="121966"/>
            <a:ext cx="2133600" cy="3272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5" r="16618" b="18889"/>
          <a:stretch/>
        </p:blipFill>
        <p:spPr>
          <a:xfrm>
            <a:off x="5710061" y="3479647"/>
            <a:ext cx="3114675" cy="32650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15556" r="14445" b="15555"/>
          <a:stretch/>
        </p:blipFill>
        <p:spPr>
          <a:xfrm>
            <a:off x="3875370" y="4471446"/>
            <a:ext cx="1393259" cy="2273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5" t="14786" r="15961" b="11112"/>
          <a:stretch/>
        </p:blipFill>
        <p:spPr>
          <a:xfrm rot="21234242">
            <a:off x="2348846" y="4483484"/>
            <a:ext cx="1086352" cy="1569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20001" r="18889" b="11110"/>
          <a:stretch/>
        </p:blipFill>
        <p:spPr>
          <a:xfrm rot="483860">
            <a:off x="1303338" y="4452383"/>
            <a:ext cx="1049903" cy="1587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21458" r="18889" b="10000"/>
          <a:stretch/>
        </p:blipFill>
        <p:spPr>
          <a:xfrm rot="21316318">
            <a:off x="167602" y="4594048"/>
            <a:ext cx="1143000" cy="163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1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28909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Constantia" panose="02030602050306030303" pitchFamily="18" charset="0"/>
              </a:rPr>
              <a:t>Grad School</a:t>
            </a:r>
            <a:endParaRPr lang="en-US" sz="5400" dirty="0">
              <a:latin typeface="Constantia" panose="02030602050306030303" pitchFamily="18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543800" cy="1905000"/>
          </a:xfrm>
        </p:spPr>
        <p:txBody>
          <a:bodyPr anchor="t">
            <a:normAutofit/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I got my MBA in Real Estate/Finance at Fordham University in New York.</a:t>
            </a:r>
          </a:p>
        </p:txBody>
      </p:sp>
      <p:pic>
        <p:nvPicPr>
          <p:cNvPr id="2050" name="Picture 2" descr="http://blog.delivery.com/wp-content/uploads/2010/06/FordhamColorLog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895600"/>
            <a:ext cx="3733800" cy="31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70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2588" y="152400"/>
            <a:ext cx="8229600" cy="9144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Bodoni MT Black" panose="02070A03080606020203" pitchFamily="18" charset="0"/>
              </a:rPr>
              <a:t>Career</a:t>
            </a:r>
            <a:endParaRPr lang="en-US" sz="5400" dirty="0">
              <a:solidFill>
                <a:schemeClr val="tx1"/>
              </a:solidFill>
              <a:latin typeface="Bodoni MT Black" panose="02070A030806060202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1524000"/>
          </a:xfrm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I moved back to LA in 2005 and started working for Thomas Safran &amp; Associates as a Regional Property Supervisor.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In </a:t>
            </a:r>
            <a:r>
              <a:rPr lang="en-US" sz="2400" b="0" dirty="0" smtClean="0"/>
              <a:t>2008</a:t>
            </a:r>
            <a:r>
              <a:rPr lang="en-US" sz="2400" b="0" dirty="0" smtClean="0">
                <a:solidFill>
                  <a:schemeClr val="tx1"/>
                </a:solidFill>
              </a:rPr>
              <a:t>, I became President, which is my current role. </a:t>
            </a:r>
            <a:endParaRPr lang="en-US" sz="2400" b="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05" y="2209800"/>
            <a:ext cx="4665990" cy="312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3600" y="5436902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TSA staff at our annual community service day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81" y="5921252"/>
            <a:ext cx="4020238" cy="79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3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Bodoni MT Black" panose="02070A03080606020203" pitchFamily="18" charset="0"/>
              </a:rPr>
              <a:t>The Early Years…</a:t>
            </a:r>
            <a:endParaRPr lang="en-US" sz="5400" dirty="0">
              <a:latin typeface="Bodoni MT Black" panose="02070A030806060202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 was born and raised in Los Angeles, CA.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8750" r="10715" b="6249"/>
          <a:stretch/>
        </p:blipFill>
        <p:spPr>
          <a:xfrm>
            <a:off x="228600" y="2209800"/>
            <a:ext cx="2590800" cy="362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2223" r="18888" b="8889"/>
          <a:stretch/>
        </p:blipFill>
        <p:spPr>
          <a:xfrm>
            <a:off x="2971800" y="1981200"/>
            <a:ext cx="2743200" cy="4328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133600"/>
            <a:ext cx="28003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3400" y="3048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Some of our properties…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6" y="1143000"/>
            <a:ext cx="40005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24339"/>
            <a:ext cx="4056484" cy="2704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0" y="4012755"/>
            <a:ext cx="4063482" cy="2708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96" y="4012755"/>
            <a:ext cx="4068147" cy="271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95" y="-152400"/>
            <a:ext cx="35433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Resident Services:</a:t>
            </a:r>
            <a:endParaRPr lang="en-US" sz="36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0" b="8604"/>
          <a:stretch/>
        </p:blipFill>
        <p:spPr>
          <a:xfrm>
            <a:off x="533400" y="1001240"/>
            <a:ext cx="3905250" cy="266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4731" r="2734"/>
          <a:stretch/>
        </p:blipFill>
        <p:spPr>
          <a:xfrm>
            <a:off x="4876800" y="3962400"/>
            <a:ext cx="3851914" cy="2622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" t="23485" r="-350" b="12121"/>
          <a:stretch/>
        </p:blipFill>
        <p:spPr>
          <a:xfrm>
            <a:off x="4982527" y="851317"/>
            <a:ext cx="3335657" cy="296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/>
          <a:stretch/>
        </p:blipFill>
        <p:spPr>
          <a:xfrm>
            <a:off x="666750" y="3962400"/>
            <a:ext cx="3733800" cy="273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2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9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CURRENT ROLE</a:t>
            </a:r>
            <a:endParaRPr lang="en-US" sz="54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9645700"/>
              </p:ext>
            </p:extLst>
          </p:nvPr>
        </p:nvGraphicFramePr>
        <p:xfrm>
          <a:off x="304800" y="1066800"/>
          <a:ext cx="8610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48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CURRENT ROLE</a:t>
            </a:r>
            <a:endParaRPr lang="en-US" sz="54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7612318"/>
              </p:ext>
            </p:extLst>
          </p:nvPr>
        </p:nvGraphicFramePr>
        <p:xfrm>
          <a:off x="381000" y="1143000"/>
          <a:ext cx="8134350" cy="503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49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Cambria" panose="02040503050406030204" pitchFamily="18" charset="0"/>
              </a:rPr>
              <a:t>Career Compensation</a:t>
            </a:r>
            <a:endParaRPr lang="en-US" sz="4800" dirty="0">
              <a:latin typeface="Cambria" panose="020405030504060302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5562861"/>
              </p:ext>
            </p:extLst>
          </p:nvPr>
        </p:nvGraphicFramePr>
        <p:xfrm>
          <a:off x="457200" y="1371600"/>
          <a:ext cx="8058150" cy="480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48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+mn-lt"/>
              </a:rPr>
              <a:t>QUESTION AND ANSWER</a:t>
            </a:r>
            <a:endParaRPr lang="en-US" sz="5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620416"/>
            <a:ext cx="3963264" cy="4425348"/>
          </a:xfrm>
        </p:spPr>
      </p:pic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Bodoni MT Black" panose="02070A03080606020203" pitchFamily="18" charset="0"/>
              </a:rPr>
              <a:t>My Family</a:t>
            </a:r>
            <a:endParaRPr lang="en-US" sz="5400" dirty="0">
              <a:latin typeface="Bodoni MT Black" panose="02070A030806060202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 little about my family…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39" y="2057400"/>
            <a:ext cx="6438122" cy="426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Constantia" panose="02030602050306030303" pitchFamily="18" charset="0"/>
              </a:rPr>
              <a:t>HIGH SCHOOL</a:t>
            </a:r>
            <a:endParaRPr lang="en-US" sz="5400" dirty="0">
              <a:latin typeface="Constantia" panose="0203060205030603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 attended high school in Los Angeles, CA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3757" t="32169" r="2517" b="15254"/>
          <a:stretch/>
        </p:blipFill>
        <p:spPr>
          <a:xfrm>
            <a:off x="838200" y="2286000"/>
            <a:ext cx="5209540" cy="3896237"/>
          </a:xfrm>
          <a:prstGeom prst="rect">
            <a:avLst/>
          </a:prstGeom>
        </p:spPr>
      </p:pic>
      <p:pic>
        <p:nvPicPr>
          <p:cNvPr id="1026" name="Picture 2" descr="http://upload.wikimedia.org/wikipedia/en/e/e8/Beverly_Hills_High_School_cr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2" y="2795080"/>
            <a:ext cx="2209798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Constantia" panose="02030602050306030303" pitchFamily="18" charset="0"/>
              </a:rPr>
              <a:t>HIGH SCHOOL</a:t>
            </a:r>
            <a:endParaRPr lang="en-US" sz="5400" dirty="0">
              <a:latin typeface="Constantia" panose="0203060205030603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2286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As a HS student I was really involved in sports. I played football, basketball, and volleyball. I was captain of both the football and basketball teams.</a:t>
            </a:r>
          </a:p>
          <a:p>
            <a:r>
              <a:rPr lang="en-US" sz="2400" dirty="0" smtClean="0"/>
              <a:t>I was a pretty outgoing kid, but playing sports made it easy to make friends.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7" t="5896" r="14444" b="6667"/>
          <a:stretch/>
        </p:blipFill>
        <p:spPr>
          <a:xfrm>
            <a:off x="4876800" y="2725636"/>
            <a:ext cx="2286000" cy="3827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8303" r="14802" b="8233"/>
          <a:stretch/>
        </p:blipFill>
        <p:spPr>
          <a:xfrm>
            <a:off x="1600200" y="2772065"/>
            <a:ext cx="2514600" cy="3781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1118" y="6492342"/>
            <a:ext cx="1066800" cy="367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649118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Football Team</a:t>
            </a:r>
          </a:p>
        </p:txBody>
      </p:sp>
    </p:spTree>
    <p:extLst>
      <p:ext uri="{BB962C8B-B14F-4D97-AF65-F5344CB8AC3E}">
        <p14:creationId xmlns:p14="http://schemas.microsoft.com/office/powerpoint/2010/main" val="19564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Constantia" panose="02030602050306030303" pitchFamily="18" charset="0"/>
              </a:rPr>
              <a:t>HIGH SCHOOL</a:t>
            </a:r>
            <a:endParaRPr lang="en-US" sz="5400" dirty="0">
              <a:latin typeface="Constantia" panose="0203060205030603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19200"/>
            <a:ext cx="3868340" cy="82391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Things I </a:t>
            </a:r>
            <a:r>
              <a:rPr lang="en-US" sz="2800" dirty="0"/>
              <a:t>e</a:t>
            </a:r>
            <a:r>
              <a:rPr lang="en-US" sz="2800" dirty="0" smtClean="0">
                <a:solidFill>
                  <a:schemeClr val="tx1"/>
                </a:solidFill>
              </a:rPr>
              <a:t>njoyed in HS: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133600"/>
            <a:ext cx="3789758" cy="4200526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Classes:</a:t>
            </a:r>
          </a:p>
          <a:p>
            <a:pPr lvl="1"/>
            <a:r>
              <a:rPr lang="en-US" sz="2200" dirty="0" smtClean="0"/>
              <a:t>English was my favorite class. I liked doing book reports.</a:t>
            </a:r>
          </a:p>
          <a:p>
            <a:r>
              <a:rPr lang="en-US" sz="2600" dirty="0" smtClean="0"/>
              <a:t>Teachers:</a:t>
            </a:r>
          </a:p>
          <a:p>
            <a:pPr lvl="1"/>
            <a:r>
              <a:rPr lang="en-US" sz="2200" dirty="0" smtClean="0"/>
              <a:t>My English and math teachers</a:t>
            </a:r>
          </a:p>
          <a:p>
            <a:r>
              <a:rPr lang="en-US" sz="2600" dirty="0" smtClean="0"/>
              <a:t>Sports:</a:t>
            </a:r>
          </a:p>
          <a:p>
            <a:pPr lvl="1"/>
            <a:r>
              <a:rPr lang="en-US" sz="2200" dirty="0" smtClean="0"/>
              <a:t>Football</a:t>
            </a:r>
          </a:p>
          <a:p>
            <a:pPr lvl="1"/>
            <a:r>
              <a:rPr lang="en-US" sz="2200" dirty="0" smtClean="0"/>
              <a:t>Basketball</a:t>
            </a:r>
          </a:p>
          <a:p>
            <a:pPr lvl="1"/>
            <a:r>
              <a:rPr lang="en-US" sz="2200" dirty="0" smtClean="0"/>
              <a:t>Volleyball</a:t>
            </a:r>
          </a:p>
          <a:p>
            <a:r>
              <a:rPr lang="en-US" sz="2600" dirty="0" smtClean="0"/>
              <a:t>Interest in politicians:</a:t>
            </a:r>
          </a:p>
          <a:p>
            <a:pPr lvl="1"/>
            <a:r>
              <a:rPr lang="en-US" sz="2200" dirty="0" smtClean="0"/>
              <a:t>I’ve met 3 presidents: Reagan, Clinton and Obama</a:t>
            </a:r>
            <a:endParaRPr lang="en-US" sz="2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7767" y="1219200"/>
            <a:ext cx="4438650" cy="82391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Things I did NOT enjoy in HS: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106612"/>
            <a:ext cx="4417267" cy="3684588"/>
          </a:xfrm>
        </p:spPr>
        <p:txBody>
          <a:bodyPr/>
          <a:lstStyle/>
          <a:p>
            <a:r>
              <a:rPr lang="en-US" sz="2400" dirty="0" smtClean="0"/>
              <a:t>Science classes:</a:t>
            </a:r>
          </a:p>
          <a:p>
            <a:pPr lvl="1"/>
            <a:r>
              <a:rPr lang="en-US" sz="2000" dirty="0" smtClean="0"/>
              <a:t>I did not do well in biology, chemistry or physiology – my brain did not comprehend them.</a:t>
            </a:r>
          </a:p>
          <a:p>
            <a:r>
              <a:rPr lang="en-US" sz="2400" dirty="0"/>
              <a:t>Peer </a:t>
            </a:r>
            <a:r>
              <a:rPr lang="en-US" sz="2400" dirty="0" smtClean="0"/>
              <a:t>pressure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5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Constantia" panose="02030602050306030303" pitchFamily="18" charset="0"/>
              </a:rPr>
              <a:t>HIGH SCHOOL</a:t>
            </a:r>
            <a:endParaRPr lang="en-US" sz="5400" dirty="0">
              <a:latin typeface="Constantia" panose="02030602050306030303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6700" y="1295400"/>
            <a:ext cx="4362450" cy="82391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Jobs I worked while in HS: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8924" y="2200428"/>
            <a:ext cx="8656476" cy="3684588"/>
          </a:xfrm>
        </p:spPr>
        <p:txBody>
          <a:bodyPr>
            <a:normAutofit/>
          </a:bodyPr>
          <a:lstStyle/>
          <a:p>
            <a:r>
              <a:rPr lang="en-US" sz="2400" dirty="0"/>
              <a:t>I always worked from as far back as I can remember.  I liked to make money.  </a:t>
            </a:r>
            <a:endParaRPr lang="en-US" sz="2400" dirty="0" smtClean="0"/>
          </a:p>
          <a:p>
            <a:r>
              <a:rPr lang="en-US" sz="2400" dirty="0" smtClean="0"/>
              <a:t>Fun jobs in HS were: babysitting </a:t>
            </a:r>
            <a:r>
              <a:rPr lang="en-US" sz="2400" dirty="0"/>
              <a:t>for kids in the neighborhood and </a:t>
            </a:r>
            <a:r>
              <a:rPr lang="en-US" sz="2400" dirty="0" smtClean="0"/>
              <a:t>being a camp </a:t>
            </a:r>
            <a:r>
              <a:rPr lang="en-US" sz="2400" dirty="0"/>
              <a:t>counselor at local day camps.  </a:t>
            </a:r>
            <a:endParaRPr lang="en-US" sz="2400" dirty="0" smtClean="0"/>
          </a:p>
          <a:p>
            <a:r>
              <a:rPr lang="en-US" sz="2400" dirty="0" smtClean="0"/>
              <a:t>Awful </a:t>
            </a:r>
            <a:r>
              <a:rPr lang="en-US" sz="2400" dirty="0"/>
              <a:t>jobs included working at an ice cream store with fancy desserts and coffee orders (I didn’t know a latte from an espresso).  I also worked at a </a:t>
            </a:r>
            <a:r>
              <a:rPr lang="en-US" sz="2400" dirty="0" smtClean="0"/>
              <a:t>copy </a:t>
            </a:r>
            <a:r>
              <a:rPr lang="en-US" sz="2400" dirty="0"/>
              <a:t>store like </a:t>
            </a:r>
            <a:r>
              <a:rPr lang="en-US" sz="2400" dirty="0" err="1"/>
              <a:t>Kinkos</a:t>
            </a:r>
            <a:r>
              <a:rPr lang="en-US" sz="2400" dirty="0"/>
              <a:t>.  I was terrible and stapled presentations in all the wrong places.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76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Constantia" panose="02030602050306030303" pitchFamily="18" charset="0"/>
              </a:rPr>
              <a:t>HIGH SCHOOL</a:t>
            </a:r>
            <a:endParaRPr lang="en-US" sz="5400" dirty="0">
              <a:latin typeface="Constantia" panose="0203060205030603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1174"/>
            <a:ext cx="4343400" cy="82391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Fondest memories from HS: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133600"/>
            <a:ext cx="5181600" cy="40560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 </a:t>
            </a:r>
            <a:r>
              <a:rPr lang="en-US" sz="2400" dirty="0"/>
              <a:t>was selected to the under 16 junior basketball team and represented Los Angeles.  There were over 80 teams and we won silver medal.  We lost to a really good team from New Jersey.  </a:t>
            </a:r>
            <a:endParaRPr lang="en-US" sz="2400" dirty="0" smtClean="0"/>
          </a:p>
          <a:p>
            <a:r>
              <a:rPr lang="en-US" sz="2400" dirty="0" smtClean="0"/>
              <a:t>I </a:t>
            </a:r>
            <a:r>
              <a:rPr lang="en-US" sz="2400" dirty="0"/>
              <a:t>also traveled abroad my senior year and explored parts of Scandinavia in Europe.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3334" r="15925" b="5554"/>
          <a:stretch/>
        </p:blipFill>
        <p:spPr>
          <a:xfrm>
            <a:off x="5791200" y="1600200"/>
            <a:ext cx="2514600" cy="44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0" y="370495"/>
            <a:ext cx="41910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ED6F11"/>
                </a:solidFill>
                <a:latin typeface="Arial Black" panose="020B0A04020102020204" pitchFamily="34" charset="0"/>
              </a:rPr>
              <a:t>College</a:t>
            </a:r>
            <a:endParaRPr lang="en-US" sz="5400" dirty="0">
              <a:solidFill>
                <a:srgbClr val="ED6F1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64945"/>
            <a:ext cx="8534400" cy="6096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I attended college at Syracuse University in Syracuse, NY. 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2" descr="http://www.wsdg.com/data/edithtml/events/Images/syracu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2480"/>
            <a:ext cx="1676400" cy="15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urvivingcollege.com/wp-content/uploads/2013/03/Syracuse-University-Oranges-Mascot-Mond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940" y="226988"/>
            <a:ext cx="2006860" cy="169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eli.syr.edu/wp-content/uploads/2013/03/ELI_Map_WEB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"/>
          <a:stretch/>
        </p:blipFill>
        <p:spPr bwMode="auto">
          <a:xfrm>
            <a:off x="304800" y="2620117"/>
            <a:ext cx="3962400" cy="347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2222" r="5833" b="17410"/>
          <a:stretch/>
        </p:blipFill>
        <p:spPr>
          <a:xfrm>
            <a:off x="4508240" y="3008635"/>
            <a:ext cx="4343400" cy="2696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5726668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Graduation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18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1069</TotalTime>
  <Words>884</Words>
  <Application>Microsoft Office PowerPoint</Application>
  <PresentationFormat>On-screen Show (4:3)</PresentationFormat>
  <Paragraphs>160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Aparajita</vt:lpstr>
      <vt:lpstr>Arial</vt:lpstr>
      <vt:lpstr>Arial Black</vt:lpstr>
      <vt:lpstr>Bauhaus 93</vt:lpstr>
      <vt:lpstr>Bodoni MT Black</vt:lpstr>
      <vt:lpstr>Calibri</vt:lpstr>
      <vt:lpstr>Calibri Light</vt:lpstr>
      <vt:lpstr>Cambria</vt:lpstr>
      <vt:lpstr>Constantia</vt:lpstr>
      <vt:lpstr>Office Theme</vt:lpstr>
      <vt:lpstr>INTRODUCTION</vt:lpstr>
      <vt:lpstr>The Early Years…</vt:lpstr>
      <vt:lpstr>My Family</vt:lpstr>
      <vt:lpstr>HIGH SCHOOL</vt:lpstr>
      <vt:lpstr>HIGH SCHOOL</vt:lpstr>
      <vt:lpstr>HIGH SCHOOL</vt:lpstr>
      <vt:lpstr>HIGH SCHOOL</vt:lpstr>
      <vt:lpstr>HIGH SCHOOL</vt:lpstr>
      <vt:lpstr>College</vt:lpstr>
      <vt:lpstr>College</vt:lpstr>
      <vt:lpstr>College</vt:lpstr>
      <vt:lpstr>College</vt:lpstr>
      <vt:lpstr>College</vt:lpstr>
      <vt:lpstr>College</vt:lpstr>
      <vt:lpstr>Career Path</vt:lpstr>
      <vt:lpstr>Career</vt:lpstr>
      <vt:lpstr>Career</vt:lpstr>
      <vt:lpstr>Grad School</vt:lpstr>
      <vt:lpstr>Career</vt:lpstr>
      <vt:lpstr>PowerPoint Presentation</vt:lpstr>
      <vt:lpstr>Resident Services:</vt:lpstr>
      <vt:lpstr>CURRENT ROLE</vt:lpstr>
      <vt:lpstr>CURRENT ROLE</vt:lpstr>
      <vt:lpstr>Career Compensation</vt:lpstr>
      <vt:lpstr>QUESTION AND ANSWER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EHSAdmin</cp:lastModifiedBy>
  <cp:revision>42</cp:revision>
  <cp:lastPrinted>2014-10-21T22:03:58Z</cp:lastPrinted>
  <dcterms:created xsi:type="dcterms:W3CDTF">2013-01-02T21:12:08Z</dcterms:created>
  <dcterms:modified xsi:type="dcterms:W3CDTF">2014-10-21T22:47:19Z</dcterms:modified>
</cp:coreProperties>
</file>