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notesSlides/notesSlide1.xml" ContentType="application/vnd.openxmlformats-officedocument.presentationml.notesSlide+xml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5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5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5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5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5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914400" rtl="0" fontAlgn="auto" latinLnBrk="0" hangingPunct="0">
      <a:lnSpc>
        <a:spcPct val="100000"/>
      </a:lnSpc>
      <a:spcBef>
        <a:spcPts val="5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914400" rtl="0" fontAlgn="auto" latinLnBrk="0" hangingPunct="0">
      <a:lnSpc>
        <a:spcPct val="100000"/>
      </a:lnSpc>
      <a:spcBef>
        <a:spcPts val="5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914400" rtl="0" fontAlgn="auto" latinLnBrk="0" hangingPunct="0">
      <a:lnSpc>
        <a:spcPct val="100000"/>
      </a:lnSpc>
      <a:spcBef>
        <a:spcPts val="5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914400" rtl="0" fontAlgn="auto" latinLnBrk="0" hangingPunct="0">
      <a:lnSpc>
        <a:spcPct val="100000"/>
      </a:lnSpc>
      <a:spcBef>
        <a:spcPts val="50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5E5"/>
          </a:solidFill>
        </a:fill>
      </a:tcStyle>
    </a:wholeTbl>
    <a:band2H>
      <a:tcTxStyle b="def" i="def"/>
      <a:tcStyle>
        <a:tcBdr/>
        <a:fill>
          <a:solidFill>
            <a:srgbClr val="E9EBF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" name="Shape 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Use this graph to show general compensation ranges for people in various roles in your company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to add title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to add text</a:t>
            </a:r>
          </a:p>
        </p:txBody>
      </p:sp>
      <p:sp>
        <p:nvSpPr>
          <p:cNvPr id="15" name="Shape 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to add title</a:t>
            </a:r>
          </a:p>
        </p:txBody>
      </p:sp>
      <p:sp>
        <p:nvSpPr>
          <p:cNvPr id="23" name="Shape 23"/>
          <p:cNvSpPr/>
          <p:nvPr>
            <p:ph type="body" sz="quarter" idx="1"/>
          </p:nvPr>
        </p:nvSpPr>
        <p:spPr>
          <a:xfrm>
            <a:off x="457200" y="1460500"/>
            <a:ext cx="4040188" cy="749300"/>
          </a:xfrm>
          <a:prstGeom prst="rect">
            <a:avLst/>
          </a:prstGeom>
        </p:spPr>
        <p:txBody>
          <a:bodyPr anchor="b"/>
          <a:lstStyle/>
          <a:p>
            <a:pPr/>
            <a:r>
              <a:t>Click to add text</a:t>
            </a:r>
          </a:p>
        </p:txBody>
      </p:sp>
      <p:sp>
        <p:nvSpPr>
          <p:cNvPr id="24" name="Shape 2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to add title</a:t>
            </a:r>
          </a:p>
        </p:txBody>
      </p:sp>
      <p:sp>
        <p:nvSpPr>
          <p:cNvPr id="32" name="Shape 32"/>
          <p:cNvSpPr/>
          <p:nvPr>
            <p:ph type="body" sz="half" idx="1"/>
          </p:nvPr>
        </p:nvSpPr>
        <p:spPr>
          <a:xfrm>
            <a:off x="4648200" y="1600200"/>
            <a:ext cx="4038600" cy="5256213"/>
          </a:xfrm>
          <a:prstGeom prst="rect">
            <a:avLst/>
          </a:prstGeom>
        </p:spPr>
        <p:txBody>
          <a:bodyPr/>
          <a:lstStyle/>
          <a:p>
            <a:pPr/>
            <a:r>
              <a:t>Click to add text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xfrm>
            <a:off x="685800" y="0"/>
            <a:ext cx="7772400" cy="4876800"/>
          </a:xfrm>
          <a:prstGeom prst="rect">
            <a:avLst/>
          </a:prstGeom>
        </p:spPr>
        <p:txBody>
          <a:bodyPr/>
          <a:lstStyle/>
          <a:p>
            <a:pPr/>
            <a:r>
              <a:t>Click to add title</a:t>
            </a:r>
          </a:p>
        </p:txBody>
      </p:sp>
      <p:sp>
        <p:nvSpPr>
          <p:cNvPr id="41" name="Shape 41"/>
          <p:cNvSpPr/>
          <p:nvPr>
            <p:ph type="body" sz="quarter" idx="1"/>
          </p:nvPr>
        </p:nvSpPr>
        <p:spPr>
          <a:xfrm>
            <a:off x="1371600" y="4953000"/>
            <a:ext cx="6400800" cy="1905000"/>
          </a:xfrm>
          <a:prstGeom prst="rect">
            <a:avLst/>
          </a:prstGeom>
        </p:spPr>
        <p:txBody>
          <a:bodyPr/>
          <a:lstStyle/>
          <a:p>
            <a:pPr/>
            <a:r>
              <a:t>Click to add text</a:t>
            </a:r>
          </a:p>
        </p:txBody>
      </p:sp>
      <p:sp>
        <p:nvSpPr>
          <p:cNvPr id="42" name="Shape 4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50000">
              <a:srgbClr val="FFFFFF"/>
            </a:gs>
            <a:gs pos="75999">
              <a:srgbClr val="F3F3F3"/>
            </a:gs>
            <a:gs pos="91999">
              <a:srgbClr val="D9D9D9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8456610" y="6499222"/>
            <a:ext cx="85725" cy="84138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spcBef>
                <a:spcPts val="0"/>
              </a:spcBef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568322" y="6499222"/>
            <a:ext cx="84138" cy="84138"/>
          </a:xfrm>
          <a:prstGeom prst="ellipse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spcBef>
                <a:spcPts val="0"/>
              </a:spcBef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457200" y="-1"/>
            <a:ext cx="8229600" cy="146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 fontScale="100000" lnSpcReduction="0"/>
          </a:bodyPr>
          <a:lstStyle/>
          <a:p>
            <a:pPr/>
            <a:r>
              <a:t>Click to add title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457200" y="1600200"/>
            <a:ext cx="8229600" cy="5256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Click to add text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8542337" y="6301136"/>
            <a:ext cx="406503" cy="473965"/>
          </a:xfrm>
          <a:prstGeom prst="rect">
            <a:avLst/>
          </a:prstGeom>
          <a:ln w="12700">
            <a:miter lim="400000"/>
          </a:ln>
        </p:spPr>
        <p:txBody>
          <a:bodyPr wrap="none" lIns="27432" tIns="27432" rIns="27432" bIns="27432" anchor="ctr">
            <a:spAutoFit/>
          </a:bodyPr>
          <a:lstStyle>
            <a:lvl1pPr algn="l">
              <a:spcBef>
                <a:spcPts val="0"/>
              </a:spcBef>
              <a:defRPr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</p:sldLayoutIdLst>
  <p:transition xmlns:p14="http://schemas.microsoft.com/office/powerpoint/2010/main" spd="med" advClick="1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228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685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22860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2743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Roma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7.png"/><Relationship Id="rId4" Type="http://schemas.openxmlformats.org/officeDocument/2006/relationships/image" Target="../media/image12.jpeg"/><Relationship Id="rId5" Type="http://schemas.openxmlformats.org/officeDocument/2006/relationships/image" Target="../media/image8.png"/><Relationship Id="rId6" Type="http://schemas.openxmlformats.org/officeDocument/2006/relationships/image" Target="../media/image13.jpeg"/><Relationship Id="rId7" Type="http://schemas.openxmlformats.org/officeDocument/2006/relationships/image" Target="../media/image9.png"/><Relationship Id="rId8" Type="http://schemas.openxmlformats.org/officeDocument/2006/relationships/image" Target="../media/image14.jpeg"/><Relationship Id="rId9" Type="http://schemas.openxmlformats.org/officeDocument/2006/relationships/image" Target="../media/image10.png"/><Relationship Id="rId10" Type="http://schemas.openxmlformats.org/officeDocument/2006/relationships/image" Target="../media/image15.jpeg"/><Relationship Id="rId11" Type="http://schemas.openxmlformats.org/officeDocument/2006/relationships/image" Target="../media/image11.png"/><Relationship Id="rId12" Type="http://schemas.openxmlformats.org/officeDocument/2006/relationships/image" Target="../media/image16.jpeg"/><Relationship Id="rId13" Type="http://schemas.openxmlformats.org/officeDocument/2006/relationships/image" Target="../media/image12.png"/><Relationship Id="rId14" Type="http://schemas.openxmlformats.org/officeDocument/2006/relationships/image" Target="../media/image17.jpeg"/><Relationship Id="rId15" Type="http://schemas.openxmlformats.org/officeDocument/2006/relationships/image" Target="../media/image13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title"/>
          </p:nvPr>
        </p:nvSpPr>
        <p:spPr>
          <a:xfrm>
            <a:off x="788987" y="417512"/>
            <a:ext cx="7564438" cy="2814639"/>
          </a:xfrm>
          <a:prstGeom prst="rect">
            <a:avLst/>
          </a:prstGeom>
        </p:spPr>
        <p:txBody>
          <a:bodyPr/>
          <a:lstStyle/>
          <a:p>
            <a:pPr algn="ctr" defTabSz="914400">
              <a:defRPr sz="6000">
                <a:solidFill>
                  <a:srgbClr val="C61C24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t>YBA </a:t>
            </a:r>
            <a:br/>
            <a:r>
              <a:t>MR ELISHA HALL</a:t>
            </a:r>
          </a:p>
        </p:txBody>
      </p:sp>
      <p:sp>
        <p:nvSpPr>
          <p:cNvPr id="52" name="Shape 52"/>
          <p:cNvSpPr/>
          <p:nvPr>
            <p:ph type="sldNum" sz="quarter" idx="4294967295"/>
          </p:nvPr>
        </p:nvSpPr>
        <p:spPr>
          <a:xfrm>
            <a:off x="8542337" y="6415436"/>
            <a:ext cx="152025" cy="2453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3" name="ht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4037" y="3046412"/>
            <a:ext cx="3136901" cy="313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658812" y="6442868"/>
            <a:ext cx="28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Youth Business : ALLIANCE</a:t>
            </a:r>
          </a:p>
        </p:txBody>
      </p:sp>
      <p:sp>
        <p:nvSpPr>
          <p:cNvPr id="104" name="Shape 104"/>
          <p:cNvSpPr/>
          <p:nvPr>
            <p:ph type="ctrTitle"/>
          </p:nvPr>
        </p:nvSpPr>
        <p:spPr>
          <a:xfrm>
            <a:off x="-1" y="138112"/>
            <a:ext cx="9144002" cy="1322388"/>
          </a:xfrm>
          <a:prstGeom prst="rect">
            <a:avLst/>
          </a:prstGeom>
        </p:spPr>
        <p:txBody>
          <a:bodyPr lIns="0" tIns="0" rIns="0" bIns="0"/>
          <a:lstStyle>
            <a:lvl1pPr algn="ctr" defTabSz="849312">
              <a:lnSpc>
                <a:spcPts val="5300"/>
              </a:lnSpc>
              <a:defRPr sz="4400">
                <a:solidFill>
                  <a:srgbClr val="E322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GETTING A JOB AFTER COLLEGE</a:t>
            </a:r>
          </a:p>
        </p:txBody>
      </p:sp>
      <p:sp>
        <p:nvSpPr>
          <p:cNvPr id="105" name="Shape 105"/>
          <p:cNvSpPr/>
          <p:nvPr>
            <p:ph type="subTitle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The top few things I did to ensure I got a good job after college were: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Internships 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Ask people in my network</a:t>
            </a:r>
          </a:p>
        </p:txBody>
      </p:sp>
      <p:sp>
        <p:nvSpPr>
          <p:cNvPr id="106" name="Shape 106"/>
          <p:cNvSpPr/>
          <p:nvPr>
            <p:ph type="sldNum" sz="quarter" idx="4294967295"/>
          </p:nvPr>
        </p:nvSpPr>
        <p:spPr>
          <a:xfrm>
            <a:off x="8542337" y="6443662"/>
            <a:ext cx="18162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07" name="1167366_10151772354809693_1400128420_o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2100" y="3933825"/>
            <a:ext cx="3844925" cy="28860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69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658812" y="6442868"/>
            <a:ext cx="28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Youth Business : ALLIANCE</a:t>
            </a:r>
          </a:p>
        </p:txBody>
      </p:sp>
      <p:sp>
        <p:nvSpPr>
          <p:cNvPr id="110" name="Shape 110"/>
          <p:cNvSpPr/>
          <p:nvPr>
            <p:ph type="ctrTitle"/>
          </p:nvPr>
        </p:nvSpPr>
        <p:spPr>
          <a:xfrm>
            <a:off x="457200" y="138112"/>
            <a:ext cx="8229600" cy="1322388"/>
          </a:xfrm>
          <a:prstGeom prst="rect">
            <a:avLst/>
          </a:prstGeom>
        </p:spPr>
        <p:txBody>
          <a:bodyPr lIns="0" tIns="0" rIns="0" bIns="0"/>
          <a:lstStyle>
            <a:lvl1pPr algn="ctr" defTabSz="758825">
              <a:lnSpc>
                <a:spcPts val="4800"/>
              </a:lnSpc>
              <a:defRPr sz="3900">
                <a:solidFill>
                  <a:srgbClr val="DC22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COMPENSATION AT MOST COMPANIES</a:t>
            </a:r>
          </a:p>
        </p:txBody>
      </p:sp>
      <p:grpSp>
        <p:nvGrpSpPr>
          <p:cNvPr id="123" name="Group 123"/>
          <p:cNvGrpSpPr/>
          <p:nvPr/>
        </p:nvGrpSpPr>
        <p:grpSpPr>
          <a:xfrm>
            <a:off x="517525" y="1497012"/>
            <a:ext cx="4525961" cy="4527549"/>
            <a:chOff x="0" y="0"/>
            <a:chExt cx="4525960" cy="4527548"/>
          </a:xfrm>
        </p:grpSpPr>
        <p:grpSp>
          <p:nvGrpSpPr>
            <p:cNvPr id="113" name="Group 113"/>
            <p:cNvGrpSpPr/>
            <p:nvPr/>
          </p:nvGrpSpPr>
          <p:grpSpPr>
            <a:xfrm>
              <a:off x="0" y="-1"/>
              <a:ext cx="4525961" cy="4527342"/>
              <a:chOff x="0" y="0"/>
              <a:chExt cx="4525960" cy="4527340"/>
            </a:xfrm>
          </p:grpSpPr>
          <p:sp>
            <p:nvSpPr>
              <p:cNvPr id="111" name="Shape 111"/>
              <p:cNvSpPr/>
              <p:nvPr/>
            </p:nvSpPr>
            <p:spPr>
              <a:xfrm>
                <a:off x="0" y="0"/>
                <a:ext cx="4525753" cy="4527341"/>
              </a:xfrm>
              <a:prstGeom prst="ellipse">
                <a:avLst/>
              </a:prstGeom>
              <a:solidFill>
                <a:srgbClr val="404040"/>
              </a:solidFill>
              <a:ln w="9525" cap="flat">
                <a:solidFill>
                  <a:srgbClr val="404040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7998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2" name="Shape 112"/>
              <p:cNvSpPr/>
              <p:nvPr/>
            </p:nvSpPr>
            <p:spPr>
              <a:xfrm>
                <a:off x="0" y="1727342"/>
                <a:ext cx="4525961" cy="10728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11642" tIns="311642" rIns="311642" bIns="311642" numCol="1" anchor="ctr">
                <a:spAutoFit/>
              </a:bodyPr>
              <a:lstStyle/>
              <a:p>
                <a:pPr defTabSz="533400">
                  <a:lnSpc>
                    <a:spcPct val="90000"/>
                  </a:lnSpc>
                  <a:defRPr sz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venir Roman"/>
                  </a:defRPr>
                </a:pPr>
                <a:r>
                  <a:t>C-Suite</a:t>
                </a:r>
              </a:p>
              <a:p>
                <a:pPr defTabSz="533400">
                  <a:lnSpc>
                    <a:spcPct val="90000"/>
                  </a:lnSpc>
                  <a:defRPr sz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venir Roman"/>
                  </a:defRPr>
                </a:pPr>
                <a:r>
                  <a:t>($350K)</a:t>
                </a:r>
              </a:p>
            </p:txBody>
          </p:sp>
        </p:grpSp>
        <p:grpSp>
          <p:nvGrpSpPr>
            <p:cNvPr id="116" name="Group 116"/>
            <p:cNvGrpSpPr/>
            <p:nvPr/>
          </p:nvGrpSpPr>
          <p:grpSpPr>
            <a:xfrm>
              <a:off x="452595" y="905508"/>
              <a:ext cx="3620769" cy="3621872"/>
              <a:chOff x="0" y="0"/>
              <a:chExt cx="3620768" cy="3621870"/>
            </a:xfrm>
          </p:grpSpPr>
          <p:sp>
            <p:nvSpPr>
              <p:cNvPr id="114" name="Shape 114"/>
              <p:cNvSpPr/>
              <p:nvPr/>
            </p:nvSpPr>
            <p:spPr>
              <a:xfrm>
                <a:off x="0" y="0"/>
                <a:ext cx="3620601" cy="3621871"/>
              </a:xfrm>
              <a:prstGeom prst="ellipse">
                <a:avLst/>
              </a:prstGeom>
              <a:solidFill>
                <a:srgbClr val="59595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0000" dir="5400000">
                  <a:srgbClr val="000000">
                    <a:alpha val="37998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5" name="Shape 115"/>
              <p:cNvSpPr/>
              <p:nvPr/>
            </p:nvSpPr>
            <p:spPr>
              <a:xfrm>
                <a:off x="0" y="1283639"/>
                <a:ext cx="3620769" cy="10547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02590" tIns="302590" rIns="302590" bIns="302590" numCol="1" anchor="ctr">
                <a:spAutoFit/>
              </a:bodyPr>
              <a:lstStyle/>
              <a:p>
                <a:pPr defTabSz="533400">
                  <a:lnSpc>
                    <a:spcPct val="90000"/>
                  </a:lnSpc>
                  <a:defRPr sz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venir Roman"/>
                  </a:defRPr>
                </a:pPr>
                <a:r>
                  <a:t>Management</a:t>
                </a:r>
              </a:p>
              <a:p>
                <a:pPr defTabSz="533400">
                  <a:lnSpc>
                    <a:spcPct val="90000"/>
                  </a:lnSpc>
                  <a:defRPr sz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venir Roman"/>
                  </a:defRPr>
                </a:pPr>
                <a:r>
                  <a:t>($150K)</a:t>
                </a:r>
              </a:p>
            </p:txBody>
          </p:sp>
        </p:grpSp>
        <p:grpSp>
          <p:nvGrpSpPr>
            <p:cNvPr id="119" name="Group 119"/>
            <p:cNvGrpSpPr/>
            <p:nvPr/>
          </p:nvGrpSpPr>
          <p:grpSpPr>
            <a:xfrm>
              <a:off x="905192" y="1811018"/>
              <a:ext cx="2715577" cy="2716405"/>
              <a:chOff x="0" y="0"/>
              <a:chExt cx="2715575" cy="2716403"/>
            </a:xfrm>
          </p:grpSpPr>
          <p:sp>
            <p:nvSpPr>
              <p:cNvPr id="117" name="Shape 117"/>
              <p:cNvSpPr/>
              <p:nvPr/>
            </p:nvSpPr>
            <p:spPr>
              <a:xfrm>
                <a:off x="0" y="0"/>
                <a:ext cx="2715451" cy="2716404"/>
              </a:xfrm>
              <a:prstGeom prst="ellipse">
                <a:avLst/>
              </a:prstGeom>
              <a:solidFill>
                <a:srgbClr val="80808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0000" dir="5400000">
                  <a:srgbClr val="000000">
                    <a:alpha val="37998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18" name="Shape 118"/>
              <p:cNvSpPr/>
              <p:nvPr/>
            </p:nvSpPr>
            <p:spPr>
              <a:xfrm>
                <a:off x="0" y="844462"/>
                <a:ext cx="2715576" cy="10276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012" tIns="289012" rIns="289012" bIns="289012" numCol="1" anchor="ctr">
                <a:spAutoFit/>
              </a:bodyPr>
              <a:lstStyle/>
              <a:p>
                <a:pPr defTabSz="533400">
                  <a:lnSpc>
                    <a:spcPct val="90000"/>
                  </a:lnSpc>
                  <a:defRPr sz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venir Roman"/>
                  </a:defRPr>
                </a:pPr>
                <a:r>
                  <a:t>Middle Manager</a:t>
                </a:r>
              </a:p>
              <a:p>
                <a:pPr defTabSz="533400">
                  <a:lnSpc>
                    <a:spcPct val="90000"/>
                  </a:lnSpc>
                  <a:defRPr sz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venir Roman"/>
                  </a:defRPr>
                </a:pPr>
                <a:r>
                  <a:t>($75K)</a:t>
                </a:r>
              </a:p>
            </p:txBody>
          </p:sp>
        </p:grpSp>
        <p:grpSp>
          <p:nvGrpSpPr>
            <p:cNvPr id="122" name="Group 122"/>
            <p:cNvGrpSpPr/>
            <p:nvPr/>
          </p:nvGrpSpPr>
          <p:grpSpPr>
            <a:xfrm>
              <a:off x="1357788" y="2716526"/>
              <a:ext cx="1810386" cy="1811022"/>
              <a:chOff x="0" y="-1"/>
              <a:chExt cx="1810385" cy="1811021"/>
            </a:xfrm>
          </p:grpSpPr>
          <p:sp>
            <p:nvSpPr>
              <p:cNvPr id="120" name="Shape 120"/>
              <p:cNvSpPr/>
              <p:nvPr/>
            </p:nvSpPr>
            <p:spPr>
              <a:xfrm>
                <a:off x="0" y="-2"/>
                <a:ext cx="1810386" cy="1811023"/>
              </a:xfrm>
              <a:prstGeom prst="ellipse">
                <a:avLst/>
              </a:prstGeom>
              <a:solidFill>
                <a:srgbClr val="A6A6A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0000" dir="5400000">
                  <a:srgbClr val="000000">
                    <a:alpha val="37998"/>
                  </a:srgbClr>
                </a:outerShdw>
              </a:effec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21" name="Shape 121"/>
              <p:cNvSpPr/>
              <p:nvPr/>
            </p:nvSpPr>
            <p:spPr>
              <a:xfrm>
                <a:off x="0" y="330251"/>
                <a:ext cx="1810385" cy="11505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0467" tIns="350467" rIns="350467" bIns="350467" numCol="1" anchor="ctr">
                <a:spAutoFit/>
              </a:bodyPr>
              <a:lstStyle/>
              <a:p>
                <a:pPr defTabSz="533400">
                  <a:lnSpc>
                    <a:spcPct val="90000"/>
                  </a:lnSpc>
                  <a:defRPr sz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venir Roman"/>
                  </a:defRPr>
                </a:pPr>
                <a:r>
                  <a:t>Entry Level</a:t>
                </a:r>
              </a:p>
              <a:p>
                <a:pPr defTabSz="533400">
                  <a:lnSpc>
                    <a:spcPct val="90000"/>
                  </a:lnSpc>
                  <a:defRPr sz="1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venir Roman"/>
                  </a:defRPr>
                </a:pPr>
                <a:r>
                  <a:t>($20K-$40k)</a:t>
                </a:r>
              </a:p>
            </p:txBody>
          </p:sp>
        </p:grpSp>
      </p:grpSp>
      <p:sp>
        <p:nvSpPr>
          <p:cNvPr id="124" name="Shape 124"/>
          <p:cNvSpPr/>
          <p:nvPr>
            <p:ph type="sldNum" sz="quarter" idx="4294967295"/>
          </p:nvPr>
        </p:nvSpPr>
        <p:spPr>
          <a:xfrm>
            <a:off x="8542337" y="6443662"/>
            <a:ext cx="18162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5" name="Shape 125"/>
          <p:cNvSpPr/>
          <p:nvPr/>
        </p:nvSpPr>
        <p:spPr>
          <a:xfrm>
            <a:off x="1874837" y="2143177"/>
            <a:ext cx="1811338" cy="1333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0467" tIns="350467" rIns="350467" bIns="350467" anchor="ctr">
            <a:spAutoFit/>
          </a:bodyPr>
          <a:lstStyle/>
          <a:p>
            <a:pPr defTabSz="533400">
              <a:lnSpc>
                <a:spcPct val="90000"/>
              </a:lnSpc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Upper Management</a:t>
            </a:r>
          </a:p>
          <a:p>
            <a:pPr defTabSz="533400">
              <a:lnSpc>
                <a:spcPct val="90000"/>
              </a:lnSpc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($85K-$115)</a:t>
            </a:r>
          </a:p>
        </p:txBody>
      </p:sp>
      <p:sp>
        <p:nvSpPr>
          <p:cNvPr id="126" name="Shape 126"/>
          <p:cNvSpPr/>
          <p:nvPr/>
        </p:nvSpPr>
        <p:spPr>
          <a:xfrm>
            <a:off x="1887537" y="3146477"/>
            <a:ext cx="1811338" cy="1333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0467" tIns="350467" rIns="350467" bIns="350467" anchor="ctr">
            <a:spAutoFit/>
          </a:bodyPr>
          <a:lstStyle/>
          <a:p>
            <a:pPr defTabSz="533400">
              <a:lnSpc>
                <a:spcPct val="90000"/>
              </a:lnSpc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Middle Management</a:t>
            </a:r>
          </a:p>
          <a:p>
            <a:pPr defTabSz="533400">
              <a:lnSpc>
                <a:spcPct val="90000"/>
              </a:lnSpc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($50K-$75)</a:t>
            </a:r>
          </a:p>
        </p:txBody>
      </p:sp>
      <p:sp>
        <p:nvSpPr>
          <p:cNvPr id="127" name="Shape 127"/>
          <p:cNvSpPr/>
          <p:nvPr/>
        </p:nvSpPr>
        <p:spPr>
          <a:xfrm>
            <a:off x="1874837" y="1370223"/>
            <a:ext cx="1811338" cy="1150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0467" tIns="350467" rIns="350467" bIns="350467" anchor="ctr">
            <a:spAutoFit/>
          </a:bodyPr>
          <a:lstStyle/>
          <a:p>
            <a:pPr defTabSz="533400">
              <a:lnSpc>
                <a:spcPct val="90000"/>
              </a:lnSpc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VP - Level </a:t>
            </a:r>
          </a:p>
          <a:p>
            <a:pPr defTabSz="533400">
              <a:lnSpc>
                <a:spcPct val="90000"/>
              </a:lnSpc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($120k-$160k)</a:t>
            </a:r>
          </a:p>
        </p:txBody>
      </p:sp>
      <p:sp>
        <p:nvSpPr>
          <p:cNvPr id="128" name="Shape 128"/>
          <p:cNvSpPr/>
          <p:nvPr/>
        </p:nvSpPr>
        <p:spPr>
          <a:xfrm>
            <a:off x="6003925" y="2133599"/>
            <a:ext cx="1782680" cy="890548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pPr defTabSz="2533650">
              <a:lnSpc>
                <a:spcPct val="90000"/>
              </a:lnSpc>
              <a:spcBef>
                <a:spcPts val="700"/>
              </a:spcBef>
              <a:defRPr sz="5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" name="Shape 129"/>
          <p:cNvSpPr/>
          <p:nvPr/>
        </p:nvSpPr>
        <p:spPr>
          <a:xfrm>
            <a:off x="6003925" y="3132137"/>
            <a:ext cx="1782680" cy="890547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pPr defTabSz="2533650">
              <a:lnSpc>
                <a:spcPct val="90000"/>
              </a:lnSpc>
              <a:spcBef>
                <a:spcPts val="700"/>
              </a:spcBef>
              <a:defRPr sz="5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" name="Shape 130"/>
          <p:cNvSpPr/>
          <p:nvPr/>
        </p:nvSpPr>
        <p:spPr>
          <a:xfrm>
            <a:off x="6003925" y="4130674"/>
            <a:ext cx="1782680" cy="890548"/>
          </a:xfrm>
          <a:prstGeom prst="rect">
            <a:avLst/>
          </a:prstGeom>
          <a:solidFill>
            <a:srgbClr val="262626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99"/>
              </a:srgbClr>
            </a:outerShdw>
          </a:effectLst>
        </p:spPr>
        <p:txBody>
          <a:bodyPr lIns="45718" tIns="45718" rIns="45718" bIns="45718" anchor="ctr"/>
          <a:lstStyle/>
          <a:p>
            <a:pPr defTabSz="2533650">
              <a:lnSpc>
                <a:spcPct val="90000"/>
              </a:lnSpc>
              <a:spcBef>
                <a:spcPts val="700"/>
              </a:spcBef>
              <a:defRPr sz="5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1" name="Shape 131"/>
          <p:cNvSpPr/>
          <p:nvPr/>
        </p:nvSpPr>
        <p:spPr>
          <a:xfrm>
            <a:off x="5989637" y="2035385"/>
            <a:ext cx="1809751" cy="108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0467" tIns="350467" rIns="350467" bIns="350467" anchor="ctr">
            <a:spAutoFit/>
          </a:bodyPr>
          <a:lstStyle>
            <a:lvl1pPr defTabSz="533400">
              <a:lnSpc>
                <a:spcPct val="90000"/>
              </a:lnSpc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pPr/>
            <a:r>
              <a:t>HEALTH BENEFITS</a:t>
            </a:r>
          </a:p>
        </p:txBody>
      </p:sp>
      <p:sp>
        <p:nvSpPr>
          <p:cNvPr id="132" name="Shape 132"/>
          <p:cNvSpPr/>
          <p:nvPr/>
        </p:nvSpPr>
        <p:spPr>
          <a:xfrm>
            <a:off x="5989637" y="3033923"/>
            <a:ext cx="1809751" cy="108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0467" tIns="350467" rIns="350467" bIns="350467" anchor="ctr">
            <a:spAutoFit/>
          </a:bodyPr>
          <a:lstStyle>
            <a:lvl1pPr defTabSz="533400">
              <a:lnSpc>
                <a:spcPct val="90000"/>
              </a:lnSpc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pPr/>
            <a:r>
              <a:t>401K / RETIREMENT</a:t>
            </a:r>
          </a:p>
        </p:txBody>
      </p:sp>
      <p:sp>
        <p:nvSpPr>
          <p:cNvPr id="133" name="Shape 133"/>
          <p:cNvSpPr/>
          <p:nvPr/>
        </p:nvSpPr>
        <p:spPr>
          <a:xfrm>
            <a:off x="5989637" y="3940175"/>
            <a:ext cx="1809751" cy="1269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0467" tIns="350467" rIns="350467" bIns="350467" anchor="ctr">
            <a:spAutoFit/>
          </a:bodyPr>
          <a:lstStyle>
            <a:lvl1pPr defTabSz="533400">
              <a:lnSpc>
                <a:spcPct val="90000"/>
              </a:lnSpc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pPr/>
            <a:r>
              <a:t>STOCK OPTIONS / BONUSES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658812" y="6442868"/>
            <a:ext cx="28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Youth Business : ALLIANCE</a:t>
            </a:r>
          </a:p>
        </p:txBody>
      </p:sp>
      <p:sp>
        <p:nvSpPr>
          <p:cNvPr id="138" name="Shape 138"/>
          <p:cNvSpPr/>
          <p:nvPr>
            <p:ph type="ctrTitle"/>
          </p:nvPr>
        </p:nvSpPr>
        <p:spPr>
          <a:xfrm>
            <a:off x="457200" y="138112"/>
            <a:ext cx="8229600" cy="1322388"/>
          </a:xfrm>
          <a:prstGeom prst="rect">
            <a:avLst/>
          </a:prstGeom>
        </p:spPr>
        <p:txBody>
          <a:bodyPr lIns="0" tIns="0" rIns="0" bIns="0"/>
          <a:lstStyle>
            <a:lvl1pPr algn="ctr" defTabSz="914400">
              <a:lnSpc>
                <a:spcPts val="5800"/>
              </a:lnSpc>
              <a:defRPr sz="4800">
                <a:solidFill>
                  <a:srgbClr val="E422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THIS IS MY COMPANY</a:t>
            </a:r>
          </a:p>
        </p:txBody>
      </p:sp>
      <p:sp>
        <p:nvSpPr>
          <p:cNvPr id="139" name="Shape 139"/>
          <p:cNvSpPr/>
          <p:nvPr>
            <p:ph type="subTitle" idx="1"/>
          </p:nvPr>
        </p:nvSpPr>
        <p:spPr>
          <a:xfrm>
            <a:off x="457200" y="164465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Every day at my company: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I inspire people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I empower people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I PUSH people!!!</a:t>
            </a:r>
          </a:p>
        </p:txBody>
      </p:sp>
      <p:sp>
        <p:nvSpPr>
          <p:cNvPr id="140" name="Shape 140"/>
          <p:cNvSpPr/>
          <p:nvPr>
            <p:ph type="sldNum" sz="quarter" idx="4294967295"/>
          </p:nvPr>
        </p:nvSpPr>
        <p:spPr>
          <a:xfrm>
            <a:off x="8542337" y="6443662"/>
            <a:ext cx="18162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41" name="ht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7262" y="2824162"/>
            <a:ext cx="5291138" cy="5289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658812" y="6442868"/>
            <a:ext cx="28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Youth Business : ALLIANCE</a:t>
            </a:r>
          </a:p>
        </p:txBody>
      </p:sp>
      <p:sp>
        <p:nvSpPr>
          <p:cNvPr id="144" name="Shape 144"/>
          <p:cNvSpPr/>
          <p:nvPr>
            <p:ph type="ctrTitle"/>
          </p:nvPr>
        </p:nvSpPr>
        <p:spPr>
          <a:xfrm>
            <a:off x="457200" y="138112"/>
            <a:ext cx="8229600" cy="1322388"/>
          </a:xfrm>
          <a:prstGeom prst="rect">
            <a:avLst/>
          </a:prstGeom>
        </p:spPr>
        <p:txBody>
          <a:bodyPr lIns="0" tIns="0" rIns="0" bIns="0"/>
          <a:lstStyle>
            <a:lvl1pPr algn="ctr" defTabSz="914400">
              <a:lnSpc>
                <a:spcPts val="5800"/>
              </a:lnSpc>
              <a:defRPr sz="4800">
                <a:solidFill>
                  <a:srgbClr val="E725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MY CAREER</a:t>
            </a:r>
          </a:p>
        </p:txBody>
      </p:sp>
      <p:sp>
        <p:nvSpPr>
          <p:cNvPr id="145" name="Shape 145"/>
          <p:cNvSpPr/>
          <p:nvPr>
            <p:ph type="subTitle" idx="1"/>
          </p:nvPr>
        </p:nvSpPr>
        <p:spPr>
          <a:xfrm>
            <a:off x="457200" y="164465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The first job I had after college was: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Maxim Healthcare </a:t>
            </a:r>
          </a:p>
          <a:p>
            <a:pPr lvl="2" marL="12001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I just need to money to pay bills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</a:p>
          <a:p>
            <a: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</a:p>
          <a:p>
            <a: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The worst job I have ever had was: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Lowes Warehouse.</a:t>
            </a:r>
          </a:p>
          <a:p>
            <a:pPr lvl="2" marL="12001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I learned the importance of finding what makes you happy</a:t>
            </a:r>
          </a:p>
        </p:txBody>
      </p:sp>
      <p:sp>
        <p:nvSpPr>
          <p:cNvPr id="146" name="Shape 146"/>
          <p:cNvSpPr/>
          <p:nvPr>
            <p:ph type="sldNum" sz="quarter" idx="4294967295"/>
          </p:nvPr>
        </p:nvSpPr>
        <p:spPr>
          <a:xfrm>
            <a:off x="8542337" y="6443662"/>
            <a:ext cx="18162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47" name="379128_10150371240399693_1914767027_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0725" y="1644650"/>
            <a:ext cx="3825875" cy="26939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69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658812" y="6442868"/>
            <a:ext cx="28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Youth Business : ALLIANCE</a:t>
            </a:r>
          </a:p>
        </p:txBody>
      </p:sp>
      <p:sp>
        <p:nvSpPr>
          <p:cNvPr id="150" name="Shape 150"/>
          <p:cNvSpPr/>
          <p:nvPr>
            <p:ph type="ctrTitle"/>
          </p:nvPr>
        </p:nvSpPr>
        <p:spPr>
          <a:xfrm>
            <a:off x="457200" y="138112"/>
            <a:ext cx="8229600" cy="1322388"/>
          </a:xfrm>
          <a:prstGeom prst="rect">
            <a:avLst/>
          </a:prstGeom>
        </p:spPr>
        <p:txBody>
          <a:bodyPr lIns="0" tIns="0" rIns="0" bIns="0"/>
          <a:lstStyle>
            <a:lvl1pPr algn="ctr" defTabSz="914400">
              <a:lnSpc>
                <a:spcPts val="5800"/>
              </a:lnSpc>
              <a:defRPr sz="4800">
                <a:solidFill>
                  <a:srgbClr val="E921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MY CAREER</a:t>
            </a:r>
          </a:p>
        </p:txBody>
      </p:sp>
      <p:sp>
        <p:nvSpPr>
          <p:cNvPr id="151" name="Shape 151"/>
          <p:cNvSpPr/>
          <p:nvPr>
            <p:ph type="subTitle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Challenges I have had to overcome throughout my career are: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ME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ME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ME</a:t>
            </a:r>
          </a:p>
        </p:txBody>
      </p:sp>
      <p:sp>
        <p:nvSpPr>
          <p:cNvPr id="152" name="Shape 152"/>
          <p:cNvSpPr/>
          <p:nvPr>
            <p:ph type="sldNum" sz="quarter" idx="4294967295"/>
          </p:nvPr>
        </p:nvSpPr>
        <p:spPr>
          <a:xfrm>
            <a:off x="8542337" y="6443662"/>
            <a:ext cx="18162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53" name="564983_10150798799864693_2098869953_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6237" y="2338387"/>
            <a:ext cx="4627563" cy="3630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16-02-16 at 3.14.0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279" y="206473"/>
            <a:ext cx="2373657" cy="3417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Screen Shot 2016-02-16 at 3.14.5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49574" y="1481570"/>
            <a:ext cx="2565960" cy="3844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Screen Shot 2016-02-16 at 3.15.4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29796" y="3048590"/>
            <a:ext cx="2373657" cy="36640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1"/>
          <p:cNvGrpSpPr/>
          <p:nvPr/>
        </p:nvGrpSpPr>
        <p:grpSpPr>
          <a:xfrm>
            <a:off x="3240087" y="2986087"/>
            <a:ext cx="3783013" cy="2700338"/>
            <a:chOff x="0" y="0"/>
            <a:chExt cx="3783012" cy="2700337"/>
          </a:xfrm>
        </p:grpSpPr>
        <p:pic>
          <p:nvPicPr>
            <p:cNvPr id="159" name="10329091_10152780890914693_7134498873359594196_n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38" y="203241"/>
              <a:ext cx="3376537" cy="2255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783013" cy="27003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2" name="Shape 162"/>
          <p:cNvSpPr/>
          <p:nvPr/>
        </p:nvSpPr>
        <p:spPr>
          <a:xfrm>
            <a:off x="658812" y="6442868"/>
            <a:ext cx="28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Youth Business : ALLIANCE</a:t>
            </a:r>
          </a:p>
        </p:txBody>
      </p:sp>
      <p:sp>
        <p:nvSpPr>
          <p:cNvPr id="163" name="Shape 163"/>
          <p:cNvSpPr/>
          <p:nvPr>
            <p:ph type="ctrTitle"/>
          </p:nvPr>
        </p:nvSpPr>
        <p:spPr>
          <a:xfrm>
            <a:off x="457200" y="138112"/>
            <a:ext cx="8229600" cy="1322388"/>
          </a:xfrm>
          <a:prstGeom prst="rect">
            <a:avLst/>
          </a:prstGeom>
        </p:spPr>
        <p:txBody>
          <a:bodyPr lIns="0" tIns="0" rIns="0" bIns="0"/>
          <a:lstStyle>
            <a:lvl1pPr algn="ctr" defTabSz="914400">
              <a:lnSpc>
                <a:spcPts val="5800"/>
              </a:lnSpc>
              <a:defRPr sz="4800">
                <a:solidFill>
                  <a:srgbClr val="D02702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MORE THAN JUST WORK</a:t>
            </a:r>
          </a:p>
        </p:txBody>
      </p:sp>
      <p:sp>
        <p:nvSpPr>
          <p:cNvPr id="164" name="Shape 164"/>
          <p:cNvSpPr/>
          <p:nvPr>
            <p:ph type="subTitle" idx="1"/>
          </p:nvPr>
        </p:nvSpPr>
        <p:spPr>
          <a:xfrm>
            <a:off x="165100" y="1165225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pPr/>
            <a:r>
              <a:t>When I am not at work I like to:</a:t>
            </a:r>
          </a:p>
        </p:txBody>
      </p:sp>
      <p:sp>
        <p:nvSpPr>
          <p:cNvPr id="165" name="Shape 165"/>
          <p:cNvSpPr/>
          <p:nvPr>
            <p:ph type="sldNum" sz="quarter" idx="4294967295"/>
          </p:nvPr>
        </p:nvSpPr>
        <p:spPr>
          <a:xfrm>
            <a:off x="8542337" y="6443662"/>
            <a:ext cx="18162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68" name="Group 168"/>
          <p:cNvGrpSpPr/>
          <p:nvPr/>
        </p:nvGrpSpPr>
        <p:grpSpPr>
          <a:xfrm>
            <a:off x="-669925" y="4040187"/>
            <a:ext cx="3006725" cy="2393951"/>
            <a:chOff x="0" y="0"/>
            <a:chExt cx="3006725" cy="2393950"/>
          </a:xfrm>
        </p:grpSpPr>
        <p:pic>
          <p:nvPicPr>
            <p:cNvPr id="166" name="31279_400110224692_4387121_n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178" y="203112"/>
              <a:ext cx="2600369" cy="1949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006725" cy="2393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1" name="Group 171"/>
          <p:cNvGrpSpPr/>
          <p:nvPr/>
        </p:nvGrpSpPr>
        <p:grpSpPr>
          <a:xfrm>
            <a:off x="-47625" y="1571625"/>
            <a:ext cx="2740025" cy="2778125"/>
            <a:chOff x="0" y="0"/>
            <a:chExt cx="2740025" cy="2778125"/>
          </a:xfrm>
        </p:grpSpPr>
        <p:pic>
          <p:nvPicPr>
            <p:cNvPr id="169" name="1233411_10152413051734693_1925118453677841758_n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3111" y="203112"/>
              <a:ext cx="2333803" cy="2333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740025" cy="2778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4" name="Group 174"/>
          <p:cNvGrpSpPr/>
          <p:nvPr/>
        </p:nvGrpSpPr>
        <p:grpSpPr>
          <a:xfrm>
            <a:off x="6226175" y="4429125"/>
            <a:ext cx="3146425" cy="2500313"/>
            <a:chOff x="0" y="0"/>
            <a:chExt cx="3146425" cy="2500312"/>
          </a:xfrm>
        </p:grpSpPr>
        <p:pic>
          <p:nvPicPr>
            <p:cNvPr id="172" name="164591_495118164692_3134995_n.jpe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03227" y="203290"/>
              <a:ext cx="2739971" cy="2055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imag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146425" cy="2500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7" name="Group 177"/>
          <p:cNvGrpSpPr/>
          <p:nvPr/>
        </p:nvGrpSpPr>
        <p:grpSpPr>
          <a:xfrm>
            <a:off x="1633537" y="3937000"/>
            <a:ext cx="3281363" cy="2600325"/>
            <a:chOff x="0" y="0"/>
            <a:chExt cx="3281362" cy="2600325"/>
          </a:xfrm>
        </p:grpSpPr>
        <p:pic>
          <p:nvPicPr>
            <p:cNvPr id="175" name="268914_10150253961459693_3999369_n.jpe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03221" y="203189"/>
              <a:ext cx="2874921" cy="2155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image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3281363" cy="26003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0" name="Group 180"/>
          <p:cNvGrpSpPr/>
          <p:nvPr/>
        </p:nvGrpSpPr>
        <p:grpSpPr>
          <a:xfrm>
            <a:off x="6181725" y="2074862"/>
            <a:ext cx="3413125" cy="2698751"/>
            <a:chOff x="0" y="0"/>
            <a:chExt cx="3413125" cy="2698750"/>
          </a:xfrm>
        </p:grpSpPr>
        <p:pic>
          <p:nvPicPr>
            <p:cNvPr id="178" name="413386_10151153105484693_230039358_o.jpe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03179" y="203121"/>
              <a:ext cx="3006766" cy="2254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image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3413125" cy="2698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3" name="Group 183"/>
          <p:cNvGrpSpPr/>
          <p:nvPr/>
        </p:nvGrpSpPr>
        <p:grpSpPr>
          <a:xfrm>
            <a:off x="2316162" y="1497012"/>
            <a:ext cx="4941888" cy="1763713"/>
            <a:chOff x="0" y="0"/>
            <a:chExt cx="4941887" cy="1763712"/>
          </a:xfrm>
        </p:grpSpPr>
        <p:pic>
          <p:nvPicPr>
            <p:cNvPr id="181" name="998461_10151772366694693_1402106183_n.jpe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03160" y="203292"/>
              <a:ext cx="4535568" cy="1319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image.pn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4941888" cy="1763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658812" y="6442868"/>
            <a:ext cx="28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Youth Business : ALLIANCE</a:t>
            </a:r>
          </a:p>
        </p:txBody>
      </p:sp>
      <p:sp>
        <p:nvSpPr>
          <p:cNvPr id="186" name="Shape 186"/>
          <p:cNvSpPr/>
          <p:nvPr>
            <p:ph type="ctrTitle"/>
          </p:nvPr>
        </p:nvSpPr>
        <p:spPr>
          <a:xfrm>
            <a:off x="457200" y="150812"/>
            <a:ext cx="8229600" cy="1322388"/>
          </a:xfrm>
          <a:prstGeom prst="rect">
            <a:avLst/>
          </a:prstGeom>
        </p:spPr>
        <p:txBody>
          <a:bodyPr lIns="0" tIns="0" rIns="0" bIns="0"/>
          <a:lstStyle>
            <a:lvl1pPr algn="ctr" defTabSz="914400">
              <a:lnSpc>
                <a:spcPts val="5800"/>
              </a:lnSpc>
              <a:defRPr sz="4800">
                <a:solidFill>
                  <a:srgbClr val="E821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DO IT ALL OVER AGAIN?</a:t>
            </a:r>
          </a:p>
        </p:txBody>
      </p:sp>
      <p:sp>
        <p:nvSpPr>
          <p:cNvPr id="187" name="Shape 187"/>
          <p:cNvSpPr/>
          <p:nvPr>
            <p:ph type="subTitle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If I could talk to my high school self, what would I say?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It all turns out ok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Be you, be creative, be happy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Never give up on you and keep dreaming BIG</a:t>
            </a:r>
          </a:p>
        </p:txBody>
      </p:sp>
      <p:sp>
        <p:nvSpPr>
          <p:cNvPr id="188" name="Shape 188"/>
          <p:cNvSpPr/>
          <p:nvPr>
            <p:ph type="sldNum" sz="quarter" idx="4294967295"/>
          </p:nvPr>
        </p:nvSpPr>
        <p:spPr>
          <a:xfrm>
            <a:off x="8542337" y="6443662"/>
            <a:ext cx="18162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89" name="10370445_10152816535544693_651614284319200214_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6062" y="3386137"/>
            <a:ext cx="3851276" cy="38528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69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YBA presentation - Elisha Hall - contact 2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42052" y="-116313"/>
            <a:ext cx="13228104" cy="86163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sp>
        <p:nvSpPr>
          <p:cNvPr id="192" name="Shape 192"/>
          <p:cNvSpPr/>
          <p:nvPr/>
        </p:nvSpPr>
        <p:spPr>
          <a:xfrm>
            <a:off x="658812" y="6442868"/>
            <a:ext cx="28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Youth Business : ALLIANCE</a:t>
            </a:r>
          </a:p>
        </p:txBody>
      </p:sp>
      <p:sp>
        <p:nvSpPr>
          <p:cNvPr id="193" name="Shape 193"/>
          <p:cNvSpPr/>
          <p:nvPr>
            <p:ph type="ctrTitle"/>
          </p:nvPr>
        </p:nvSpPr>
        <p:spPr>
          <a:xfrm>
            <a:off x="-49973" y="-52708"/>
            <a:ext cx="9509106" cy="1513208"/>
          </a:xfrm>
          <a:prstGeom prst="rect">
            <a:avLst/>
          </a:prstGeom>
          <a:solidFill>
            <a:schemeClr val="accent2"/>
          </a:solidFill>
          <a:ln w="25400">
            <a:solidFill>
              <a:srgbClr val="723C3C"/>
            </a:solidFill>
            <a:round/>
          </a:ln>
          <a:effectLst>
            <a:outerShdw sx="100000" sy="100000" kx="0" ky="0" algn="b" rotWithShape="0" blurRad="355600" dist="0" dir="0">
              <a:srgbClr val="000000">
                <a:alpha val="79564"/>
              </a:srgbClr>
            </a:outerShdw>
          </a:effectLst>
        </p:spPr>
        <p:txBody>
          <a:bodyPr lIns="0" tIns="0" rIns="0" bIns="0" anchor="ctr"/>
          <a:lstStyle>
            <a:lvl1pPr algn="ctr" defTabSz="914400">
              <a:spcBef>
                <a:spcPts val="500"/>
              </a:spcBef>
              <a:defRPr b="1" sz="5000">
                <a:solidFill>
                  <a:srgbClr val="FFFFFF"/>
                </a:solidFill>
              </a:defRPr>
            </a:lvl1pPr>
          </a:lstStyle>
          <a:p>
            <a:pPr/>
            <a:r>
              <a:t>QUESTION AND ANSWER</a:t>
            </a:r>
          </a:p>
        </p:txBody>
      </p:sp>
      <p:sp>
        <p:nvSpPr>
          <p:cNvPr id="194" name="Shape 194"/>
          <p:cNvSpPr/>
          <p:nvPr>
            <p:ph type="sldNum" sz="quarter" idx="4294967295"/>
          </p:nvPr>
        </p:nvSpPr>
        <p:spPr>
          <a:xfrm>
            <a:off x="8542337" y="6443662"/>
            <a:ext cx="18162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658812" y="6442868"/>
            <a:ext cx="28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Youth Business : ALLIANCE</a:t>
            </a:r>
          </a:p>
        </p:txBody>
      </p:sp>
      <p:sp>
        <p:nvSpPr>
          <p:cNvPr id="56" name="Shape 56"/>
          <p:cNvSpPr/>
          <p:nvPr>
            <p:ph type="ctrTitle"/>
          </p:nvPr>
        </p:nvSpPr>
        <p:spPr>
          <a:xfrm>
            <a:off x="457200" y="138112"/>
            <a:ext cx="8229600" cy="1322388"/>
          </a:xfrm>
          <a:prstGeom prst="rect">
            <a:avLst/>
          </a:prstGeom>
        </p:spPr>
        <p:txBody>
          <a:bodyPr lIns="0" tIns="0" rIns="0" bIns="0"/>
          <a:lstStyle>
            <a:lvl1pPr algn="ctr" defTabSz="914400">
              <a:lnSpc>
                <a:spcPts val="5800"/>
              </a:lnSpc>
              <a:defRPr sz="4800">
                <a:solidFill>
                  <a:srgbClr val="E3200B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INTRODUCTION</a:t>
            </a:r>
          </a:p>
        </p:txBody>
      </p:sp>
      <p:sp>
        <p:nvSpPr>
          <p:cNvPr id="57" name="Shape 57"/>
          <p:cNvSpPr/>
          <p:nvPr>
            <p:ph type="subTitle" idx="1"/>
          </p:nvPr>
        </p:nvSpPr>
        <p:spPr>
          <a:xfrm>
            <a:off x="457200" y="1644650"/>
            <a:ext cx="8229600" cy="4525963"/>
          </a:xfrm>
          <a:prstGeom prst="rect">
            <a:avLst/>
          </a:prstGeom>
        </p:spPr>
        <p:txBody>
          <a:bodyPr/>
          <a:lstStyle/>
          <a:p>
            <a:pPr marL="290512" indent="-290512" algn="ctr" defTabSz="776287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My name is Mr. ELISHA HALL and I am 34 years old.</a:t>
            </a:r>
          </a:p>
          <a:p>
            <a:pPr marL="290512" indent="-290512" algn="ctr" defTabSz="776287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</a:p>
          <a:p>
            <a:pPr marL="290512" indent="-290512" algn="ctr" defTabSz="776287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I am the owner of Hall To Success.  </a:t>
            </a:r>
          </a:p>
          <a:p>
            <a:pPr marL="290512" indent="-290512" algn="ctr" defTabSz="776287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I invest in PEOPLE, BUSINESSES and REAL ESTATE!</a:t>
            </a:r>
          </a:p>
          <a:p>
            <a:pPr marL="290512" indent="-290512" algn="ctr" defTabSz="776287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</a:p>
          <a:p>
            <a:pPr marL="290512" indent="-290512" algn="ctr" defTabSz="776287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My company Hall To Success is a training company that focuses on:</a:t>
            </a:r>
          </a:p>
          <a:p>
            <a:pPr marL="290512" indent="-290512" algn="ctr" defTabSz="776287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1- Bettering the lives of people. </a:t>
            </a:r>
          </a:p>
          <a:p>
            <a:pPr marL="290512" indent="-290512" algn="ctr" defTabSz="776287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2- Growing Businesses. </a:t>
            </a:r>
          </a:p>
          <a:p>
            <a:pPr marL="290512" indent="-290512" algn="ctr" defTabSz="776287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3- Giving back to community.</a:t>
            </a:r>
          </a:p>
          <a:p>
            <a:pPr marL="290512" indent="-290512" algn="ctr" defTabSz="776287">
              <a:spcBef>
                <a:spcPts val="400"/>
              </a:spcBef>
              <a:buSzPct val="100000"/>
              <a:buFont typeface="Arial"/>
              <a:buChar char="•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</a:p>
          <a:p>
            <a:pPr lvl="1" marL="630237" indent="-242887" algn="ctr" defTabSz="776287">
              <a:spcBef>
                <a:spcPts val="400"/>
              </a:spcBef>
              <a:buSzPct val="100000"/>
              <a:buFont typeface="Courier New"/>
              <a:buChar char="o"/>
              <a:defRPr sz="17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Every day I seek to develop, learn and grow!</a:t>
            </a:r>
          </a:p>
        </p:txBody>
      </p:sp>
      <p:sp>
        <p:nvSpPr>
          <p:cNvPr id="58" name="Shape 58"/>
          <p:cNvSpPr/>
          <p:nvPr>
            <p:ph type="sldNum" sz="quarter" idx="4294967295"/>
          </p:nvPr>
        </p:nvSpPr>
        <p:spPr>
          <a:xfrm>
            <a:off x="8542337" y="6443662"/>
            <a:ext cx="127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658812" y="6442868"/>
            <a:ext cx="28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Youth Business : ALLIANCE</a:t>
            </a:r>
          </a:p>
        </p:txBody>
      </p:sp>
      <p:sp>
        <p:nvSpPr>
          <p:cNvPr id="61" name="Shape 61"/>
          <p:cNvSpPr/>
          <p:nvPr>
            <p:ph type="title"/>
          </p:nvPr>
        </p:nvSpPr>
        <p:spPr>
          <a:xfrm>
            <a:off x="457200" y="138112"/>
            <a:ext cx="8229600" cy="1322388"/>
          </a:xfrm>
          <a:prstGeom prst="rect">
            <a:avLst/>
          </a:prstGeom>
        </p:spPr>
        <p:txBody>
          <a:bodyPr lIns="0" tIns="0" rIns="0" bIns="0"/>
          <a:lstStyle>
            <a:lvl1pPr algn="ctr" defTabSz="914400">
              <a:lnSpc>
                <a:spcPts val="5800"/>
              </a:lnSpc>
              <a:defRPr sz="4800">
                <a:solidFill>
                  <a:srgbClr val="DE2F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MY FAMILY</a:t>
            </a:r>
          </a:p>
        </p:txBody>
      </p:sp>
      <p:sp>
        <p:nvSpPr>
          <p:cNvPr id="62" name="Shape 62"/>
          <p:cNvSpPr/>
          <p:nvPr>
            <p:ph type="sldNum" sz="quarter" idx="4294967295"/>
          </p:nvPr>
        </p:nvSpPr>
        <p:spPr>
          <a:xfrm>
            <a:off x="8542337" y="6443662"/>
            <a:ext cx="127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3" name="1524181_623297331070197_1382913309_o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1719262"/>
            <a:ext cx="5891213" cy="4418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658812" y="6442868"/>
            <a:ext cx="28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Youth Business : ALLIANCE</a:t>
            </a:r>
          </a:p>
        </p:txBody>
      </p:sp>
      <p:sp>
        <p:nvSpPr>
          <p:cNvPr id="66" name="Shape 66"/>
          <p:cNvSpPr/>
          <p:nvPr>
            <p:ph type="title"/>
          </p:nvPr>
        </p:nvSpPr>
        <p:spPr>
          <a:xfrm>
            <a:off x="457200" y="150812"/>
            <a:ext cx="8229600" cy="1322388"/>
          </a:xfrm>
          <a:prstGeom prst="rect">
            <a:avLst/>
          </a:prstGeom>
        </p:spPr>
        <p:txBody>
          <a:bodyPr lIns="0" tIns="0" rIns="0" bIns="0"/>
          <a:lstStyle>
            <a:lvl1pPr algn="ctr" defTabSz="914400">
              <a:lnSpc>
                <a:spcPts val="5800"/>
              </a:lnSpc>
              <a:defRPr sz="4800">
                <a:solidFill>
                  <a:srgbClr val="E02002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MY LITTLE ONES</a:t>
            </a:r>
          </a:p>
        </p:txBody>
      </p:sp>
      <p:sp>
        <p:nvSpPr>
          <p:cNvPr id="67" name="Shape 67"/>
          <p:cNvSpPr/>
          <p:nvPr>
            <p:ph type="sldNum" sz="quarter" idx="4294967295"/>
          </p:nvPr>
        </p:nvSpPr>
        <p:spPr>
          <a:xfrm>
            <a:off x="8542337" y="6443662"/>
            <a:ext cx="127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8" name="1782412_10152723901069693_5572890135462518196_o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3712" y="1905000"/>
            <a:ext cx="5614988" cy="3806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658812" y="6442868"/>
            <a:ext cx="28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Youth Business : ALLIANCE</a:t>
            </a:r>
          </a:p>
        </p:txBody>
      </p:sp>
      <p:sp>
        <p:nvSpPr>
          <p:cNvPr id="71" name="Shape 71"/>
          <p:cNvSpPr/>
          <p:nvPr>
            <p:ph type="ctrTitle"/>
          </p:nvPr>
        </p:nvSpPr>
        <p:spPr>
          <a:xfrm>
            <a:off x="457200" y="138112"/>
            <a:ext cx="8229600" cy="1322388"/>
          </a:xfrm>
          <a:prstGeom prst="rect">
            <a:avLst/>
          </a:prstGeom>
        </p:spPr>
        <p:txBody>
          <a:bodyPr lIns="0" tIns="0" rIns="0" bIns="0"/>
          <a:lstStyle>
            <a:lvl1pPr algn="ctr" defTabSz="914400">
              <a:lnSpc>
                <a:spcPts val="5800"/>
              </a:lnSpc>
              <a:defRPr sz="4800">
                <a:solidFill>
                  <a:srgbClr val="E22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MY HIGH SCHOOL</a:t>
            </a:r>
          </a:p>
        </p:txBody>
      </p:sp>
      <p:sp>
        <p:nvSpPr>
          <p:cNvPr id="72" name="Shape 72"/>
          <p:cNvSpPr/>
          <p:nvPr>
            <p:ph type="subTitle" idx="1"/>
          </p:nvPr>
        </p:nvSpPr>
        <p:spPr>
          <a:xfrm>
            <a:off x="457200" y="1601787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ctr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lvl1pPr>
          </a:lstStyle>
          <a:p>
            <a:pPr/>
            <a:r>
              <a:t>I attended High School on the East Coast and on the West Coast. </a:t>
            </a:r>
          </a:p>
        </p:txBody>
      </p:sp>
      <p:sp>
        <p:nvSpPr>
          <p:cNvPr id="73" name="Shape 73"/>
          <p:cNvSpPr/>
          <p:nvPr>
            <p:ph type="sldNum" sz="quarter" idx="4294967295"/>
          </p:nvPr>
        </p:nvSpPr>
        <p:spPr>
          <a:xfrm>
            <a:off x="8542337" y="6443662"/>
            <a:ext cx="127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4" name="snow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387" y="2473325"/>
            <a:ext cx="4186238" cy="278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G_776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0112" y="2392362"/>
            <a:ext cx="4292601" cy="2862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658812" y="6442868"/>
            <a:ext cx="28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Youth Business : ALLIANCE</a:t>
            </a:r>
          </a:p>
        </p:txBody>
      </p:sp>
      <p:sp>
        <p:nvSpPr>
          <p:cNvPr id="78" name="Shape 78"/>
          <p:cNvSpPr/>
          <p:nvPr>
            <p:ph type="ctrTitle"/>
          </p:nvPr>
        </p:nvSpPr>
        <p:spPr>
          <a:xfrm>
            <a:off x="457200" y="138112"/>
            <a:ext cx="8229600" cy="1322388"/>
          </a:xfrm>
          <a:prstGeom prst="rect">
            <a:avLst/>
          </a:prstGeom>
        </p:spPr>
        <p:txBody>
          <a:bodyPr lIns="0" tIns="0" rIns="0" bIns="0"/>
          <a:lstStyle>
            <a:lvl1pPr algn="ctr" defTabSz="914400">
              <a:lnSpc>
                <a:spcPts val="5800"/>
              </a:lnSpc>
              <a:defRPr sz="4800">
                <a:solidFill>
                  <a:srgbClr val="DF2C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HIGH SCHOOL</a:t>
            </a:r>
          </a:p>
        </p:txBody>
      </p:sp>
      <p:sp>
        <p:nvSpPr>
          <p:cNvPr id="79" name="Shape 79"/>
          <p:cNvSpPr/>
          <p:nvPr>
            <p:ph type="subTitle" sz="half" idx="1"/>
          </p:nvPr>
        </p:nvSpPr>
        <p:spPr>
          <a:xfrm>
            <a:off x="457200" y="1778000"/>
            <a:ext cx="8229600" cy="2108200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Jobs I worked while I was in High School were: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Sears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Youth Unity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Volunteered: United Way </a:t>
            </a:r>
          </a:p>
        </p:txBody>
      </p:sp>
      <p:sp>
        <p:nvSpPr>
          <p:cNvPr id="80" name="Shape 80"/>
          <p:cNvSpPr/>
          <p:nvPr>
            <p:ph type="sldNum" sz="quarter" idx="4294967295"/>
          </p:nvPr>
        </p:nvSpPr>
        <p:spPr>
          <a:xfrm>
            <a:off x="8542337" y="6443662"/>
            <a:ext cx="127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81" name="United_Way_ol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437" y="4303712"/>
            <a:ext cx="2098676" cy="167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banner_unity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4650" y="3044825"/>
            <a:ext cx="5497513" cy="1768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sears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5003800"/>
            <a:ext cx="2611438" cy="1171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658812" y="6442868"/>
            <a:ext cx="28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Youth Business : ALLIANCE</a:t>
            </a:r>
          </a:p>
        </p:txBody>
      </p:sp>
      <p:sp>
        <p:nvSpPr>
          <p:cNvPr id="86" name="Shape 86"/>
          <p:cNvSpPr/>
          <p:nvPr>
            <p:ph type="ctrTitle"/>
          </p:nvPr>
        </p:nvSpPr>
        <p:spPr>
          <a:xfrm>
            <a:off x="457200" y="138112"/>
            <a:ext cx="8229600" cy="1322388"/>
          </a:xfrm>
          <a:prstGeom prst="rect">
            <a:avLst/>
          </a:prstGeom>
        </p:spPr>
        <p:txBody>
          <a:bodyPr lIns="0" tIns="0" rIns="0" bIns="0"/>
          <a:lstStyle>
            <a:lvl1pPr algn="ctr" defTabSz="914400">
              <a:lnSpc>
                <a:spcPts val="5800"/>
              </a:lnSpc>
              <a:defRPr sz="4800">
                <a:solidFill>
                  <a:srgbClr val="D62805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HIGH SCHOOL</a:t>
            </a:r>
          </a:p>
        </p:txBody>
      </p:sp>
      <p:sp>
        <p:nvSpPr>
          <p:cNvPr id="87" name="Shape 87"/>
          <p:cNvSpPr/>
          <p:nvPr>
            <p:ph type="subTitle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As a HS student I was shy and athletic. Crazy Combo! ……………………………………………………………….</a:t>
            </a:r>
          </a:p>
          <a:p>
            <a: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Things that I really liked in High School were: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Sports: Football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Activities: Hanging Out With Friends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Classes: Chemistry ……………………………………………………………….</a:t>
            </a:r>
          </a:p>
          <a:p>
            <a: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The thing that was the most challenging for me while I was in High School was:</a:t>
            </a:r>
          </a:p>
          <a:p>
            <a:pPr lvl="1" marL="742950" indent="-285750" defTabSz="914400">
              <a:spcBef>
                <a:spcPts val="400"/>
              </a:spcBef>
              <a:buSzPct val="100000"/>
              <a:buFont typeface="Courier New"/>
              <a:buChar char="o"/>
              <a:defRPr sz="20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Fitting In</a:t>
            </a:r>
          </a:p>
        </p:txBody>
      </p:sp>
      <p:sp>
        <p:nvSpPr>
          <p:cNvPr id="88" name="Shape 88"/>
          <p:cNvSpPr/>
          <p:nvPr>
            <p:ph type="sldNum" sz="quarter" idx="4294967295"/>
          </p:nvPr>
        </p:nvSpPr>
        <p:spPr>
          <a:xfrm>
            <a:off x="8542337" y="6443662"/>
            <a:ext cx="127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658812" y="6442868"/>
            <a:ext cx="28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Youth Business : ALLIANCE</a:t>
            </a:r>
          </a:p>
        </p:txBody>
      </p:sp>
      <p:sp>
        <p:nvSpPr>
          <p:cNvPr id="91" name="Shape 91"/>
          <p:cNvSpPr/>
          <p:nvPr>
            <p:ph type="ctrTitle"/>
          </p:nvPr>
        </p:nvSpPr>
        <p:spPr>
          <a:xfrm>
            <a:off x="457200" y="138112"/>
            <a:ext cx="8229600" cy="1322388"/>
          </a:xfrm>
          <a:prstGeom prst="rect">
            <a:avLst/>
          </a:prstGeom>
        </p:spPr>
        <p:txBody>
          <a:bodyPr lIns="0" tIns="0" rIns="0" bIns="0"/>
          <a:lstStyle>
            <a:lvl1pPr algn="ctr" defTabSz="914400">
              <a:lnSpc>
                <a:spcPts val="5800"/>
              </a:lnSpc>
              <a:defRPr sz="4800">
                <a:solidFill>
                  <a:srgbClr val="DF2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COLLEGE</a:t>
            </a:r>
          </a:p>
        </p:txBody>
      </p:sp>
      <p:sp>
        <p:nvSpPr>
          <p:cNvPr id="92" name="Shape 92"/>
          <p:cNvSpPr/>
          <p:nvPr>
            <p:ph type="subTitle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algn="ctr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</a:p>
          <a:p>
            <a: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LA Southwest College </a:t>
            </a:r>
          </a:p>
          <a:p>
            <a: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</a:p>
          <a:p>
            <a: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</a:p>
          <a:p>
            <a: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</a:p>
          <a:p>
            <a: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</a:p>
          <a:p>
            <a:pPr marL="342900" indent="-342900" defTabSz="9144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Azusa Pacific University</a:t>
            </a:r>
          </a:p>
        </p:txBody>
      </p:sp>
      <p:sp>
        <p:nvSpPr>
          <p:cNvPr id="93" name="Shape 93"/>
          <p:cNvSpPr/>
          <p:nvPr>
            <p:ph type="sldNum" sz="quarter" idx="4294967295"/>
          </p:nvPr>
        </p:nvSpPr>
        <p:spPr>
          <a:xfrm>
            <a:off x="8542337" y="6443662"/>
            <a:ext cx="127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94" name="l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9789" y="4009589"/>
            <a:ext cx="3509719" cy="2339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southwest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59087" y="1587479"/>
            <a:ext cx="3451124" cy="2295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658812" y="6442868"/>
            <a:ext cx="28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80808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Youth Business : ALLIANCE</a:t>
            </a:r>
          </a:p>
        </p:txBody>
      </p:sp>
      <p:sp>
        <p:nvSpPr>
          <p:cNvPr id="98" name="Shape 98"/>
          <p:cNvSpPr/>
          <p:nvPr>
            <p:ph type="title"/>
          </p:nvPr>
        </p:nvSpPr>
        <p:spPr>
          <a:xfrm>
            <a:off x="457200" y="138112"/>
            <a:ext cx="8229600" cy="1322388"/>
          </a:xfrm>
          <a:prstGeom prst="rect">
            <a:avLst/>
          </a:prstGeom>
        </p:spPr>
        <p:txBody>
          <a:bodyPr lIns="0" tIns="0" rIns="0" bIns="0"/>
          <a:lstStyle>
            <a:lvl1pPr algn="ctr" defTabSz="914400">
              <a:lnSpc>
                <a:spcPts val="5800"/>
              </a:lnSpc>
              <a:defRPr sz="4800">
                <a:solidFill>
                  <a:srgbClr val="D82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COLLEGE</a:t>
            </a:r>
          </a:p>
        </p:txBody>
      </p:sp>
      <p:sp>
        <p:nvSpPr>
          <p:cNvPr id="99" name="Shape 99"/>
          <p:cNvSpPr/>
          <p:nvPr>
            <p:ph type="body" sz="quarter" idx="1"/>
          </p:nvPr>
        </p:nvSpPr>
        <p:spPr>
          <a:xfrm>
            <a:off x="234950" y="1778000"/>
            <a:ext cx="4040188" cy="2871788"/>
          </a:xfrm>
          <a:prstGeom prst="rect">
            <a:avLst/>
          </a:prstGeom>
        </p:spPr>
        <p:txBody>
          <a:bodyPr lIns="0" tIns="0" rIns="0" bIns="0" anchor="t"/>
          <a:lstStyle/>
          <a:p>
            <a:pPr algn="ctr" defTabSz="914400">
              <a:spcBef>
                <a:spcPts val="500"/>
              </a:spcBef>
              <a:defRPr sz="2400" u="sng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Things I enjoyed in College:</a:t>
            </a:r>
          </a:p>
          <a:p>
            <a:pPr algn="ctr" defTabSz="914400">
              <a:spcBef>
                <a:spcPts val="500"/>
              </a:spcBef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Time Freedom</a:t>
            </a:r>
          </a:p>
          <a:p>
            <a:pPr algn="ctr" defTabSz="914400">
              <a:spcBef>
                <a:spcPts val="500"/>
              </a:spcBef>
              <a:defRPr sz="2400">
                <a:solidFill>
                  <a:srgbClr val="808080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Being away from home</a:t>
            </a:r>
          </a:p>
        </p:txBody>
      </p:sp>
      <p:sp>
        <p:nvSpPr>
          <p:cNvPr id="100" name="Shape 100"/>
          <p:cNvSpPr/>
          <p:nvPr/>
        </p:nvSpPr>
        <p:spPr>
          <a:xfrm>
            <a:off x="4413250" y="1771650"/>
            <a:ext cx="4506913" cy="1475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u="sng">
                <a:solidFill>
                  <a:srgbClr val="888888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Things I didn’t enjoy in College:</a:t>
            </a:r>
          </a:p>
          <a:p>
            <a: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Time Freedom</a:t>
            </a:r>
          </a:p>
          <a:p>
            <a:pPr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Avenir Roman"/>
              </a:defRPr>
            </a:pPr>
            <a:r>
              <a:t>Being away from home</a:t>
            </a:r>
          </a:p>
        </p:txBody>
      </p:sp>
      <p:sp>
        <p:nvSpPr>
          <p:cNvPr id="101" name="Shape 101"/>
          <p:cNvSpPr/>
          <p:nvPr>
            <p:ph type="sldNum" sz="quarter" idx="4294967295"/>
          </p:nvPr>
        </p:nvSpPr>
        <p:spPr>
          <a:xfrm>
            <a:off x="8542337" y="6443662"/>
            <a:ext cx="127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076B4"/>
      </a:accent1>
      <a:accent2>
        <a:srgbClr val="9C525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4999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4999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4999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076B4"/>
      </a:accent1>
      <a:accent2>
        <a:srgbClr val="9C525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4999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4999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4999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