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s/comment1.xml" ContentType="application/vnd.openxmlformats-officedocument.presentationml.comments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comments/comment2.xml" ContentType="application/vnd.openxmlformats-officedocument.presentationml.comments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Neue Light"/>
      </a:defRPr>
    </a:lvl1pPr>
    <a:lvl2pPr indent="228600" algn="ctr" defTabSz="584200">
      <a:defRPr sz="3600">
        <a:latin typeface="+mn-lt"/>
        <a:ea typeface="+mn-ea"/>
        <a:cs typeface="+mn-cs"/>
        <a:sym typeface="Helvetica Neue Light"/>
      </a:defRPr>
    </a:lvl2pPr>
    <a:lvl3pPr indent="457200" algn="ctr" defTabSz="584200">
      <a:defRPr sz="3600">
        <a:latin typeface="+mn-lt"/>
        <a:ea typeface="+mn-ea"/>
        <a:cs typeface="+mn-cs"/>
        <a:sym typeface="Helvetica Neue Light"/>
      </a:defRPr>
    </a:lvl3pPr>
    <a:lvl4pPr indent="685800" algn="ctr" defTabSz="584200">
      <a:defRPr sz="3600">
        <a:latin typeface="+mn-lt"/>
        <a:ea typeface="+mn-ea"/>
        <a:cs typeface="+mn-cs"/>
        <a:sym typeface="Helvetica Neue Light"/>
      </a:defRPr>
    </a:lvl4pPr>
    <a:lvl5pPr indent="914400" algn="ctr" defTabSz="584200">
      <a:defRPr sz="3600">
        <a:latin typeface="+mn-lt"/>
        <a:ea typeface="+mn-ea"/>
        <a:cs typeface="+mn-cs"/>
        <a:sym typeface="Helvetica Neue Light"/>
      </a:defRPr>
    </a:lvl5pPr>
    <a:lvl6pPr indent="1143000" algn="ctr" defTabSz="584200">
      <a:defRPr sz="3600">
        <a:latin typeface="+mn-lt"/>
        <a:ea typeface="+mn-ea"/>
        <a:cs typeface="+mn-cs"/>
        <a:sym typeface="Helvetica Neue Light"/>
      </a:defRPr>
    </a:lvl6pPr>
    <a:lvl7pPr indent="1371600" algn="ctr" defTabSz="584200">
      <a:defRPr sz="3600">
        <a:latin typeface="+mn-lt"/>
        <a:ea typeface="+mn-ea"/>
        <a:cs typeface="+mn-cs"/>
        <a:sym typeface="Helvetica Neue Light"/>
      </a:defRPr>
    </a:lvl7pPr>
    <a:lvl8pPr indent="1600200" algn="ctr" defTabSz="584200">
      <a:defRPr sz="3600">
        <a:latin typeface="+mn-lt"/>
        <a:ea typeface="+mn-ea"/>
        <a:cs typeface="+mn-cs"/>
        <a:sym typeface="Helvetica Neue Light"/>
      </a:defRPr>
    </a:lvl8pPr>
    <a:lvl9pPr indent="1828800" algn="ctr" defTabSz="584200">
      <a:defRPr sz="3600"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mported Author" initials="I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comments" Target="comments/comment1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comments" Target="comments/comment2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5-09T13:11:29.968" idx="1">
    <p:pos x="456" y="304"/>
    <p:text>Ask around room
slow down and be serious here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5-09T13:11:29.643" idx="2">
    <p:pos x="3256" y="2336"/>
    <p:text/>
  </p:cm>
</p:cmLst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8" name="Shape 3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571500" y="4749800"/>
            <a:ext cx="11868094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" name="Shape 7"/>
          <p:cNvSpPr/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8" name="Shape 8"/>
          <p:cNvSpPr/>
          <p:nvPr>
            <p:ph type="body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5400000">
            <a:off x="6832536" y="8686863"/>
            <a:ext cx="142252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" name="Shape 11"/>
          <p:cNvSpPr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571500" y="4864100"/>
            <a:ext cx="5334476" cy="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" name="Shape 17"/>
          <p:cNvSpPr/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8" name="Shape 18"/>
          <p:cNvSpPr/>
          <p:nvPr>
            <p:ph type="body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571500" y="1968500"/>
            <a:ext cx="5073394" cy="133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" name="Shape 26"/>
          <p:cNvSpPr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7" name="Shape 27"/>
          <p:cNvSpPr/>
          <p:nvPr>
            <p:ph type="body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9055098" y="508000"/>
            <a:ext cx="128" cy="797563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" name="Shape 32"/>
          <p:cNvSpPr/>
          <p:nvPr/>
        </p:nvSpPr>
        <p:spPr>
          <a:xfrm>
            <a:off x="9055096" y="4464050"/>
            <a:ext cx="3448503" cy="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71500" y="1968500"/>
            <a:ext cx="11868106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  <a:endParaRPr sz="3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  <a:endParaRPr sz="3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  <a:endParaRPr sz="3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  <a:endParaRPr sz="3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457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1pPr>
      <a:lvl2pPr marL="914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2pPr>
      <a:lvl3pPr marL="1371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3pPr>
      <a:lvl4pPr marL="1828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4pPr>
      <a:lvl5pPr marL="22860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5pPr>
      <a:lvl6pPr marL="2743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6pPr>
      <a:lvl7pPr marL="3200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7pPr>
      <a:lvl8pPr marL="3657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8pPr>
      <a:lvl9pPr marL="4114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LauraLinden.com" TargetMode="Externa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tif"/><Relationship Id="rId3" Type="http://schemas.openxmlformats.org/officeDocument/2006/relationships/image" Target="../media/image28.png"/><Relationship Id="rId4" Type="http://schemas.openxmlformats.org/officeDocument/2006/relationships/image" Target="../media/image15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omments" Target="../comments/comment1.xml"/><Relationship Id="rId3" Type="http://schemas.openxmlformats.org/officeDocument/2006/relationships/image" Target="../media/image1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tif"/><Relationship Id="rId3" Type="http://schemas.openxmlformats.org/officeDocument/2006/relationships/image" Target="../media/image29.png"/><Relationship Id="rId4" Type="http://schemas.openxmlformats.org/officeDocument/2006/relationships/image" Target="../media/image15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Relationship Id="rId3" Type="http://schemas.openxmlformats.org/officeDocument/2006/relationships/image" Target="../media/image5.png"/><Relationship Id="rId4" Type="http://schemas.openxmlformats.org/officeDocument/2006/relationships/image" Target="../media/image2.tif"/><Relationship Id="rId5" Type="http://schemas.openxmlformats.org/officeDocument/2006/relationships/image" Target="../media/image6.png"/><Relationship Id="rId6" Type="http://schemas.openxmlformats.org/officeDocument/2006/relationships/image" Target="../media/image3.tif"/><Relationship Id="rId7" Type="http://schemas.openxmlformats.org/officeDocument/2006/relationships/image" Target="../media/image7.png"/><Relationship Id="rId8" Type="http://schemas.openxmlformats.org/officeDocument/2006/relationships/image" Target="../media/image4.tif"/><Relationship Id="rId9" Type="http://schemas.openxmlformats.org/officeDocument/2006/relationships/image" Target="../media/image8.png"/><Relationship Id="rId10" Type="http://schemas.openxmlformats.org/officeDocument/2006/relationships/image" Target="../media/image5.tif"/><Relationship Id="rId11" Type="http://schemas.openxmlformats.org/officeDocument/2006/relationships/image" Target="../media/image9.png"/><Relationship Id="rId12" Type="http://schemas.openxmlformats.org/officeDocument/2006/relationships/image" Target="../media/image6.tif"/><Relationship Id="rId13" Type="http://schemas.openxmlformats.org/officeDocument/2006/relationships/image" Target="../media/image10.png"/><Relationship Id="rId14" Type="http://schemas.openxmlformats.org/officeDocument/2006/relationships/image" Target="../media/image7.tif"/><Relationship Id="rId15" Type="http://schemas.openxmlformats.org/officeDocument/2006/relationships/image" Target="../media/image11.png"/><Relationship Id="rId16" Type="http://schemas.openxmlformats.org/officeDocument/2006/relationships/image" Target="../media/image8.tif"/><Relationship Id="rId17" Type="http://schemas.openxmlformats.org/officeDocument/2006/relationships/image" Target="../media/image12.png"/><Relationship Id="rId18" Type="http://schemas.openxmlformats.org/officeDocument/2006/relationships/image" Target="../media/image9.tif"/><Relationship Id="rId19" Type="http://schemas.openxmlformats.org/officeDocument/2006/relationships/image" Target="../media/image13.png"/><Relationship Id="rId20" Type="http://schemas.openxmlformats.org/officeDocument/2006/relationships/image" Target="../media/image10.tif"/><Relationship Id="rId21" Type="http://schemas.openxmlformats.org/officeDocument/2006/relationships/image" Target="../media/image14.png"/><Relationship Id="rId22" Type="http://schemas.openxmlformats.org/officeDocument/2006/relationships/image" Target="../media/image15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tif"/><Relationship Id="rId3" Type="http://schemas.openxmlformats.org/officeDocument/2006/relationships/image" Target="../media/image30.png"/><Relationship Id="rId4" Type="http://schemas.openxmlformats.org/officeDocument/2006/relationships/image" Target="../media/image15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tif"/><Relationship Id="rId3" Type="http://schemas.openxmlformats.org/officeDocument/2006/relationships/image" Target="../media/image31.png"/><Relationship Id="rId4" Type="http://schemas.openxmlformats.org/officeDocument/2006/relationships/image" Target="../media/image15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tif"/><Relationship Id="rId3" Type="http://schemas.openxmlformats.org/officeDocument/2006/relationships/image" Target="../media/image32.png"/><Relationship Id="rId4" Type="http://schemas.openxmlformats.org/officeDocument/2006/relationships/image" Target="../media/image15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Relationship Id="rId3" Type="http://schemas.openxmlformats.org/officeDocument/2006/relationships/image" Target="../media/image15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tif"/><Relationship Id="rId3" Type="http://schemas.openxmlformats.org/officeDocument/2006/relationships/image" Target="../media/image15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tif"/><Relationship Id="rId3" Type="http://schemas.openxmlformats.org/officeDocument/2006/relationships/image" Target="../media/image34.png"/><Relationship Id="rId4" Type="http://schemas.openxmlformats.org/officeDocument/2006/relationships/image" Target="../media/image15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15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tif"/><Relationship Id="rId3" Type="http://schemas.openxmlformats.org/officeDocument/2006/relationships/image" Target="../media/image37.png"/><Relationship Id="rId4" Type="http://schemas.openxmlformats.org/officeDocument/2006/relationships/image" Target="../media/image15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tif"/><Relationship Id="rId3" Type="http://schemas.openxmlformats.org/officeDocument/2006/relationships/image" Target="../media/image38.png"/><Relationship Id="rId4" Type="http://schemas.openxmlformats.org/officeDocument/2006/relationships/image" Target="../media/image15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tif"/><Relationship Id="rId3" Type="http://schemas.openxmlformats.org/officeDocument/2006/relationships/image" Target="../media/image39.png"/><Relationship Id="rId4" Type="http://schemas.openxmlformats.org/officeDocument/2006/relationships/image" Target="../media/image15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tif"/><Relationship Id="rId3" Type="http://schemas.openxmlformats.org/officeDocument/2006/relationships/image" Target="../media/image40.png"/><Relationship Id="rId4" Type="http://schemas.openxmlformats.org/officeDocument/2006/relationships/image" Target="../media/image15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tif"/><Relationship Id="rId3" Type="http://schemas.openxmlformats.org/officeDocument/2006/relationships/image" Target="../media/image41.png"/><Relationship Id="rId4" Type="http://schemas.openxmlformats.org/officeDocument/2006/relationships/image" Target="../media/image15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omments" Target="../comments/comment2.xml"/><Relationship Id="rId3" Type="http://schemas.openxmlformats.org/officeDocument/2006/relationships/image" Target="../media/image42.png"/><Relationship Id="rId4" Type="http://schemas.openxmlformats.org/officeDocument/2006/relationships/image" Target="../media/image28.tif"/><Relationship Id="rId5" Type="http://schemas.openxmlformats.org/officeDocument/2006/relationships/image" Target="../media/image43.png"/><Relationship Id="rId6" Type="http://schemas.openxmlformats.org/officeDocument/2006/relationships/image" Target="../media/image44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Relationship Id="rId3" Type="http://schemas.openxmlformats.org/officeDocument/2006/relationships/image" Target="../media/image29.tif"/><Relationship Id="rId4" Type="http://schemas.openxmlformats.org/officeDocument/2006/relationships/image" Target="../media/image15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Relationship Id="rId3" Type="http://schemas.openxmlformats.org/officeDocument/2006/relationships/image" Target="../media/image15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17.png"/><Relationship Id="rId4" Type="http://schemas.openxmlformats.org/officeDocument/2006/relationships/image" Target="../media/image15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tif"/><Relationship Id="rId3" Type="http://schemas.openxmlformats.org/officeDocument/2006/relationships/image" Target="../media/image15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mailto:laura@LauraLinden.com" TargetMode="External"/><Relationship Id="rId3" Type="http://schemas.openxmlformats.org/officeDocument/2006/relationships/image" Target="../media/image1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tif"/><Relationship Id="rId3" Type="http://schemas.openxmlformats.org/officeDocument/2006/relationships/image" Target="../media/image18.png"/><Relationship Id="rId4" Type="http://schemas.openxmlformats.org/officeDocument/2006/relationships/image" Target="../media/image12.tif"/><Relationship Id="rId5" Type="http://schemas.openxmlformats.org/officeDocument/2006/relationships/image" Target="../media/image19.png"/><Relationship Id="rId6" Type="http://schemas.openxmlformats.org/officeDocument/2006/relationships/image" Target="../media/image13.tif"/><Relationship Id="rId7" Type="http://schemas.openxmlformats.org/officeDocument/2006/relationships/image" Target="../media/image20.png"/><Relationship Id="rId8" Type="http://schemas.openxmlformats.org/officeDocument/2006/relationships/image" Target="../media/image14.tif"/><Relationship Id="rId9" Type="http://schemas.openxmlformats.org/officeDocument/2006/relationships/image" Target="../media/image21.png"/><Relationship Id="rId10" Type="http://schemas.openxmlformats.org/officeDocument/2006/relationships/image" Target="../media/image15.tif"/><Relationship Id="rId11" Type="http://schemas.openxmlformats.org/officeDocument/2006/relationships/image" Target="../media/image22.png"/><Relationship Id="rId12" Type="http://schemas.openxmlformats.org/officeDocument/2006/relationships/image" Target="../media/image1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tif"/><Relationship Id="rId3" Type="http://schemas.openxmlformats.org/officeDocument/2006/relationships/image" Target="../media/image23.png"/><Relationship Id="rId4" Type="http://schemas.openxmlformats.org/officeDocument/2006/relationships/image" Target="../media/image1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17.tif"/><Relationship Id="rId5" Type="http://schemas.openxmlformats.org/officeDocument/2006/relationships/image" Target="../media/image26.png"/><Relationship Id="rId6" Type="http://schemas.openxmlformats.org/officeDocument/2006/relationships/image" Target="../media/image2.jpeg"/><Relationship Id="rId7" Type="http://schemas.openxmlformats.org/officeDocument/2006/relationships/image" Target="../media/image27.png"/><Relationship Id="rId8" Type="http://schemas.openxmlformats.org/officeDocument/2006/relationships/image" Target="../media/image1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Mindful Leadership</a:t>
            </a:r>
            <a:endParaRPr sz="4200"/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hlinkClick r:id="rId2" invalidUrl="" action="" tgtFrame="" tooltip="" history="1" highlightClick="0" endSnd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  <a:hlinkClick r:id="rId2" invalidUrl="" action="" tgtFrame="" tooltip="" history="1" highlightClick="0" endSnd="0"/>
              </a:rPr>
              <a:t>www.LauraLinden.com</a:t>
            </a:r>
            <a:endParaRPr sz="2600">
              <a:solidFill>
                <a:srgbClr val="747474"/>
              </a:solidFill>
            </a:endParaRPr>
          </a:p>
        </p:txBody>
      </p:sp>
      <p:pic>
        <p:nvPicPr>
          <p:cNvPr id="42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32915" y="7989837"/>
            <a:ext cx="825501" cy="39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76437" y="7951737"/>
            <a:ext cx="10668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66312" y="8002537"/>
            <a:ext cx="660401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302425" y="7970787"/>
            <a:ext cx="9017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/>
          <p:nvPr/>
        </p:nvSpPr>
        <p:spPr>
          <a:xfrm>
            <a:off x="6044634" y="7615961"/>
            <a:ext cx="915532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3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747474"/>
                </a:solidFill>
              </a:rPr>
              <a:t>as seen on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5856232" y="5321300"/>
            <a:ext cx="2419728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 lvl="0">
              <a:defRPr sz="1800"/>
            </a:pPr>
            <a:r>
              <a:rPr sz="6400"/>
              <a:t> weird</a:t>
            </a:r>
          </a:p>
        </p:txBody>
      </p:sp>
      <p:sp>
        <p:nvSpPr>
          <p:cNvPr id="146" name="Shape 146"/>
          <p:cNvSpPr/>
          <p:nvPr/>
        </p:nvSpPr>
        <p:spPr>
          <a:xfrm>
            <a:off x="4227120" y="3924300"/>
            <a:ext cx="2172752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 lvl="0">
              <a:defRPr sz="1800"/>
            </a:pPr>
            <a:r>
              <a:rPr sz="6400"/>
              <a:t>funny</a:t>
            </a:r>
          </a:p>
        </p:txBody>
      </p:sp>
      <p:sp>
        <p:nvSpPr>
          <p:cNvPr id="147" name="Shape 147"/>
          <p:cNvSpPr/>
          <p:nvPr/>
        </p:nvSpPr>
        <p:spPr>
          <a:xfrm>
            <a:off x="9085040" y="4311650"/>
            <a:ext cx="1499312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 lvl="0">
              <a:defRPr sz="1800"/>
            </a:pPr>
            <a:r>
              <a:rPr sz="6400"/>
              <a:t>odd</a:t>
            </a:r>
          </a:p>
        </p:txBody>
      </p:sp>
      <p:sp>
        <p:nvSpPr>
          <p:cNvPr id="148" name="Shape 148"/>
          <p:cNvSpPr/>
          <p:nvPr/>
        </p:nvSpPr>
        <p:spPr>
          <a:xfrm>
            <a:off x="1205555" y="2565400"/>
            <a:ext cx="2831081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strange</a:t>
            </a:r>
          </a:p>
        </p:txBody>
      </p:sp>
      <p:sp>
        <p:nvSpPr>
          <p:cNvPr id="149" name="Shape 149"/>
          <p:cNvSpPr/>
          <p:nvPr/>
        </p:nvSpPr>
        <p:spPr>
          <a:xfrm>
            <a:off x="3580289" y="6350000"/>
            <a:ext cx="2526613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freaky</a:t>
            </a:r>
          </a:p>
        </p:txBody>
      </p:sp>
      <p:sp>
        <p:nvSpPr>
          <p:cNvPr id="150" name="Shape 150"/>
          <p:cNvSpPr/>
          <p:nvPr/>
        </p:nvSpPr>
        <p:spPr>
          <a:xfrm>
            <a:off x="1302308" y="5321300"/>
            <a:ext cx="1596176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 lvl="0">
              <a:defRPr sz="1800"/>
            </a:pPr>
            <a:r>
              <a:rPr sz="6400"/>
              <a:t>wild</a:t>
            </a:r>
          </a:p>
        </p:txBody>
      </p:sp>
      <p:sp>
        <p:nvSpPr>
          <p:cNvPr id="151" name="Shape 151"/>
          <p:cNvSpPr/>
          <p:nvPr/>
        </p:nvSpPr>
        <p:spPr>
          <a:xfrm>
            <a:off x="7179297" y="2743200"/>
            <a:ext cx="429479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“twilight zone-y”</a:t>
            </a:r>
          </a:p>
        </p:txBody>
      </p:sp>
      <p:sp>
        <p:nvSpPr>
          <p:cNvPr id="152" name="Shape 152"/>
          <p:cNvSpPr/>
          <p:nvPr/>
        </p:nvSpPr>
        <p:spPr>
          <a:xfrm>
            <a:off x="8699499" y="6642100"/>
            <a:ext cx="2586786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creepy</a:t>
            </a:r>
          </a:p>
        </p:txBody>
      </p:sp>
      <p:sp>
        <p:nvSpPr>
          <p:cNvPr id="153" name="Shape 153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154" name="Shape 154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sp>
        <p:nvSpPr>
          <p:cNvPr id="155" name="Shape 155"/>
          <p:cNvSpPr/>
          <p:nvPr/>
        </p:nvSpPr>
        <p:spPr>
          <a:xfrm>
            <a:off x="1872843" y="7690130"/>
            <a:ext cx="2274114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“woo woo”</a:t>
            </a:r>
          </a:p>
        </p:txBody>
      </p:sp>
      <p:pic>
        <p:nvPicPr>
          <p:cNvPr id="156" name="Laura Linden sig 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6039681" y="5816600"/>
            <a:ext cx="6828029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 lvl="0">
              <a:defRPr sz="1800"/>
            </a:pPr>
            <a:r>
              <a:rPr sz="6400"/>
              <a:t> “just had a feeling”</a:t>
            </a:r>
          </a:p>
        </p:txBody>
      </p:sp>
      <p:sp>
        <p:nvSpPr>
          <p:cNvPr id="159" name="Shape 159"/>
          <p:cNvSpPr/>
          <p:nvPr/>
        </p:nvSpPr>
        <p:spPr>
          <a:xfrm>
            <a:off x="3408546" y="4191000"/>
            <a:ext cx="3936899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 lvl="0">
              <a:defRPr sz="1800"/>
            </a:pPr>
            <a:r>
              <a:rPr sz="6400"/>
              <a:t>gut instinct</a:t>
            </a:r>
          </a:p>
        </p:txBody>
      </p:sp>
      <p:sp>
        <p:nvSpPr>
          <p:cNvPr id="160" name="Shape 160"/>
          <p:cNvSpPr/>
          <p:nvPr/>
        </p:nvSpPr>
        <p:spPr>
          <a:xfrm>
            <a:off x="7630534" y="3346450"/>
            <a:ext cx="4103524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 lvl="0">
              <a:defRPr sz="1800"/>
            </a:pPr>
            <a:r>
              <a:rPr sz="6400"/>
              <a:t>imagination</a:t>
            </a:r>
          </a:p>
        </p:txBody>
      </p:sp>
      <p:sp>
        <p:nvSpPr>
          <p:cNvPr id="161" name="Shape 161"/>
          <p:cNvSpPr/>
          <p:nvPr/>
        </p:nvSpPr>
        <p:spPr>
          <a:xfrm>
            <a:off x="893235" y="2565400"/>
            <a:ext cx="3455722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 lvl="0">
              <a:defRPr sz="1800"/>
            </a:pPr>
            <a:r>
              <a:rPr sz="6400"/>
              <a:t>just know</a:t>
            </a:r>
          </a:p>
        </p:txBody>
      </p:sp>
      <p:sp>
        <p:nvSpPr>
          <p:cNvPr id="162" name="Shape 162"/>
          <p:cNvSpPr/>
          <p:nvPr/>
        </p:nvSpPr>
        <p:spPr>
          <a:xfrm>
            <a:off x="3218732" y="6718300"/>
            <a:ext cx="3249728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 lvl="0">
              <a:defRPr sz="1800"/>
            </a:pPr>
            <a:r>
              <a:rPr sz="4400"/>
              <a:t>spine tingling</a:t>
            </a:r>
          </a:p>
        </p:txBody>
      </p:sp>
      <p:sp>
        <p:nvSpPr>
          <p:cNvPr id="163" name="Shape 163"/>
          <p:cNvSpPr/>
          <p:nvPr/>
        </p:nvSpPr>
        <p:spPr>
          <a:xfrm>
            <a:off x="1138358" y="5321300"/>
            <a:ext cx="1924076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 lvl="0">
              <a:defRPr sz="1800"/>
            </a:pPr>
            <a:r>
              <a:rPr sz="4300"/>
              <a:t>intuition</a:t>
            </a:r>
          </a:p>
        </p:txBody>
      </p:sp>
      <p:sp>
        <p:nvSpPr>
          <p:cNvPr id="164" name="Shape 164"/>
          <p:cNvSpPr/>
          <p:nvPr/>
        </p:nvSpPr>
        <p:spPr>
          <a:xfrm>
            <a:off x="5426697" y="2743200"/>
            <a:ext cx="4294798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“twilight zone-y”</a:t>
            </a:r>
          </a:p>
        </p:txBody>
      </p:sp>
      <p:sp>
        <p:nvSpPr>
          <p:cNvPr id="165" name="Shape 165"/>
          <p:cNvSpPr/>
          <p:nvPr/>
        </p:nvSpPr>
        <p:spPr>
          <a:xfrm>
            <a:off x="7899399" y="7740650"/>
            <a:ext cx="2586786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frog sense</a:t>
            </a:r>
          </a:p>
        </p:txBody>
      </p:sp>
      <p:sp>
        <p:nvSpPr>
          <p:cNvPr id="166" name="Shape 166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167" name="Shape 167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sp>
        <p:nvSpPr>
          <p:cNvPr id="168" name="Shape 168"/>
          <p:cNvSpPr/>
          <p:nvPr/>
        </p:nvSpPr>
        <p:spPr>
          <a:xfrm>
            <a:off x="1260240" y="7982230"/>
            <a:ext cx="2721712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spidey-sense</a:t>
            </a:r>
          </a:p>
        </p:txBody>
      </p:sp>
      <p:sp>
        <p:nvSpPr>
          <p:cNvPr id="169" name="Shape 169"/>
          <p:cNvSpPr/>
          <p:nvPr/>
        </p:nvSpPr>
        <p:spPr>
          <a:xfrm>
            <a:off x="9866789" y="4581525"/>
            <a:ext cx="2526613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 lvl="0">
              <a:defRPr sz="1800"/>
            </a:pPr>
            <a:r>
              <a:rPr sz="4400"/>
              <a:t>instinct</a:t>
            </a:r>
          </a:p>
        </p:txBody>
      </p:sp>
      <p:pic>
        <p:nvPicPr>
          <p:cNvPr id="170" name="Laura Linden sig 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901649" y="4305300"/>
            <a:ext cx="11211294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What has it been like for you with your intuition?</a:t>
            </a:r>
          </a:p>
        </p:txBody>
      </p:sp>
      <p:sp>
        <p:nvSpPr>
          <p:cNvPr id="173" name="Shape 173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174" name="Shape 174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sp>
        <p:nvSpPr>
          <p:cNvPr id="175" name="Shape 175"/>
          <p:cNvSpPr/>
          <p:nvPr/>
        </p:nvSpPr>
        <p:spPr>
          <a:xfrm>
            <a:off x="2036373" y="6311900"/>
            <a:ext cx="4877845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 not listening</a:t>
            </a:r>
          </a:p>
        </p:txBody>
      </p:sp>
      <p:sp>
        <p:nvSpPr>
          <p:cNvPr id="176" name="Shape 176"/>
          <p:cNvSpPr/>
          <p:nvPr/>
        </p:nvSpPr>
        <p:spPr>
          <a:xfrm>
            <a:off x="7594031" y="6311900"/>
            <a:ext cx="3084330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listening</a:t>
            </a:r>
          </a:p>
        </p:txBody>
      </p:sp>
      <p:pic>
        <p:nvPicPr>
          <p:cNvPr id="177" name="Laura Linden sig 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3266212" y="3041931"/>
            <a:ext cx="6472376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Life without intuition is a</a:t>
            </a:r>
            <a:endParaRPr sz="3600"/>
          </a:p>
          <a:p>
            <a:pPr lvl="0">
              <a:defRPr sz="1800"/>
            </a:pPr>
            <a:r>
              <a:rPr sz="3600"/>
              <a:t>very expensive lifestyle</a:t>
            </a:r>
          </a:p>
        </p:txBody>
      </p:sp>
      <p:sp>
        <p:nvSpPr>
          <p:cNvPr id="180" name="Shape 180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181" name="Shape 181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grpSp>
        <p:nvGrpSpPr>
          <p:cNvPr id="184" name="Group 184"/>
          <p:cNvGrpSpPr/>
          <p:nvPr/>
        </p:nvGrpSpPr>
        <p:grpSpPr>
          <a:xfrm>
            <a:off x="3924300" y="4522589"/>
            <a:ext cx="5156200" cy="4749801"/>
            <a:chOff x="-165100" y="-114300"/>
            <a:chExt cx="5156200" cy="4749800"/>
          </a:xfrm>
        </p:grpSpPr>
        <p:pic>
          <p:nvPicPr>
            <p:cNvPr id="183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6000" cy="4318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2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65100" y="-114300"/>
              <a:ext cx="5156200" cy="4749800"/>
            </a:xfrm>
            <a:prstGeom prst="rect">
              <a:avLst/>
            </a:prstGeom>
            <a:effectLst/>
          </p:spPr>
        </p:pic>
      </p:grpSp>
      <p:pic>
        <p:nvPicPr>
          <p:cNvPr id="185" name="Laura Linden sig 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3266212" y="4553230"/>
            <a:ext cx="6472377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What has it cost you?</a:t>
            </a:r>
          </a:p>
        </p:txBody>
      </p:sp>
      <p:sp>
        <p:nvSpPr>
          <p:cNvPr id="188" name="Shape 188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189" name="Shape 189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pic>
        <p:nvPicPr>
          <p:cNvPr id="190" name="Laura Linden sig 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193" name="Shape 193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sp>
        <p:nvSpPr>
          <p:cNvPr id="194" name="Shape 194"/>
          <p:cNvSpPr/>
          <p:nvPr/>
        </p:nvSpPr>
        <p:spPr>
          <a:xfrm>
            <a:off x="1727676" y="6020080"/>
            <a:ext cx="3514040" cy="120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no language</a:t>
            </a:r>
            <a:endParaRPr sz="3600"/>
          </a:p>
        </p:txBody>
      </p:sp>
      <p:sp>
        <p:nvSpPr>
          <p:cNvPr id="195" name="Shape 195"/>
          <p:cNvSpPr/>
          <p:nvPr/>
        </p:nvSpPr>
        <p:spPr>
          <a:xfrm>
            <a:off x="7777674" y="6718580"/>
            <a:ext cx="3946452" cy="120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no community</a:t>
            </a:r>
            <a:endParaRPr sz="3600"/>
          </a:p>
        </p:txBody>
      </p:sp>
      <p:sp>
        <p:nvSpPr>
          <p:cNvPr id="196" name="Shape 196"/>
          <p:cNvSpPr/>
          <p:nvPr/>
        </p:nvSpPr>
        <p:spPr>
          <a:xfrm>
            <a:off x="1772146" y="4113493"/>
            <a:ext cx="3652261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no self-trust</a:t>
            </a:r>
          </a:p>
        </p:txBody>
      </p:sp>
      <p:sp>
        <p:nvSpPr>
          <p:cNvPr id="197" name="Shape 197"/>
          <p:cNvSpPr/>
          <p:nvPr/>
        </p:nvSpPr>
        <p:spPr>
          <a:xfrm>
            <a:off x="6294780" y="5061230"/>
            <a:ext cx="3514040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time wasted</a:t>
            </a:r>
          </a:p>
        </p:txBody>
      </p:sp>
      <p:sp>
        <p:nvSpPr>
          <p:cNvPr id="198" name="Shape 198"/>
          <p:cNvSpPr/>
          <p:nvPr/>
        </p:nvSpPr>
        <p:spPr>
          <a:xfrm>
            <a:off x="5631681" y="3092970"/>
            <a:ext cx="3514040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energy wasted</a:t>
            </a:r>
          </a:p>
        </p:txBody>
      </p:sp>
      <p:sp>
        <p:nvSpPr>
          <p:cNvPr id="199" name="Shape 199"/>
          <p:cNvSpPr/>
          <p:nvPr/>
        </p:nvSpPr>
        <p:spPr>
          <a:xfrm>
            <a:off x="4044181" y="7613930"/>
            <a:ext cx="3514040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money wasted</a:t>
            </a:r>
          </a:p>
        </p:txBody>
      </p:sp>
      <p:sp>
        <p:nvSpPr>
          <p:cNvPr id="200" name="Shape 200"/>
          <p:cNvSpPr/>
          <p:nvPr/>
        </p:nvSpPr>
        <p:spPr>
          <a:xfrm>
            <a:off x="8733180" y="3956330"/>
            <a:ext cx="3514040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frustration</a:t>
            </a:r>
          </a:p>
        </p:txBody>
      </p:sp>
      <p:pic>
        <p:nvPicPr>
          <p:cNvPr id="201" name="Laura Linden sig 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-1455" y="3784600"/>
            <a:ext cx="12992101" cy="217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Who is the best person to dictate</a:t>
            </a:r>
            <a:endParaRPr sz="3600">
              <a:solidFill>
                <a:srgbClr val="424242"/>
              </a:solidFill>
            </a:endParaRPr>
          </a:p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your direction of growth?</a:t>
            </a:r>
          </a:p>
        </p:txBody>
      </p:sp>
      <p:sp>
        <p:nvSpPr>
          <p:cNvPr id="204" name="Shape 204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205" name="Shape 205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pic>
        <p:nvPicPr>
          <p:cNvPr id="206" name="Laura Linden sig 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4813675" y="4305300"/>
            <a:ext cx="3361842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42424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YOU are!</a:t>
            </a:r>
          </a:p>
        </p:txBody>
      </p:sp>
      <p:sp>
        <p:nvSpPr>
          <p:cNvPr id="209" name="Shape 209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210" name="Shape 210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pic>
        <p:nvPicPr>
          <p:cNvPr id="211" name="Laura Linden sig 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/>
        </p:nvSpPr>
        <p:spPr>
          <a:xfrm>
            <a:off x="442292" y="3016530"/>
            <a:ext cx="12120216" cy="2882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"If one advances confidently in the direction of his dreams, and endeavors to live the life which he has imagined, he will meet with success unexpected in common hours." </a:t>
            </a:r>
            <a:endParaRPr sz="3600">
              <a:solidFill>
                <a:srgbClr val="424242"/>
              </a:solidFill>
            </a:endParaRPr>
          </a:p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 </a:t>
            </a:r>
            <a:endParaRPr sz="3600">
              <a:solidFill>
                <a:srgbClr val="424242"/>
              </a:solidFill>
            </a:endParaRPr>
          </a:p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- Henry David Thoreau</a:t>
            </a:r>
          </a:p>
        </p:txBody>
      </p:sp>
      <p:sp>
        <p:nvSpPr>
          <p:cNvPr id="214" name="Shape 214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215" name="Shape 215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grpSp>
        <p:nvGrpSpPr>
          <p:cNvPr id="218" name="Group 218"/>
          <p:cNvGrpSpPr/>
          <p:nvPr/>
        </p:nvGrpSpPr>
        <p:grpSpPr>
          <a:xfrm>
            <a:off x="4955245" y="5970488"/>
            <a:ext cx="3094310" cy="3839242"/>
            <a:chOff x="-165100" y="-114300"/>
            <a:chExt cx="3094309" cy="3839241"/>
          </a:xfrm>
        </p:grpSpPr>
        <p:pic>
          <p:nvPicPr>
            <p:cNvPr id="217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764110" cy="34074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6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65100" y="-114300"/>
              <a:ext cx="3094310" cy="3839242"/>
            </a:xfrm>
            <a:prstGeom prst="rect">
              <a:avLst/>
            </a:prstGeom>
            <a:effectLst/>
          </p:spPr>
        </p:pic>
      </p:grpSp>
      <p:pic>
        <p:nvPicPr>
          <p:cNvPr id="219" name="Laura Linden sig 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772638" y="3784600"/>
            <a:ext cx="11443917" cy="217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If you don’t get what you want</a:t>
            </a:r>
            <a:endParaRPr sz="3600">
              <a:solidFill>
                <a:srgbClr val="424242"/>
              </a:solidFill>
            </a:endParaRPr>
          </a:p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you get what you need.</a:t>
            </a:r>
          </a:p>
        </p:txBody>
      </p:sp>
      <p:sp>
        <p:nvSpPr>
          <p:cNvPr id="222" name="Shape 222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223" name="Shape 223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pic>
        <p:nvPicPr>
          <p:cNvPr id="224" name="Laura Linden sig 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sp>
        <p:nvSpPr>
          <p:cNvPr id="49" name="Shape 49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3265537" y="2497903"/>
            <a:ext cx="4165601" cy="2552701"/>
            <a:chOff x="-165100" y="-114300"/>
            <a:chExt cx="4165600" cy="2552700"/>
          </a:xfrm>
        </p:grpSpPr>
        <p:pic>
          <p:nvPicPr>
            <p:cNvPr id="51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835400" cy="21209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0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65100" y="-114300"/>
              <a:ext cx="4165600" cy="2552700"/>
            </a:xfrm>
            <a:prstGeom prst="rect">
              <a:avLst/>
            </a:prstGeom>
            <a:effectLst/>
          </p:spPr>
        </p:pic>
      </p:grpSp>
      <p:grpSp>
        <p:nvGrpSpPr>
          <p:cNvPr id="55" name="Group 55"/>
          <p:cNvGrpSpPr/>
          <p:nvPr/>
        </p:nvGrpSpPr>
        <p:grpSpPr>
          <a:xfrm>
            <a:off x="8593187" y="2745553"/>
            <a:ext cx="4102101" cy="2590801"/>
            <a:chOff x="-165100" y="-114300"/>
            <a:chExt cx="4102100" cy="2590800"/>
          </a:xfrm>
        </p:grpSpPr>
        <p:pic>
          <p:nvPicPr>
            <p:cNvPr id="54" name="pasted-image.ti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771900" cy="2159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3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65100" y="-114300"/>
              <a:ext cx="4102100" cy="2590800"/>
            </a:xfrm>
            <a:prstGeom prst="rect">
              <a:avLst/>
            </a:prstGeom>
            <a:effectLst/>
          </p:spPr>
        </p:pic>
      </p:grpSp>
      <p:grpSp>
        <p:nvGrpSpPr>
          <p:cNvPr id="58" name="Group 58"/>
          <p:cNvGrpSpPr/>
          <p:nvPr/>
        </p:nvGrpSpPr>
        <p:grpSpPr>
          <a:xfrm>
            <a:off x="5641677" y="4248546"/>
            <a:ext cx="3543301" cy="2959101"/>
            <a:chOff x="-165100" y="-114300"/>
            <a:chExt cx="3543300" cy="2959100"/>
          </a:xfrm>
        </p:grpSpPr>
        <p:pic>
          <p:nvPicPr>
            <p:cNvPr id="57" name="pasted-image.ti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213100" cy="2527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" name="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65100" y="-114300"/>
              <a:ext cx="3543300" cy="2959100"/>
            </a:xfrm>
            <a:prstGeom prst="rect">
              <a:avLst/>
            </a:prstGeom>
            <a:effectLst/>
          </p:spPr>
        </p:pic>
      </p:grpSp>
      <p:grpSp>
        <p:nvGrpSpPr>
          <p:cNvPr id="61" name="Group 61"/>
          <p:cNvGrpSpPr/>
          <p:nvPr/>
        </p:nvGrpSpPr>
        <p:grpSpPr>
          <a:xfrm>
            <a:off x="6464944" y="6339978"/>
            <a:ext cx="3060701" cy="3403601"/>
            <a:chOff x="-165100" y="-114300"/>
            <a:chExt cx="3060700" cy="3403600"/>
          </a:xfrm>
        </p:grpSpPr>
        <p:pic>
          <p:nvPicPr>
            <p:cNvPr id="60" name="pasted-image.ti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2730500" cy="2971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" name="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65100" y="-114300"/>
              <a:ext cx="3060700" cy="3403600"/>
            </a:xfrm>
            <a:prstGeom prst="rect">
              <a:avLst/>
            </a:prstGeom>
            <a:effectLst/>
          </p:spPr>
        </p:pic>
      </p:grpSp>
      <p:grpSp>
        <p:nvGrpSpPr>
          <p:cNvPr id="64" name="Group 64"/>
          <p:cNvGrpSpPr/>
          <p:nvPr/>
        </p:nvGrpSpPr>
        <p:grpSpPr>
          <a:xfrm>
            <a:off x="1166465" y="2193103"/>
            <a:ext cx="3314701" cy="3162301"/>
            <a:chOff x="-165100" y="-114300"/>
            <a:chExt cx="3314700" cy="3162300"/>
          </a:xfrm>
        </p:grpSpPr>
        <p:pic>
          <p:nvPicPr>
            <p:cNvPr id="63" name="pasted-image.tif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2984500" cy="27305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2" name="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165100" y="-114300"/>
              <a:ext cx="3314700" cy="3162300"/>
            </a:xfrm>
            <a:prstGeom prst="rect">
              <a:avLst/>
            </a:prstGeom>
            <a:effectLst/>
          </p:spPr>
        </p:pic>
      </p:grpSp>
      <p:grpSp>
        <p:nvGrpSpPr>
          <p:cNvPr id="67" name="Group 67"/>
          <p:cNvGrpSpPr/>
          <p:nvPr/>
        </p:nvGrpSpPr>
        <p:grpSpPr>
          <a:xfrm>
            <a:off x="2127150" y="4487316"/>
            <a:ext cx="3860801" cy="2743201"/>
            <a:chOff x="-165100" y="-114300"/>
            <a:chExt cx="3860800" cy="2743200"/>
          </a:xfrm>
        </p:grpSpPr>
        <p:pic>
          <p:nvPicPr>
            <p:cNvPr id="66" name="pasted-image.tif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3530600" cy="2311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5" name="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65100" y="-114300"/>
              <a:ext cx="3860800" cy="2743200"/>
            </a:xfrm>
            <a:prstGeom prst="rect">
              <a:avLst/>
            </a:prstGeom>
            <a:effectLst/>
          </p:spPr>
        </p:pic>
      </p:grpSp>
      <p:grpSp>
        <p:nvGrpSpPr>
          <p:cNvPr id="70" name="Group 70"/>
          <p:cNvGrpSpPr/>
          <p:nvPr/>
        </p:nvGrpSpPr>
        <p:grpSpPr>
          <a:xfrm>
            <a:off x="4451250" y="6720978"/>
            <a:ext cx="2717801" cy="3175001"/>
            <a:chOff x="-165100" y="-114300"/>
            <a:chExt cx="2717800" cy="3175000"/>
          </a:xfrm>
        </p:grpSpPr>
        <p:pic>
          <p:nvPicPr>
            <p:cNvPr id="69" name="pasted-image.tif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387600" cy="2743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8" name=""/>
            <p:cNvPicPr/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-165100" y="-114300"/>
              <a:ext cx="2717800" cy="3175000"/>
            </a:xfrm>
            <a:prstGeom prst="rect">
              <a:avLst/>
            </a:prstGeom>
            <a:effectLst/>
          </p:spPr>
        </p:pic>
      </p:grpSp>
      <p:grpSp>
        <p:nvGrpSpPr>
          <p:cNvPr id="73" name="Group 73"/>
          <p:cNvGrpSpPr/>
          <p:nvPr/>
        </p:nvGrpSpPr>
        <p:grpSpPr>
          <a:xfrm>
            <a:off x="8669922" y="4967590"/>
            <a:ext cx="3178205" cy="3863186"/>
            <a:chOff x="-165100" y="-114300"/>
            <a:chExt cx="3178203" cy="3863185"/>
          </a:xfrm>
        </p:grpSpPr>
        <p:pic>
          <p:nvPicPr>
            <p:cNvPr id="72" name="pasted-image.tif"/>
            <p:cNvPicPr/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2848004" cy="34313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1" name=""/>
            <p:cNvPicPr/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-165100" y="-114300"/>
              <a:ext cx="3178204" cy="3863186"/>
            </a:xfrm>
            <a:prstGeom prst="rect">
              <a:avLst/>
            </a:prstGeom>
            <a:effectLst/>
          </p:spPr>
        </p:pic>
      </p:grpSp>
      <p:grpSp>
        <p:nvGrpSpPr>
          <p:cNvPr id="76" name="Group 76"/>
          <p:cNvGrpSpPr/>
          <p:nvPr/>
        </p:nvGrpSpPr>
        <p:grpSpPr>
          <a:xfrm>
            <a:off x="1198215" y="6542335"/>
            <a:ext cx="3784601" cy="2781301"/>
            <a:chOff x="-165100" y="-114300"/>
            <a:chExt cx="3784600" cy="2781300"/>
          </a:xfrm>
        </p:grpSpPr>
        <p:pic>
          <p:nvPicPr>
            <p:cNvPr id="75" name="pasted-image.tif"/>
            <p:cNvPicPr/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0"/>
              <a:ext cx="3454400" cy="23495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4" name=""/>
            <p:cNvPicPr/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-165100" y="-114300"/>
              <a:ext cx="3784600" cy="2781300"/>
            </a:xfrm>
            <a:prstGeom prst="rect">
              <a:avLst/>
            </a:prstGeom>
            <a:effectLst/>
          </p:spPr>
        </p:pic>
      </p:grpSp>
      <p:grpSp>
        <p:nvGrpSpPr>
          <p:cNvPr id="79" name="Group 79"/>
          <p:cNvGrpSpPr/>
          <p:nvPr/>
        </p:nvGrpSpPr>
        <p:grpSpPr>
          <a:xfrm>
            <a:off x="7088435" y="2156221"/>
            <a:ext cx="2049137" cy="2959101"/>
            <a:chOff x="-165100" y="-114300"/>
            <a:chExt cx="2049135" cy="2959100"/>
          </a:xfrm>
        </p:grpSpPr>
        <p:pic>
          <p:nvPicPr>
            <p:cNvPr id="78" name="pasted-image.tif"/>
            <p:cNvPicPr/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0" y="0"/>
              <a:ext cx="1718936" cy="2527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7" name=""/>
            <p:cNvPicPr/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-165100" y="-114300"/>
              <a:ext cx="2049136" cy="2959100"/>
            </a:xfrm>
            <a:prstGeom prst="rect">
              <a:avLst/>
            </a:prstGeom>
            <a:effectLst/>
          </p:spPr>
        </p:pic>
      </p:grpSp>
      <p:pic>
        <p:nvPicPr>
          <p:cNvPr id="80" name="Laura Linden sig 5.png"/>
          <p:cNvPicPr/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/>
        </p:nvSpPr>
        <p:spPr>
          <a:xfrm>
            <a:off x="-1454" y="2222500"/>
            <a:ext cx="12992101" cy="529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“Determine that the thing can and shall be done </a:t>
            </a:r>
            <a:endParaRPr sz="3600"/>
          </a:p>
          <a:p>
            <a:pPr lvl="0">
              <a:defRPr sz="1800"/>
            </a:pPr>
            <a:r>
              <a:rPr sz="3600"/>
              <a:t>and then </a:t>
            </a:r>
            <a:endParaRPr sz="3600"/>
          </a:p>
          <a:p>
            <a:pPr lvl="0">
              <a:defRPr sz="1800"/>
            </a:pPr>
            <a:r>
              <a:rPr sz="3600"/>
              <a:t>we shall find the way.”</a:t>
            </a:r>
            <a:endParaRPr sz="3600"/>
          </a:p>
          <a:p>
            <a:pPr lvl="0">
              <a:defRPr sz="1800"/>
            </a:pPr>
            <a:endParaRPr sz="3600"/>
          </a:p>
          <a:p>
            <a:pPr lvl="0">
              <a:defRPr sz="1800"/>
            </a:pPr>
            <a:r>
              <a:rPr sz="3600"/>
              <a:t>-Abraham Lincoln </a:t>
            </a:r>
          </a:p>
        </p:txBody>
      </p:sp>
      <p:sp>
        <p:nvSpPr>
          <p:cNvPr id="227" name="Shape 227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228" name="Shape 228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grpSp>
        <p:nvGrpSpPr>
          <p:cNvPr id="231" name="Group 231"/>
          <p:cNvGrpSpPr/>
          <p:nvPr/>
        </p:nvGrpSpPr>
        <p:grpSpPr>
          <a:xfrm>
            <a:off x="4756150" y="6508700"/>
            <a:ext cx="3492500" cy="3009901"/>
            <a:chOff x="-165100" y="-114300"/>
            <a:chExt cx="3492500" cy="3009900"/>
          </a:xfrm>
        </p:grpSpPr>
        <p:pic>
          <p:nvPicPr>
            <p:cNvPr id="230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162300" cy="2578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9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65100" y="-114300"/>
              <a:ext cx="3492500" cy="3009900"/>
            </a:xfrm>
            <a:prstGeom prst="rect">
              <a:avLst/>
            </a:prstGeom>
            <a:effectLst/>
          </p:spPr>
        </p:pic>
      </p:grpSp>
      <p:pic>
        <p:nvPicPr>
          <p:cNvPr id="232" name="Laura Linden sig 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-1455" y="3111500"/>
            <a:ext cx="12992101" cy="351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“The significant problems we face cannot be solved </a:t>
            </a:r>
            <a:endParaRPr sz="3600">
              <a:solidFill>
                <a:srgbClr val="424242"/>
              </a:solidFill>
            </a:endParaRPr>
          </a:p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at the same level of thinking we were at when </a:t>
            </a:r>
            <a:endParaRPr sz="3600">
              <a:solidFill>
                <a:srgbClr val="424242"/>
              </a:solidFill>
            </a:endParaRPr>
          </a:p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we created them.”</a:t>
            </a:r>
            <a:endParaRPr sz="3600">
              <a:solidFill>
                <a:srgbClr val="424242"/>
              </a:solidFill>
            </a:endParaRPr>
          </a:p>
          <a:p>
            <a:pPr lvl="0">
              <a:defRPr sz="1800"/>
            </a:pPr>
            <a:endParaRPr sz="3600">
              <a:solidFill>
                <a:srgbClr val="424242"/>
              </a:solidFill>
            </a:endParaRPr>
          </a:p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-Albert Einstein</a:t>
            </a:r>
          </a:p>
        </p:txBody>
      </p:sp>
      <p:sp>
        <p:nvSpPr>
          <p:cNvPr id="235" name="Shape 235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236" name="Shape 236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grpSp>
        <p:nvGrpSpPr>
          <p:cNvPr id="239" name="Group 239"/>
          <p:cNvGrpSpPr/>
          <p:nvPr/>
        </p:nvGrpSpPr>
        <p:grpSpPr>
          <a:xfrm>
            <a:off x="5134856" y="6169580"/>
            <a:ext cx="2735088" cy="3329302"/>
            <a:chOff x="-165100" y="-114300"/>
            <a:chExt cx="2735086" cy="3329300"/>
          </a:xfrm>
        </p:grpSpPr>
        <p:pic>
          <p:nvPicPr>
            <p:cNvPr id="238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404887" cy="28975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7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65100" y="-114300"/>
              <a:ext cx="2735087" cy="3329301"/>
            </a:xfrm>
            <a:prstGeom prst="rect">
              <a:avLst/>
            </a:prstGeom>
            <a:effectLst/>
          </p:spPr>
        </p:pic>
      </p:grpSp>
      <p:pic>
        <p:nvPicPr>
          <p:cNvPr id="240" name="Laura Linden sig 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/>
        </p:nvSpPr>
        <p:spPr>
          <a:xfrm>
            <a:off x="-1455" y="3111500"/>
            <a:ext cx="12992101" cy="351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“The </a:t>
            </a:r>
            <a:r>
              <a:rPr sz="3600">
                <a:solidFill>
                  <a:srgbClr val="0433FF"/>
                </a:solidFill>
              </a:rPr>
              <a:t>significant problems</a:t>
            </a:r>
            <a:r>
              <a:rPr sz="3600"/>
              <a:t> we face </a:t>
            </a:r>
            <a:r>
              <a:rPr sz="3600">
                <a:solidFill>
                  <a:srgbClr val="0433FF"/>
                </a:solidFill>
              </a:rPr>
              <a:t>can</a:t>
            </a:r>
            <a:r>
              <a:rPr sz="3600"/>
              <a:t>not </a:t>
            </a:r>
            <a:r>
              <a:rPr sz="3600">
                <a:solidFill>
                  <a:srgbClr val="0433FF"/>
                </a:solidFill>
              </a:rPr>
              <a:t>be solved</a:t>
            </a:r>
            <a:r>
              <a:rPr sz="3600"/>
              <a:t> </a:t>
            </a:r>
            <a:endParaRPr sz="3600"/>
          </a:p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at the same level of thinking we were at when </a:t>
            </a:r>
            <a:endParaRPr sz="3600">
              <a:solidFill>
                <a:srgbClr val="424242"/>
              </a:solidFill>
            </a:endParaRPr>
          </a:p>
          <a:p>
            <a:pPr lvl="0">
              <a:defRPr sz="1800"/>
            </a:pPr>
            <a:r>
              <a:rPr sz="3600">
                <a:solidFill>
                  <a:srgbClr val="0433FF"/>
                </a:solidFill>
              </a:rPr>
              <a:t>we created them</a:t>
            </a:r>
            <a:r>
              <a:rPr sz="3600"/>
              <a:t>.”</a:t>
            </a:r>
            <a:endParaRPr sz="3600"/>
          </a:p>
          <a:p>
            <a:pPr lvl="0">
              <a:defRPr sz="1800"/>
            </a:pPr>
            <a:endParaRPr sz="3600"/>
          </a:p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-Albert Einstein</a:t>
            </a:r>
          </a:p>
        </p:txBody>
      </p:sp>
      <p:sp>
        <p:nvSpPr>
          <p:cNvPr id="243" name="Shape 243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244" name="Shape 244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grpSp>
        <p:nvGrpSpPr>
          <p:cNvPr id="247" name="Group 247"/>
          <p:cNvGrpSpPr/>
          <p:nvPr/>
        </p:nvGrpSpPr>
        <p:grpSpPr>
          <a:xfrm>
            <a:off x="5134856" y="6169580"/>
            <a:ext cx="2735088" cy="3329302"/>
            <a:chOff x="-165100" y="-114300"/>
            <a:chExt cx="2735086" cy="3329300"/>
          </a:xfrm>
        </p:grpSpPr>
        <p:pic>
          <p:nvPicPr>
            <p:cNvPr id="246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404887" cy="28975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5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65100" y="-114300"/>
              <a:ext cx="2735087" cy="3329301"/>
            </a:xfrm>
            <a:prstGeom prst="rect">
              <a:avLst/>
            </a:prstGeom>
            <a:effectLst/>
          </p:spPr>
        </p:pic>
      </p:grpSp>
      <p:pic>
        <p:nvPicPr>
          <p:cNvPr id="248" name="Laura Linden sig 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/>
        </p:nvSpPr>
        <p:spPr>
          <a:xfrm>
            <a:off x="3755840" y="4305300"/>
            <a:ext cx="5502912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42424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You’ve got “it” ...</a:t>
            </a:r>
          </a:p>
        </p:txBody>
      </p:sp>
      <p:sp>
        <p:nvSpPr>
          <p:cNvPr id="251" name="Shape 251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252" name="Shape 252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pic>
        <p:nvPicPr>
          <p:cNvPr id="253" name="Laura Linden sig 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>
            <a:off x="2462902" y="4432300"/>
            <a:ext cx="8088788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42424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... so why aren’t you using it?</a:t>
            </a:r>
          </a:p>
        </p:txBody>
      </p:sp>
      <p:sp>
        <p:nvSpPr>
          <p:cNvPr id="256" name="Shape 256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257" name="Shape 257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pic>
        <p:nvPicPr>
          <p:cNvPr id="258" name="Laura Linden sig 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261" name="Shape 261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sp>
        <p:nvSpPr>
          <p:cNvPr id="262" name="Shape 262"/>
          <p:cNvSpPr/>
          <p:nvPr>
            <p:ph type="body" idx="4294967295"/>
          </p:nvPr>
        </p:nvSpPr>
        <p:spPr>
          <a:xfrm>
            <a:off x="1716186" y="4301901"/>
            <a:ext cx="9572428" cy="166285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marL="0" indent="0" algn="ctr">
              <a:spcBef>
                <a:spcPts val="34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What can my intuition do for me? </a:t>
            </a:r>
            <a:endParaRPr sz="3600">
              <a:solidFill>
                <a:srgbClr val="424242"/>
              </a:solidFill>
            </a:endParaRPr>
          </a:p>
          <a:p>
            <a:pPr lvl="0" marL="0" indent="0" algn="ctr">
              <a:spcBef>
                <a:spcPts val="34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(and others)</a:t>
            </a:r>
          </a:p>
        </p:txBody>
      </p:sp>
      <p:pic>
        <p:nvPicPr>
          <p:cNvPr id="263" name="Laura Linden sig 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580995_10150979768737408_1247418791_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9415" y="2562820"/>
            <a:ext cx="9185970" cy="6123980"/>
          </a:xfrm>
          <a:prstGeom prst="rect">
            <a:avLst/>
          </a:prstGeom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266" name="Shape 266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267" name="Shape 267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pic>
        <p:nvPicPr>
          <p:cNvPr id="268" name="Laura Linden sig 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271" name="Shape 271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sp>
        <p:nvSpPr>
          <p:cNvPr id="272" name="Shape 272"/>
          <p:cNvSpPr/>
          <p:nvPr/>
        </p:nvSpPr>
        <p:spPr>
          <a:xfrm>
            <a:off x="858316" y="3842030"/>
            <a:ext cx="11792348" cy="344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“...(the sixth sense is) a power that will enable you to throw off discouragement, master fear, overcome procrastination and draw freely upon your imagination.”</a:t>
            </a:r>
            <a:endParaRPr sz="3600">
              <a:solidFill>
                <a:srgbClr val="424242"/>
              </a:solidFill>
            </a:endParaRPr>
          </a:p>
          <a:p>
            <a:pPr lvl="0">
              <a:defRPr sz="1800"/>
            </a:pPr>
            <a:endParaRPr sz="3600">
              <a:solidFill>
                <a:srgbClr val="424242"/>
              </a:solidFill>
            </a:endParaRPr>
          </a:p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-Napolean Hill </a:t>
            </a:r>
            <a:endParaRPr sz="3600">
              <a:solidFill>
                <a:srgbClr val="424242"/>
              </a:solidFill>
            </a:endParaRPr>
          </a:p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“Think and Grow Rich”</a:t>
            </a:r>
          </a:p>
        </p:txBody>
      </p:sp>
      <p:pic>
        <p:nvPicPr>
          <p:cNvPr id="273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248" y="6290617"/>
            <a:ext cx="1473201" cy="198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Laura Linden sig 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/>
        </p:nvSpPr>
        <p:spPr>
          <a:xfrm>
            <a:off x="6350" y="3467380"/>
            <a:ext cx="12992100" cy="232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“I’ve built a multi-billion dollar empire </a:t>
            </a:r>
            <a:endParaRPr sz="3600">
              <a:solidFill>
                <a:srgbClr val="424242"/>
              </a:solidFill>
            </a:endParaRPr>
          </a:p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by relying on my gut instinct.”</a:t>
            </a:r>
            <a:endParaRPr sz="3600">
              <a:solidFill>
                <a:srgbClr val="424242"/>
              </a:solidFill>
            </a:endParaRPr>
          </a:p>
          <a:p>
            <a:pPr lvl="0">
              <a:defRPr sz="1800"/>
            </a:pPr>
            <a:endParaRPr sz="3600">
              <a:solidFill>
                <a:srgbClr val="424242"/>
              </a:solidFill>
            </a:endParaRPr>
          </a:p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- Donald Trump</a:t>
            </a:r>
          </a:p>
        </p:txBody>
      </p:sp>
      <p:sp>
        <p:nvSpPr>
          <p:cNvPr id="277" name="Shape 277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278" name="Shape 278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grpSp>
        <p:nvGrpSpPr>
          <p:cNvPr id="281" name="Group 281"/>
          <p:cNvGrpSpPr/>
          <p:nvPr/>
        </p:nvGrpSpPr>
        <p:grpSpPr>
          <a:xfrm>
            <a:off x="5162381" y="5794771"/>
            <a:ext cx="2966575" cy="3952002"/>
            <a:chOff x="-165100" y="-114300"/>
            <a:chExt cx="2966573" cy="3952001"/>
          </a:xfrm>
        </p:grpSpPr>
        <p:pic>
          <p:nvPicPr>
            <p:cNvPr id="280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636374" cy="35202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9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65100" y="-114300"/>
              <a:ext cx="2966574" cy="3952002"/>
            </a:xfrm>
            <a:prstGeom prst="rect">
              <a:avLst/>
            </a:prstGeom>
            <a:effectLst/>
          </p:spPr>
        </p:pic>
      </p:grpSp>
      <p:pic>
        <p:nvPicPr>
          <p:cNvPr id="282" name="Laura Linden sig 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285" name="Shape 285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grpSp>
        <p:nvGrpSpPr>
          <p:cNvPr id="288" name="Group 288"/>
          <p:cNvGrpSpPr/>
          <p:nvPr/>
        </p:nvGrpSpPr>
        <p:grpSpPr>
          <a:xfrm>
            <a:off x="2876233" y="2843753"/>
            <a:ext cx="7252334" cy="6138938"/>
            <a:chOff x="-165100" y="-114300"/>
            <a:chExt cx="7252332" cy="6138936"/>
          </a:xfrm>
        </p:grpSpPr>
        <p:pic>
          <p:nvPicPr>
            <p:cNvPr id="287" name="pasted-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922133" cy="57071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6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65100" y="-114300"/>
              <a:ext cx="7252333" cy="6138937"/>
            </a:xfrm>
            <a:prstGeom prst="rect">
              <a:avLst/>
            </a:prstGeom>
            <a:effectLst/>
          </p:spPr>
        </p:pic>
      </p:grpSp>
      <p:pic>
        <p:nvPicPr>
          <p:cNvPr id="289" name="Laura Linden sig 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sp>
        <p:nvSpPr>
          <p:cNvPr id="83" name="Shape 83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84" name="Shape 84"/>
          <p:cNvSpPr/>
          <p:nvPr>
            <p:ph type="body" idx="4294967295"/>
          </p:nvPr>
        </p:nvSpPr>
        <p:spPr>
          <a:xfrm>
            <a:off x="2146299" y="2794000"/>
            <a:ext cx="10464801" cy="62865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1" marL="0" indent="228600">
              <a:spcBef>
                <a:spcPts val="18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SUCCESSFUL LEADERS:</a:t>
            </a:r>
            <a:endParaRPr sz="3600">
              <a:solidFill>
                <a:srgbClr val="424242"/>
              </a:solidFill>
            </a:endParaRPr>
          </a:p>
          <a:p>
            <a:pPr lvl="2">
              <a:spcBef>
                <a:spcPts val="18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Hold a BIG vision</a:t>
            </a:r>
            <a:endParaRPr sz="3600">
              <a:solidFill>
                <a:srgbClr val="424242"/>
              </a:solidFill>
            </a:endParaRPr>
          </a:p>
          <a:p>
            <a:pPr lvl="2">
              <a:spcBef>
                <a:spcPts val="18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Live outside their comfort zone</a:t>
            </a:r>
            <a:endParaRPr sz="3600">
              <a:solidFill>
                <a:srgbClr val="424242"/>
              </a:solidFill>
            </a:endParaRPr>
          </a:p>
          <a:p>
            <a:pPr lvl="2">
              <a:spcBef>
                <a:spcPts val="18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Act with certainty</a:t>
            </a:r>
            <a:endParaRPr sz="3600">
              <a:solidFill>
                <a:srgbClr val="424242"/>
              </a:solidFill>
            </a:endParaRPr>
          </a:p>
          <a:p>
            <a:pPr lvl="2">
              <a:spcBef>
                <a:spcPts val="18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Get creative</a:t>
            </a:r>
            <a:endParaRPr sz="3600">
              <a:solidFill>
                <a:srgbClr val="424242"/>
              </a:solidFill>
            </a:endParaRPr>
          </a:p>
          <a:p>
            <a:pPr lvl="2">
              <a:spcBef>
                <a:spcPts val="18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i="1" sz="3600">
                <a:solidFill>
                  <a:srgbClr val="424242"/>
                </a:solidFill>
              </a:rPr>
              <a:t>Make a lot of decisions quickly</a:t>
            </a:r>
            <a:endParaRPr i="1" sz="3600">
              <a:solidFill>
                <a:srgbClr val="424242"/>
              </a:solidFill>
            </a:endParaRPr>
          </a:p>
          <a:p>
            <a:pPr lvl="2">
              <a:spcBef>
                <a:spcPts val="18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Maintain uniqueness</a:t>
            </a:r>
            <a:endParaRPr sz="3600">
              <a:solidFill>
                <a:srgbClr val="424242"/>
              </a:solidFill>
            </a:endParaRPr>
          </a:p>
          <a:p>
            <a:pPr lvl="2">
              <a:spcBef>
                <a:spcPts val="18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Always have mentors</a:t>
            </a:r>
          </a:p>
        </p:txBody>
      </p:sp>
      <p:pic>
        <p:nvPicPr>
          <p:cNvPr id="85" name="Laura Linden sig 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292" name="Shape 292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sp>
        <p:nvSpPr>
          <p:cNvPr id="293" name="Shape 293"/>
          <p:cNvSpPr/>
          <p:nvPr>
            <p:ph type="body" idx="4294967295"/>
          </p:nvPr>
        </p:nvSpPr>
        <p:spPr>
          <a:xfrm>
            <a:off x="1638299" y="2705100"/>
            <a:ext cx="10464801" cy="57404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marL="0" indent="0">
              <a:spcBef>
                <a:spcPts val="34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What Can My Intuition Do For Me? (and Others)</a:t>
            </a:r>
            <a:endParaRPr sz="3600">
              <a:solidFill>
                <a:srgbClr val="424242"/>
              </a:solidFill>
            </a:endParaRPr>
          </a:p>
          <a:p>
            <a:pPr lvl="1">
              <a:spcBef>
                <a:spcPts val="34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Creativity</a:t>
            </a:r>
            <a:endParaRPr sz="3600">
              <a:solidFill>
                <a:srgbClr val="424242"/>
              </a:solidFill>
            </a:endParaRPr>
          </a:p>
          <a:p>
            <a:pPr lvl="1">
              <a:spcBef>
                <a:spcPts val="34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Solutions that result in the best for all involved </a:t>
            </a:r>
            <a:endParaRPr sz="3600">
              <a:solidFill>
                <a:srgbClr val="424242"/>
              </a:solidFill>
            </a:endParaRPr>
          </a:p>
          <a:p>
            <a:pPr lvl="1">
              <a:spcBef>
                <a:spcPts val="34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Relaxed Expansion </a:t>
            </a:r>
            <a:endParaRPr sz="3600">
              <a:solidFill>
                <a:srgbClr val="424242"/>
              </a:solidFill>
            </a:endParaRPr>
          </a:p>
          <a:p>
            <a:pPr lvl="1">
              <a:spcBef>
                <a:spcPts val="34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Direction / Clarity</a:t>
            </a:r>
            <a:endParaRPr sz="3600">
              <a:solidFill>
                <a:srgbClr val="424242"/>
              </a:solidFill>
            </a:endParaRPr>
          </a:p>
          <a:p>
            <a:pPr lvl="1">
              <a:spcBef>
                <a:spcPts val="34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Safety (Freedom, Peace, Joy)</a:t>
            </a:r>
            <a:r>
              <a:rPr i="1" sz="3600">
                <a:solidFill>
                  <a:srgbClr val="424242"/>
                </a:solidFill>
              </a:rPr>
              <a:t> no matter what</a:t>
            </a:r>
          </a:p>
        </p:txBody>
      </p:sp>
      <p:pic>
        <p:nvPicPr>
          <p:cNvPr id="294" name="Laura Linden sig 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297" name="Shape 297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grpSp>
        <p:nvGrpSpPr>
          <p:cNvPr id="300" name="Group 300"/>
          <p:cNvGrpSpPr/>
          <p:nvPr/>
        </p:nvGrpSpPr>
        <p:grpSpPr>
          <a:xfrm>
            <a:off x="2199868" y="2544286"/>
            <a:ext cx="8605064" cy="6561333"/>
            <a:chOff x="-127000" y="-88900"/>
            <a:chExt cx="8605063" cy="6561331"/>
          </a:xfrm>
        </p:grpSpPr>
        <p:pic>
          <p:nvPicPr>
            <p:cNvPr id="299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351064" cy="62311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8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8605064" cy="6561332"/>
            </a:xfrm>
            <a:prstGeom prst="rect">
              <a:avLst/>
            </a:prstGeom>
            <a:effectLst/>
          </p:spPr>
        </p:pic>
      </p:grpSp>
      <p:pic>
        <p:nvPicPr>
          <p:cNvPr id="301" name="Laura Linden sig 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304" name="Shape 304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grpSp>
        <p:nvGrpSpPr>
          <p:cNvPr id="307" name="Group 307"/>
          <p:cNvGrpSpPr/>
          <p:nvPr/>
        </p:nvGrpSpPr>
        <p:grpSpPr>
          <a:xfrm>
            <a:off x="2097650" y="2373019"/>
            <a:ext cx="8809500" cy="6703970"/>
            <a:chOff x="-127000" y="-88900"/>
            <a:chExt cx="8809499" cy="6703969"/>
          </a:xfrm>
        </p:grpSpPr>
        <p:pic>
          <p:nvPicPr>
            <p:cNvPr id="306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555500" cy="637376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5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8809500" cy="6703969"/>
            </a:xfrm>
            <a:prstGeom prst="rect">
              <a:avLst/>
            </a:prstGeom>
            <a:effectLst/>
          </p:spPr>
        </p:pic>
      </p:grpSp>
      <p:pic>
        <p:nvPicPr>
          <p:cNvPr id="308" name="Laura Linden sig 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311" name="Shape 311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grpSp>
        <p:nvGrpSpPr>
          <p:cNvPr id="314" name="Group 314"/>
          <p:cNvGrpSpPr/>
          <p:nvPr/>
        </p:nvGrpSpPr>
        <p:grpSpPr>
          <a:xfrm>
            <a:off x="2296078" y="2441810"/>
            <a:ext cx="8412644" cy="6449183"/>
            <a:chOff x="-127000" y="-88900"/>
            <a:chExt cx="8412643" cy="6449182"/>
          </a:xfrm>
        </p:grpSpPr>
        <p:pic>
          <p:nvPicPr>
            <p:cNvPr id="313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158644" cy="61189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2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8412644" cy="6449183"/>
            </a:xfrm>
            <a:prstGeom prst="rect">
              <a:avLst/>
            </a:prstGeom>
            <a:effectLst/>
          </p:spPr>
        </p:pic>
      </p:grpSp>
      <p:pic>
        <p:nvPicPr>
          <p:cNvPr id="315" name="Laura Linden sig 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318" name="Shape 318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grpSp>
        <p:nvGrpSpPr>
          <p:cNvPr id="321" name="Group 321"/>
          <p:cNvGrpSpPr/>
          <p:nvPr/>
        </p:nvGrpSpPr>
        <p:grpSpPr>
          <a:xfrm>
            <a:off x="3585965" y="3664148"/>
            <a:ext cx="5832870" cy="4306597"/>
            <a:chOff x="-165100" y="-114300"/>
            <a:chExt cx="5832869" cy="4306596"/>
          </a:xfrm>
        </p:grpSpPr>
        <p:pic>
          <p:nvPicPr>
            <p:cNvPr id="320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502670" cy="38747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9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65100" y="-114300"/>
              <a:ext cx="5832870" cy="4306597"/>
            </a:xfrm>
            <a:prstGeom prst="rect">
              <a:avLst/>
            </a:prstGeom>
            <a:effectLst/>
          </p:spPr>
        </p:pic>
      </p:grpSp>
      <p:pic>
        <p:nvPicPr>
          <p:cNvPr id="322" name="Laura Linden sig 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325" name="Shape 325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sp>
        <p:nvSpPr>
          <p:cNvPr id="326" name="Shape 326"/>
          <p:cNvSpPr/>
          <p:nvPr>
            <p:ph type="body" idx="4294967295"/>
          </p:nvPr>
        </p:nvSpPr>
        <p:spPr>
          <a:xfrm>
            <a:off x="1716186" y="4301901"/>
            <a:ext cx="9572428" cy="16628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ts val="3400"/>
              </a:spcBef>
              <a:buSzTx/>
              <a:buFontTx/>
              <a:buNone/>
              <a:defRPr>
                <a:solidFill>
                  <a:srgbClr val="42424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Logic and intuition walk hand in hand</a:t>
            </a:r>
          </a:p>
        </p:txBody>
      </p:sp>
      <p:pic>
        <p:nvPicPr>
          <p:cNvPr id="327" name="Laura Linden sig 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381000" y="2285999"/>
            <a:ext cx="12242800" cy="518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"Dig up all the information you can, then go with your instincts. We all have a certain intuition, and the older we get, the more we trust it...I use my intellect to inform my instinct. Then I use my instinct to test all this data. Hey, instinct, does this sound right? Does it smell right, feel right, fit right?”</a:t>
            </a:r>
            <a:endParaRPr sz="3600"/>
          </a:p>
          <a:p>
            <a:pPr lvl="0">
              <a:defRPr sz="1800"/>
            </a:pPr>
            <a:endParaRPr sz="3600"/>
          </a:p>
          <a:p>
            <a:pPr lvl="8">
              <a:defRPr sz="1800"/>
            </a:pPr>
            <a:r>
              <a:rPr sz="3600"/>
              <a:t>- Colin Powell </a:t>
            </a:r>
          </a:p>
        </p:txBody>
      </p:sp>
      <p:sp>
        <p:nvSpPr>
          <p:cNvPr id="330" name="Shape 330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331" name="Shape 331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grpSp>
        <p:nvGrpSpPr>
          <p:cNvPr id="334" name="Group 334"/>
          <p:cNvGrpSpPr/>
          <p:nvPr/>
        </p:nvGrpSpPr>
        <p:grpSpPr>
          <a:xfrm>
            <a:off x="5014862" y="6900019"/>
            <a:ext cx="4140201" cy="2565401"/>
            <a:chOff x="-165100" y="-114300"/>
            <a:chExt cx="4140200" cy="2565400"/>
          </a:xfrm>
        </p:grpSpPr>
        <p:pic>
          <p:nvPicPr>
            <p:cNvPr id="333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810000" cy="2133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2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65100" y="-114300"/>
              <a:ext cx="4140200" cy="2565400"/>
            </a:xfrm>
            <a:prstGeom prst="rect">
              <a:avLst/>
            </a:prstGeom>
            <a:effectLst/>
          </p:spPr>
        </p:pic>
      </p:grpSp>
      <p:pic>
        <p:nvPicPr>
          <p:cNvPr id="335" name="Laura Linden sig 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us40rbbtear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95300" y="749300"/>
            <a:ext cx="6350000" cy="449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snowshoeing-rabbitears-022.tif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34300" y="1376362"/>
            <a:ext cx="6184900" cy="4638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search%3Fq%3Dphotos%2Bof%2Brabbit%2Bears%2Bpass%2BCO%26tbm%3Disch%26tbo%3Du&amp;zoom=1&amp;q=photos+of+rabbit+ears+pass+CO&amp;usg=__7fnW_2JwbhFjOct7Zkrd1doVeL4=&amp;sa=X&amp;ei=gMNAUN7DCOXIigL7u4HYBA&amp;ved=0CDUQ9QEwBg&amp;dur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1300" y="5930900"/>
            <a:ext cx="3289300" cy="2463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42252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61100" y="4349606"/>
            <a:ext cx="3898900" cy="51691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search%3Fq%3Din%2Bcase%2Bof%2Bemergency%2Bphoto%26tbm%3Disch%26tbo%3Du&amp;zoom=1&amp;q=in+case+of+emergency+photo&amp;usg=__cz7Fr_gBugvcz8FZStSmH4GsuiA=&amp;docid=WANQvPa29QkKAM&amp;sa=X&amp;ei=nNspUMvCL-75igKJhoCQCQ&amp;ved=0C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2000" y="4889500"/>
            <a:ext cx="3352800" cy="242570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hape 343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344" name="Shape 344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pic>
        <p:nvPicPr>
          <p:cNvPr id="345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5906" y="3134469"/>
            <a:ext cx="5108789" cy="2875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Laura Linden sig 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push dir="l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search%3Fq%3Din%2Bcase%2Bof%2Bemergency%2Bphoto%26tbm%3Disch%26tbo%3Du&amp;zoom=1&amp;q=in+case+of+emergency+photo&amp;usg=__cz7Fr_gBugvcz8FZStSmH4GsuiA=&amp;docid=WANQvPa29QkKAM&amp;sa=X&amp;ei=nNspUMvCL-75igKJhoCQCQ&amp;ved=0C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6000" y="3657600"/>
            <a:ext cx="3352800" cy="2425700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Shape 349"/>
          <p:cNvSpPr/>
          <p:nvPr/>
        </p:nvSpPr>
        <p:spPr>
          <a:xfrm>
            <a:off x="5010537" y="2514600"/>
            <a:ext cx="2510918" cy="471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800"/>
            </a:lvl1pPr>
          </a:lstStyle>
          <a:p>
            <a:pPr lvl="0">
              <a:defRPr sz="1800"/>
            </a:pPr>
            <a:r>
              <a:rPr sz="28800"/>
              <a:t>X</a:t>
            </a:r>
          </a:p>
        </p:txBody>
      </p:sp>
      <p:sp>
        <p:nvSpPr>
          <p:cNvPr id="350" name="Shape 350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351" name="Shape 351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pic>
        <p:nvPicPr>
          <p:cNvPr id="352" name="Laura Linden sig 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sp>
        <p:nvSpPr>
          <p:cNvPr id="88" name="Shape 88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grpSp>
        <p:nvGrpSpPr>
          <p:cNvPr id="91" name="Group 91"/>
          <p:cNvGrpSpPr/>
          <p:nvPr/>
        </p:nvGrpSpPr>
        <p:grpSpPr>
          <a:xfrm>
            <a:off x="2108759" y="2371725"/>
            <a:ext cx="8787282" cy="6774611"/>
            <a:chOff x="-165100" y="-114300"/>
            <a:chExt cx="8787280" cy="6774610"/>
          </a:xfrm>
        </p:grpSpPr>
        <p:pic>
          <p:nvPicPr>
            <p:cNvPr id="90" name="864992_85061233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457081" cy="63428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9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65100" y="-114300"/>
              <a:ext cx="8787281" cy="6774611"/>
            </a:xfrm>
            <a:prstGeom prst="rect">
              <a:avLst/>
            </a:prstGeom>
            <a:effectLst/>
          </p:spPr>
        </p:pic>
      </p:grpSp>
      <p:pic>
        <p:nvPicPr>
          <p:cNvPr id="92" name="Laura Linden sig 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numCol="2" spcCol="593090"/>
          <a:lstStyle/>
          <a:p>
            <a:pPr lvl="1" marL="0" indent="228600"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3600">
              <a:solidFill>
                <a:srgbClr val="424242"/>
              </a:solidFill>
            </a:endParaRPr>
          </a:p>
          <a:p>
            <a:pPr lvl="1"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innate but must be developed</a:t>
            </a:r>
            <a:endParaRPr sz="3600">
              <a:solidFill>
                <a:srgbClr val="424242"/>
              </a:solidFill>
            </a:endParaRPr>
          </a:p>
          <a:p>
            <a:pPr lvl="1"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complements reason</a:t>
            </a:r>
            <a:endParaRPr sz="3600">
              <a:solidFill>
                <a:srgbClr val="424242"/>
              </a:solidFill>
            </a:endParaRPr>
          </a:p>
          <a:p>
            <a:pPr lvl="1"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is unemotional</a:t>
            </a:r>
            <a:endParaRPr sz="3600">
              <a:solidFill>
                <a:srgbClr val="424242"/>
              </a:solidFill>
            </a:endParaRPr>
          </a:p>
          <a:p>
            <a:pPr lvl="1"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endParaRPr sz="3600">
              <a:solidFill>
                <a:srgbClr val="424242"/>
              </a:solidFill>
            </a:endParaRPr>
          </a:p>
          <a:p>
            <a:pPr lvl="1"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endParaRPr sz="3600">
              <a:solidFill>
                <a:srgbClr val="424242"/>
              </a:solidFill>
            </a:endParaRPr>
          </a:p>
          <a:p>
            <a:pPr lvl="1"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endParaRPr b="1" sz="3600" u="sng">
              <a:solidFill>
                <a:srgbClr val="424242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1"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b="1" sz="3600" u="sng">
                <a:solidFill>
                  <a:srgbClr val="424242"/>
                </a:solidFill>
                <a:latin typeface="Chalkboard"/>
                <a:ea typeface="Chalkboard"/>
                <a:cs typeface="Chalkboard"/>
                <a:sym typeface="Chalkboard"/>
              </a:rPr>
              <a:t>requires action</a:t>
            </a:r>
            <a:endParaRPr b="1" sz="3600" u="sng">
              <a:solidFill>
                <a:srgbClr val="424242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1"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mistake free</a:t>
            </a:r>
          </a:p>
        </p:txBody>
      </p:sp>
      <p:sp>
        <p:nvSpPr>
          <p:cNvPr id="355" name="Shape 355"/>
          <p:cNvSpPr/>
          <p:nvPr/>
        </p:nvSpPr>
        <p:spPr>
          <a:xfrm>
            <a:off x="2692400" y="7404100"/>
            <a:ext cx="7620000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3600"/>
              </a:spcBef>
              <a:defRPr>
                <a:solidFill>
                  <a:srgbClr val="42424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Michael Ray, Ph.D.  - Creativity Stanford’s MBA program </a:t>
            </a:r>
          </a:p>
        </p:txBody>
      </p:sp>
      <p:sp>
        <p:nvSpPr>
          <p:cNvPr id="356" name="Shape 356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357" name="Shape 357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pic>
        <p:nvPicPr>
          <p:cNvPr id="358" name="Laura Linden sig 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361" name="Shape 361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sp>
        <p:nvSpPr>
          <p:cNvPr id="362" name="Shape 362"/>
          <p:cNvSpPr/>
          <p:nvPr/>
        </p:nvSpPr>
        <p:spPr>
          <a:xfrm>
            <a:off x="4089778" y="4273831"/>
            <a:ext cx="4825244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The Solution is simple </a:t>
            </a:r>
            <a:endParaRPr sz="3600"/>
          </a:p>
          <a:p>
            <a:pPr lvl="0">
              <a:defRPr sz="1800"/>
            </a:pPr>
            <a:r>
              <a:rPr sz="3600"/>
              <a:t>but not easy …</a:t>
            </a:r>
          </a:p>
        </p:txBody>
      </p:sp>
      <p:pic>
        <p:nvPicPr>
          <p:cNvPr id="363" name="Laura Linden sig 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/>
        </p:nvSpPr>
        <p:spPr>
          <a:xfrm>
            <a:off x="1457178" y="4311650"/>
            <a:ext cx="10090444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42424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… hone your Intuition!</a:t>
            </a:r>
          </a:p>
        </p:txBody>
      </p:sp>
      <p:sp>
        <p:nvSpPr>
          <p:cNvPr id="366" name="Shape 366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367" name="Shape 367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pic>
        <p:nvPicPr>
          <p:cNvPr id="368" name="Laura Linden sig 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/>
        </p:nvSpPr>
        <p:spPr>
          <a:xfrm>
            <a:off x="1457178" y="4311650"/>
            <a:ext cx="10090444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42424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Have you ever felt certain?</a:t>
            </a:r>
          </a:p>
        </p:txBody>
      </p:sp>
      <p:sp>
        <p:nvSpPr>
          <p:cNvPr id="371" name="Shape 371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372" name="Shape 372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pic>
        <p:nvPicPr>
          <p:cNvPr id="373" name="Laura Linden sig 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376" name="Shape 376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sp>
        <p:nvSpPr>
          <p:cNvPr id="377" name="Shape 377"/>
          <p:cNvSpPr/>
          <p:nvPr>
            <p:ph type="body" idx="4294967295"/>
          </p:nvPr>
        </p:nvSpPr>
        <p:spPr>
          <a:xfrm>
            <a:off x="1305148" y="3797300"/>
            <a:ext cx="10394504" cy="136599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ts val="3400"/>
              </a:spcBef>
              <a:buSzTx/>
              <a:buFontTx/>
              <a:buNone/>
              <a:defRPr>
                <a:solidFill>
                  <a:srgbClr val="42424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What do I DO when I can’t “hear” my intuition?</a:t>
            </a:r>
          </a:p>
        </p:txBody>
      </p:sp>
      <p:pic>
        <p:nvPicPr>
          <p:cNvPr id="378" name="Laura Linden sig 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381" name="Shape 381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sp>
        <p:nvSpPr>
          <p:cNvPr id="382" name="Shape 382"/>
          <p:cNvSpPr/>
          <p:nvPr>
            <p:ph type="body" idx="4294967295"/>
          </p:nvPr>
        </p:nvSpPr>
        <p:spPr>
          <a:xfrm>
            <a:off x="1828800" y="3149600"/>
            <a:ext cx="11861800" cy="6667500"/>
          </a:xfrm>
          <a:prstGeom prst="rect">
            <a:avLst/>
          </a:prstGeom>
        </p:spPr>
        <p:txBody>
          <a:bodyPr numCol="2" spcCol="593090"/>
          <a:lstStyle/>
          <a:p>
            <a:pPr lvl="0"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Hydrate</a:t>
            </a:r>
            <a:endParaRPr sz="3600">
              <a:solidFill>
                <a:srgbClr val="424242"/>
              </a:solidFill>
            </a:endParaRPr>
          </a:p>
          <a:p>
            <a:pPr lvl="0"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Be present ... notice</a:t>
            </a:r>
            <a:endParaRPr sz="3600">
              <a:solidFill>
                <a:srgbClr val="424242"/>
              </a:solidFill>
            </a:endParaRPr>
          </a:p>
          <a:p>
            <a:pPr lvl="0"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Get outside</a:t>
            </a:r>
            <a:endParaRPr sz="3600">
              <a:solidFill>
                <a:srgbClr val="424242"/>
              </a:solidFill>
            </a:endParaRPr>
          </a:p>
          <a:p>
            <a:pPr lvl="0"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Get grounded</a:t>
            </a:r>
            <a:endParaRPr sz="3600">
              <a:solidFill>
                <a:srgbClr val="424242"/>
              </a:solidFill>
            </a:endParaRPr>
          </a:p>
          <a:p>
            <a:pPr lvl="0"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endParaRPr sz="3600">
              <a:solidFill>
                <a:srgbClr val="424242"/>
              </a:solidFill>
            </a:endParaRPr>
          </a:p>
          <a:p>
            <a:pPr lvl="0"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endParaRPr sz="3600">
              <a:solidFill>
                <a:srgbClr val="424242"/>
              </a:solidFill>
            </a:endParaRPr>
          </a:p>
          <a:p>
            <a:pPr lvl="0"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Meditate</a:t>
            </a:r>
            <a:endParaRPr sz="3600">
              <a:solidFill>
                <a:srgbClr val="424242"/>
              </a:solidFill>
            </a:endParaRPr>
          </a:p>
          <a:p>
            <a:pPr lvl="0"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Breathe</a:t>
            </a:r>
            <a:endParaRPr sz="3600">
              <a:solidFill>
                <a:srgbClr val="424242"/>
              </a:solidFill>
            </a:endParaRPr>
          </a:p>
          <a:p>
            <a:pPr lvl="0"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Laugh!</a:t>
            </a:r>
            <a:endParaRPr sz="3600">
              <a:solidFill>
                <a:srgbClr val="424242"/>
              </a:solidFill>
            </a:endParaRPr>
          </a:p>
          <a:p>
            <a:pPr lvl="0"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Gratitude</a:t>
            </a:r>
          </a:p>
        </p:txBody>
      </p:sp>
      <p:pic>
        <p:nvPicPr>
          <p:cNvPr id="383" name="Laura Linden sig 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386" name="Shape 386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sp>
        <p:nvSpPr>
          <p:cNvPr id="387" name="Shape 387"/>
          <p:cNvSpPr/>
          <p:nvPr>
            <p:ph type="body" idx="4294967295"/>
          </p:nvPr>
        </p:nvSpPr>
        <p:spPr>
          <a:xfrm>
            <a:off x="1269999" y="2971800"/>
            <a:ext cx="10464801" cy="57404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2" marL="0" indent="457200">
              <a:spcBef>
                <a:spcPts val="34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Some Suggestions …</a:t>
            </a:r>
            <a:endParaRPr sz="3600">
              <a:solidFill>
                <a:srgbClr val="424242"/>
              </a:solidFill>
            </a:endParaRPr>
          </a:p>
          <a:p>
            <a:pPr lvl="3">
              <a:spcBef>
                <a:spcPts val="34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See it as a game with no expectations</a:t>
            </a:r>
            <a:endParaRPr sz="3600">
              <a:solidFill>
                <a:srgbClr val="424242"/>
              </a:solidFill>
            </a:endParaRPr>
          </a:p>
          <a:p>
            <a:pPr lvl="3">
              <a:spcBef>
                <a:spcPts val="34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Do not edit the information </a:t>
            </a:r>
            <a:endParaRPr sz="3600">
              <a:solidFill>
                <a:srgbClr val="424242"/>
              </a:solidFill>
            </a:endParaRPr>
          </a:p>
          <a:p>
            <a:pPr lvl="3">
              <a:spcBef>
                <a:spcPts val="34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Do not judge the information</a:t>
            </a:r>
            <a:endParaRPr sz="3600">
              <a:solidFill>
                <a:srgbClr val="424242"/>
              </a:solidFill>
            </a:endParaRPr>
          </a:p>
          <a:p>
            <a:pPr lvl="3">
              <a:spcBef>
                <a:spcPts val="34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Remember logic and intuition walk hand in hand</a:t>
            </a:r>
          </a:p>
        </p:txBody>
      </p:sp>
      <p:pic>
        <p:nvPicPr>
          <p:cNvPr id="388" name="Laura Linden sig 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391" name="Shape 391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sp>
        <p:nvSpPr>
          <p:cNvPr id="392" name="Shape 392"/>
          <p:cNvSpPr/>
          <p:nvPr>
            <p:ph type="body" idx="4294967295"/>
          </p:nvPr>
        </p:nvSpPr>
        <p:spPr>
          <a:xfrm>
            <a:off x="1269999" y="3289300"/>
            <a:ext cx="10464801" cy="5740400"/>
          </a:xfrm>
          <a:prstGeom prst="rect">
            <a:avLst/>
          </a:prstGeom>
        </p:spPr>
        <p:txBody>
          <a:bodyPr>
            <a:noAutofit/>
          </a:bodyPr>
          <a:lstStyle/>
          <a:p>
            <a:pPr lvl="2" marL="0" indent="457200">
              <a:spcBef>
                <a:spcPts val="34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Intuition Often Appears …</a:t>
            </a:r>
            <a:endParaRPr sz="3600">
              <a:solidFill>
                <a:srgbClr val="424242"/>
              </a:solidFill>
            </a:endParaRPr>
          </a:p>
          <a:p>
            <a:pPr lvl="3">
              <a:spcBef>
                <a:spcPts val="34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As a “little idea” that is easy to dismiss</a:t>
            </a:r>
            <a:endParaRPr sz="3600">
              <a:solidFill>
                <a:srgbClr val="424242"/>
              </a:solidFill>
            </a:endParaRPr>
          </a:p>
          <a:p>
            <a:pPr lvl="3">
              <a:spcBef>
                <a:spcPts val="34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While doing “other” things rather than focusing on it</a:t>
            </a:r>
            <a:endParaRPr sz="3600">
              <a:solidFill>
                <a:srgbClr val="424242"/>
              </a:solidFill>
            </a:endParaRPr>
          </a:p>
          <a:p>
            <a:pPr lvl="3">
              <a:spcBef>
                <a:spcPts val="34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When you are falling asleep (soft mind)</a:t>
            </a:r>
          </a:p>
        </p:txBody>
      </p:sp>
      <p:pic>
        <p:nvPicPr>
          <p:cNvPr id="393" name="Laura Linden sig 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396" name="Shape 396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sp>
        <p:nvSpPr>
          <p:cNvPr id="397" name="Shape 397"/>
          <p:cNvSpPr/>
          <p:nvPr>
            <p:ph type="body" idx="4294967295"/>
          </p:nvPr>
        </p:nvSpPr>
        <p:spPr>
          <a:xfrm>
            <a:off x="1536700" y="2422897"/>
            <a:ext cx="10464800" cy="696520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1" marL="0" indent="228600">
              <a:spcBef>
                <a:spcPts val="34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What Do I Do When I “Hear” It?</a:t>
            </a:r>
            <a:endParaRPr sz="3600">
              <a:solidFill>
                <a:srgbClr val="424242"/>
              </a:solidFill>
            </a:endParaRPr>
          </a:p>
          <a:p>
            <a:pPr lvl="3">
              <a:spcBef>
                <a:spcPts val="34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Acknowledge it to yourself (imagine)</a:t>
            </a:r>
            <a:endParaRPr sz="3600">
              <a:solidFill>
                <a:srgbClr val="424242"/>
              </a:solidFill>
            </a:endParaRPr>
          </a:p>
          <a:p>
            <a:pPr lvl="3">
              <a:spcBef>
                <a:spcPts val="34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Write it, draw it, text it to someone ... get it out (first action)</a:t>
            </a:r>
            <a:endParaRPr sz="3600">
              <a:solidFill>
                <a:srgbClr val="424242"/>
              </a:solidFill>
            </a:endParaRPr>
          </a:p>
          <a:p>
            <a:pPr lvl="3">
              <a:spcBef>
                <a:spcPts val="34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Take the next step</a:t>
            </a:r>
            <a:endParaRPr sz="3600">
              <a:solidFill>
                <a:srgbClr val="424242"/>
              </a:solidFill>
            </a:endParaRPr>
          </a:p>
          <a:p>
            <a:pPr lvl="3">
              <a:spcBef>
                <a:spcPts val="34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Wait for clear feeling (if it’s urgent it’s not important, if it’s important it’s not urgent)</a:t>
            </a:r>
          </a:p>
        </p:txBody>
      </p:sp>
      <p:pic>
        <p:nvPicPr>
          <p:cNvPr id="398" name="Laura Linden sig 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401" name="Shape 401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sp>
        <p:nvSpPr>
          <p:cNvPr id="402" name="Shape 402"/>
          <p:cNvSpPr/>
          <p:nvPr>
            <p:ph type="body" idx="4294967295"/>
          </p:nvPr>
        </p:nvSpPr>
        <p:spPr>
          <a:xfrm>
            <a:off x="1269999" y="3213100"/>
            <a:ext cx="10464801" cy="5740400"/>
          </a:xfrm>
          <a:prstGeom prst="rect">
            <a:avLst/>
          </a:prstGeom>
        </p:spPr>
        <p:txBody>
          <a:bodyPr>
            <a:noAutofit/>
          </a:bodyPr>
          <a:lstStyle/>
          <a:p>
            <a:pPr lvl="2" marL="0" indent="457200">
              <a:spcBef>
                <a:spcPts val="34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Be a Successful Leader …</a:t>
            </a:r>
            <a:endParaRPr sz="3600">
              <a:solidFill>
                <a:srgbClr val="424242"/>
              </a:solidFill>
            </a:endParaRPr>
          </a:p>
          <a:p>
            <a:pPr lvl="3">
              <a:spcBef>
                <a:spcPts val="34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Use ALL the resources at your disposal</a:t>
            </a:r>
            <a:endParaRPr sz="3600">
              <a:solidFill>
                <a:srgbClr val="424242"/>
              </a:solidFill>
            </a:endParaRPr>
          </a:p>
          <a:p>
            <a:pPr lvl="3">
              <a:spcBef>
                <a:spcPts val="34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Use your intuition </a:t>
            </a:r>
            <a:endParaRPr sz="3600">
              <a:solidFill>
                <a:srgbClr val="424242"/>
              </a:solidFill>
            </a:endParaRPr>
          </a:p>
          <a:p>
            <a:pPr lvl="3">
              <a:spcBef>
                <a:spcPts val="3400"/>
              </a:spcBef>
              <a:buSzPct val="45000"/>
              <a:buFontTx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Ask for help from trusted mentor</a:t>
            </a:r>
          </a:p>
        </p:txBody>
      </p:sp>
      <p:pic>
        <p:nvPicPr>
          <p:cNvPr id="403" name="Laura Linden sig 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95" name="Shape 95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sp>
        <p:nvSpPr>
          <p:cNvPr id="96" name="Shape 96"/>
          <p:cNvSpPr/>
          <p:nvPr/>
        </p:nvSpPr>
        <p:spPr>
          <a:xfrm>
            <a:off x="1993493" y="2498484"/>
            <a:ext cx="9017814" cy="6330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3600">
                <a:solidFill>
                  <a:srgbClr val="424242"/>
                </a:solidFill>
              </a:rPr>
              <a:t>Most people make decisions the HARD way </a:t>
            </a:r>
            <a:endParaRPr sz="3600">
              <a:solidFill>
                <a:srgbClr val="424242"/>
              </a:solidFill>
            </a:endParaRPr>
          </a:p>
          <a:p>
            <a:pPr lvl="0" algn="l">
              <a:defRPr sz="1800"/>
            </a:pPr>
            <a:r>
              <a:rPr sz="3600">
                <a:solidFill>
                  <a:srgbClr val="424242"/>
                </a:solidFill>
              </a:rPr>
              <a:t>and miss the opportunity to lead:</a:t>
            </a:r>
            <a:endParaRPr sz="3600">
              <a:solidFill>
                <a:srgbClr val="424242"/>
              </a:solidFill>
            </a:endParaRPr>
          </a:p>
          <a:p>
            <a:pPr lvl="0">
              <a:defRPr sz="1800"/>
            </a:pPr>
            <a:endParaRPr sz="3600">
              <a:solidFill>
                <a:srgbClr val="424242"/>
              </a:solidFill>
            </a:endParaRPr>
          </a:p>
          <a:p>
            <a:pPr lvl="2" marL="1346200" indent="-431800" algn="l">
              <a:lnSpc>
                <a:spcPct val="120000"/>
              </a:lnSpc>
              <a:buSzPct val="45000"/>
              <a:buBlip>
                <a:blip r:embed="rId2"/>
              </a:buBlip>
              <a:defRPr sz="1800"/>
            </a:pPr>
            <a:r>
              <a:rPr sz="3600">
                <a:solidFill>
                  <a:srgbClr val="424242"/>
                </a:solidFill>
              </a:rPr>
              <a:t>No system</a:t>
            </a:r>
            <a:endParaRPr sz="3600">
              <a:solidFill>
                <a:srgbClr val="424242"/>
              </a:solidFill>
            </a:endParaRPr>
          </a:p>
          <a:p>
            <a:pPr lvl="2" marL="1346200" indent="-431800" algn="l">
              <a:lnSpc>
                <a:spcPct val="120000"/>
              </a:lnSpc>
              <a:buSzPct val="45000"/>
              <a:buBlip>
                <a:blip r:embed="rId2"/>
              </a:buBlip>
              <a:defRPr sz="1800"/>
            </a:pPr>
            <a:r>
              <a:rPr sz="3600">
                <a:solidFill>
                  <a:srgbClr val="424242"/>
                </a:solidFill>
              </a:rPr>
              <a:t>Reactionary</a:t>
            </a:r>
            <a:endParaRPr sz="3600">
              <a:solidFill>
                <a:srgbClr val="424242"/>
              </a:solidFill>
            </a:endParaRPr>
          </a:p>
          <a:p>
            <a:pPr lvl="2" marL="1346200" indent="-431800" algn="l">
              <a:lnSpc>
                <a:spcPct val="120000"/>
              </a:lnSpc>
              <a:buSzPct val="45000"/>
              <a:buBlip>
                <a:blip r:embed="rId2"/>
              </a:buBlip>
              <a:defRPr sz="1800"/>
            </a:pPr>
            <a:r>
              <a:rPr sz="3600">
                <a:solidFill>
                  <a:srgbClr val="424242"/>
                </a:solidFill>
              </a:rPr>
              <a:t>Logic Only</a:t>
            </a:r>
            <a:endParaRPr sz="3600">
              <a:solidFill>
                <a:srgbClr val="424242"/>
              </a:solidFill>
            </a:endParaRPr>
          </a:p>
          <a:p>
            <a:pPr lvl="2" marL="1346200" indent="-431800" algn="l">
              <a:lnSpc>
                <a:spcPct val="120000"/>
              </a:lnSpc>
              <a:buSzPct val="45000"/>
              <a:buBlip>
                <a:blip r:embed="rId2"/>
              </a:buBlip>
              <a:defRPr sz="1800"/>
            </a:pPr>
            <a:r>
              <a:rPr sz="3600">
                <a:solidFill>
                  <a:srgbClr val="424242"/>
                </a:solidFill>
              </a:rPr>
              <a:t>Stuff Down Emotion</a:t>
            </a:r>
            <a:endParaRPr sz="3600">
              <a:solidFill>
                <a:srgbClr val="424242"/>
              </a:solidFill>
            </a:endParaRPr>
          </a:p>
          <a:p>
            <a:pPr lvl="2" marL="1346200" indent="-431800" algn="l">
              <a:lnSpc>
                <a:spcPct val="120000"/>
              </a:lnSpc>
              <a:buSzPct val="45000"/>
              <a:buBlip>
                <a:blip r:embed="rId2"/>
              </a:buBlip>
              <a:defRPr sz="1800"/>
            </a:pPr>
            <a:r>
              <a:rPr sz="3600">
                <a:solidFill>
                  <a:srgbClr val="424242"/>
                </a:solidFill>
              </a:rPr>
              <a:t>Push past physical</a:t>
            </a:r>
            <a:endParaRPr sz="3600">
              <a:solidFill>
                <a:srgbClr val="424242"/>
              </a:solidFill>
            </a:endParaRPr>
          </a:p>
          <a:p>
            <a:pPr lvl="2" marL="1346200" indent="-431800" algn="l">
              <a:lnSpc>
                <a:spcPct val="120000"/>
              </a:lnSpc>
              <a:buSzPct val="45000"/>
              <a:buBlip>
                <a:blip r:embed="rId2"/>
              </a:buBlip>
              <a:defRPr sz="1800"/>
            </a:pPr>
            <a:r>
              <a:rPr sz="3600">
                <a:solidFill>
                  <a:srgbClr val="424242"/>
                </a:solidFill>
              </a:rPr>
              <a:t>Skip or nod to Spiritual</a:t>
            </a:r>
            <a:endParaRPr sz="3600">
              <a:solidFill>
                <a:srgbClr val="424242"/>
              </a:solidFill>
            </a:endParaRPr>
          </a:p>
          <a:p>
            <a:pPr lvl="2" marL="1346200" indent="-431800" algn="l">
              <a:lnSpc>
                <a:spcPct val="120000"/>
              </a:lnSpc>
              <a:buSzPct val="45000"/>
              <a:buBlip>
                <a:blip r:embed="rId2"/>
              </a:buBlip>
              <a:defRPr sz="1800"/>
            </a:pPr>
            <a:r>
              <a:rPr sz="3600">
                <a:solidFill>
                  <a:srgbClr val="424242"/>
                </a:solidFill>
              </a:rPr>
              <a:t>Ignore Intuition</a:t>
            </a:r>
          </a:p>
        </p:txBody>
      </p:sp>
      <p:pic>
        <p:nvPicPr>
          <p:cNvPr id="97" name="Laura Linden sig 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/>
        </p:nvSpPr>
        <p:spPr>
          <a:xfrm>
            <a:off x="434177" y="4267481"/>
            <a:ext cx="12146238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What are you feeling about this?</a:t>
            </a:r>
            <a:endParaRPr sz="3600">
              <a:solidFill>
                <a:srgbClr val="424242"/>
              </a:solidFill>
            </a:endParaRPr>
          </a:p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And where?</a:t>
            </a:r>
          </a:p>
        </p:txBody>
      </p:sp>
      <p:sp>
        <p:nvSpPr>
          <p:cNvPr id="406" name="Shape 406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407" name="Shape 407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pic>
        <p:nvPicPr>
          <p:cNvPr id="40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5000" y="5691435"/>
            <a:ext cx="1574800" cy="157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Laura Linden sig 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412" name="Shape 412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sp>
        <p:nvSpPr>
          <p:cNvPr id="413" name="Shape 413"/>
          <p:cNvSpPr/>
          <p:nvPr>
            <p:ph type="body" idx="4294967295"/>
          </p:nvPr>
        </p:nvSpPr>
        <p:spPr>
          <a:xfrm>
            <a:off x="1270000" y="4261643"/>
            <a:ext cx="10464800" cy="123031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ts val="3400"/>
              </a:spcBef>
              <a:buSzTx/>
              <a:buFontTx/>
              <a:buNone/>
              <a:defRPr>
                <a:solidFill>
                  <a:srgbClr val="42424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What questions do you have? (If any)</a:t>
            </a:r>
          </a:p>
        </p:txBody>
      </p:sp>
      <p:pic>
        <p:nvPicPr>
          <p:cNvPr id="414" name="Laura Linden sig 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417" name="Shape 417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sp>
        <p:nvSpPr>
          <p:cNvPr id="418" name="Shape 418"/>
          <p:cNvSpPr/>
          <p:nvPr>
            <p:ph type="body" idx="4294967295"/>
          </p:nvPr>
        </p:nvSpPr>
        <p:spPr>
          <a:xfrm>
            <a:off x="1269999" y="3866976"/>
            <a:ext cx="10464801" cy="201964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2" marL="0" indent="457200" algn="ctr">
              <a:spcBef>
                <a:spcPts val="34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If not You, then who would stand in your place? </a:t>
            </a:r>
            <a:endParaRPr sz="3600">
              <a:solidFill>
                <a:srgbClr val="424242"/>
              </a:solidFill>
            </a:endParaRPr>
          </a:p>
          <a:p>
            <a:pPr lvl="4" marL="0" indent="914400" algn="ctr">
              <a:spcBef>
                <a:spcPts val="34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24242"/>
                </a:solidFill>
              </a:rPr>
              <a:t>What one action will you take this week?</a:t>
            </a:r>
            <a:endParaRPr sz="3600">
              <a:solidFill>
                <a:srgbClr val="424242"/>
              </a:solidFill>
            </a:endParaRPr>
          </a:p>
        </p:txBody>
      </p:sp>
      <p:pic>
        <p:nvPicPr>
          <p:cNvPr id="419" name="Laura Linden sig 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/>
        </p:nvSpPr>
        <p:spPr>
          <a:xfrm>
            <a:off x="1882095" y="3581400"/>
            <a:ext cx="8742402" cy="425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6400">
                <a:solidFill>
                  <a:srgbClr val="424242"/>
                </a:solidFill>
              </a:rPr>
              <a:t>Thank You!</a:t>
            </a:r>
            <a:endParaRPr sz="6400">
              <a:solidFill>
                <a:srgbClr val="424242"/>
              </a:solidFill>
            </a:endParaRPr>
          </a:p>
          <a:p>
            <a:pPr lvl="0">
              <a:defRPr sz="1800"/>
            </a:pPr>
            <a:endParaRPr sz="6400">
              <a:solidFill>
                <a:srgbClr val="424242"/>
              </a:solidFill>
            </a:endParaRPr>
          </a:p>
          <a:p>
            <a:pPr lvl="0">
              <a:defRPr sz="1800"/>
            </a:pPr>
            <a:r>
              <a:rPr sz="3600" u="sng">
                <a:solidFill>
                  <a:srgbClr val="424242"/>
                </a:solidFill>
                <a:hlinkClick r:id="rId2" invalidUrl="" action="" tgtFrame="" tooltip="" history="1" highlightClick="0" endSnd="0"/>
              </a:rPr>
              <a:t>laura@LauraLinden.com</a:t>
            </a:r>
            <a:endParaRPr sz="3600">
              <a:solidFill>
                <a:srgbClr val="424242"/>
              </a:solidFill>
            </a:endParaRPr>
          </a:p>
        </p:txBody>
      </p:sp>
      <p:sp>
        <p:nvSpPr>
          <p:cNvPr id="422" name="Shape 422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423" name="Shape 423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pic>
        <p:nvPicPr>
          <p:cNvPr id="424" name="Laura Linden sig 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6350" y="2370956"/>
            <a:ext cx="12992100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If you’re not using your intuition</a:t>
            </a:r>
            <a:endParaRPr sz="3600"/>
          </a:p>
          <a:p>
            <a:pPr lvl="0">
              <a:defRPr sz="1800"/>
            </a:pPr>
            <a:r>
              <a:rPr sz="3600"/>
              <a:t>leadership and success will elude you</a:t>
            </a:r>
          </a:p>
        </p:txBody>
      </p:sp>
      <p:sp>
        <p:nvSpPr>
          <p:cNvPr id="100" name="Shape 100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101" name="Shape 101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grpSp>
        <p:nvGrpSpPr>
          <p:cNvPr id="104" name="Group 104"/>
          <p:cNvGrpSpPr/>
          <p:nvPr/>
        </p:nvGrpSpPr>
        <p:grpSpPr>
          <a:xfrm>
            <a:off x="8469163" y="4754413"/>
            <a:ext cx="3187701" cy="3289301"/>
            <a:chOff x="-165100" y="-114300"/>
            <a:chExt cx="3187700" cy="3289300"/>
          </a:xfrm>
        </p:grpSpPr>
        <p:pic>
          <p:nvPicPr>
            <p:cNvPr id="103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857500" cy="28575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2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65100" y="-114300"/>
              <a:ext cx="3187700" cy="3289300"/>
            </a:xfrm>
            <a:prstGeom prst="rect">
              <a:avLst/>
            </a:prstGeom>
            <a:effectLst/>
          </p:spPr>
        </p:pic>
      </p:grpSp>
      <p:grpSp>
        <p:nvGrpSpPr>
          <p:cNvPr id="107" name="Group 107"/>
          <p:cNvGrpSpPr/>
          <p:nvPr/>
        </p:nvGrpSpPr>
        <p:grpSpPr>
          <a:xfrm>
            <a:off x="4498627" y="4208313"/>
            <a:ext cx="3822701" cy="2755901"/>
            <a:chOff x="-165100" y="-114300"/>
            <a:chExt cx="3822700" cy="2755900"/>
          </a:xfrm>
        </p:grpSpPr>
        <p:pic>
          <p:nvPicPr>
            <p:cNvPr id="106" name="pasted-image.ti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492500" cy="2324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5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65100" y="-114300"/>
              <a:ext cx="3822700" cy="2755900"/>
            </a:xfrm>
            <a:prstGeom prst="rect">
              <a:avLst/>
            </a:prstGeom>
            <a:effectLst/>
          </p:spPr>
        </p:pic>
      </p:grpSp>
      <p:grpSp>
        <p:nvGrpSpPr>
          <p:cNvPr id="110" name="Group 110"/>
          <p:cNvGrpSpPr/>
          <p:nvPr/>
        </p:nvGrpSpPr>
        <p:grpSpPr>
          <a:xfrm>
            <a:off x="3222674" y="6351141"/>
            <a:ext cx="3822701" cy="2755901"/>
            <a:chOff x="-165100" y="-114300"/>
            <a:chExt cx="3822700" cy="2755900"/>
          </a:xfrm>
        </p:grpSpPr>
        <p:pic>
          <p:nvPicPr>
            <p:cNvPr id="109" name="pasted-image.ti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492500" cy="2324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8" name="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65100" y="-114300"/>
              <a:ext cx="3822700" cy="2755900"/>
            </a:xfrm>
            <a:prstGeom prst="rect">
              <a:avLst/>
            </a:prstGeom>
            <a:effectLst/>
          </p:spPr>
        </p:pic>
      </p:grpSp>
      <p:grpSp>
        <p:nvGrpSpPr>
          <p:cNvPr id="113" name="Group 113"/>
          <p:cNvGrpSpPr/>
          <p:nvPr/>
        </p:nvGrpSpPr>
        <p:grpSpPr>
          <a:xfrm>
            <a:off x="6361757" y="6826051"/>
            <a:ext cx="3556001" cy="2946401"/>
            <a:chOff x="-165100" y="-114300"/>
            <a:chExt cx="3556000" cy="2946400"/>
          </a:xfrm>
        </p:grpSpPr>
        <p:pic>
          <p:nvPicPr>
            <p:cNvPr id="112" name="pasted-image.ti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3225800" cy="2514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1" name="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65100" y="-114300"/>
              <a:ext cx="3556000" cy="2946400"/>
            </a:xfrm>
            <a:prstGeom prst="rect">
              <a:avLst/>
            </a:prstGeom>
            <a:effectLst/>
          </p:spPr>
        </p:pic>
      </p:grpSp>
      <p:grpSp>
        <p:nvGrpSpPr>
          <p:cNvPr id="116" name="Group 116"/>
          <p:cNvGrpSpPr/>
          <p:nvPr/>
        </p:nvGrpSpPr>
        <p:grpSpPr>
          <a:xfrm>
            <a:off x="1213891" y="5078263"/>
            <a:ext cx="3136901" cy="2819401"/>
            <a:chOff x="-165100" y="-114300"/>
            <a:chExt cx="3136900" cy="2819400"/>
          </a:xfrm>
        </p:grpSpPr>
        <p:pic>
          <p:nvPicPr>
            <p:cNvPr id="115" name="pasted-image.tif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2806700" cy="2387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4" name="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165100" y="-114300"/>
              <a:ext cx="3136900" cy="2819400"/>
            </a:xfrm>
            <a:prstGeom prst="rect">
              <a:avLst/>
            </a:prstGeom>
            <a:effectLst/>
          </p:spPr>
        </p:pic>
      </p:grpSp>
      <p:pic>
        <p:nvPicPr>
          <p:cNvPr id="117" name="Laura Linden sig 5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2755824" y="3047776"/>
            <a:ext cx="7493152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424242"/>
                </a:solidFill>
              </a:rPr>
              <a:t>How do </a:t>
            </a:r>
            <a:r>
              <a:rPr i="1" sz="3600">
                <a:solidFill>
                  <a:srgbClr val="424242"/>
                </a:solidFill>
              </a:rPr>
              <a:t>you</a:t>
            </a:r>
            <a:r>
              <a:rPr sz="3600">
                <a:solidFill>
                  <a:srgbClr val="424242"/>
                </a:solidFill>
              </a:rPr>
              <a:t> make decisions?</a:t>
            </a:r>
          </a:p>
        </p:txBody>
      </p:sp>
      <p:sp>
        <p:nvSpPr>
          <p:cNvPr id="120" name="Shape 120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121" name="Shape 121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grpSp>
        <p:nvGrpSpPr>
          <p:cNvPr id="124" name="Group 124"/>
          <p:cNvGrpSpPr/>
          <p:nvPr/>
        </p:nvGrpSpPr>
        <p:grpSpPr>
          <a:xfrm>
            <a:off x="4514850" y="4374505"/>
            <a:ext cx="3975100" cy="4241801"/>
            <a:chOff x="-165100" y="-114300"/>
            <a:chExt cx="3975100" cy="4241800"/>
          </a:xfrm>
        </p:grpSpPr>
        <p:pic>
          <p:nvPicPr>
            <p:cNvPr id="123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44900" cy="381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2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65100" y="-114300"/>
              <a:ext cx="3975100" cy="4241800"/>
            </a:xfrm>
            <a:prstGeom prst="rect">
              <a:avLst/>
            </a:prstGeom>
            <a:effectLst/>
          </p:spPr>
        </p:pic>
      </p:grpSp>
      <p:pic>
        <p:nvPicPr>
          <p:cNvPr id="125" name="Laura Linden sig 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128" name="Shape 128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grpSp>
        <p:nvGrpSpPr>
          <p:cNvPr id="131" name="Group 131"/>
          <p:cNvGrpSpPr/>
          <p:nvPr/>
        </p:nvGrpSpPr>
        <p:grpSpPr>
          <a:xfrm>
            <a:off x="2037880" y="2585312"/>
            <a:ext cx="2945577" cy="4253030"/>
            <a:chOff x="-127000" y="-88900"/>
            <a:chExt cx="2945576" cy="4253029"/>
          </a:xfrm>
        </p:grpSpPr>
        <p:pic>
          <p:nvPicPr>
            <p:cNvPr id="130" name="pasted-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691577" cy="39228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9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2945577" cy="4253030"/>
            </a:xfrm>
            <a:prstGeom prst="rect">
              <a:avLst/>
            </a:prstGeom>
            <a:effectLst/>
          </p:spPr>
        </p:pic>
      </p:grpSp>
      <p:grpSp>
        <p:nvGrpSpPr>
          <p:cNvPr id="134" name="Group 134"/>
          <p:cNvGrpSpPr/>
          <p:nvPr/>
        </p:nvGrpSpPr>
        <p:grpSpPr>
          <a:xfrm>
            <a:off x="4395443" y="4712644"/>
            <a:ext cx="3332051" cy="4730799"/>
            <a:chOff x="-127000" y="-88900"/>
            <a:chExt cx="3332050" cy="4730797"/>
          </a:xfrm>
        </p:grpSpPr>
        <p:pic>
          <p:nvPicPr>
            <p:cNvPr id="133" name="pasted-image.ti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078051" cy="440059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2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27000" y="-88900"/>
              <a:ext cx="3332051" cy="4730798"/>
            </a:xfrm>
            <a:prstGeom prst="rect">
              <a:avLst/>
            </a:prstGeom>
            <a:effectLst/>
          </p:spPr>
        </p:pic>
      </p:grpSp>
      <p:grpSp>
        <p:nvGrpSpPr>
          <p:cNvPr id="137" name="Group 137"/>
          <p:cNvGrpSpPr/>
          <p:nvPr/>
        </p:nvGrpSpPr>
        <p:grpSpPr>
          <a:xfrm>
            <a:off x="7424060" y="2552690"/>
            <a:ext cx="4230851" cy="5029474"/>
            <a:chOff x="-165100" y="-114300"/>
            <a:chExt cx="4230850" cy="5029473"/>
          </a:xfrm>
        </p:grpSpPr>
        <p:pic>
          <p:nvPicPr>
            <p:cNvPr id="136" name="Laura Linden Headshot 2014.jp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900651" cy="45976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5" name="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65100" y="-114300"/>
              <a:ext cx="4230851" cy="5029474"/>
            </a:xfrm>
            <a:prstGeom prst="rect">
              <a:avLst/>
            </a:prstGeom>
            <a:effectLst/>
          </p:spPr>
        </p:pic>
      </p:grpSp>
      <p:pic>
        <p:nvPicPr>
          <p:cNvPr id="138" name="Laura Linden sig 5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1580153" y="4305300"/>
            <a:ext cx="9854285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 How do you talk about intuition?</a:t>
            </a:r>
          </a:p>
        </p:txBody>
      </p:sp>
      <p:sp>
        <p:nvSpPr>
          <p:cNvPr id="141" name="Shape 141"/>
          <p:cNvSpPr/>
          <p:nvPr/>
        </p:nvSpPr>
        <p:spPr>
          <a:xfrm>
            <a:off x="498474" y="9050960"/>
            <a:ext cx="2000251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copyright 2015 Laura Linden</a:t>
            </a:r>
          </a:p>
        </p:txBody>
      </p:sp>
      <p:sp>
        <p:nvSpPr>
          <p:cNvPr id="142" name="Shape 142"/>
          <p:cNvSpPr/>
          <p:nvPr/>
        </p:nvSpPr>
        <p:spPr>
          <a:xfrm>
            <a:off x="10792612" y="9050960"/>
            <a:ext cx="1630376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www.LauraLinden.com</a:t>
            </a:r>
          </a:p>
        </p:txBody>
      </p:sp>
      <p:pic>
        <p:nvPicPr>
          <p:cNvPr id="143" name="Laura Linden sig 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1680" y="222735"/>
            <a:ext cx="5821440" cy="1817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>
    <p:dissolve/>
  </p:transition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