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7" r:id="rId2"/>
    <p:sldId id="294" r:id="rId3"/>
    <p:sldId id="279" r:id="rId4"/>
    <p:sldId id="260" r:id="rId5"/>
    <p:sldId id="261" r:id="rId6"/>
    <p:sldId id="265" r:id="rId7"/>
    <p:sldId id="284" r:id="rId8"/>
    <p:sldId id="295" r:id="rId9"/>
    <p:sldId id="289" r:id="rId10"/>
    <p:sldId id="290" r:id="rId11"/>
    <p:sldId id="270" r:id="rId12"/>
    <p:sldId id="275" r:id="rId13"/>
    <p:sldId id="274" r:id="rId14"/>
    <p:sldId id="292" r:id="rId15"/>
    <p:sldId id="288" r:id="rId16"/>
    <p:sldId id="296" r:id="rId17"/>
    <p:sldId id="277" r:id="rId18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1FF"/>
    <a:srgbClr val="0069B8"/>
    <a:srgbClr val="B3E6FF"/>
    <a:srgbClr val="67BEF9"/>
    <a:srgbClr val="3B84FB"/>
    <a:srgbClr val="2179FB"/>
    <a:srgbClr val="37CBFF"/>
    <a:srgbClr val="00BAC4"/>
    <a:srgbClr val="AAEC39"/>
    <a:srgbClr val="1F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07" autoAdjust="0"/>
  </p:normalViewPr>
  <p:slideViewPr>
    <p:cSldViewPr>
      <p:cViewPr varScale="1">
        <p:scale>
          <a:sx n="95" d="100"/>
          <a:sy n="95" d="100"/>
        </p:scale>
        <p:origin x="13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028440" cy="351737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1" y="3"/>
            <a:ext cx="4028440" cy="351737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/>
            </a:lvl1pPr>
          </a:lstStyle>
          <a:p>
            <a:fld id="{B4D2BBEA-C502-4B11-85FD-C0492C49B89C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666"/>
            <a:ext cx="4028440" cy="351736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1" y="6658666"/>
            <a:ext cx="4028440" cy="351736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/>
            </a:lvl1pPr>
          </a:lstStyle>
          <a:p>
            <a:fld id="{1F89886C-710B-4DB7-9C64-30211A7F5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3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8440" cy="3505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1" y="0"/>
            <a:ext cx="4028440" cy="3505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1" rIns="93162" bIns="465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62" tIns="46581" rIns="93162" bIns="465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664"/>
            <a:ext cx="4028440" cy="3505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1" y="6658664"/>
            <a:ext cx="4028440" cy="3505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01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84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graph</a:t>
            </a:r>
            <a:r>
              <a:rPr lang="en-US" baseline="0" dirty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</a:t>
            </a:r>
            <a:r>
              <a:rPr lang="en-US" baseline="0" dirty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467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17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797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Dad was in the Army</a:t>
            </a:r>
          </a:p>
          <a:p>
            <a:r>
              <a:rPr lang="en-US" dirty="0"/>
              <a:t>Shy kid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33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48">
              <a:defRPr/>
            </a:pPr>
            <a:r>
              <a:rPr lang="en-US" dirty="0"/>
              <a:t>6 schools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Got into a lot of trouble</a:t>
            </a:r>
          </a:p>
          <a:p>
            <a:r>
              <a:rPr lang="en-US" dirty="0"/>
              <a:t>Band</a:t>
            </a:r>
          </a:p>
          <a:p>
            <a:r>
              <a:rPr lang="en-US" dirty="0"/>
              <a:t>Shy with the ladies</a:t>
            </a:r>
          </a:p>
          <a:p>
            <a:r>
              <a:rPr lang="en-US" dirty="0"/>
              <a:t>Amazed my parents let me go to the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Wasted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33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00BAC4"/>
                </a:solidFill>
                <a:effectLst/>
                <a:latin typeface="Avenir Black"/>
                <a:ea typeface="+mj-ea"/>
                <a:cs typeface="Avenir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  <a:latin typeface="Avenir Black"/>
                <a:cs typeface="Avenir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322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 cap="all">
          <a:solidFill>
            <a:srgbClr val="00BAC4"/>
          </a:solidFill>
          <a:effectLst/>
          <a:latin typeface="Avenir Heavy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gif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78" y="887321"/>
            <a:ext cx="8229600" cy="789079"/>
          </a:xfrm>
        </p:spPr>
        <p:txBody>
          <a:bodyPr anchor="t"/>
          <a:lstStyle/>
          <a:p>
            <a:pPr algn="l"/>
            <a:r>
              <a:rPr lang="en-US" sz="5400" b="1" dirty="0">
                <a:solidFill>
                  <a:srgbClr val="0070C0"/>
                </a:solidFill>
                <a:latin typeface="+mn-lt"/>
              </a:rPr>
              <a:t>Youth business Alliance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>
                <a:latin typeface="+mn-lt"/>
              </a:rPr>
              <a:pPr/>
              <a:t>1</a:t>
            </a:fld>
            <a:endParaRPr lang="en-US" dirty="0"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5256" y="1676400"/>
            <a:ext cx="8229600" cy="7128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 cap="all">
                <a:solidFill>
                  <a:srgbClr val="00BAC4"/>
                </a:solidFill>
                <a:effectLst/>
                <a:latin typeface="Avenir Heavy"/>
                <a:ea typeface="+mj-ea"/>
                <a:cs typeface="+mj-cs"/>
              </a:defRPr>
            </a:lvl1pPr>
          </a:lstStyle>
          <a:p>
            <a:pPr algn="l"/>
            <a:r>
              <a:rPr lang="en-US" sz="4400" b="1" cap="none" dirty="0">
                <a:solidFill>
                  <a:schemeClr val="bg1"/>
                </a:solidFill>
                <a:latin typeface="+mn-lt"/>
              </a:rPr>
              <a:t>Guest speaker: Nitin Thakor</a:t>
            </a:r>
            <a:br>
              <a:rPr lang="en-US" sz="4400" b="1" cap="none" dirty="0">
                <a:solidFill>
                  <a:schemeClr val="tx1"/>
                </a:solidFill>
                <a:latin typeface="+mn-lt"/>
              </a:rPr>
            </a:br>
            <a:endParaRPr lang="en-US" sz="4400" b="1" cap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Career Path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Shape 8"/>
          <p:cNvSpPr/>
          <p:nvPr/>
        </p:nvSpPr>
        <p:spPr>
          <a:xfrm>
            <a:off x="1371600" y="1981200"/>
            <a:ext cx="6344285" cy="3886200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3"/>
          </a:solidFill>
        </p:spPr>
        <p:style>
          <a:lnRef idx="0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/>
          <p:cNvSpPr/>
          <p:nvPr/>
        </p:nvSpPr>
        <p:spPr>
          <a:xfrm>
            <a:off x="2257742" y="4569121"/>
            <a:ext cx="188280" cy="18828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3934142" y="3429000"/>
            <a:ext cx="340352" cy="3403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5839142" y="2819400"/>
            <a:ext cx="470700" cy="4707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Group 13"/>
          <p:cNvGrpSpPr/>
          <p:nvPr/>
        </p:nvGrpSpPr>
        <p:grpSpPr>
          <a:xfrm>
            <a:off x="1890566" y="5050854"/>
            <a:ext cx="1940255" cy="1426146"/>
            <a:chOff x="1412545" y="3099816"/>
            <a:chExt cx="1940255" cy="1426146"/>
          </a:xfrm>
        </p:grpSpPr>
        <p:sp>
          <p:nvSpPr>
            <p:cNvPr id="15" name="Rectangle 14"/>
            <p:cNvSpPr/>
            <p:nvPr/>
          </p:nvSpPr>
          <p:spPr>
            <a:xfrm>
              <a:off x="1665521" y="3217959"/>
              <a:ext cx="1687279" cy="130800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1412545" y="3099816"/>
              <a:ext cx="1357776" cy="9105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766" tIns="0" rIns="0" bIns="0" numCol="1" spcCol="1270" anchor="t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1997</a:t>
              </a:r>
              <a:br>
                <a:rPr lang="en-US" sz="2400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</a:br>
              <a:r>
                <a:rPr lang="en-US" sz="2400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Returned to India.</a:t>
              </a:r>
              <a:endParaRPr lang="en-US" sz="2400" b="1" kern="1200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813031" y="1852848"/>
            <a:ext cx="3466555" cy="3492655"/>
            <a:chOff x="-113755" y="1033307"/>
            <a:chExt cx="3466555" cy="3492655"/>
          </a:xfrm>
        </p:grpSpPr>
        <p:sp>
          <p:nvSpPr>
            <p:cNvPr id="18" name="Rectangle 17"/>
            <p:cNvSpPr/>
            <p:nvPr/>
          </p:nvSpPr>
          <p:spPr>
            <a:xfrm>
              <a:off x="1665521" y="3217959"/>
              <a:ext cx="1687279" cy="130800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-113755" y="1033307"/>
              <a:ext cx="2574991" cy="9105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766" tIns="0" rIns="0" bIns="0" numCol="1" spcCol="1270" anchor="t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2000-2005</a:t>
              </a:r>
              <a:br>
                <a:rPr lang="en-US" sz="2800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</a:br>
              <a:r>
                <a:rPr lang="en-US" sz="2400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Started a software business and was CEO for 5 years.</a:t>
              </a:r>
              <a:endParaRPr lang="en-US" sz="2400" b="1" kern="1200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90642" y="3940326"/>
            <a:ext cx="2438400" cy="1308003"/>
            <a:chOff x="1009529" y="3159126"/>
            <a:chExt cx="2056572" cy="1308003"/>
          </a:xfrm>
        </p:grpSpPr>
        <p:sp>
          <p:nvSpPr>
            <p:cNvPr id="21" name="Rectangle 20"/>
            <p:cNvSpPr/>
            <p:nvPr/>
          </p:nvSpPr>
          <p:spPr>
            <a:xfrm>
              <a:off x="1378822" y="3159126"/>
              <a:ext cx="1687279" cy="130800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1009529" y="3188220"/>
              <a:ext cx="2056572" cy="9105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766" tIns="0" rIns="0" bIns="0" numCol="1" spcCol="1270" anchor="t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solidFill>
                    <a:srgbClr val="0069B8"/>
                  </a:solidFill>
                  <a:latin typeface="Calibri Light" panose="020F0302020204030204" pitchFamily="34" charset="0"/>
                </a:rPr>
                <a:t>2005-present</a:t>
              </a:r>
              <a:br>
                <a:rPr lang="en-US" sz="2400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</a:br>
              <a:r>
                <a:rPr lang="en-US" sz="2400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Became CEO of GeBBS in 2005.</a:t>
              </a:r>
              <a:endParaRPr lang="en-US" sz="2400" b="1" kern="1200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8521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90500" y="138861"/>
            <a:ext cx="9525000" cy="1322479"/>
          </a:xfrm>
        </p:spPr>
        <p:txBody>
          <a:bodyPr/>
          <a:lstStyle/>
          <a:p>
            <a:r>
              <a:rPr lang="en-US" sz="4000" dirty="0">
                <a:solidFill>
                  <a:srgbClr val="0070C0"/>
                </a:solidFill>
              </a:rPr>
              <a:t>GeBBS Healthcare Solutions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77936" y="1524384"/>
            <a:ext cx="5296597" cy="259041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Founded in 2005 </a:t>
            </a:r>
          </a:p>
          <a:p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Over 4,000 employees</a:t>
            </a:r>
          </a:p>
          <a:p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Offices in the U.S., India and Philippines</a:t>
            </a:r>
          </a:p>
          <a:p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HQ in Marina del Rey, CA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4991055" y="3840982"/>
            <a:ext cx="3074954" cy="2776147"/>
            <a:chOff x="4991055" y="3840982"/>
            <a:chExt cx="3074954" cy="2776147"/>
          </a:xfrm>
        </p:grpSpPr>
        <p:grpSp>
          <p:nvGrpSpPr>
            <p:cNvPr id="7" name="Group 6"/>
            <p:cNvGrpSpPr/>
            <p:nvPr/>
          </p:nvGrpSpPr>
          <p:grpSpPr>
            <a:xfrm>
              <a:off x="4991055" y="3840982"/>
              <a:ext cx="3074954" cy="2515368"/>
              <a:chOff x="2009519" y="3099498"/>
              <a:chExt cx="3074954" cy="251536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9832" y="3292579"/>
                <a:ext cx="2842682" cy="2132012"/>
              </a:xfrm>
              <a:prstGeom prst="rect">
                <a:avLst/>
              </a:prstGeom>
            </p:spPr>
          </p:pic>
          <p:sp>
            <p:nvSpPr>
              <p:cNvPr id="14" name="Isosceles Triangle 13"/>
              <p:cNvSpPr/>
              <p:nvPr/>
            </p:nvSpPr>
            <p:spPr>
              <a:xfrm rot="18772054">
                <a:off x="1997705" y="3251302"/>
                <a:ext cx="560194" cy="2925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rot="2726526">
                <a:off x="4662943" y="3243436"/>
                <a:ext cx="560194" cy="272317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13344292">
                <a:off x="2009519" y="5201265"/>
                <a:ext cx="560194" cy="27903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8057450">
                <a:off x="4664859" y="5195252"/>
                <a:ext cx="560194" cy="27903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474674" y="6031305"/>
              <a:ext cx="2236070" cy="585824"/>
              <a:chOff x="5124451" y="3909976"/>
              <a:chExt cx="1256518" cy="585824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219700" y="3909976"/>
                <a:ext cx="1086759" cy="31049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124451" y="3911025"/>
                <a:ext cx="125651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latin typeface="Calibri Light" panose="020F0302020204030204" pitchFamily="34" charset="0"/>
                    <a:cs typeface="Avenir Roman"/>
                  </a:rPr>
                  <a:t>K-1 Racing Team Event </a:t>
                </a: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1061005" y="3855446"/>
            <a:ext cx="3352013" cy="2574729"/>
            <a:chOff x="1061005" y="3855446"/>
            <a:chExt cx="3352013" cy="257472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992" y="4044200"/>
              <a:ext cx="3131636" cy="2209800"/>
            </a:xfrm>
            <a:prstGeom prst="rect">
              <a:avLst/>
            </a:prstGeom>
          </p:spPr>
        </p:pic>
        <p:sp>
          <p:nvSpPr>
            <p:cNvPr id="25" name="Isosceles Triangle 24"/>
            <p:cNvSpPr/>
            <p:nvPr/>
          </p:nvSpPr>
          <p:spPr>
            <a:xfrm rot="18856996">
              <a:off x="1041260" y="3996813"/>
              <a:ext cx="560194" cy="29250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 rot="13344292">
              <a:off x="1061005" y="6026347"/>
              <a:ext cx="560194" cy="27903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 rot="8057450">
              <a:off x="3973870" y="6010561"/>
              <a:ext cx="560194" cy="27903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663697" y="6065364"/>
              <a:ext cx="2236070" cy="339603"/>
              <a:chOff x="5124451" y="3909976"/>
              <a:chExt cx="1256518" cy="339603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5219700" y="3909976"/>
                <a:ext cx="1086759" cy="31049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124451" y="3911025"/>
                <a:ext cx="125651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latin typeface="Calibri Light" panose="020F0302020204030204" pitchFamily="34" charset="0"/>
                    <a:cs typeface="Avenir Roman"/>
                  </a:rPr>
                  <a:t>Executive Team in 2005</a:t>
                </a:r>
              </a:p>
            </p:txBody>
          </p:sp>
        </p:grpSp>
        <p:sp>
          <p:nvSpPr>
            <p:cNvPr id="31" name="Isosceles Triangle 30"/>
            <p:cNvSpPr/>
            <p:nvPr/>
          </p:nvSpPr>
          <p:spPr>
            <a:xfrm rot="2726526">
              <a:off x="3996763" y="3999384"/>
              <a:ext cx="560194" cy="27231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579307" y="1397988"/>
            <a:ext cx="2963971" cy="2507458"/>
            <a:chOff x="4760747" y="1699692"/>
            <a:chExt cx="2928370" cy="24639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446" y="1878593"/>
              <a:ext cx="2814554" cy="2110916"/>
            </a:xfrm>
            <a:prstGeom prst="rect">
              <a:avLst/>
            </a:prstGeom>
          </p:spPr>
        </p:pic>
        <p:sp>
          <p:nvSpPr>
            <p:cNvPr id="5" name="Isosceles Triangle 4"/>
            <p:cNvSpPr/>
            <p:nvPr/>
          </p:nvSpPr>
          <p:spPr>
            <a:xfrm rot="18858752">
              <a:off x="4624099" y="1837264"/>
              <a:ext cx="560194" cy="2850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2700991">
              <a:off x="7267238" y="1836590"/>
              <a:ext cx="557154" cy="28660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3538553">
              <a:off x="4626691" y="3737454"/>
              <a:ext cx="560194" cy="29208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/>
            <p:cNvSpPr/>
            <p:nvPr/>
          </p:nvSpPr>
          <p:spPr>
            <a:xfrm rot="8057450">
              <a:off x="7243346" y="3739527"/>
              <a:ext cx="560194" cy="27903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926224" y="1485021"/>
            <a:ext cx="2236070" cy="339603"/>
            <a:chOff x="5124451" y="3909976"/>
            <a:chExt cx="1256518" cy="339603"/>
          </a:xfrm>
        </p:grpSpPr>
        <p:sp>
          <p:nvSpPr>
            <p:cNvPr id="22" name="Rounded Rectangle 21"/>
            <p:cNvSpPr/>
            <p:nvPr/>
          </p:nvSpPr>
          <p:spPr>
            <a:xfrm>
              <a:off x="5219700" y="3909976"/>
              <a:ext cx="1086759" cy="31049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24451" y="3911025"/>
              <a:ext cx="125651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Calibri Light" panose="020F0302020204030204" pitchFamily="34" charset="0"/>
                  <a:cs typeface="Avenir Roman"/>
                </a:rPr>
                <a:t>Halloween ‘15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>
          <a:xfrm>
            <a:off x="5455964" y="4190649"/>
            <a:ext cx="0" cy="2919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970414" y="4190649"/>
            <a:ext cx="0" cy="2919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518199" y="4489394"/>
            <a:ext cx="0" cy="2919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611412" y="4281821"/>
            <a:ext cx="0" cy="4243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278421" y="4190649"/>
            <a:ext cx="0" cy="2919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792871" y="4190649"/>
            <a:ext cx="0" cy="2919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562930" y="2848654"/>
            <a:ext cx="0" cy="2919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80499" y="3134235"/>
            <a:ext cx="0" cy="2919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538275" y="3140641"/>
            <a:ext cx="0" cy="2919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507140" y="3140641"/>
            <a:ext cx="0" cy="2919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581550" y="3140641"/>
            <a:ext cx="0" cy="2919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662894" y="2080692"/>
            <a:ext cx="1782216" cy="8911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95" tIns="36195" rIns="36195" bIns="36195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700" kern="1200"/>
          </a:p>
        </p:txBody>
      </p:sp>
      <p:sp>
        <p:nvSpPr>
          <p:cNvPr id="22" name="Oval 21"/>
          <p:cNvSpPr/>
          <p:nvPr/>
        </p:nvSpPr>
        <p:spPr>
          <a:xfrm>
            <a:off x="2616032" y="3396196"/>
            <a:ext cx="1782216" cy="89110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95" tIns="36195" rIns="36195" bIns="36195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700" kern="12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342900" y="138861"/>
            <a:ext cx="9829800" cy="1322479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</a:rPr>
              <a:t>My role </a:t>
            </a:r>
            <a:r>
              <a:rPr lang="en-US" sz="4000" dirty="0">
                <a:solidFill>
                  <a:srgbClr val="0070C0"/>
                </a:solidFill>
              </a:rPr>
              <a:t>within GeBBS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95833" y="8164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Footer Placeholder 3"/>
          <p:cNvSpPr txBox="1">
            <a:spLocks/>
          </p:cNvSpPr>
          <p:nvPr/>
        </p:nvSpPr>
        <p:spPr>
          <a:xfrm>
            <a:off x="3581400" y="2110853"/>
            <a:ext cx="1945205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tx1"/>
                </a:solidFill>
              </a:rPr>
              <a:t>CEO (ME)</a:t>
            </a:r>
          </a:p>
        </p:txBody>
      </p:sp>
      <p:sp>
        <p:nvSpPr>
          <p:cNvPr id="24" name="Footer Placeholder 3"/>
          <p:cNvSpPr txBox="1">
            <a:spLocks/>
          </p:cNvSpPr>
          <p:nvPr/>
        </p:nvSpPr>
        <p:spPr>
          <a:xfrm>
            <a:off x="2430720" y="3396331"/>
            <a:ext cx="2139726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</a:rPr>
              <a:t>Sales</a:t>
            </a:r>
          </a:p>
        </p:txBody>
      </p:sp>
      <p:sp>
        <p:nvSpPr>
          <p:cNvPr id="28" name="Oval 27"/>
          <p:cNvSpPr/>
          <p:nvPr/>
        </p:nvSpPr>
        <p:spPr>
          <a:xfrm>
            <a:off x="4661344" y="3381250"/>
            <a:ext cx="1782216" cy="89110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95" tIns="36195" rIns="36195" bIns="36195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700" kern="1200"/>
          </a:p>
        </p:txBody>
      </p:sp>
      <p:sp>
        <p:nvSpPr>
          <p:cNvPr id="29" name="Oval 28"/>
          <p:cNvSpPr/>
          <p:nvPr/>
        </p:nvSpPr>
        <p:spPr>
          <a:xfrm>
            <a:off x="6696144" y="3381250"/>
            <a:ext cx="1782216" cy="89110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95" tIns="36195" rIns="36195" bIns="36195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700" kern="1200"/>
          </a:p>
        </p:txBody>
      </p:sp>
      <p:sp>
        <p:nvSpPr>
          <p:cNvPr id="30" name="Footer Placeholder 3"/>
          <p:cNvSpPr txBox="1">
            <a:spLocks/>
          </p:cNvSpPr>
          <p:nvPr/>
        </p:nvSpPr>
        <p:spPr>
          <a:xfrm>
            <a:off x="4466144" y="3390713"/>
            <a:ext cx="2139726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</a:rPr>
              <a:t>Client Relations</a:t>
            </a:r>
          </a:p>
        </p:txBody>
      </p:sp>
      <p:sp>
        <p:nvSpPr>
          <p:cNvPr id="31" name="Footer Placeholder 3"/>
          <p:cNvSpPr txBox="1">
            <a:spLocks/>
          </p:cNvSpPr>
          <p:nvPr/>
        </p:nvSpPr>
        <p:spPr>
          <a:xfrm>
            <a:off x="6517389" y="3409839"/>
            <a:ext cx="2139726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</a:rPr>
              <a:t>HR &amp; Operations</a:t>
            </a:r>
          </a:p>
        </p:txBody>
      </p:sp>
      <p:sp>
        <p:nvSpPr>
          <p:cNvPr id="32" name="Oval 31"/>
          <p:cNvSpPr/>
          <p:nvPr/>
        </p:nvSpPr>
        <p:spPr>
          <a:xfrm>
            <a:off x="581232" y="3390713"/>
            <a:ext cx="1782216" cy="89110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95" tIns="36195" rIns="36195" bIns="36195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700" kern="1200"/>
          </a:p>
        </p:txBody>
      </p:sp>
      <p:sp>
        <p:nvSpPr>
          <p:cNvPr id="33" name="Footer Placeholder 3"/>
          <p:cNvSpPr txBox="1">
            <a:spLocks/>
          </p:cNvSpPr>
          <p:nvPr/>
        </p:nvSpPr>
        <p:spPr>
          <a:xfrm>
            <a:off x="395920" y="3390848"/>
            <a:ext cx="2139726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</a:rPr>
              <a:t>Marketing</a:t>
            </a:r>
          </a:p>
        </p:txBody>
      </p:sp>
      <p:sp>
        <p:nvSpPr>
          <p:cNvPr id="34" name="Oval 33"/>
          <p:cNvSpPr/>
          <p:nvPr/>
        </p:nvSpPr>
        <p:spPr>
          <a:xfrm>
            <a:off x="6735118" y="4691271"/>
            <a:ext cx="1782216" cy="891108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95" tIns="36195" rIns="36195" bIns="36195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700" kern="1200"/>
          </a:p>
        </p:txBody>
      </p:sp>
      <p:sp>
        <p:nvSpPr>
          <p:cNvPr id="37" name="Footer Placeholder 3"/>
          <p:cNvSpPr txBox="1">
            <a:spLocks/>
          </p:cNvSpPr>
          <p:nvPr/>
        </p:nvSpPr>
        <p:spPr>
          <a:xfrm>
            <a:off x="6541549" y="4744580"/>
            <a:ext cx="2139726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</a:rPr>
              <a:t>Accounting &amp; Admin</a:t>
            </a:r>
          </a:p>
        </p:txBody>
      </p:sp>
      <p:sp>
        <p:nvSpPr>
          <p:cNvPr id="38" name="Oval 37"/>
          <p:cNvSpPr/>
          <p:nvPr/>
        </p:nvSpPr>
        <p:spPr>
          <a:xfrm>
            <a:off x="1633112" y="4706217"/>
            <a:ext cx="1782216" cy="891108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95" tIns="36195" rIns="36195" bIns="36195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700" kern="1200"/>
          </a:p>
        </p:txBody>
      </p:sp>
      <p:sp>
        <p:nvSpPr>
          <p:cNvPr id="39" name="Footer Placeholder 3"/>
          <p:cNvSpPr txBox="1">
            <a:spLocks/>
          </p:cNvSpPr>
          <p:nvPr/>
        </p:nvSpPr>
        <p:spPr>
          <a:xfrm>
            <a:off x="1447800" y="4706352"/>
            <a:ext cx="2139726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</a:rPr>
              <a:t>Business Development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71600" y="3124200"/>
            <a:ext cx="6209950" cy="17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792871" y="4475376"/>
            <a:ext cx="1485550" cy="72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695742" y="4489394"/>
            <a:ext cx="0" cy="2919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3810655" y="4706217"/>
            <a:ext cx="1782216" cy="891108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95" tIns="36195" rIns="36195" bIns="36195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700" kern="1200"/>
          </a:p>
        </p:txBody>
      </p:sp>
      <p:sp>
        <p:nvSpPr>
          <p:cNvPr id="62" name="Footer Placeholder 3"/>
          <p:cNvSpPr txBox="1">
            <a:spLocks/>
          </p:cNvSpPr>
          <p:nvPr/>
        </p:nvSpPr>
        <p:spPr>
          <a:xfrm>
            <a:off x="3625343" y="4706352"/>
            <a:ext cx="2139726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</a:rPr>
              <a:t>Recruitment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3970414" y="4475376"/>
            <a:ext cx="1485550" cy="72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70C0"/>
                </a:solidFill>
              </a:rPr>
              <a:t>Compensation</a:t>
            </a:r>
            <a:r>
              <a:rPr lang="en-US" sz="4400" dirty="0">
                <a:solidFill>
                  <a:srgbClr val="0070C0"/>
                </a:solidFill>
              </a:rPr>
              <a:t> at GeBBS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09018" y="1600200"/>
            <a:ext cx="4525963" cy="4525963"/>
            <a:chOff x="2309018" y="1600200"/>
            <a:chExt cx="4525963" cy="4525963"/>
          </a:xfrm>
        </p:grpSpPr>
        <p:sp>
          <p:nvSpPr>
            <p:cNvPr id="6" name="Freeform 5"/>
            <p:cNvSpPr/>
            <p:nvPr/>
          </p:nvSpPr>
          <p:spPr>
            <a:xfrm>
              <a:off x="2309018" y="1600200"/>
              <a:ext cx="4525963" cy="4525963"/>
            </a:xfrm>
            <a:custGeom>
              <a:avLst/>
              <a:gdLst>
                <a:gd name="connsiteX0" fmla="*/ 0 w 4525963"/>
                <a:gd name="connsiteY0" fmla="*/ 2262982 h 4525963"/>
                <a:gd name="connsiteX1" fmla="*/ 2262982 w 4525963"/>
                <a:gd name="connsiteY1" fmla="*/ 0 h 4525963"/>
                <a:gd name="connsiteX2" fmla="*/ 4525964 w 4525963"/>
                <a:gd name="connsiteY2" fmla="*/ 2262982 h 4525963"/>
                <a:gd name="connsiteX3" fmla="*/ 2262982 w 4525963"/>
                <a:gd name="connsiteY3" fmla="*/ 4525964 h 4525963"/>
                <a:gd name="connsiteX4" fmla="*/ 0 w 4525963"/>
                <a:gd name="connsiteY4" fmla="*/ 2262982 h 452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5963" h="4525963">
                  <a:moveTo>
                    <a:pt x="0" y="2262982"/>
                  </a:moveTo>
                  <a:cubicBezTo>
                    <a:pt x="0" y="1013172"/>
                    <a:pt x="1013172" y="0"/>
                    <a:pt x="2262982" y="0"/>
                  </a:cubicBezTo>
                  <a:cubicBezTo>
                    <a:pt x="3512792" y="0"/>
                    <a:pt x="4525964" y="1013172"/>
                    <a:pt x="4525964" y="2262982"/>
                  </a:cubicBezTo>
                  <a:cubicBezTo>
                    <a:pt x="4525964" y="3512792"/>
                    <a:pt x="3512792" y="4525964"/>
                    <a:pt x="2262982" y="4525964"/>
                  </a:cubicBezTo>
                  <a:cubicBezTo>
                    <a:pt x="1013172" y="4525964"/>
                    <a:pt x="0" y="3512792"/>
                    <a:pt x="0" y="2262982"/>
                  </a:cubicBezTo>
                  <a:close/>
                </a:path>
              </a:pathLst>
            </a:custGeom>
            <a:solidFill>
              <a:srgbClr val="3B84FB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715596" tIns="311642" rIns="1715596" bIns="370611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solidFill>
                    <a:schemeClr val="tx1"/>
                  </a:solidFill>
                </a:rPr>
                <a:t>C-Suite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solidFill>
                    <a:schemeClr val="tx1"/>
                  </a:solidFill>
                </a:rPr>
                <a:t>($350K)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761614" y="2505392"/>
              <a:ext cx="3620770" cy="3620770"/>
            </a:xfrm>
            <a:custGeom>
              <a:avLst/>
              <a:gdLst>
                <a:gd name="connsiteX0" fmla="*/ 0 w 3620770"/>
                <a:gd name="connsiteY0" fmla="*/ 1810385 h 3620770"/>
                <a:gd name="connsiteX1" fmla="*/ 1810385 w 3620770"/>
                <a:gd name="connsiteY1" fmla="*/ 0 h 3620770"/>
                <a:gd name="connsiteX2" fmla="*/ 3620770 w 3620770"/>
                <a:gd name="connsiteY2" fmla="*/ 1810385 h 3620770"/>
                <a:gd name="connsiteX3" fmla="*/ 1810385 w 3620770"/>
                <a:gd name="connsiteY3" fmla="*/ 3620770 h 3620770"/>
                <a:gd name="connsiteX4" fmla="*/ 0 w 3620770"/>
                <a:gd name="connsiteY4" fmla="*/ 1810385 h 362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0770" h="3620770">
                  <a:moveTo>
                    <a:pt x="0" y="1810385"/>
                  </a:moveTo>
                  <a:cubicBezTo>
                    <a:pt x="0" y="810537"/>
                    <a:pt x="810537" y="0"/>
                    <a:pt x="1810385" y="0"/>
                  </a:cubicBezTo>
                  <a:cubicBezTo>
                    <a:pt x="2810233" y="0"/>
                    <a:pt x="3620770" y="810537"/>
                    <a:pt x="3620770" y="1810385"/>
                  </a:cubicBezTo>
                  <a:cubicBezTo>
                    <a:pt x="3620770" y="2810233"/>
                    <a:pt x="2810233" y="3620770"/>
                    <a:pt x="1810385" y="3620770"/>
                  </a:cubicBezTo>
                  <a:cubicBezTo>
                    <a:pt x="810537" y="3620770"/>
                    <a:pt x="0" y="2810233"/>
                    <a:pt x="0" y="1810385"/>
                  </a:cubicBezTo>
                  <a:close/>
                </a:path>
              </a:pathLst>
            </a:custGeom>
            <a:solidFill>
              <a:srgbClr val="67BEF9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63000" tIns="302590" rIns="1262999" bIns="283713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solidFill>
                    <a:schemeClr val="tx1"/>
                  </a:solidFill>
                </a:rPr>
                <a:t>Management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solidFill>
                    <a:schemeClr val="tx1"/>
                  </a:solidFill>
                </a:rPr>
                <a:t>($100K)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214211" y="3410585"/>
              <a:ext cx="2715577" cy="2715577"/>
            </a:xfrm>
            <a:custGeom>
              <a:avLst/>
              <a:gdLst>
                <a:gd name="connsiteX0" fmla="*/ 0 w 2715577"/>
                <a:gd name="connsiteY0" fmla="*/ 1357789 h 2715577"/>
                <a:gd name="connsiteX1" fmla="*/ 1357789 w 2715577"/>
                <a:gd name="connsiteY1" fmla="*/ 0 h 2715577"/>
                <a:gd name="connsiteX2" fmla="*/ 2715578 w 2715577"/>
                <a:gd name="connsiteY2" fmla="*/ 1357789 h 2715577"/>
                <a:gd name="connsiteX3" fmla="*/ 1357789 w 2715577"/>
                <a:gd name="connsiteY3" fmla="*/ 2715578 h 2715577"/>
                <a:gd name="connsiteX4" fmla="*/ 0 w 2715577"/>
                <a:gd name="connsiteY4" fmla="*/ 1357789 h 271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5577" h="2715577">
                  <a:moveTo>
                    <a:pt x="0" y="1357789"/>
                  </a:moveTo>
                  <a:cubicBezTo>
                    <a:pt x="0" y="607903"/>
                    <a:pt x="607903" y="0"/>
                    <a:pt x="1357789" y="0"/>
                  </a:cubicBezTo>
                  <a:cubicBezTo>
                    <a:pt x="2107675" y="0"/>
                    <a:pt x="2715578" y="607903"/>
                    <a:pt x="2715578" y="1357789"/>
                  </a:cubicBezTo>
                  <a:cubicBezTo>
                    <a:pt x="2715578" y="2107675"/>
                    <a:pt x="2107675" y="2715578"/>
                    <a:pt x="1357789" y="2715578"/>
                  </a:cubicBezTo>
                  <a:cubicBezTo>
                    <a:pt x="607903" y="2715578"/>
                    <a:pt x="0" y="2107675"/>
                    <a:pt x="0" y="1357789"/>
                  </a:cubicBezTo>
                  <a:close/>
                </a:path>
              </a:pathLst>
            </a:custGeom>
            <a:solidFill>
              <a:srgbClr val="B3E6FF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10403" tIns="289012" rIns="810403" bIns="198624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solidFill>
                    <a:schemeClr val="tx1"/>
                  </a:solidFill>
                </a:rPr>
                <a:t>Middle Manager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solidFill>
                    <a:schemeClr val="tx1"/>
                  </a:solidFill>
                </a:rPr>
                <a:t>($55K)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3666807" y="4315777"/>
              <a:ext cx="1810385" cy="1810385"/>
            </a:xfrm>
            <a:custGeom>
              <a:avLst/>
              <a:gdLst>
                <a:gd name="connsiteX0" fmla="*/ 0 w 1810385"/>
                <a:gd name="connsiteY0" fmla="*/ 905193 h 1810385"/>
                <a:gd name="connsiteX1" fmla="*/ 905193 w 1810385"/>
                <a:gd name="connsiteY1" fmla="*/ 0 h 1810385"/>
                <a:gd name="connsiteX2" fmla="*/ 1810386 w 1810385"/>
                <a:gd name="connsiteY2" fmla="*/ 905193 h 1810385"/>
                <a:gd name="connsiteX3" fmla="*/ 905193 w 1810385"/>
                <a:gd name="connsiteY3" fmla="*/ 1810386 h 1810385"/>
                <a:gd name="connsiteX4" fmla="*/ 0 w 1810385"/>
                <a:gd name="connsiteY4" fmla="*/ 905193 h 181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0385" h="1810385">
                  <a:moveTo>
                    <a:pt x="0" y="905193"/>
                  </a:moveTo>
                  <a:cubicBezTo>
                    <a:pt x="0" y="405269"/>
                    <a:pt x="405269" y="0"/>
                    <a:pt x="905193" y="0"/>
                  </a:cubicBezTo>
                  <a:cubicBezTo>
                    <a:pt x="1405117" y="0"/>
                    <a:pt x="1810386" y="405269"/>
                    <a:pt x="1810386" y="905193"/>
                  </a:cubicBezTo>
                  <a:cubicBezTo>
                    <a:pt x="1810386" y="1405117"/>
                    <a:pt x="1405117" y="1810386"/>
                    <a:pt x="905193" y="1810386"/>
                  </a:cubicBezTo>
                  <a:cubicBezTo>
                    <a:pt x="405269" y="1810386"/>
                    <a:pt x="0" y="1405117"/>
                    <a:pt x="0" y="905193"/>
                  </a:cubicBezTo>
                  <a:close/>
                </a:path>
              </a:pathLst>
            </a:custGeom>
            <a:solidFill>
              <a:srgbClr val="D9F1FF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50469" tIns="537941" rIns="350469" bIns="5379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solidFill>
                    <a:schemeClr val="tx1"/>
                  </a:solidFill>
                </a:rPr>
                <a:t>Entry Level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solidFill>
                    <a:schemeClr val="tx1"/>
                  </a:solidFill>
                </a:rPr>
                <a:t>($</a:t>
              </a:r>
              <a:r>
                <a:rPr lang="en-US" sz="1400" dirty="0">
                  <a:solidFill>
                    <a:schemeClr val="tx1"/>
                  </a:solidFill>
                </a:rPr>
                <a:t>35</a:t>
              </a:r>
              <a:r>
                <a:rPr lang="en-US" sz="1400" kern="1200" dirty="0">
                  <a:solidFill>
                    <a:schemeClr val="tx1"/>
                  </a:solidFill>
                </a:rPr>
                <a:t>K)</a:t>
              </a:r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95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Beyond Work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2166" y="6356350"/>
            <a:ext cx="561975" cy="365125"/>
          </a:xfrm>
        </p:spPr>
        <p:txBody>
          <a:bodyPr/>
          <a:lstStyle/>
          <a:p>
            <a:pPr algn="r"/>
            <a:fld id="{83563B19-5B2B-4AAC-A66D-8FF7C83E8865}" type="slidenum">
              <a:rPr lang="en-US" smtClean="0"/>
              <a:pPr algn="r"/>
              <a:t>14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54" y="1518860"/>
            <a:ext cx="3710785" cy="24484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8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44" y="3949440"/>
            <a:ext cx="3362402" cy="266857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1" y="1374115"/>
            <a:ext cx="1976970" cy="2602121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76200" cap="sq">
            <a:solidFill>
              <a:schemeClr val="bg1">
                <a:lumMod val="8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97" y="4207482"/>
            <a:ext cx="1985418" cy="21488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8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11" y="4120994"/>
            <a:ext cx="2167067" cy="26004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2616677" y="4098120"/>
            <a:ext cx="3910646" cy="16444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cap="none" spc="0" dirty="0">
                <a:ln w="4127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FAMILY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581" y="1461340"/>
            <a:ext cx="1842308" cy="22695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9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44113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6019800" y="2057400"/>
            <a:ext cx="2895600" cy="236220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Do it all over again?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0260" y="2698545"/>
            <a:ext cx="2667000" cy="1233805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tx1"/>
                </a:solidFill>
                <a:latin typeface="Calibri Light" panose="020F0302020204030204" pitchFamily="34" charset="0"/>
              </a:rPr>
              <a:t>Take the initiative to experience new things.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Cloud Callout 8"/>
          <p:cNvSpPr/>
          <p:nvPr/>
        </p:nvSpPr>
        <p:spPr>
          <a:xfrm flipH="1">
            <a:off x="228600" y="2092631"/>
            <a:ext cx="2895600" cy="236220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3786" y="2938419"/>
            <a:ext cx="2667000" cy="1233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b="1" dirty="0">
                <a:solidFill>
                  <a:schemeClr val="tx1"/>
                </a:solidFill>
                <a:latin typeface="Calibri Light" panose="020F0302020204030204" pitchFamily="34" charset="0"/>
              </a:rPr>
              <a:t>Make the most of my time in college.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 flipH="1">
            <a:off x="3124200" y="2937115"/>
            <a:ext cx="2895600" cy="2362200"/>
          </a:xfrm>
          <a:prstGeom prst="cloudCallout">
            <a:avLst/>
          </a:prstGeom>
          <a:solidFill>
            <a:srgbClr val="D9F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249386" y="3782903"/>
            <a:ext cx="2667000" cy="1233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b="1" dirty="0">
                <a:solidFill>
                  <a:schemeClr val="tx1"/>
                </a:solidFill>
                <a:latin typeface="Calibri Light" panose="020F0302020204030204" pitchFamily="34" charset="0"/>
              </a:rPr>
              <a:t>Hire people that are smarter than me.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50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 dirty="0"/>
              <a:t>Youth Business : ALLIANCE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r>
              <a:rPr lang="en-US" dirty="0"/>
              <a:t>16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322479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Academic Exercise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42900" y="1905000"/>
            <a:ext cx="84582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>
                <a:solidFill>
                  <a:schemeClr val="tx1"/>
                </a:solidFill>
                <a:latin typeface="Calibri Light" panose="020F0302020204030204" pitchFamily="34" charset="0"/>
              </a:rPr>
              <a:t>We will now spend several minutes discussing the day’s academic module and how it is relevant in the ‘real world’. </a:t>
            </a:r>
          </a:p>
        </p:txBody>
      </p:sp>
    </p:spTree>
    <p:extLst>
      <p:ext uri="{BB962C8B-B14F-4D97-AF65-F5344CB8AC3E}">
        <p14:creationId xmlns:p14="http://schemas.microsoft.com/office/powerpoint/2010/main" val="4210298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QUESTION &amp; ANSWER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50" name="Picture 2" descr="http://m.memegen.com/wsyb2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22" y="2057400"/>
            <a:ext cx="3438157" cy="386715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b="1" dirty="0">
                <a:solidFill>
                  <a:srgbClr val="0070C0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5943600" cy="4648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300" dirty="0">
                <a:solidFill>
                  <a:schemeClr val="tx1"/>
                </a:solidFill>
                <a:latin typeface="Calibri Light" panose="020F0302020204030204" pitchFamily="34" charset="0"/>
              </a:rPr>
              <a:t>My name is Nitin Thakor and I am 41 years old.</a:t>
            </a:r>
          </a:p>
          <a:p>
            <a:pPr algn="just"/>
            <a:endParaRPr lang="en-US" sz="23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n-US" sz="2300" dirty="0">
                <a:solidFill>
                  <a:schemeClr val="tx1"/>
                </a:solidFill>
                <a:latin typeface="Calibri Light" panose="020F0302020204030204" pitchFamily="34" charset="0"/>
              </a:rPr>
              <a:t>I am CEO of GeBBS Healthcare Solutions.</a:t>
            </a:r>
          </a:p>
          <a:p>
            <a:pPr algn="just"/>
            <a:endParaRPr lang="en-US" sz="23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n-US" sz="2300" dirty="0">
                <a:solidFill>
                  <a:schemeClr val="tx1"/>
                </a:solidFill>
                <a:latin typeface="Calibri Light" panose="020F0302020204030204" pitchFamily="34" charset="0"/>
              </a:rPr>
              <a:t>GeBBS  provides Revenue Cycle Management solutions to hospitals and physician groups (doctors).</a:t>
            </a:r>
          </a:p>
          <a:p>
            <a:pPr algn="just"/>
            <a:endParaRPr lang="en-US" sz="23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n-US" sz="2300" dirty="0">
                <a:solidFill>
                  <a:schemeClr val="tx1"/>
                </a:solidFill>
                <a:latin typeface="Calibri Light" panose="020F0302020204030204" pitchFamily="34" charset="0"/>
              </a:rPr>
              <a:t>My wife Edith and I have four children: Gabriel (11), Giselle (9), Jay (4) and Nicholas (5 months).</a:t>
            </a:r>
          </a:p>
          <a:p>
            <a:pPr algn="just"/>
            <a:endParaRPr lang="en-US" sz="23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362200"/>
            <a:ext cx="2382153" cy="2895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3715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 </a:t>
            </a:r>
            <a:r>
              <a:rPr lang="en-US" b="1" dirty="0">
                <a:solidFill>
                  <a:srgbClr val="0070C0"/>
                </a:solidFill>
              </a:rPr>
              <a:t>Early</a:t>
            </a:r>
            <a:r>
              <a:rPr lang="en-US" dirty="0">
                <a:solidFill>
                  <a:srgbClr val="0070C0"/>
                </a:solidFill>
              </a:rPr>
              <a:t> Years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61292" y="1676400"/>
            <a:ext cx="8782708" cy="481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200" b="1" dirty="0">
                <a:latin typeface="Calibri Light" panose="020F0302020204030204" pitchFamily="34" charset="0"/>
                <a:cs typeface="Avenir Roman"/>
              </a:rPr>
              <a:t>I was born in Hyderabad, India and raised in Mumbai, India.</a:t>
            </a:r>
          </a:p>
          <a:p>
            <a:pPr marL="0" indent="0" algn="just">
              <a:buNone/>
            </a:pPr>
            <a:br>
              <a:rPr lang="en-US" sz="2400" b="1" dirty="0">
                <a:latin typeface="Calibri Light" panose="020F0302020204030204" pitchFamily="34" charset="0"/>
                <a:cs typeface="Avenir Roman"/>
              </a:rPr>
            </a:b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047" y="5840931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 Light" panose="020F0302020204030204" pitchFamily="34" charset="0"/>
                <a:cs typeface="Avenir Roman"/>
              </a:rPr>
              <a:t>This is me at age 11.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8" name="Picture 4" descr="https://upload.wikimedia.org/wikipedia/commons/1/14/Mumbai_Skyline_at_N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558" y="2279564"/>
            <a:ext cx="2514599" cy="1457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61" y="2514600"/>
            <a:ext cx="2246582" cy="32118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65" y="2099877"/>
            <a:ext cx="2508692" cy="1758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46" y="4206230"/>
            <a:ext cx="2739284" cy="1811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5" y="4366075"/>
            <a:ext cx="2237728" cy="234241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953000" y="3669577"/>
            <a:ext cx="3238499" cy="585824"/>
            <a:chOff x="5124450" y="3909976"/>
            <a:chExt cx="3238499" cy="585824"/>
          </a:xfrm>
        </p:grpSpPr>
        <p:sp>
          <p:nvSpPr>
            <p:cNvPr id="11" name="Rounded Rectangle 10"/>
            <p:cNvSpPr/>
            <p:nvPr/>
          </p:nvSpPr>
          <p:spPr>
            <a:xfrm>
              <a:off x="5219700" y="3909976"/>
              <a:ext cx="3048000" cy="58582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4450" y="3911025"/>
              <a:ext cx="323849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Calibri Light" panose="020F0302020204030204" pitchFamily="34" charset="0"/>
                  <a:cs typeface="Avenir Roman"/>
                </a:rPr>
                <a:t>Fun fact: Until the year 1995 Mumbai was called Bombay.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HIGH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495425"/>
            <a:ext cx="7429500" cy="63817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3000" b="1" dirty="0">
                <a:solidFill>
                  <a:schemeClr val="tx1"/>
                </a:solidFill>
                <a:latin typeface="Calibri Light" panose="020F0302020204030204" pitchFamily="34" charset="0"/>
              </a:rPr>
              <a:t>I attended </a:t>
            </a:r>
            <a:r>
              <a:rPr lang="en-US" sz="3000" b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Jamnabai</a:t>
            </a:r>
            <a:r>
              <a:rPr lang="en-US" sz="3000" b="1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Narsee</a:t>
            </a:r>
            <a:r>
              <a:rPr lang="en-US" sz="3000" b="1" dirty="0">
                <a:solidFill>
                  <a:schemeClr val="tx1"/>
                </a:solidFill>
                <a:latin typeface="Calibri Light" panose="020F0302020204030204" pitchFamily="34" charset="0"/>
              </a:rPr>
              <a:t> School in Mumbai, India.</a:t>
            </a:r>
          </a:p>
          <a:p>
            <a:pPr algn="ctr"/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 descr="http://www.jns.ac.in/images/jnis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909" y="1920240"/>
            <a:ext cx="2840182" cy="24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022" y="4551657"/>
            <a:ext cx="2011956" cy="1967996"/>
          </a:xfrm>
          <a:prstGeom prst="ellipse">
            <a:avLst/>
          </a:prstGeom>
          <a:ln w="63500" cap="rnd">
            <a:solidFill>
              <a:schemeClr val="tx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High School</a:t>
            </a:r>
            <a:r>
              <a:rPr lang="en-US" dirty="0">
                <a:solidFill>
                  <a:srgbClr val="0070C0"/>
                </a:solidFill>
              </a:rPr>
              <a:t>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5878"/>
            <a:ext cx="7315200" cy="120873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tx1"/>
                </a:solidFill>
                <a:latin typeface="Calibri Light" panose="020F0302020204030204" pitchFamily="34" charset="0"/>
              </a:rPr>
              <a:t>I liked </a:t>
            </a:r>
            <a:r>
              <a:rPr lang="en-US" sz="4800" b="1" dirty="0">
                <a:solidFill>
                  <a:schemeClr val="tx1"/>
                </a:solidFill>
                <a:latin typeface="Calibri Light" panose="020F0302020204030204" pitchFamily="34" charset="0"/>
              </a:rPr>
              <a:t>Cricket </a:t>
            </a:r>
            <a:r>
              <a:rPr lang="en-US" sz="4800" dirty="0">
                <a:solidFill>
                  <a:schemeClr val="tx1"/>
                </a:solidFill>
                <a:latin typeface="Calibri Light" panose="020F0302020204030204" pitchFamily="34" charset="0"/>
              </a:rPr>
              <a:t>and</a:t>
            </a:r>
            <a:r>
              <a:rPr lang="en-US" sz="4800" b="1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Onyx" panose="04050602080702020203" pitchFamily="82" charset="0"/>
              </a:rPr>
              <a:t>HEAVY METAL</a:t>
            </a:r>
            <a:r>
              <a:rPr lang="en-US" sz="4800" dirty="0">
                <a:solidFill>
                  <a:schemeClr val="tx1"/>
                </a:solidFill>
                <a:latin typeface="Calibri Light" panose="020F0302020204030204" pitchFamily="34" charset="0"/>
              </a:rPr>
              <a:t>!!!</a:t>
            </a:r>
            <a:r>
              <a:rPr lang="en-US" sz="4800" b="1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br>
              <a:rPr lang="en-US" sz="4800" b="1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endParaRPr lang="en-US" sz="48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9993" y="6396244"/>
            <a:ext cx="2847975" cy="365125"/>
          </a:xfrm>
        </p:spPr>
        <p:txBody>
          <a:bodyPr/>
          <a:lstStyle/>
          <a:p>
            <a:r>
              <a:rPr lang="en-US" dirty="0"/>
              <a:t>Youth Business : ALLIANCE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582025" y="6426638"/>
            <a:ext cx="561975" cy="365125"/>
          </a:xfrm>
        </p:spPr>
        <p:txBody>
          <a:bodyPr anchor="t"/>
          <a:lstStyle/>
          <a:p>
            <a:fld id="{83563B19-5B2B-4AAC-A66D-8FF7C83E88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48292" y="5215112"/>
            <a:ext cx="5317037" cy="1128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 disliked school &amp; studying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…. because I never felt challenged. </a:t>
            </a:r>
          </a:p>
        </p:txBody>
      </p:sp>
      <p:pic>
        <p:nvPicPr>
          <p:cNvPr id="1026" name="Picture 2" descr="http://static.guim.co.uk/sys-images/Guardian/Pix/pictures/2013/4/19/1366363669366/dac7166c-6bb6-44b6-bd67-51e8b1fefa40-460x27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352" y="3197337"/>
            <a:ext cx="3124200" cy="1874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7" y="2738824"/>
            <a:ext cx="2450969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391" y="2286000"/>
            <a:ext cx="4887341" cy="11550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55" y="3904309"/>
            <a:ext cx="2380043" cy="1622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8" y="4798807"/>
            <a:ext cx="2940857" cy="1000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460560"/>
            <a:ext cx="2126803" cy="8650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93" y="3113061"/>
            <a:ext cx="1680671" cy="7940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76" y="3098124"/>
            <a:ext cx="2059601" cy="103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  <a:latin typeface="Calibri Light" panose="020F0302020204030204" pitchFamily="34" charset="0"/>
              </a:rPr>
              <a:t>I attended the University of Texas at Austin in Austin, Texas.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74" name="Picture 2" descr="http://sites.utexas.edu/utresponsive/wp-content/themes/responsive-child-theme/images/default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734" y="4154422"/>
            <a:ext cx="6510532" cy="217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78314"/>
            <a:ext cx="3708084" cy="28984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197673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 Light" panose="020F0302020204030204" pitchFamily="34" charset="0"/>
              </a:rPr>
              <a:t>Earned a B.A. in Economics  and a B.B.A. in Finance and Economics </a:t>
            </a:r>
          </a:p>
        </p:txBody>
      </p:sp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1905000"/>
            <a:ext cx="8534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alibri Light" panose="020F0302020204030204" pitchFamily="34" charset="0"/>
              </a:rPr>
              <a:t>Things I would have done </a:t>
            </a:r>
            <a:r>
              <a:rPr lang="en-US" sz="6600" b="1" dirty="0">
                <a:solidFill>
                  <a:srgbClr val="0069B8"/>
                </a:solidFill>
                <a:latin typeface="Calibri Light" panose="020F0302020204030204" pitchFamily="34" charset="0"/>
              </a:rPr>
              <a:t>differently</a:t>
            </a:r>
            <a:r>
              <a:rPr lang="en-US" sz="6600" b="1" dirty="0">
                <a:latin typeface="Calibri Light" panose="020F03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4526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32247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Career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42900" y="1676400"/>
            <a:ext cx="8458200" cy="1066800"/>
          </a:xfrm>
        </p:spPr>
        <p:txBody>
          <a:bodyPr anchor="t"/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</a:rPr>
              <a:t>Turned down an analyst position with Goldman Sachs in NYC and returned to India for three years. From India I moved to New Jersey to start a software business.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7" y="3593906"/>
            <a:ext cx="2398781" cy="2340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268599"/>
            <a:ext cx="2390185" cy="26661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508880"/>
            <a:ext cx="2641546" cy="251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6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38861"/>
            <a:ext cx="9144000" cy="132247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Career</a:t>
            </a:r>
            <a:r>
              <a:rPr lang="en-US" dirty="0">
                <a:solidFill>
                  <a:srgbClr val="0070C0"/>
                </a:solidFill>
              </a:rPr>
              <a:t>, cont.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8" name="Picture 4" descr="http://www.libertyharborrv.com/uploads/empi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6" y="2420441"/>
            <a:ext cx="1979260" cy="297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hejetlife.com/wp-content/uploads/2013/06/Times_Squa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5" y="4862066"/>
            <a:ext cx="2282018" cy="152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235429"/>
            <a:ext cx="45904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19050">
                  <a:solidFill>
                    <a:schemeClr val="bg1">
                      <a:lumMod val="95000"/>
                    </a:schemeClr>
                  </a:solidFill>
                </a:ln>
                <a:gradFill flip="none" rotWithShape="1">
                  <a:gsLst>
                    <a:gs pos="35000">
                      <a:schemeClr val="tx1"/>
                    </a:gs>
                    <a:gs pos="71000">
                      <a:schemeClr val="tx1"/>
                    </a:gs>
                    <a:gs pos="53000">
                      <a:srgbClr val="C5C7CA"/>
                    </a:gs>
                  </a:gsLst>
                  <a:lin ang="2700000" scaled="1"/>
                  <a:tileRect/>
                </a:gradFill>
                <a:effectLst/>
              </a:rPr>
              <a:t>Empire State of Mind</a:t>
            </a:r>
          </a:p>
        </p:txBody>
      </p:sp>
      <p:pic>
        <p:nvPicPr>
          <p:cNvPr id="1032" name="Picture 8" descr="http://s3-origin-images.politico.com/2013/08/11/130811_wall_street_ap_6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267" y="4997460"/>
            <a:ext cx="2045189" cy="123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c426.4shared.com/img/J7fUeFpS/s7/12a0fcbd5d8/Statue_of_Liberty_To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508" y="3128327"/>
            <a:ext cx="2752855" cy="196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37762" y="1485909"/>
            <a:ext cx="8458200" cy="106680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</a:rPr>
              <a:t>After 5 years in New Jersey I moved to the Big Apple</a:t>
            </a:r>
            <a:b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</a:rPr>
              <a:t>… then to sunny California!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94" y="2614767"/>
            <a:ext cx="1883086" cy="1412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813" y="3809414"/>
            <a:ext cx="3081423" cy="1751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32" y="3214433"/>
            <a:ext cx="2302391" cy="5848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911" y="3224852"/>
            <a:ext cx="3733800" cy="13348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405" y="4490383"/>
            <a:ext cx="1381675" cy="1576056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3335383" y="3007015"/>
            <a:ext cx="3483428" cy="3637625"/>
          </a:xfrm>
          <a:custGeom>
            <a:avLst/>
            <a:gdLst>
              <a:gd name="connsiteX0" fmla="*/ 0 w 3483428"/>
              <a:gd name="connsiteY0" fmla="*/ 215156 h 3637625"/>
              <a:gd name="connsiteX1" fmla="*/ 60960 w 3483428"/>
              <a:gd name="connsiteY1" fmla="*/ 136779 h 3637625"/>
              <a:gd name="connsiteX2" fmla="*/ 113211 w 3483428"/>
              <a:gd name="connsiteY2" fmla="*/ 101945 h 3637625"/>
              <a:gd name="connsiteX3" fmla="*/ 139337 w 3483428"/>
              <a:gd name="connsiteY3" fmla="*/ 84528 h 3637625"/>
              <a:gd name="connsiteX4" fmla="*/ 165463 w 3483428"/>
              <a:gd name="connsiteY4" fmla="*/ 75819 h 3637625"/>
              <a:gd name="connsiteX5" fmla="*/ 200297 w 3483428"/>
              <a:gd name="connsiteY5" fmla="*/ 58402 h 3637625"/>
              <a:gd name="connsiteX6" fmla="*/ 339634 w 3483428"/>
              <a:gd name="connsiteY6" fmla="*/ 32276 h 3637625"/>
              <a:gd name="connsiteX7" fmla="*/ 853440 w 3483428"/>
              <a:gd name="connsiteY7" fmla="*/ 32276 h 3637625"/>
              <a:gd name="connsiteX8" fmla="*/ 879566 w 3483428"/>
              <a:gd name="connsiteY8" fmla="*/ 49694 h 3637625"/>
              <a:gd name="connsiteX9" fmla="*/ 905691 w 3483428"/>
              <a:gd name="connsiteY9" fmla="*/ 58402 h 3637625"/>
              <a:gd name="connsiteX10" fmla="*/ 957943 w 3483428"/>
              <a:gd name="connsiteY10" fmla="*/ 93236 h 3637625"/>
              <a:gd name="connsiteX11" fmla="*/ 984068 w 3483428"/>
              <a:gd name="connsiteY11" fmla="*/ 110654 h 3637625"/>
              <a:gd name="connsiteX12" fmla="*/ 1036320 w 3483428"/>
              <a:gd name="connsiteY12" fmla="*/ 171614 h 3637625"/>
              <a:gd name="connsiteX13" fmla="*/ 1053737 w 3483428"/>
              <a:gd name="connsiteY13" fmla="*/ 197739 h 3637625"/>
              <a:gd name="connsiteX14" fmla="*/ 1105988 w 3483428"/>
              <a:gd name="connsiteY14" fmla="*/ 284825 h 3637625"/>
              <a:gd name="connsiteX15" fmla="*/ 1123406 w 3483428"/>
              <a:gd name="connsiteY15" fmla="*/ 310951 h 3637625"/>
              <a:gd name="connsiteX16" fmla="*/ 1149531 w 3483428"/>
              <a:gd name="connsiteY16" fmla="*/ 363202 h 3637625"/>
              <a:gd name="connsiteX17" fmla="*/ 1184366 w 3483428"/>
              <a:gd name="connsiteY17" fmla="*/ 415454 h 3637625"/>
              <a:gd name="connsiteX18" fmla="*/ 1219200 w 3483428"/>
              <a:gd name="connsiteY18" fmla="*/ 485122 h 3637625"/>
              <a:gd name="connsiteX19" fmla="*/ 1236617 w 3483428"/>
              <a:gd name="connsiteY19" fmla="*/ 537374 h 3637625"/>
              <a:gd name="connsiteX20" fmla="*/ 1271451 w 3483428"/>
              <a:gd name="connsiteY20" fmla="*/ 589625 h 3637625"/>
              <a:gd name="connsiteX21" fmla="*/ 1280160 w 3483428"/>
              <a:gd name="connsiteY21" fmla="*/ 615751 h 3637625"/>
              <a:gd name="connsiteX22" fmla="*/ 1314994 w 3483428"/>
              <a:gd name="connsiteY22" fmla="*/ 685419 h 3637625"/>
              <a:gd name="connsiteX23" fmla="*/ 1323703 w 3483428"/>
              <a:gd name="connsiteY23" fmla="*/ 728962 h 3637625"/>
              <a:gd name="connsiteX24" fmla="*/ 1341120 w 3483428"/>
              <a:gd name="connsiteY24" fmla="*/ 763796 h 3637625"/>
              <a:gd name="connsiteX25" fmla="*/ 1349828 w 3483428"/>
              <a:gd name="connsiteY25" fmla="*/ 789922 h 3637625"/>
              <a:gd name="connsiteX26" fmla="*/ 1358537 w 3483428"/>
              <a:gd name="connsiteY26" fmla="*/ 824756 h 3637625"/>
              <a:gd name="connsiteX27" fmla="*/ 1367246 w 3483428"/>
              <a:gd name="connsiteY27" fmla="*/ 868299 h 3637625"/>
              <a:gd name="connsiteX28" fmla="*/ 1384663 w 3483428"/>
              <a:gd name="connsiteY28" fmla="*/ 911842 h 3637625"/>
              <a:gd name="connsiteX29" fmla="*/ 1393371 w 3483428"/>
              <a:gd name="connsiteY29" fmla="*/ 972802 h 3637625"/>
              <a:gd name="connsiteX30" fmla="*/ 1402080 w 3483428"/>
              <a:gd name="connsiteY30" fmla="*/ 998928 h 3637625"/>
              <a:gd name="connsiteX31" fmla="*/ 1419497 w 3483428"/>
              <a:gd name="connsiteY31" fmla="*/ 1129556 h 3637625"/>
              <a:gd name="connsiteX32" fmla="*/ 1419497 w 3483428"/>
              <a:gd name="connsiteY32" fmla="*/ 1495316 h 3637625"/>
              <a:gd name="connsiteX33" fmla="*/ 1402080 w 3483428"/>
              <a:gd name="connsiteY33" fmla="*/ 1573694 h 3637625"/>
              <a:gd name="connsiteX34" fmla="*/ 1393371 w 3483428"/>
              <a:gd name="connsiteY34" fmla="*/ 1617236 h 3637625"/>
              <a:gd name="connsiteX35" fmla="*/ 1384663 w 3483428"/>
              <a:gd name="connsiteY35" fmla="*/ 1652071 h 3637625"/>
              <a:gd name="connsiteX36" fmla="*/ 1375954 w 3483428"/>
              <a:gd name="connsiteY36" fmla="*/ 1721739 h 3637625"/>
              <a:gd name="connsiteX37" fmla="*/ 1358537 w 3483428"/>
              <a:gd name="connsiteY37" fmla="*/ 1782699 h 3637625"/>
              <a:gd name="connsiteX38" fmla="*/ 1341120 w 3483428"/>
              <a:gd name="connsiteY38" fmla="*/ 1852368 h 3637625"/>
              <a:gd name="connsiteX39" fmla="*/ 1323703 w 3483428"/>
              <a:gd name="connsiteY39" fmla="*/ 1948162 h 3637625"/>
              <a:gd name="connsiteX40" fmla="*/ 1314994 w 3483428"/>
              <a:gd name="connsiteY40" fmla="*/ 2070082 h 3637625"/>
              <a:gd name="connsiteX41" fmla="*/ 1306286 w 3483428"/>
              <a:gd name="connsiteY41" fmla="*/ 2165876 h 3637625"/>
              <a:gd name="connsiteX42" fmla="*/ 1288868 w 3483428"/>
              <a:gd name="connsiteY42" fmla="*/ 2470676 h 3637625"/>
              <a:gd name="connsiteX43" fmla="*/ 1306286 w 3483428"/>
              <a:gd name="connsiteY43" fmla="*/ 2670974 h 3637625"/>
              <a:gd name="connsiteX44" fmla="*/ 1314994 w 3483428"/>
              <a:gd name="connsiteY44" fmla="*/ 2705808 h 3637625"/>
              <a:gd name="connsiteX45" fmla="*/ 1332411 w 3483428"/>
              <a:gd name="connsiteY45" fmla="*/ 2731934 h 3637625"/>
              <a:gd name="connsiteX46" fmla="*/ 1341120 w 3483428"/>
              <a:gd name="connsiteY46" fmla="*/ 2758059 h 3637625"/>
              <a:gd name="connsiteX47" fmla="*/ 1367246 w 3483428"/>
              <a:gd name="connsiteY47" fmla="*/ 2810311 h 3637625"/>
              <a:gd name="connsiteX48" fmla="*/ 1384663 w 3483428"/>
              <a:gd name="connsiteY48" fmla="*/ 2853854 h 3637625"/>
              <a:gd name="connsiteX49" fmla="*/ 1402080 w 3483428"/>
              <a:gd name="connsiteY49" fmla="*/ 2879979 h 3637625"/>
              <a:gd name="connsiteX50" fmla="*/ 1419497 w 3483428"/>
              <a:gd name="connsiteY50" fmla="*/ 2914814 h 3637625"/>
              <a:gd name="connsiteX51" fmla="*/ 1480457 w 3483428"/>
              <a:gd name="connsiteY51" fmla="*/ 2993191 h 3637625"/>
              <a:gd name="connsiteX52" fmla="*/ 1497874 w 3483428"/>
              <a:gd name="connsiteY52" fmla="*/ 3028025 h 3637625"/>
              <a:gd name="connsiteX53" fmla="*/ 1532708 w 3483428"/>
              <a:gd name="connsiteY53" fmla="*/ 3062859 h 3637625"/>
              <a:gd name="connsiteX54" fmla="*/ 1550126 w 3483428"/>
              <a:gd name="connsiteY54" fmla="*/ 3088985 h 3637625"/>
              <a:gd name="connsiteX55" fmla="*/ 1733006 w 3483428"/>
              <a:gd name="connsiteY55" fmla="*/ 3254448 h 3637625"/>
              <a:gd name="connsiteX56" fmla="*/ 1767840 w 3483428"/>
              <a:gd name="connsiteY56" fmla="*/ 3280574 h 3637625"/>
              <a:gd name="connsiteX57" fmla="*/ 1924594 w 3483428"/>
              <a:gd name="connsiteY57" fmla="*/ 3385076 h 3637625"/>
              <a:gd name="connsiteX58" fmla="*/ 1959428 w 3483428"/>
              <a:gd name="connsiteY58" fmla="*/ 3402494 h 3637625"/>
              <a:gd name="connsiteX59" fmla="*/ 1994263 w 3483428"/>
              <a:gd name="connsiteY59" fmla="*/ 3411202 h 3637625"/>
              <a:gd name="connsiteX60" fmla="*/ 2185851 w 3483428"/>
              <a:gd name="connsiteY60" fmla="*/ 3515705 h 3637625"/>
              <a:gd name="connsiteX61" fmla="*/ 2264228 w 3483428"/>
              <a:gd name="connsiteY61" fmla="*/ 3559248 h 3637625"/>
              <a:gd name="connsiteX62" fmla="*/ 2394857 w 3483428"/>
              <a:gd name="connsiteY62" fmla="*/ 3602791 h 3637625"/>
              <a:gd name="connsiteX63" fmla="*/ 2455817 w 3483428"/>
              <a:gd name="connsiteY63" fmla="*/ 3628916 h 3637625"/>
              <a:gd name="connsiteX64" fmla="*/ 2673531 w 3483428"/>
              <a:gd name="connsiteY64" fmla="*/ 3637625 h 3637625"/>
              <a:gd name="connsiteX65" fmla="*/ 2891246 w 3483428"/>
              <a:gd name="connsiteY65" fmla="*/ 3611499 h 3637625"/>
              <a:gd name="connsiteX66" fmla="*/ 2995748 w 3483428"/>
              <a:gd name="connsiteY66" fmla="*/ 3550539 h 3637625"/>
              <a:gd name="connsiteX67" fmla="*/ 3021874 w 3483428"/>
              <a:gd name="connsiteY67" fmla="*/ 3515705 h 3637625"/>
              <a:gd name="connsiteX68" fmla="*/ 3169920 w 3483428"/>
              <a:gd name="connsiteY68" fmla="*/ 3385076 h 3637625"/>
              <a:gd name="connsiteX69" fmla="*/ 3222171 w 3483428"/>
              <a:gd name="connsiteY69" fmla="*/ 3306699 h 3637625"/>
              <a:gd name="connsiteX70" fmla="*/ 3257006 w 3483428"/>
              <a:gd name="connsiteY70" fmla="*/ 3263156 h 3637625"/>
              <a:gd name="connsiteX71" fmla="*/ 3326674 w 3483428"/>
              <a:gd name="connsiteY71" fmla="*/ 3167362 h 3637625"/>
              <a:gd name="connsiteX72" fmla="*/ 3352800 w 3483428"/>
              <a:gd name="connsiteY72" fmla="*/ 3115111 h 3637625"/>
              <a:gd name="connsiteX73" fmla="*/ 3405051 w 3483428"/>
              <a:gd name="connsiteY73" fmla="*/ 3036734 h 3637625"/>
              <a:gd name="connsiteX74" fmla="*/ 3439886 w 3483428"/>
              <a:gd name="connsiteY74" fmla="*/ 2984482 h 3637625"/>
              <a:gd name="connsiteX75" fmla="*/ 3448594 w 3483428"/>
              <a:gd name="connsiteY75" fmla="*/ 2949648 h 3637625"/>
              <a:gd name="connsiteX76" fmla="*/ 3457303 w 3483428"/>
              <a:gd name="connsiteY76" fmla="*/ 2923522 h 3637625"/>
              <a:gd name="connsiteX77" fmla="*/ 3483428 w 3483428"/>
              <a:gd name="connsiteY77" fmla="*/ 2888688 h 363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483428" h="3637625">
                <a:moveTo>
                  <a:pt x="0" y="215156"/>
                </a:moveTo>
                <a:cubicBezTo>
                  <a:pt x="20262" y="184763"/>
                  <a:pt x="32625" y="158817"/>
                  <a:pt x="60960" y="136779"/>
                </a:cubicBezTo>
                <a:cubicBezTo>
                  <a:pt x="77483" y="123928"/>
                  <a:pt x="95794" y="113556"/>
                  <a:pt x="113211" y="101945"/>
                </a:cubicBezTo>
                <a:cubicBezTo>
                  <a:pt x="121920" y="96139"/>
                  <a:pt x="129408" y="87838"/>
                  <a:pt x="139337" y="84528"/>
                </a:cubicBezTo>
                <a:cubicBezTo>
                  <a:pt x="148046" y="81625"/>
                  <a:pt x="157025" y="79435"/>
                  <a:pt x="165463" y="75819"/>
                </a:cubicBezTo>
                <a:cubicBezTo>
                  <a:pt x="177395" y="70705"/>
                  <a:pt x="187981" y="62507"/>
                  <a:pt x="200297" y="58402"/>
                </a:cubicBezTo>
                <a:cubicBezTo>
                  <a:pt x="255719" y="39928"/>
                  <a:pt x="282340" y="39438"/>
                  <a:pt x="339634" y="32276"/>
                </a:cubicBezTo>
                <a:cubicBezTo>
                  <a:pt x="517594" y="-27040"/>
                  <a:pt x="399253" y="9182"/>
                  <a:pt x="853440" y="32276"/>
                </a:cubicBezTo>
                <a:cubicBezTo>
                  <a:pt x="863893" y="32808"/>
                  <a:pt x="870204" y="45013"/>
                  <a:pt x="879566" y="49694"/>
                </a:cubicBezTo>
                <a:cubicBezTo>
                  <a:pt x="887776" y="53799"/>
                  <a:pt x="896983" y="55499"/>
                  <a:pt x="905691" y="58402"/>
                </a:cubicBezTo>
                <a:lnTo>
                  <a:pt x="957943" y="93236"/>
                </a:lnTo>
                <a:cubicBezTo>
                  <a:pt x="966652" y="99042"/>
                  <a:pt x="976667" y="103253"/>
                  <a:pt x="984068" y="110654"/>
                </a:cubicBezTo>
                <a:cubicBezTo>
                  <a:pt x="1010218" y="136802"/>
                  <a:pt x="1006344" y="131646"/>
                  <a:pt x="1036320" y="171614"/>
                </a:cubicBezTo>
                <a:cubicBezTo>
                  <a:pt x="1042600" y="179987"/>
                  <a:pt x="1048544" y="188652"/>
                  <a:pt x="1053737" y="197739"/>
                </a:cubicBezTo>
                <a:cubicBezTo>
                  <a:pt x="1107292" y="291462"/>
                  <a:pt x="1020777" y="157010"/>
                  <a:pt x="1105988" y="284825"/>
                </a:cubicBezTo>
                <a:lnTo>
                  <a:pt x="1123406" y="310951"/>
                </a:lnTo>
                <a:cubicBezTo>
                  <a:pt x="1145292" y="376613"/>
                  <a:pt x="1115770" y="295680"/>
                  <a:pt x="1149531" y="363202"/>
                </a:cubicBezTo>
                <a:cubicBezTo>
                  <a:pt x="1174737" y="413614"/>
                  <a:pt x="1134841" y="365929"/>
                  <a:pt x="1184366" y="415454"/>
                </a:cubicBezTo>
                <a:cubicBezTo>
                  <a:pt x="1205749" y="500989"/>
                  <a:pt x="1174791" y="396304"/>
                  <a:pt x="1219200" y="485122"/>
                </a:cubicBezTo>
                <a:cubicBezTo>
                  <a:pt x="1227411" y="501543"/>
                  <a:pt x="1226433" y="522098"/>
                  <a:pt x="1236617" y="537374"/>
                </a:cubicBezTo>
                <a:cubicBezTo>
                  <a:pt x="1248228" y="554791"/>
                  <a:pt x="1264831" y="569767"/>
                  <a:pt x="1271451" y="589625"/>
                </a:cubicBezTo>
                <a:cubicBezTo>
                  <a:pt x="1274354" y="598334"/>
                  <a:pt x="1276361" y="607394"/>
                  <a:pt x="1280160" y="615751"/>
                </a:cubicBezTo>
                <a:cubicBezTo>
                  <a:pt x="1290904" y="639387"/>
                  <a:pt x="1314994" y="685419"/>
                  <a:pt x="1314994" y="685419"/>
                </a:cubicBezTo>
                <a:cubicBezTo>
                  <a:pt x="1317897" y="699933"/>
                  <a:pt x="1319022" y="714920"/>
                  <a:pt x="1323703" y="728962"/>
                </a:cubicBezTo>
                <a:cubicBezTo>
                  <a:pt x="1327808" y="741278"/>
                  <a:pt x="1336006" y="751864"/>
                  <a:pt x="1341120" y="763796"/>
                </a:cubicBezTo>
                <a:cubicBezTo>
                  <a:pt x="1344736" y="772233"/>
                  <a:pt x="1347306" y="781096"/>
                  <a:pt x="1349828" y="789922"/>
                </a:cubicBezTo>
                <a:cubicBezTo>
                  <a:pt x="1353116" y="801430"/>
                  <a:pt x="1355940" y="813072"/>
                  <a:pt x="1358537" y="824756"/>
                </a:cubicBezTo>
                <a:cubicBezTo>
                  <a:pt x="1361748" y="839205"/>
                  <a:pt x="1362993" y="854121"/>
                  <a:pt x="1367246" y="868299"/>
                </a:cubicBezTo>
                <a:cubicBezTo>
                  <a:pt x="1371738" y="883272"/>
                  <a:pt x="1378857" y="897328"/>
                  <a:pt x="1384663" y="911842"/>
                </a:cubicBezTo>
                <a:cubicBezTo>
                  <a:pt x="1387566" y="932162"/>
                  <a:pt x="1389346" y="952674"/>
                  <a:pt x="1393371" y="972802"/>
                </a:cubicBezTo>
                <a:cubicBezTo>
                  <a:pt x="1395171" y="981804"/>
                  <a:pt x="1400782" y="989840"/>
                  <a:pt x="1402080" y="998928"/>
                </a:cubicBezTo>
                <a:cubicBezTo>
                  <a:pt x="1424928" y="1158863"/>
                  <a:pt x="1398137" y="1044123"/>
                  <a:pt x="1419497" y="1129556"/>
                </a:cubicBezTo>
                <a:cubicBezTo>
                  <a:pt x="1429685" y="1312941"/>
                  <a:pt x="1433567" y="1291307"/>
                  <a:pt x="1419497" y="1495316"/>
                </a:cubicBezTo>
                <a:cubicBezTo>
                  <a:pt x="1418184" y="1514347"/>
                  <a:pt x="1406499" y="1553810"/>
                  <a:pt x="1402080" y="1573694"/>
                </a:cubicBezTo>
                <a:cubicBezTo>
                  <a:pt x="1398869" y="1588143"/>
                  <a:pt x="1396582" y="1602787"/>
                  <a:pt x="1393371" y="1617236"/>
                </a:cubicBezTo>
                <a:cubicBezTo>
                  <a:pt x="1390775" y="1628920"/>
                  <a:pt x="1386631" y="1640265"/>
                  <a:pt x="1384663" y="1652071"/>
                </a:cubicBezTo>
                <a:cubicBezTo>
                  <a:pt x="1380816" y="1675156"/>
                  <a:pt x="1379801" y="1698654"/>
                  <a:pt x="1375954" y="1721739"/>
                </a:cubicBezTo>
                <a:cubicBezTo>
                  <a:pt x="1369735" y="1759056"/>
                  <a:pt x="1367415" y="1750146"/>
                  <a:pt x="1358537" y="1782699"/>
                </a:cubicBezTo>
                <a:cubicBezTo>
                  <a:pt x="1352238" y="1805793"/>
                  <a:pt x="1345531" y="1828840"/>
                  <a:pt x="1341120" y="1852368"/>
                </a:cubicBezTo>
                <a:cubicBezTo>
                  <a:pt x="1320018" y="1964910"/>
                  <a:pt x="1344226" y="1886589"/>
                  <a:pt x="1323703" y="1948162"/>
                </a:cubicBezTo>
                <a:cubicBezTo>
                  <a:pt x="1320800" y="1988802"/>
                  <a:pt x="1318243" y="2029468"/>
                  <a:pt x="1314994" y="2070082"/>
                </a:cubicBezTo>
                <a:cubicBezTo>
                  <a:pt x="1312437" y="2102043"/>
                  <a:pt x="1308745" y="2133907"/>
                  <a:pt x="1306286" y="2165876"/>
                </a:cubicBezTo>
                <a:cubicBezTo>
                  <a:pt x="1297302" y="2282664"/>
                  <a:pt x="1294971" y="2348615"/>
                  <a:pt x="1288868" y="2470676"/>
                </a:cubicBezTo>
                <a:cubicBezTo>
                  <a:pt x="1294674" y="2537442"/>
                  <a:pt x="1298885" y="2604366"/>
                  <a:pt x="1306286" y="2670974"/>
                </a:cubicBezTo>
                <a:cubicBezTo>
                  <a:pt x="1307608" y="2682869"/>
                  <a:pt x="1310279" y="2694807"/>
                  <a:pt x="1314994" y="2705808"/>
                </a:cubicBezTo>
                <a:cubicBezTo>
                  <a:pt x="1319117" y="2715428"/>
                  <a:pt x="1327730" y="2722573"/>
                  <a:pt x="1332411" y="2731934"/>
                </a:cubicBezTo>
                <a:cubicBezTo>
                  <a:pt x="1336516" y="2740144"/>
                  <a:pt x="1337392" y="2749671"/>
                  <a:pt x="1341120" y="2758059"/>
                </a:cubicBezTo>
                <a:cubicBezTo>
                  <a:pt x="1349029" y="2775854"/>
                  <a:pt x="1359188" y="2792583"/>
                  <a:pt x="1367246" y="2810311"/>
                </a:cubicBezTo>
                <a:cubicBezTo>
                  <a:pt x="1373715" y="2824542"/>
                  <a:pt x="1377672" y="2839872"/>
                  <a:pt x="1384663" y="2853854"/>
                </a:cubicBezTo>
                <a:cubicBezTo>
                  <a:pt x="1389344" y="2863215"/>
                  <a:pt x="1396887" y="2870892"/>
                  <a:pt x="1402080" y="2879979"/>
                </a:cubicBezTo>
                <a:cubicBezTo>
                  <a:pt x="1408521" y="2891251"/>
                  <a:pt x="1412107" y="2904140"/>
                  <a:pt x="1419497" y="2914814"/>
                </a:cubicBezTo>
                <a:cubicBezTo>
                  <a:pt x="1438336" y="2942027"/>
                  <a:pt x="1465655" y="2963588"/>
                  <a:pt x="1480457" y="2993191"/>
                </a:cubicBezTo>
                <a:cubicBezTo>
                  <a:pt x="1486263" y="3004802"/>
                  <a:pt x="1490085" y="3017640"/>
                  <a:pt x="1497874" y="3028025"/>
                </a:cubicBezTo>
                <a:cubicBezTo>
                  <a:pt x="1507727" y="3041162"/>
                  <a:pt x="1522021" y="3050391"/>
                  <a:pt x="1532708" y="3062859"/>
                </a:cubicBezTo>
                <a:cubicBezTo>
                  <a:pt x="1539520" y="3070806"/>
                  <a:pt x="1543085" y="3081240"/>
                  <a:pt x="1550126" y="3088985"/>
                </a:cubicBezTo>
                <a:cubicBezTo>
                  <a:pt x="1609395" y="3154181"/>
                  <a:pt x="1662990" y="3196788"/>
                  <a:pt x="1733006" y="3254448"/>
                </a:cubicBezTo>
                <a:cubicBezTo>
                  <a:pt x="1744210" y="3263675"/>
                  <a:pt x="1755763" y="3272523"/>
                  <a:pt x="1767840" y="3280574"/>
                </a:cubicBezTo>
                <a:cubicBezTo>
                  <a:pt x="1820091" y="3315408"/>
                  <a:pt x="1871614" y="3351361"/>
                  <a:pt x="1924594" y="3385076"/>
                </a:cubicBezTo>
                <a:cubicBezTo>
                  <a:pt x="1935546" y="3392046"/>
                  <a:pt x="1947273" y="3397936"/>
                  <a:pt x="1959428" y="3402494"/>
                </a:cubicBezTo>
                <a:cubicBezTo>
                  <a:pt x="1970635" y="3406697"/>
                  <a:pt x="1982651" y="3408299"/>
                  <a:pt x="1994263" y="3411202"/>
                </a:cubicBezTo>
                <a:cubicBezTo>
                  <a:pt x="2121579" y="3496079"/>
                  <a:pt x="1948761" y="3383987"/>
                  <a:pt x="2185851" y="3515705"/>
                </a:cubicBezTo>
                <a:cubicBezTo>
                  <a:pt x="2211977" y="3530219"/>
                  <a:pt x="2236640" y="3547753"/>
                  <a:pt x="2264228" y="3559248"/>
                </a:cubicBezTo>
                <a:cubicBezTo>
                  <a:pt x="2306596" y="3576901"/>
                  <a:pt x="2352670" y="3584711"/>
                  <a:pt x="2394857" y="3602791"/>
                </a:cubicBezTo>
                <a:cubicBezTo>
                  <a:pt x="2415177" y="3611499"/>
                  <a:pt x="2433880" y="3626174"/>
                  <a:pt x="2455817" y="3628916"/>
                </a:cubicBezTo>
                <a:cubicBezTo>
                  <a:pt x="2527886" y="3637925"/>
                  <a:pt x="2600960" y="3634722"/>
                  <a:pt x="2673531" y="3637625"/>
                </a:cubicBezTo>
                <a:cubicBezTo>
                  <a:pt x="2746103" y="3628916"/>
                  <a:pt x="2820685" y="3630570"/>
                  <a:pt x="2891246" y="3611499"/>
                </a:cubicBezTo>
                <a:cubicBezTo>
                  <a:pt x="2930177" y="3600977"/>
                  <a:pt x="2995748" y="3550539"/>
                  <a:pt x="2995748" y="3550539"/>
                </a:cubicBezTo>
                <a:cubicBezTo>
                  <a:pt x="3004457" y="3538928"/>
                  <a:pt x="3011086" y="3525415"/>
                  <a:pt x="3021874" y="3515705"/>
                </a:cubicBezTo>
                <a:cubicBezTo>
                  <a:pt x="3107674" y="3438485"/>
                  <a:pt x="3079258" y="3505956"/>
                  <a:pt x="3169920" y="3385076"/>
                </a:cubicBezTo>
                <a:cubicBezTo>
                  <a:pt x="3278206" y="3240697"/>
                  <a:pt x="3104608" y="3474647"/>
                  <a:pt x="3222171" y="3306699"/>
                </a:cubicBezTo>
                <a:cubicBezTo>
                  <a:pt x="3232830" y="3291471"/>
                  <a:pt x="3246073" y="3278188"/>
                  <a:pt x="3257006" y="3263156"/>
                </a:cubicBezTo>
                <a:cubicBezTo>
                  <a:pt x="3347309" y="3138990"/>
                  <a:pt x="3238665" y="3277375"/>
                  <a:pt x="3326674" y="3167362"/>
                </a:cubicBezTo>
                <a:cubicBezTo>
                  <a:pt x="3340103" y="3127076"/>
                  <a:pt x="3328683" y="3153698"/>
                  <a:pt x="3352800" y="3115111"/>
                </a:cubicBezTo>
                <a:cubicBezTo>
                  <a:pt x="3394794" y="3047921"/>
                  <a:pt x="3361567" y="3094714"/>
                  <a:pt x="3405051" y="3036734"/>
                </a:cubicBezTo>
                <a:cubicBezTo>
                  <a:pt x="3432243" y="2955160"/>
                  <a:pt x="3387696" y="3075815"/>
                  <a:pt x="3439886" y="2984482"/>
                </a:cubicBezTo>
                <a:cubicBezTo>
                  <a:pt x="3445824" y="2974090"/>
                  <a:pt x="3445306" y="2961156"/>
                  <a:pt x="3448594" y="2949648"/>
                </a:cubicBezTo>
                <a:cubicBezTo>
                  <a:pt x="3451116" y="2940821"/>
                  <a:pt x="3453198" y="2931733"/>
                  <a:pt x="3457303" y="2923522"/>
                </a:cubicBezTo>
                <a:cubicBezTo>
                  <a:pt x="3467151" y="2903827"/>
                  <a:pt x="3471181" y="2900935"/>
                  <a:pt x="3483428" y="2888688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856633">
            <a:off x="4728883" y="5913745"/>
            <a:ext cx="274939" cy="22801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5910913">
            <a:off x="4530024" y="4864655"/>
            <a:ext cx="274939" cy="22801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837477" y="6493461"/>
            <a:ext cx="274939" cy="22801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8148684">
            <a:off x="6670361" y="5821540"/>
            <a:ext cx="274939" cy="22801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3696014">
            <a:off x="4490658" y="3492989"/>
            <a:ext cx="274939" cy="22801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20197310">
            <a:off x="3308818" y="2981412"/>
            <a:ext cx="274939" cy="22801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38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4329</TotalTime>
  <Words>528</Words>
  <Application>Microsoft Office PowerPoint</Application>
  <PresentationFormat>On-screen Show (4:3)</PresentationFormat>
  <Paragraphs>129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Avenir Black</vt:lpstr>
      <vt:lpstr>Avenir Heavy</vt:lpstr>
      <vt:lpstr>Avenir Roman</vt:lpstr>
      <vt:lpstr>Calibri</vt:lpstr>
      <vt:lpstr>Calibri Light</vt:lpstr>
      <vt:lpstr>Century Gothic</vt:lpstr>
      <vt:lpstr>Courier New</vt:lpstr>
      <vt:lpstr>Onyx</vt:lpstr>
      <vt:lpstr>Executive</vt:lpstr>
      <vt:lpstr>Youth business Alliance</vt:lpstr>
      <vt:lpstr>INTRODUCTION</vt:lpstr>
      <vt:lpstr>The Early Years</vt:lpstr>
      <vt:lpstr>HIGH SCHOOL</vt:lpstr>
      <vt:lpstr>High School, cont.</vt:lpstr>
      <vt:lpstr>College</vt:lpstr>
      <vt:lpstr>PowerPoint Presentation</vt:lpstr>
      <vt:lpstr>Career</vt:lpstr>
      <vt:lpstr>Career, cont.</vt:lpstr>
      <vt:lpstr>Career Path</vt:lpstr>
      <vt:lpstr>GeBBS Healthcare Solutions</vt:lpstr>
      <vt:lpstr>My role within GeBBS</vt:lpstr>
      <vt:lpstr>Compensation at GeBBS</vt:lpstr>
      <vt:lpstr>Beyond Work</vt:lpstr>
      <vt:lpstr>Do it all over again?</vt:lpstr>
      <vt:lpstr>Academic Exercise</vt:lpstr>
      <vt:lpstr>QUESTION &amp; ANSWER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Jennifer Silva</cp:lastModifiedBy>
  <cp:revision>169</cp:revision>
  <cp:lastPrinted>2015-10-05T21:19:15Z</cp:lastPrinted>
  <dcterms:created xsi:type="dcterms:W3CDTF">2013-01-02T21:12:08Z</dcterms:created>
  <dcterms:modified xsi:type="dcterms:W3CDTF">2016-05-26T20:02:30Z</dcterms:modified>
</cp:coreProperties>
</file>