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313" r:id="rId4"/>
    <p:sldId id="293" r:id="rId5"/>
    <p:sldId id="295" r:id="rId6"/>
    <p:sldId id="296" r:id="rId7"/>
    <p:sldId id="270" r:id="rId8"/>
    <p:sldId id="294" r:id="rId9"/>
    <p:sldId id="297" r:id="rId10"/>
    <p:sldId id="298" r:id="rId11"/>
    <p:sldId id="299" r:id="rId12"/>
    <p:sldId id="300" r:id="rId13"/>
    <p:sldId id="301" r:id="rId14"/>
    <p:sldId id="316" r:id="rId15"/>
    <p:sldId id="314" r:id="rId16"/>
    <p:sldId id="315" r:id="rId17"/>
    <p:sldId id="310" r:id="rId18"/>
    <p:sldId id="31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BAC4"/>
    <a:srgbClr val="AAEC39"/>
    <a:srgbClr val="1F27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6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89E82B-9A96-4DC8-AEA0-9489A678F2C9}" type="datetimeFigureOut">
              <a:rPr lang="en-US"/>
              <a:pPr>
                <a:defRPr/>
              </a:pPr>
              <a:t>11/22/2015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A0AB46-6CE0-4D8A-86ED-634380888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731FB9-9BF2-4C6D-A716-AA6F1226237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FCED73-67EC-46EA-B146-7DDE4862D2B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 l="23750" t="7533" r="63333" b="88777"/>
          <a:stretch>
            <a:fillRect/>
          </a:stretch>
        </p:blipFill>
        <p:spPr bwMode="auto">
          <a:xfrm>
            <a:off x="304800" y="6172200"/>
            <a:ext cx="2362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610878B-46CC-4E45-A2A8-6F769DEC2AA1}" type="datetimeFigureOut">
              <a:rPr lang="en-US"/>
              <a:pPr>
                <a:defRPr/>
              </a:pPr>
              <a:t>11/22/2015</a:t>
            </a:fld>
            <a:endParaRPr lang="en-US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CFEB5B6-6DD6-46BB-974D-9E602AD971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39CCA407-3577-4D0E-9736-5F8E72026534}" type="datetimeFigureOut">
              <a:rPr lang="en-US"/>
              <a:pPr>
                <a:defRPr/>
              </a:pPr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419CAC3-6043-4DB4-8DF6-3689E0C27F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72313A12-6959-45CB-B1AD-86C964FD52F2}" type="datetimeFigureOut">
              <a:rPr lang="en-US"/>
              <a:pPr>
                <a:defRPr/>
              </a:pPr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06D8B14-12BA-415B-952C-6A55859008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62000" y="6324600"/>
            <a:ext cx="2847975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Youth Business : ALLIANCE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rgbClr val="00BAC4"/>
                </a:solidFill>
                <a:effectLst/>
                <a:latin typeface="Avenir Black"/>
                <a:ea typeface="+mj-ea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9C39A85B-0A00-4B31-A85C-0A0DA3782480}" type="datetimeFigureOut">
              <a:rPr lang="en-US"/>
              <a:pPr>
                <a:defRPr/>
              </a:pPr>
              <a:t>11/22/2015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Youth Business : ALLIANCE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20D88E3-D53B-4A1C-895A-F154202B91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71D14F4-E920-4B72-9AE7-90E1E30BEA03}" type="datetimeFigureOut">
              <a:rPr lang="en-US"/>
              <a:pPr>
                <a:defRPr/>
              </a:pPr>
              <a:t>11/22/2015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5105F2D-F56E-4958-92EF-83E71FB34A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0C4C2A1-97CC-4ABE-BDA3-BE4A82A8CEFF}" type="datetimeFigureOut">
              <a:rPr lang="en-US"/>
              <a:pPr>
                <a:defRPr/>
              </a:pPr>
              <a:t>11/22/2015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Youth Business : ALLIANCE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3C59417-98AB-4618-A1A8-C5BE612355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118805B5-4CB8-4DDA-8D16-83D06A33D2A5}" type="datetimeFigureOut">
              <a:rPr lang="en-US"/>
              <a:pPr>
                <a:defRPr/>
              </a:pPr>
              <a:t>11/22/2015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Youth Business : ALLIANCE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5C46365C-C578-4007-8836-9F54CF3223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B83FACD1-9C3F-4907-A69F-C99F31E0D85C}" type="datetimeFigureOut">
              <a:rPr lang="en-US"/>
              <a:pPr>
                <a:defRPr/>
              </a:pPr>
              <a:t>11/22/2015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Youth Business : ALLIANCE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EDBAF557-D92B-4100-8CB9-A4A420DB1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/>
                <a:latin typeface="Avenir Black"/>
                <a:cs typeface="Avenir Black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6047981-A541-44FA-9C4A-24117590FD78}" type="datetimeFigureOut">
              <a:rPr lang="en-US"/>
              <a:pPr>
                <a:defRPr/>
              </a:pPr>
              <a:t>11/22/2015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DE7F1987-F798-45DA-8080-EFDB057415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840F4F1E-DB84-42E4-A1CB-E67F88004366}" type="datetimeFigureOut">
              <a:rPr lang="en-US"/>
              <a:pPr>
                <a:defRPr/>
              </a:pPr>
              <a:t>11/22/2015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CB3BBDCA-9855-4B76-A1F9-2EE2A0CAA7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/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13239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4487E8BD-2968-4286-ACD2-304CA94E32EA}" type="datetimeFigureOut">
              <a:rPr lang="en-US"/>
              <a:pPr>
                <a:defRPr/>
              </a:pPr>
              <a:t>11/22/2015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9999CA94-F2C2-48A5-BDAC-177AF4B4B4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800" kern="1200" cap="all">
          <a:solidFill>
            <a:srgbClr val="00BAC4"/>
          </a:solidFill>
          <a:latin typeface="Avenir Heavy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00BAC4"/>
          </a:solidFill>
          <a:latin typeface="Avenir Heavy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00BAC4"/>
          </a:solidFill>
          <a:latin typeface="Avenir Heavy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00BAC4"/>
          </a:solidFill>
          <a:latin typeface="Avenir Heavy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00BAC4"/>
          </a:solidFill>
          <a:latin typeface="Avenir Heavy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00BAC4"/>
          </a:solidFill>
          <a:latin typeface="Avenir Heavy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00BAC4"/>
          </a:solidFill>
          <a:latin typeface="Avenir Heavy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00BAC4"/>
          </a:solidFill>
          <a:latin typeface="Avenir Heavy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4800">
          <a:solidFill>
            <a:srgbClr val="00BAC4"/>
          </a:solidFill>
          <a:latin typeface="Avenir Heavy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Avenir Roman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rgbClr val="7F7F7F"/>
          </a:solidFill>
          <a:latin typeface="Avenir Roman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Avenir Roman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000" kern="1200">
          <a:solidFill>
            <a:srgbClr val="7F7F7F"/>
          </a:solidFill>
          <a:latin typeface="Avenir Roman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7F7F7F"/>
          </a:solidFill>
          <a:latin typeface="Avenir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ooley\Desktop\YBA%20Pat%20Brown\kgtv-dt_2015-05-29_cooley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304800"/>
            <a:ext cx="9858375" cy="788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228600" y="-228600"/>
            <a:ext cx="9601200" cy="77724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133600" y="2971800"/>
            <a:ext cx="6813550" cy="23622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chemeClr val="bg1"/>
                </a:solidFill>
                <a:latin typeface="Arial Black" pitchFamily="34" charset="0"/>
              </a:rPr>
              <a:t>O</a:t>
            </a:r>
            <a:r>
              <a:rPr lang="en-US" sz="2800" b="1" smtClean="0">
                <a:solidFill>
                  <a:schemeClr val="bg1"/>
                </a:solidFill>
                <a:latin typeface="Arial Black" pitchFamily="34" charset="0"/>
              </a:rPr>
              <a:t>rganizational Leadership for the</a:t>
            </a:r>
            <a:r>
              <a:rPr lang="en-US" sz="280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280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800" smtClean="0">
                <a:solidFill>
                  <a:schemeClr val="bg1"/>
                </a:solidFill>
                <a:latin typeface="Arial Black" pitchFamily="34" charset="0"/>
              </a:rPr>
              <a:t>21</a:t>
            </a:r>
            <a:r>
              <a:rPr lang="en-US" sz="2800" baseline="30000" smtClean="0">
                <a:solidFill>
                  <a:schemeClr val="bg1"/>
                </a:solidFill>
                <a:latin typeface="Arial Black" pitchFamily="34" charset="0"/>
              </a:rPr>
              <a:t>st</a:t>
            </a:r>
            <a:r>
              <a:rPr lang="en-US" sz="2800" smtClean="0">
                <a:solidFill>
                  <a:schemeClr val="bg1"/>
                </a:solidFill>
                <a:latin typeface="Arial Black" pitchFamily="34" charset="0"/>
              </a:rPr>
              <a:t> Century </a:t>
            </a:r>
          </a:p>
          <a:p>
            <a:pPr eaLnBrk="1" hangingPunct="1"/>
            <a:r>
              <a:rPr lang="en-US" sz="3200" smtClean="0">
                <a:solidFill>
                  <a:schemeClr val="bg1"/>
                </a:solidFill>
                <a:latin typeface="Arial Black" pitchFamily="34" charset="0"/>
              </a:rPr>
              <a:t>(Preparing Today’s Youth for Tomorrow’s Challenges)</a:t>
            </a:r>
            <a:endParaRPr lang="en-US" sz="3200" smtClean="0">
              <a:solidFill>
                <a:schemeClr val="bg1"/>
              </a:solidFill>
              <a:ea typeface="Avenir Roman"/>
              <a:cs typeface="Avenir Roman"/>
            </a:endParaRPr>
          </a:p>
        </p:txBody>
      </p:sp>
      <p:sp>
        <p:nvSpPr>
          <p:cNvPr id="14340" name="Title 1"/>
          <p:cNvSpPr>
            <a:spLocks noGrp="1"/>
          </p:cNvSpPr>
          <p:nvPr>
            <p:ph type="ctrTitle"/>
          </p:nvPr>
        </p:nvSpPr>
        <p:spPr bwMode="auto">
          <a:xfrm>
            <a:off x="-228600" y="381000"/>
            <a:ext cx="9601200" cy="2667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400" b="1" cap="none" smtClean="0">
                <a:latin typeface="Arial Black" pitchFamily="34" charset="0"/>
              </a:rPr>
              <a:t>YOUTH BUSINESS ALLIANCE</a:t>
            </a:r>
            <a:br>
              <a:rPr lang="en-US" sz="4400" b="1" cap="none" smtClean="0">
                <a:latin typeface="Arial Black" pitchFamily="34" charset="0"/>
              </a:rPr>
            </a:br>
            <a:r>
              <a:rPr lang="en-US" sz="4400" b="1" cap="none" smtClean="0">
                <a:latin typeface="Arial Black" pitchFamily="34" charset="0"/>
              </a:rPr>
              <a:t>(YBA)</a:t>
            </a:r>
            <a:br>
              <a:rPr lang="en-US" sz="4400" b="1" cap="none" smtClean="0">
                <a:latin typeface="Arial Black" pitchFamily="34" charset="0"/>
              </a:rPr>
            </a:br>
            <a:r>
              <a:rPr lang="en-US" sz="4400" i="1" cap="none" smtClean="0">
                <a:latin typeface="Arial Black" pitchFamily="34" charset="0"/>
              </a:rPr>
              <a:t>ALLIANCE COLLINS FAMILY HIGH SCHOOL</a:t>
            </a:r>
            <a:endParaRPr lang="en-US" sz="4400" i="1" cap="none" smtClean="0">
              <a:latin typeface="Avenir Black"/>
              <a:ea typeface="Avenir Black"/>
              <a:cs typeface="Avenir Black"/>
            </a:endParaRPr>
          </a:p>
        </p:txBody>
      </p:sp>
      <p:pic>
        <p:nvPicPr>
          <p:cNvPr id="1026" name="Picture 2" descr="http://www.cooleyfoundation.org/images/jccooley-c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5" y="3581400"/>
            <a:ext cx="2009775" cy="3019425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5">
                <a:lumMod val="75000"/>
                <a:alpha val="40000"/>
              </a:scheme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867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Arial Black" pitchFamily="34" charset="0"/>
              </a:rPr>
              <a:t>Our Great Country – World View</a:t>
            </a:r>
            <a:r>
              <a:rPr lang="en-US" sz="4000" b="1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4000" b="1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4000" b="1" dirty="0" smtClean="0">
                <a:solidFill>
                  <a:schemeClr val="bg1"/>
                </a:solidFill>
                <a:latin typeface="Arial Black" pitchFamily="34" charset="0"/>
              </a:rPr>
              <a:t>What is 87/10/3?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48627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Today’s World’s Leadership (THE GREAT U.S.A)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87% + 10% + 3% = 100%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87 % 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will this group do?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10% 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What will this group do?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3 </a:t>
            </a: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% 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  <a:latin typeface="Arial Black" panose="020B0A04020102020204" pitchFamily="34" charset="0"/>
              </a:rPr>
              <a:t>What will this group do?</a:t>
            </a:r>
          </a:p>
          <a:p>
            <a:pPr lvl="1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5603" name="Picture 2" descr="http://www.hbhud.com/wp-content/uploads/2013/05/influenc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1100" y="3200400"/>
            <a:ext cx="3924300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28600" y="2819400"/>
            <a:ext cx="8686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bg1"/>
                </a:solidFill>
                <a:latin typeface="Arial Black" pitchFamily="34" charset="0"/>
              </a:rPr>
              <a:t>Attitude </a:t>
            </a:r>
            <a: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Vision, Understanding, Focus </a:t>
            </a: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(VUF)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52400" y="1795463"/>
            <a:ext cx="8686800" cy="43815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200" smtClean="0">
                <a:solidFill>
                  <a:schemeClr val="bg1"/>
                </a:solidFill>
              </a:rPr>
              <a:t>I Believe + Control CONVICTION = Perseverance (GOALS)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>
                <a:solidFill>
                  <a:schemeClr val="bg1"/>
                </a:solidFill>
              </a:rPr>
              <a:t>MY SUGGESTION ON HOW WE MEET OUR GOALS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200" smtClean="0">
                <a:solidFill>
                  <a:schemeClr val="bg1"/>
                </a:solidFill>
              </a:rPr>
              <a:t>Must Change Our Focus and Our Youths Focus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>
                <a:solidFill>
                  <a:schemeClr val="bg1"/>
                </a:solidFill>
              </a:rPr>
              <a:t>NO -  I, ME or MY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>
                <a:solidFill>
                  <a:schemeClr val="bg1"/>
                </a:solidFill>
              </a:rPr>
              <a:t>Instead – It should be the WE, US 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>
                <a:solidFill>
                  <a:schemeClr val="bg1"/>
                </a:solidFill>
              </a:rPr>
              <a:t>and OURS = TEAM (and) WORK</a:t>
            </a:r>
          </a:p>
          <a:p>
            <a:pPr eaLnBrk="1" hangingPunct="1">
              <a:lnSpc>
                <a:spcPct val="110000"/>
              </a:lnSpc>
            </a:pPr>
            <a:endParaRPr lang="en-US" sz="22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200" smtClean="0">
                <a:solidFill>
                  <a:schemeClr val="bg1"/>
                </a:solidFill>
              </a:rPr>
              <a:t>How Do We Get THERE? </a:t>
            </a:r>
          </a:p>
          <a:p>
            <a:pPr eaLnBrk="1" hangingPunct="1">
              <a:lnSpc>
                <a:spcPct val="110000"/>
              </a:lnSpc>
            </a:pPr>
            <a:r>
              <a:rPr lang="en-US" sz="2200" smtClean="0">
                <a:solidFill>
                  <a:schemeClr val="bg1"/>
                </a:solidFill>
              </a:rPr>
              <a:t>Main Topic to follow……</a:t>
            </a:r>
          </a:p>
          <a:p>
            <a:pPr eaLnBrk="1" hangingPunct="1"/>
            <a:endParaRPr lang="en-US" b="1" u="sng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/>
            <a:endParaRPr lang="en-US" b="1" u="sng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627" name="Picture 2" descr="http://2.bp.blogspot.com/-lzLuzYxn4C4/VQfYKF1kSDI/AAAAAAAABs4/zKfylz9r0hs/s1600/AttitudeIsEveryt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429000"/>
            <a:ext cx="35433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228600" y="1600200"/>
            <a:ext cx="8686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shantipax.com/wp-content/uploads/2013/10/Love_and_Self_Empowerment_Healing_Package.jpg"/>
          <p:cNvPicPr>
            <a:picLocks noChangeAspect="1" noChangeArrowheads="1"/>
          </p:cNvPicPr>
          <p:nvPr/>
        </p:nvPicPr>
        <p:blipFill>
          <a:blip r:embed="rId2"/>
          <a:srcRect t="7251" b="33426"/>
          <a:stretch>
            <a:fillRect/>
          </a:stretch>
        </p:blipFill>
        <p:spPr bwMode="auto">
          <a:xfrm>
            <a:off x="-12700" y="0"/>
            <a:ext cx="9201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628650" y="93663"/>
            <a:ext cx="7886700" cy="13255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4000" cap="none" smtClean="0">
                <a:latin typeface="Arial Black" pitchFamily="34" charset="0"/>
              </a:rPr>
              <a:t>L.I.F.E.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-12700" y="1554163"/>
            <a:ext cx="9201150" cy="5264150"/>
          </a:xfrm>
          <a:solidFill>
            <a:srgbClr val="1F272F">
              <a:alpha val="43137"/>
            </a:srgbClr>
          </a:solidFill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3200" smtClean="0">
                <a:solidFill>
                  <a:schemeClr val="bg1"/>
                </a:solidFill>
                <a:latin typeface="Arial Black" pitchFamily="34" charset="0"/>
              </a:rPr>
              <a:t>Love</a:t>
            </a:r>
          </a:p>
          <a:p>
            <a:pPr eaLnBrk="1" hangingPunct="1">
              <a:lnSpc>
                <a:spcPct val="200000"/>
              </a:lnSpc>
            </a:pPr>
            <a:r>
              <a:rPr lang="en-US" sz="3200" smtClean="0">
                <a:solidFill>
                  <a:schemeClr val="bg1"/>
                </a:solidFill>
                <a:latin typeface="Arial Black" pitchFamily="34" charset="0"/>
              </a:rPr>
              <a:t>Investment </a:t>
            </a:r>
          </a:p>
          <a:p>
            <a:pPr eaLnBrk="1" hangingPunct="1">
              <a:lnSpc>
                <a:spcPct val="200000"/>
              </a:lnSpc>
            </a:pPr>
            <a:r>
              <a:rPr lang="en-US" sz="3200" smtClean="0">
                <a:solidFill>
                  <a:schemeClr val="bg1"/>
                </a:solidFill>
                <a:latin typeface="Arial Black" pitchFamily="34" charset="0"/>
              </a:rPr>
              <a:t>Family </a:t>
            </a:r>
          </a:p>
          <a:p>
            <a:pPr eaLnBrk="1" hangingPunct="1">
              <a:lnSpc>
                <a:spcPct val="200000"/>
              </a:lnSpc>
            </a:pPr>
            <a:r>
              <a:rPr lang="en-US" sz="3200" smtClean="0">
                <a:solidFill>
                  <a:schemeClr val="bg1"/>
                </a:solidFill>
                <a:latin typeface="Arial Black" pitchFamily="34" charset="0"/>
              </a:rPr>
              <a:t>Empowerment</a:t>
            </a:r>
            <a:br>
              <a:rPr lang="en-US" sz="3200" smtClean="0">
                <a:solidFill>
                  <a:schemeClr val="bg1"/>
                </a:solidFill>
                <a:latin typeface="Arial Black" pitchFamily="34" charset="0"/>
              </a:rPr>
            </a:br>
            <a:endParaRPr lang="en-US" sz="320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49275" y="76200"/>
            <a:ext cx="8059738" cy="1365250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000" cap="none" dirty="0" smtClean="0">
                <a:latin typeface="Arial Black" pitchFamily="34" charset="0"/>
              </a:rPr>
              <a:t>The Four Cs</a:t>
            </a:r>
            <a:br>
              <a:rPr lang="en-US" sz="4000" cap="none" dirty="0" smtClean="0">
                <a:latin typeface="Arial Black" pitchFamily="34" charset="0"/>
              </a:rPr>
            </a:br>
            <a:r>
              <a:rPr lang="en-US" sz="2000" dirty="0">
                <a:solidFill>
                  <a:schemeClr val="bg1"/>
                </a:solidFill>
                <a:latin typeface="Arial Black" pitchFamily="34" charset="0"/>
              </a:rPr>
              <a:t>The 4 Cs are the building Blocks </a:t>
            </a: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that prepare </a:t>
            </a:r>
            <a:b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Arial Black" pitchFamily="34" charset="0"/>
              </a:rPr>
              <a:t>our youth for the challenges of tomorrow</a:t>
            </a:r>
            <a:endParaRPr lang="en-US" sz="5400" cap="none" dirty="0" smtClean="0">
              <a:latin typeface="Arial Black" pitchFamily="34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8839200" cy="5992813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3200" smtClean="0">
                <a:solidFill>
                  <a:schemeClr val="bg1"/>
                </a:solidFill>
                <a:latin typeface="Arial Black" pitchFamily="34" charset="0"/>
              </a:rPr>
              <a:t>Create</a:t>
            </a:r>
          </a:p>
          <a:p>
            <a:pPr eaLnBrk="1" hangingPunct="1">
              <a:lnSpc>
                <a:spcPct val="200000"/>
              </a:lnSpc>
            </a:pPr>
            <a:r>
              <a:rPr lang="en-US" sz="3200" smtClean="0">
                <a:solidFill>
                  <a:schemeClr val="bg1"/>
                </a:solidFill>
                <a:latin typeface="Arial Black" pitchFamily="34" charset="0"/>
              </a:rPr>
              <a:t>Collaborate</a:t>
            </a:r>
          </a:p>
          <a:p>
            <a:pPr eaLnBrk="1" hangingPunct="1">
              <a:lnSpc>
                <a:spcPct val="200000"/>
              </a:lnSpc>
            </a:pPr>
            <a:r>
              <a:rPr lang="en-US" sz="3200" smtClean="0">
                <a:solidFill>
                  <a:schemeClr val="bg1"/>
                </a:solidFill>
                <a:latin typeface="Arial Black" pitchFamily="34" charset="0"/>
              </a:rPr>
              <a:t>Commit</a:t>
            </a:r>
          </a:p>
          <a:p>
            <a:pPr eaLnBrk="1" hangingPunct="1">
              <a:lnSpc>
                <a:spcPct val="200000"/>
              </a:lnSpc>
            </a:pPr>
            <a:r>
              <a:rPr lang="en-US" sz="3200" smtClean="0">
                <a:solidFill>
                  <a:schemeClr val="bg1"/>
                </a:solidFill>
                <a:latin typeface="Arial Black" pitchFamily="34" charset="0"/>
              </a:rPr>
              <a:t>CONFIDENCE</a:t>
            </a:r>
            <a:endParaRPr lang="en-US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/>
            <a:endParaRPr lang="en-US" sz="3600" b="1" smtClean="0">
              <a:latin typeface="Arial" charset="0"/>
              <a:cs typeface="Arial" charset="0"/>
            </a:endParaRPr>
          </a:p>
        </p:txBody>
      </p:sp>
      <p:sp>
        <p:nvSpPr>
          <p:cNvPr id="28675" name="Content Placeholder 2"/>
          <p:cNvSpPr>
            <a:spLocks/>
          </p:cNvSpPr>
          <p:nvPr/>
        </p:nvSpPr>
        <p:spPr bwMode="auto">
          <a:xfrm>
            <a:off x="0" y="1939925"/>
            <a:ext cx="8609013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600" b="1">
              <a:latin typeface="Calibri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8600" y="1600200"/>
            <a:ext cx="8686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24900" cy="820738"/>
          </a:xfrm>
        </p:spPr>
        <p:txBody>
          <a:bodyPr/>
          <a:lstStyle/>
          <a:p>
            <a:pPr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Change must happen</a:t>
            </a:r>
            <a:endParaRPr lang="en-US" sz="36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76200" y="4924425"/>
            <a:ext cx="8915400" cy="1371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200"/>
              </a:spcBef>
            </a:pPr>
            <a:r>
              <a:rPr lang="en-US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Current Behavior + Vision = Change  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</a:pPr>
            <a:r>
              <a:rPr lang="en-US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Current Behavior + Intolerable Pain = Change</a:t>
            </a:r>
          </a:p>
        </p:txBody>
      </p:sp>
      <p:sp>
        <p:nvSpPr>
          <p:cNvPr id="29699" name="Content Placeholder 2"/>
          <p:cNvSpPr>
            <a:spLocks/>
          </p:cNvSpPr>
          <p:nvPr/>
        </p:nvSpPr>
        <p:spPr bwMode="auto">
          <a:xfrm>
            <a:off x="0" y="1939925"/>
            <a:ext cx="8609013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600" b="1">
              <a:latin typeface="Calibri" pitchFamily="34" charset="0"/>
            </a:endParaRPr>
          </a:p>
        </p:txBody>
      </p:sp>
      <p:pic>
        <p:nvPicPr>
          <p:cNvPr id="29700" name="Picture 4" descr="http://blogs-images.forbes.com/learnvest/files/2014/06/behavior-change-expert-quest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14400"/>
            <a:ext cx="6019800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893763" y="293688"/>
            <a:ext cx="8059737" cy="984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6600" cap="none" smtClean="0">
                <a:latin typeface="Arial Black" pitchFamily="34" charset="0"/>
              </a:rPr>
              <a:t>The Plan</a:t>
            </a:r>
            <a:endParaRPr lang="en-US" sz="8800" cap="none" smtClean="0">
              <a:latin typeface="Arial Black" pitchFamily="34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839200" cy="6221413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3600" smtClean="0">
                <a:solidFill>
                  <a:schemeClr val="bg1"/>
                </a:solidFill>
                <a:latin typeface="Arial Black" pitchFamily="34" charset="0"/>
              </a:rPr>
              <a:t>Thought</a:t>
            </a:r>
          </a:p>
          <a:p>
            <a:pPr eaLnBrk="1" hangingPunct="1">
              <a:lnSpc>
                <a:spcPct val="200000"/>
              </a:lnSpc>
            </a:pPr>
            <a:r>
              <a:rPr lang="en-US" sz="3600" smtClean="0">
                <a:solidFill>
                  <a:schemeClr val="bg1"/>
                </a:solidFill>
                <a:latin typeface="Arial Black" pitchFamily="34" charset="0"/>
              </a:rPr>
              <a:t>Write</a:t>
            </a:r>
          </a:p>
          <a:p>
            <a:pPr eaLnBrk="1" hangingPunct="1">
              <a:lnSpc>
                <a:spcPct val="200000"/>
              </a:lnSpc>
            </a:pPr>
            <a:r>
              <a:rPr lang="en-US" sz="3600" smtClean="0">
                <a:solidFill>
                  <a:schemeClr val="bg1"/>
                </a:solidFill>
                <a:latin typeface="Arial Black" pitchFamily="34" charset="0"/>
              </a:rPr>
              <a:t>Commit</a:t>
            </a:r>
          </a:p>
          <a:p>
            <a:pPr eaLnBrk="1" hangingPunct="1">
              <a:lnSpc>
                <a:spcPct val="200000"/>
              </a:lnSpc>
            </a:pPr>
            <a:r>
              <a:rPr lang="en-US" sz="3600" smtClean="0">
                <a:solidFill>
                  <a:schemeClr val="bg1"/>
                </a:solidFill>
                <a:latin typeface="Arial Black" pitchFamily="34" charset="0"/>
              </a:rPr>
              <a:t>Focus</a:t>
            </a:r>
            <a:endParaRPr lang="en-US" sz="2800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/>
            <a:endParaRPr lang="en-US" sz="4000" b="1" smtClean="0">
              <a:latin typeface="Arial" charset="0"/>
              <a:cs typeface="Arial" charset="0"/>
            </a:endParaRPr>
          </a:p>
        </p:txBody>
      </p:sp>
      <p:sp>
        <p:nvSpPr>
          <p:cNvPr id="30723" name="Content Placeholder 2"/>
          <p:cNvSpPr>
            <a:spLocks/>
          </p:cNvSpPr>
          <p:nvPr/>
        </p:nvSpPr>
        <p:spPr bwMode="auto">
          <a:xfrm>
            <a:off x="0" y="1939925"/>
            <a:ext cx="8609013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600" b="1">
              <a:latin typeface="Calibri" pitchFamily="34" charset="0"/>
            </a:endParaRPr>
          </a:p>
        </p:txBody>
      </p:sp>
      <p:pic>
        <p:nvPicPr>
          <p:cNvPr id="30724" name="Picture 4" descr="http://estesbuilders.com/wp-content/uploads/Photo-of-blue-print-pla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28600"/>
            <a:ext cx="167322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http://blog.businesssystemsuk.co.uk/wp-content/uploads/2014/02/Pl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4478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228600" y="293688"/>
            <a:ext cx="8724900" cy="9842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6600" cap="none" smtClean="0">
                <a:latin typeface="Arial Black" pitchFamily="34" charset="0"/>
              </a:rPr>
              <a:t>A.I.P.</a:t>
            </a:r>
            <a:endParaRPr lang="en-US" sz="8800" cap="none" smtClean="0">
              <a:latin typeface="Arial Black" pitchFamily="34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76200" y="1524000"/>
            <a:ext cx="8839200" cy="622141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Aspire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Inspire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>
                <a:solidFill>
                  <a:schemeClr val="bg1"/>
                </a:solidFill>
                <a:latin typeface="Arial Black" pitchFamily="34" charset="0"/>
              </a:rPr>
              <a:t>Perspire</a:t>
            </a:r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4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1747" name="Content Placeholder 2"/>
          <p:cNvSpPr>
            <a:spLocks/>
          </p:cNvSpPr>
          <p:nvPr/>
        </p:nvSpPr>
        <p:spPr bwMode="auto">
          <a:xfrm>
            <a:off x="0" y="1939925"/>
            <a:ext cx="8609013" cy="641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</a:pPr>
            <a:endParaRPr lang="en-US" sz="2600" b="1">
              <a:latin typeface="Calibri" pitchFamily="34" charset="0"/>
            </a:endParaRPr>
          </a:p>
        </p:txBody>
      </p:sp>
      <p:pic>
        <p:nvPicPr>
          <p:cNvPr id="31748" name="Picture 2" descr="http://moderncelebrant.ca/wp-content/uploads/2014/12/dream-elieve-inspire-love-photography-Favim.com-418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8800" y="1447800"/>
            <a:ext cx="57785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http://www.careerealism.com/wp-content/uploads/2012/06/Dream-Big-Career-Feature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" y="1524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33363" y="381000"/>
            <a:ext cx="8694737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Where’s your focus?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229600" cy="43434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sz="3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Dream Big</a:t>
            </a:r>
          </a:p>
          <a:p>
            <a:pPr eaLnBrk="1" hangingPunct="1">
              <a:lnSpc>
                <a:spcPct val="200000"/>
              </a:lnSpc>
            </a:pPr>
            <a:r>
              <a:rPr lang="en-US" sz="3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Think Big</a:t>
            </a:r>
          </a:p>
          <a:p>
            <a:pPr eaLnBrk="1" hangingPunct="1">
              <a:lnSpc>
                <a:spcPct val="200000"/>
              </a:lnSpc>
            </a:pPr>
            <a:r>
              <a:rPr lang="en-US" sz="3600" b="1" smtClean="0">
                <a:solidFill>
                  <a:schemeClr val="bg1"/>
                </a:solidFill>
                <a:latin typeface="Arial" charset="0"/>
                <a:cs typeface="Arial" charset="0"/>
              </a:rPr>
              <a:t>Be Big</a:t>
            </a:r>
          </a:p>
          <a:p>
            <a:pPr eaLnBrk="1" hangingPunct="1">
              <a:lnSpc>
                <a:spcPct val="200000"/>
              </a:lnSpc>
            </a:pPr>
            <a:endParaRPr lang="en-US" sz="4000" b="1" smtClean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2772" name="Rectangle 1"/>
          <p:cNvSpPr>
            <a:spLocks noChangeArrowheads="1"/>
          </p:cNvSpPr>
          <p:nvPr/>
        </p:nvSpPr>
        <p:spPr bwMode="auto">
          <a:xfrm>
            <a:off x="112713" y="4495800"/>
            <a:ext cx="9067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>
                <a:solidFill>
                  <a:schemeClr val="bg1"/>
                </a:solidFill>
                <a:latin typeface="Marigold"/>
              </a:rPr>
              <a:t>Give 100% effort in all you do!!!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http://cdn.theatlantic.com/static/mt/assets/science/cloud-body.jpg"/>
          <p:cNvPicPr>
            <a:picLocks noChangeAspect="1" noChangeArrowheads="1"/>
          </p:cNvPicPr>
          <p:nvPr/>
        </p:nvPicPr>
        <p:blipFill>
          <a:blip r:embed="rId2"/>
          <a:srcRect r="187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33363" y="381000"/>
            <a:ext cx="8694737" cy="8524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Questions?</a:t>
            </a:r>
          </a:p>
        </p:txBody>
      </p:sp>
      <p:sp>
        <p:nvSpPr>
          <p:cNvPr id="33795" name="Rectangle 1"/>
          <p:cNvSpPr>
            <a:spLocks noChangeArrowheads="1"/>
          </p:cNvSpPr>
          <p:nvPr/>
        </p:nvSpPr>
        <p:spPr bwMode="auto">
          <a:xfrm>
            <a:off x="112713" y="4495800"/>
            <a:ext cx="90678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>
                <a:solidFill>
                  <a:schemeClr val="bg1"/>
                </a:solidFill>
                <a:latin typeface="Marigold"/>
              </a:rPr>
              <a:t>Give 100% effort in all you do!!!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5181600" cy="1462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i="1" dirty="0" smtClean="0"/>
              <a:t>About JC </a:t>
            </a:r>
            <a:br>
              <a:rPr lang="en-US" sz="4400" b="1" i="1" dirty="0" smtClean="0"/>
            </a:br>
            <a:r>
              <a:rPr lang="en-US" sz="4400" b="1" i="1" dirty="0" smtClean="0"/>
              <a:t>Cooley</a:t>
            </a:r>
            <a:endParaRPr lang="en-US" sz="4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905000"/>
            <a:ext cx="9067800" cy="4572000"/>
          </a:xfrm>
        </p:spPr>
        <p:txBody>
          <a:bodyPr rtlCol="0">
            <a:noAutofit/>
          </a:bodyPr>
          <a:lstStyle/>
          <a:p>
            <a:pPr marL="171450" lvl="2" indent="-115888" eaLnBrk="1" fontAlgn="auto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 am a Business Owner, Teacher</a:t>
            </a:r>
            <a:r>
              <a:rPr lang="en-US" sz="17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Writer, and Parent</a:t>
            </a:r>
          </a:p>
          <a:p>
            <a:pPr marL="171450" lvl="2" indent="-115888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President/CEO of JC </a:t>
            </a:r>
            <a:r>
              <a:rPr lang="en-US" sz="17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Cooley Innovation Solutions, </a:t>
            </a:r>
            <a:r>
              <a:rPr lang="en-US" sz="17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LLC </a:t>
            </a:r>
            <a:endParaRPr lang="en-US" sz="17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171450" lvl="2" indent="-115888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CEO/Founder JC Cooley Options &amp; Opportunities / the </a:t>
            </a:r>
            <a:r>
              <a:rPr lang="en-US" sz="17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Choice </a:t>
            </a:r>
            <a:r>
              <a:rPr lang="en-US" sz="17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Program, </a:t>
            </a:r>
          </a:p>
          <a:p>
            <a:pPr marL="171450" lvl="2" indent="-115888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7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Naval JROTC Senior Military Science Instructor Certified </a:t>
            </a:r>
            <a:endParaRPr lang="en-US" sz="1700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971800" lvl="2" indent="227013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Retired 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Navy Officer, Community Activist, 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Speaker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Husband and Father</a:t>
            </a:r>
          </a:p>
          <a:p>
            <a:pPr marL="2971800" lvl="2" indent="227013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Author - My 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Path 2014 and The Book of Knowledge: “Your Pathway to Enlightenment 2015</a:t>
            </a:r>
          </a:p>
          <a:p>
            <a:pPr marL="2971800" lvl="2" indent="227013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Recipient 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of the ABC Channel 10 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Salute 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to America Military Hero Award </a:t>
            </a:r>
            <a:endParaRPr lang="en-US" sz="1400" dirty="0" smtClean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971800" lvl="3" indent="227013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Awarded - May 2015 w/ special 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airing on </a:t>
            </a: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ABC</a:t>
            </a:r>
          </a:p>
          <a:p>
            <a:pPr marL="2971800" lvl="3" indent="227013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NEXT UP - VIDEO</a:t>
            </a:r>
            <a:endParaRPr lang="en-US" sz="14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7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Youth Business : ALLIANCE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FF985725-356B-45A3-90B5-C29C0226C132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56" t="12776" r="17381" b="21853"/>
          <a:stretch/>
        </p:blipFill>
        <p:spPr>
          <a:xfrm>
            <a:off x="6553200" y="76200"/>
            <a:ext cx="2447925" cy="1770063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accent5">
                <a:lumMod val="75000"/>
                <a:alpha val="40000"/>
              </a:scheme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 l="60021" r="1741" b="21805"/>
          <a:stretch/>
        </p:blipFill>
        <p:spPr bwMode="auto">
          <a:xfrm>
            <a:off x="325438" y="5092700"/>
            <a:ext cx="2898160" cy="1905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/>
            <a:ext uri="{91240B29-F687-4F45-9708-019B960494DF}"/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133350" y="1828800"/>
            <a:ext cx="573405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76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VIDEO CLIP</a:t>
            </a:r>
            <a:endParaRPr lang="en-US" dirty="0"/>
          </a:p>
        </p:txBody>
      </p:sp>
      <p:pic>
        <p:nvPicPr>
          <p:cNvPr id="16388" name="kgtv-dt_2015-05-29_cooley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857250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3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8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248400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High School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Kirkman Vocational Tech HS – Chattanooga, Tennessee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Focus on Electronic Engineering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Computers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Management</a:t>
            </a:r>
          </a:p>
          <a:p>
            <a:pPr eaLnBrk="1" hangingPunct="1"/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142D0A5-8E22-4D95-B815-4583FD1833B0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192088"/>
            <a:ext cx="15732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263900"/>
            <a:ext cx="44196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http://www.kirkmanhighschool.com/000/2/0/6/20602/userfiles/image/American_Fla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7000" y="3062288"/>
            <a:ext cx="24003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38113"/>
            <a:ext cx="8229600" cy="8524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6019800" cy="6049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Southern Illinois University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Dual Bachelors in Education and Human Resource Management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bg1"/>
                </a:solidFill>
              </a:rPr>
              <a:t>Central Michigan University</a:t>
            </a:r>
          </a:p>
          <a:p>
            <a:pPr marL="74295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bg1"/>
                </a:solidFill>
              </a:rPr>
              <a:t>Dual Masters in Public </a:t>
            </a:r>
            <a:r>
              <a:rPr lang="en-US" dirty="0" smtClean="0">
                <a:solidFill>
                  <a:schemeClr val="bg1"/>
                </a:solidFill>
              </a:rPr>
              <a:t>Administration/Human </a:t>
            </a:r>
            <a:r>
              <a:rPr lang="en-US" dirty="0">
                <a:solidFill>
                  <a:schemeClr val="bg1"/>
                </a:solidFill>
              </a:rPr>
              <a:t>Resource </a:t>
            </a:r>
            <a:r>
              <a:rPr lang="en-US" dirty="0" smtClean="0">
                <a:solidFill>
                  <a:schemeClr val="bg1"/>
                </a:solidFill>
              </a:rPr>
              <a:t>Management</a:t>
            </a:r>
            <a:endParaRPr lang="en-US" dirty="0">
              <a:solidFill>
                <a:schemeClr val="bg1"/>
              </a:solidFill>
            </a:endParaRP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Villanova University</a:t>
            </a:r>
          </a:p>
          <a:p>
            <a:pPr marL="742950" lvl="2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Various Masters Certificates</a:t>
            </a:r>
            <a:endParaRPr lang="en-US" dirty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University of Notre Dame</a:t>
            </a:r>
            <a:endParaRPr lang="en-US" dirty="0" smtClean="0">
              <a:solidFill>
                <a:schemeClr val="bg1"/>
              </a:solidFill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Executive Masters Certificate MBA in Executive Leadership and Management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Youth Business : ALLIANCE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0D1B27F7-5BE5-452E-9D07-F25298BA53D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90600" y="1066800"/>
            <a:ext cx="7543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2" name="Picture 2" descr="http://image.slidesharecdn.com/jccooleyfoundationcompressedforemail-150304144511-conversion-gate01/95/j-c-cooley-foundation-19-638.jpg?cb=1425480442"/>
          <p:cNvPicPr>
            <a:picLocks noChangeAspect="1" noChangeArrowheads="1"/>
          </p:cNvPicPr>
          <p:nvPr/>
        </p:nvPicPr>
        <p:blipFill>
          <a:blip r:embed="rId3"/>
          <a:srcRect l="18939" t="20862" r="12852" b="11389"/>
          <a:stretch>
            <a:fillRect/>
          </a:stretch>
        </p:blipFill>
        <p:spPr bwMode="auto">
          <a:xfrm>
            <a:off x="5791200" y="3322638"/>
            <a:ext cx="3173413" cy="236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2" descr="https://colleges.niche.com/images/standard/27159/?v=cab14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6863" y="990600"/>
            <a:ext cx="18621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2250" y="304800"/>
            <a:ext cx="8763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The JC Cooley </a:t>
            </a:r>
            <a:br>
              <a:rPr lang="en-US" sz="3200" dirty="0" smtClean="0"/>
            </a:br>
            <a:r>
              <a:rPr lang="en-US" sz="3200" dirty="0" smtClean="0"/>
              <a:t>Innovations Solutions, LLC</a:t>
            </a:r>
            <a:endParaRPr lang="en-US" sz="3200" dirty="0"/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8991600" cy="3886200"/>
          </a:xfrm>
        </p:spPr>
        <p:txBody>
          <a:bodyPr/>
          <a:lstStyle/>
          <a:p>
            <a:pPr marL="171450" lvl="1" indent="-171450" eaLnBrk="1" hangingPunct="1">
              <a:tabLst>
                <a:tab pos="342900" algn="l"/>
                <a:tab pos="628650" algn="l"/>
              </a:tabLst>
            </a:pPr>
            <a:r>
              <a:rPr lang="en-US" smtClean="0">
                <a:solidFill>
                  <a:schemeClr val="bg1"/>
                </a:solidFill>
              </a:rPr>
              <a:t> Disabled Veteran Minority owned business </a:t>
            </a:r>
          </a:p>
          <a:p>
            <a:pPr marL="171450" lvl="1" indent="-171450" eaLnBrk="1" hangingPunct="1">
              <a:tabLst>
                <a:tab pos="342900" algn="l"/>
                <a:tab pos="628650" algn="l"/>
              </a:tabLst>
            </a:pPr>
            <a:r>
              <a:rPr lang="en-US" smtClean="0">
                <a:solidFill>
                  <a:schemeClr val="bg1"/>
                </a:solidFill>
              </a:rPr>
              <a:t> Provide consulting to D.O.D. in services in Information Assurance Type 1 Security Certification and Accreditation</a:t>
            </a:r>
          </a:p>
          <a:p>
            <a:pPr marL="171450" lvl="1" indent="-171450" eaLnBrk="1" hangingPunct="1">
              <a:tabLst>
                <a:tab pos="342900" algn="l"/>
                <a:tab pos="628650" algn="l"/>
              </a:tabLst>
            </a:pPr>
            <a:r>
              <a:rPr lang="en-US" smtClean="0">
                <a:solidFill>
                  <a:schemeClr val="bg1"/>
                </a:solidFill>
              </a:rPr>
              <a:t> Consultant to US Navy, US Army, Air Force and other branches of  D.O.D. 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D463029-0326-4FDD-ABEC-F2AD07362C62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94544" y="3444875"/>
            <a:ext cx="661399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Security Matters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3000" cy="8524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The JC Cooley Foundation</a:t>
            </a:r>
            <a:endParaRPr lang="en-US" sz="4400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4648200"/>
          </a:xfrm>
        </p:spPr>
        <p:txBody>
          <a:bodyPr/>
          <a:lstStyle/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Provide youth life skills and mentorship programs to young adults 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Promote a positive relationship between the youth and professional mentor 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Allow the youth to create his/her own successful learning environment 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Train youth to obtain life-long skills sets reinforcing personal responsibility 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Educate on life skills and goal setting. </a:t>
            </a:r>
          </a:p>
          <a:p>
            <a:pPr lvl="1" eaLnBrk="1" hangingPunct="1"/>
            <a:r>
              <a:rPr lang="en-US" smtClean="0">
                <a:solidFill>
                  <a:schemeClr val="bg1"/>
                </a:solidFill>
              </a:rPr>
              <a:t>Belief in helping our youth focus on;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A meaningful personal change </a:t>
            </a:r>
          </a:p>
          <a:p>
            <a:pPr lvl="2" eaLnBrk="1" hangingPunct="1"/>
            <a:r>
              <a:rPr lang="en-US" smtClean="0">
                <a:solidFill>
                  <a:schemeClr val="bg1"/>
                </a:solidFill>
              </a:rPr>
              <a:t>Enhancement of their opportunities for success in society.</a:t>
            </a:r>
            <a:br>
              <a:rPr lang="en-US" smtClean="0">
                <a:solidFill>
                  <a:schemeClr val="bg1"/>
                </a:solidFill>
              </a:rPr>
            </a:br>
            <a:r>
              <a:rPr lang="en-US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Youth Business : ALLIANCE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EC9B2012-2448-4628-8180-1F3BC41EED31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2533" name="Picture 2" descr="http://static1.squarespace.com/static/54e2e540e4b00617871c6b53/54e49679e4b088f368d51893/5581d698e4b0b4cf8da603b8/1434575406963/?format=1500w"/>
          <p:cNvPicPr>
            <a:picLocks noChangeAspect="1" noChangeArrowheads="1"/>
          </p:cNvPicPr>
          <p:nvPr/>
        </p:nvPicPr>
        <p:blipFill>
          <a:blip r:embed="rId2"/>
          <a:srcRect t="62698" b="-4893"/>
          <a:stretch>
            <a:fillRect/>
          </a:stretch>
        </p:blipFill>
        <p:spPr bwMode="auto">
          <a:xfrm>
            <a:off x="0" y="4724400"/>
            <a:ext cx="91440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391" y="5257800"/>
            <a:ext cx="89927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DREAM BIG-THINK BIG-BE BIG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000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AGENDA – The Road to success</a:t>
            </a:r>
            <a:endParaRPr lang="en-US" sz="3600" dirty="0"/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610600" cy="55626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200"/>
              </a:spcBef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Birth Rights (Confident, Courage, Hope Belief, and Faith)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</a:pPr>
            <a:r>
              <a:rPr lang="en-US" sz="1400" b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Our Great Country</a:t>
            </a: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[87% 10% and 3% = 100% (The World’s Views)]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Attitude (Visual, Understanding, Focus (VUF)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L.I.F.E (Love, Investment, Family, Empowerment)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Four Cs (Create, Collaborate, Commit, CONFIDENCE)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PLAN (for continued success to discover Your Destination to achieve your Destiny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Dream Big, Think Big, Be Big (JC Cooley Foundation Motto) </a:t>
            </a:r>
          </a:p>
          <a:p>
            <a:pPr lvl="1" eaLnBrk="1" hangingPunct="1">
              <a:lnSpc>
                <a:spcPct val="150000"/>
              </a:lnSpc>
              <a:spcBef>
                <a:spcPts val="200"/>
              </a:spcBef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Yesterday, Today, &amp; Tomorrow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Current Behavior + Vision = Change  </a:t>
            </a:r>
          </a:p>
          <a:p>
            <a:pPr lvl="1" eaLnBrk="1" hangingPunct="1">
              <a:lnSpc>
                <a:spcPct val="150000"/>
              </a:lnSpc>
              <a:spcBef>
                <a:spcPts val="200"/>
              </a:spcBef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Current Behavior + Intolerable Pain = Change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Options, Opportunity, The Choice (My Life Short Story)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Closing (A.I.P.)</a:t>
            </a:r>
          </a:p>
          <a:p>
            <a:pPr eaLnBrk="1" hangingPunct="1">
              <a:lnSpc>
                <a:spcPct val="150000"/>
              </a:lnSpc>
              <a:spcBef>
                <a:spcPts val="200"/>
              </a:spcBef>
            </a:pPr>
            <a:r>
              <a:rPr lang="en-US" sz="14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QUESTIONS</a:t>
            </a:r>
          </a:p>
          <a:p>
            <a:pPr eaLnBrk="1" hangingPunct="1">
              <a:lnSpc>
                <a:spcPct val="70000"/>
              </a:lnSpc>
            </a:pPr>
            <a:endParaRPr lang="en-US" sz="1000" smtClean="0">
              <a:solidFill>
                <a:schemeClr val="bg1"/>
              </a:solidFill>
              <a:latin typeface="Arial Black" pitchFamily="34" charset="0"/>
            </a:endParaRPr>
          </a:p>
          <a:p>
            <a:pPr eaLnBrk="1" hangingPunct="1"/>
            <a:endParaRPr lang="en-US" sz="2000" smtClean="0"/>
          </a:p>
        </p:txBody>
      </p:sp>
      <p:pic>
        <p:nvPicPr>
          <p:cNvPr id="8194" name="Picture 2" descr="https://thedolcediet.com/wp-content/uploads/2015/04/road-to-succes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197600" y="4578350"/>
            <a:ext cx="2588414" cy="171967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685800" y="152400"/>
            <a:ext cx="7886700" cy="760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 Black" pitchFamily="34" charset="0"/>
              </a:rPr>
              <a:t>Birth Rights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228600" y="914400"/>
            <a:ext cx="7886700" cy="48006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bg1"/>
                </a:solidFill>
                <a:latin typeface="Arial Black" pitchFamily="34" charset="0"/>
              </a:rPr>
              <a:t>Confident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bg1"/>
                </a:solidFill>
                <a:latin typeface="Arial Black" pitchFamily="34" charset="0"/>
              </a:rPr>
              <a:t>Courage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bg1"/>
                </a:solidFill>
                <a:latin typeface="Arial Black" pitchFamily="34" charset="0"/>
              </a:rPr>
              <a:t>Hope 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bg1"/>
                </a:solidFill>
                <a:latin typeface="Arial Black" pitchFamily="34" charset="0"/>
              </a:rPr>
              <a:t>Belief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 smtClean="0">
                <a:solidFill>
                  <a:schemeClr val="bg1"/>
                </a:solidFill>
                <a:latin typeface="Arial Black" pitchFamily="34" charset="0"/>
              </a:rPr>
              <a:t>Faith</a:t>
            </a:r>
          </a:p>
          <a:p>
            <a:pPr eaLnBrk="1" fontAlgn="auto" hangingPunct="1">
              <a:lnSpc>
                <a:spcPct val="7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266" name="Picture 2" descr="https://caroblake.files.wordpress.com/2012/09/diversity-inclusion_483x202-1-ashx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5648228" cy="23622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720</TotalTime>
  <Words>545</Words>
  <Application>Microsoft Office PowerPoint</Application>
  <PresentationFormat>On-screen Show (4:3)</PresentationFormat>
  <Paragraphs>124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Arial</vt:lpstr>
      <vt:lpstr>Avenir Heavy</vt:lpstr>
      <vt:lpstr>Avenir Roman</vt:lpstr>
      <vt:lpstr>Courier New</vt:lpstr>
      <vt:lpstr>Calibri</vt:lpstr>
      <vt:lpstr>Century Gothic</vt:lpstr>
      <vt:lpstr>Arial Black</vt:lpstr>
      <vt:lpstr>Avenir Black</vt:lpstr>
      <vt:lpstr>Marigold</vt:lpstr>
      <vt:lpstr>Executive</vt:lpstr>
      <vt:lpstr>Executive</vt:lpstr>
      <vt:lpstr>Executive</vt:lpstr>
      <vt:lpstr>Executive</vt:lpstr>
      <vt:lpstr>Executive</vt:lpstr>
      <vt:lpstr>Executive</vt:lpstr>
      <vt:lpstr>Executive</vt:lpstr>
      <vt:lpstr>Executive</vt:lpstr>
      <vt:lpstr>Executive</vt:lpstr>
      <vt:lpstr>Executive</vt:lpstr>
      <vt:lpstr>Executive</vt:lpstr>
      <vt:lpstr>Executive</vt:lpstr>
      <vt:lpstr>YOUTH BUSINESS ALLIANCE (YBA) ALLIANCE COLLINS FAMILY HIGH SCHOOL</vt:lpstr>
      <vt:lpstr>ABOUT JC  COOLEY</vt:lpstr>
      <vt:lpstr>VIDEO CLIP</vt:lpstr>
      <vt:lpstr>HIGH SCHOOL</vt:lpstr>
      <vt:lpstr>COLLEGES</vt:lpstr>
      <vt:lpstr>THE JC COOLEY  INNOVATIONS SOLUTIONS, LLC</vt:lpstr>
      <vt:lpstr>THE JC COOLEY FOUNDATION</vt:lpstr>
      <vt:lpstr>AGENDA – THE ROAD TO SUCCESS</vt:lpstr>
      <vt:lpstr>BIRTH RIGHTS</vt:lpstr>
      <vt:lpstr>OUR GREAT COUNTRY – WORLD VIEW WHAT IS 87/10/3?</vt:lpstr>
      <vt:lpstr>ATTITUDE  VISION, UNDERSTANDING, FOCUS (VUF)</vt:lpstr>
      <vt:lpstr>L.I.F.E.</vt:lpstr>
      <vt:lpstr>The Four Cs THE 4 CS ARE THE BUILDING BLOCKS THAT PREPARE  OUR YOUTH FOR THE CHALLENGES OF TOMORROW</vt:lpstr>
      <vt:lpstr>CHANGE MUST HAPPEN</vt:lpstr>
      <vt:lpstr>The Plan</vt:lpstr>
      <vt:lpstr>A.I.P.</vt:lpstr>
      <vt:lpstr>WHERE’S YOUR FOCUS?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James Cooley</cp:lastModifiedBy>
  <cp:revision>65</cp:revision>
  <dcterms:created xsi:type="dcterms:W3CDTF">2013-01-02T21:12:08Z</dcterms:created>
  <dcterms:modified xsi:type="dcterms:W3CDTF">2015-11-23T02:18:47Z</dcterms:modified>
</cp:coreProperties>
</file>