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6"/>
  </p:notesMasterIdLst>
  <p:sldIdLst>
    <p:sldId id="257" r:id="rId2"/>
    <p:sldId id="279" r:id="rId3"/>
    <p:sldId id="294" r:id="rId4"/>
    <p:sldId id="280" r:id="rId5"/>
    <p:sldId id="260" r:id="rId6"/>
    <p:sldId id="261" r:id="rId7"/>
    <p:sldId id="282" r:id="rId8"/>
    <p:sldId id="293" r:id="rId9"/>
    <p:sldId id="281" r:id="rId10"/>
    <p:sldId id="287" r:id="rId11"/>
    <p:sldId id="265" r:id="rId12"/>
    <p:sldId id="284" r:id="rId13"/>
    <p:sldId id="267" r:id="rId14"/>
    <p:sldId id="285" r:id="rId15"/>
    <p:sldId id="286" r:id="rId16"/>
    <p:sldId id="289" r:id="rId17"/>
    <p:sldId id="270" r:id="rId18"/>
    <p:sldId id="269" r:id="rId19"/>
    <p:sldId id="290" r:id="rId20"/>
    <p:sldId id="291" r:id="rId21"/>
    <p:sldId id="275" r:id="rId22"/>
    <p:sldId id="292" r:id="rId23"/>
    <p:sldId id="288" r:id="rId24"/>
    <p:sldId id="277" r:id="rId2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BAC4"/>
    <a:srgbClr val="AAEC39"/>
    <a:srgbClr val="1F272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5" d="100"/>
          <a:sy n="75" d="100"/>
        </p:scale>
        <p:origin x="-989" y="23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6_2">
  <dgm:title val=""/>
  <dgm:desc val=""/>
  <dgm:catLst>
    <dgm:cat type="accent6" pri="11200"/>
  </dgm:catLst>
  <dgm:styleLbl name="node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ln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8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17D8BAD-65C0-428B-B763-D5C262BA017E}" type="doc">
      <dgm:prSet loTypeId="urn:microsoft.com/office/officeart/2005/8/layout/arrow2" loCatId="process" qsTypeId="urn:microsoft.com/office/officeart/2005/8/quickstyle/simple1" qsCatId="simple" csTypeId="urn:microsoft.com/office/officeart/2005/8/colors/accent6_2" csCatId="accent6" phldr="1"/>
      <dgm:spPr/>
    </dgm:pt>
    <dgm:pt modelId="{9DF16435-D83C-43CC-88F7-B2FF0728BDD3}">
      <dgm:prSet phldrT="[Text]"/>
      <dgm:spPr/>
      <dgm:t>
        <a:bodyPr/>
        <a:lstStyle/>
        <a:p>
          <a:r>
            <a:rPr lang="en-US" dirty="0" smtClean="0">
              <a:solidFill>
                <a:schemeClr val="tx1">
                  <a:lumMod val="50000"/>
                  <a:lumOff val="50000"/>
                </a:schemeClr>
              </a:solidFill>
            </a:rPr>
            <a:t>I moved from Investment Banking to a Hedge Fund, where I became a portfolio manager by 27</a:t>
          </a:r>
          <a:endParaRPr lang="en-US" dirty="0">
            <a:solidFill>
              <a:schemeClr val="tx1">
                <a:lumMod val="50000"/>
                <a:lumOff val="50000"/>
              </a:schemeClr>
            </a:solidFill>
          </a:endParaRPr>
        </a:p>
      </dgm:t>
    </dgm:pt>
    <dgm:pt modelId="{CA52AC76-7BB2-413C-9E11-86D38414CFD5}" type="parTrans" cxnId="{4C08DC19-C4DB-42DD-AFF3-3B376FBE56A0}">
      <dgm:prSet/>
      <dgm:spPr/>
      <dgm:t>
        <a:bodyPr/>
        <a:lstStyle/>
        <a:p>
          <a:endParaRPr lang="en-US"/>
        </a:p>
      </dgm:t>
    </dgm:pt>
    <dgm:pt modelId="{517BB5CF-1D96-4F22-8A23-281004CAC4AB}" type="sibTrans" cxnId="{4C08DC19-C4DB-42DD-AFF3-3B376FBE56A0}">
      <dgm:prSet/>
      <dgm:spPr/>
      <dgm:t>
        <a:bodyPr/>
        <a:lstStyle/>
        <a:p>
          <a:endParaRPr lang="en-US"/>
        </a:p>
      </dgm:t>
    </dgm:pt>
    <dgm:pt modelId="{2D8EC281-7FD2-4949-B782-9554AE8D8903}">
      <dgm:prSet phldrT="[Text]"/>
      <dgm:spPr/>
      <dgm:t>
        <a:bodyPr/>
        <a:lstStyle/>
        <a:p>
          <a:r>
            <a:rPr lang="en-US" dirty="0" smtClean="0">
              <a:solidFill>
                <a:schemeClr val="tx1">
                  <a:lumMod val="50000"/>
                  <a:lumOff val="50000"/>
                </a:schemeClr>
              </a:solidFill>
            </a:rPr>
            <a:t>I started off in Investment Banking, which I did for 2 years</a:t>
          </a:r>
          <a:endParaRPr lang="en-US" dirty="0">
            <a:solidFill>
              <a:schemeClr val="tx1">
                <a:lumMod val="50000"/>
                <a:lumOff val="50000"/>
              </a:schemeClr>
            </a:solidFill>
          </a:endParaRPr>
        </a:p>
      </dgm:t>
    </dgm:pt>
    <dgm:pt modelId="{02539D6B-BCA0-40DA-AE90-785F17D4311C}" type="parTrans" cxnId="{8A517886-B1DE-4194-94CD-5F7FD1872650}">
      <dgm:prSet/>
      <dgm:spPr/>
      <dgm:t>
        <a:bodyPr/>
        <a:lstStyle/>
        <a:p>
          <a:endParaRPr lang="en-US"/>
        </a:p>
      </dgm:t>
    </dgm:pt>
    <dgm:pt modelId="{DF2CC60B-4232-4347-8942-424BC47FE99D}" type="sibTrans" cxnId="{8A517886-B1DE-4194-94CD-5F7FD1872650}">
      <dgm:prSet/>
      <dgm:spPr/>
      <dgm:t>
        <a:bodyPr/>
        <a:lstStyle/>
        <a:p>
          <a:endParaRPr lang="en-US"/>
        </a:p>
      </dgm:t>
    </dgm:pt>
    <dgm:pt modelId="{916EA4CA-F191-44E9-BDEC-685BAEB5F89C}">
      <dgm:prSet phldrT="[Text]"/>
      <dgm:spPr/>
      <dgm:t>
        <a:bodyPr/>
        <a:lstStyle/>
        <a:p>
          <a:r>
            <a:rPr lang="en-US" dirty="0" smtClean="0">
              <a:solidFill>
                <a:schemeClr val="tx1">
                  <a:lumMod val="50000"/>
                  <a:lumOff val="50000"/>
                </a:schemeClr>
              </a:solidFill>
            </a:rPr>
            <a:t>I had to take a 3-4 year break from my career, since my mom was sick. She is now better! And I am back to work, as CEO of my own company</a:t>
          </a:r>
          <a:endParaRPr lang="en-US" dirty="0">
            <a:solidFill>
              <a:schemeClr val="tx1">
                <a:lumMod val="50000"/>
                <a:lumOff val="50000"/>
              </a:schemeClr>
            </a:solidFill>
          </a:endParaRPr>
        </a:p>
      </dgm:t>
    </dgm:pt>
    <dgm:pt modelId="{BEB69C27-4E21-4B43-8203-2A91631C23E6}" type="parTrans" cxnId="{E4ED2F5A-DDAD-40C7-AB8D-5EB85B1F32BA}">
      <dgm:prSet/>
      <dgm:spPr/>
      <dgm:t>
        <a:bodyPr/>
        <a:lstStyle/>
        <a:p>
          <a:endParaRPr lang="en-US"/>
        </a:p>
      </dgm:t>
    </dgm:pt>
    <dgm:pt modelId="{24D33D95-3CC9-4ECF-947A-3EB9CB8F05FA}" type="sibTrans" cxnId="{E4ED2F5A-DDAD-40C7-AB8D-5EB85B1F32BA}">
      <dgm:prSet/>
      <dgm:spPr/>
      <dgm:t>
        <a:bodyPr/>
        <a:lstStyle/>
        <a:p>
          <a:endParaRPr lang="en-US"/>
        </a:p>
      </dgm:t>
    </dgm:pt>
    <dgm:pt modelId="{2CA1C279-8CAF-4522-A11C-0306FA8C7E1F}" type="pres">
      <dgm:prSet presAssocID="{117D8BAD-65C0-428B-B763-D5C262BA017E}" presName="arrowDiagram" presStyleCnt="0">
        <dgm:presLayoutVars>
          <dgm:chMax val="5"/>
          <dgm:dir/>
          <dgm:resizeHandles val="exact"/>
        </dgm:presLayoutVars>
      </dgm:prSet>
      <dgm:spPr/>
    </dgm:pt>
    <dgm:pt modelId="{A0B6057C-B937-4C17-83EE-1379B4801F9C}" type="pres">
      <dgm:prSet presAssocID="{117D8BAD-65C0-428B-B763-D5C262BA017E}" presName="arrow" presStyleLbl="bgShp" presStyleIdx="0" presStyleCnt="1"/>
      <dgm:spPr/>
    </dgm:pt>
    <dgm:pt modelId="{C1F15EE0-C9B7-41DF-A01C-F918C34A425B}" type="pres">
      <dgm:prSet presAssocID="{117D8BAD-65C0-428B-B763-D5C262BA017E}" presName="arrowDiagram3" presStyleCnt="0"/>
      <dgm:spPr/>
    </dgm:pt>
    <dgm:pt modelId="{2208C8A2-51B6-864C-804A-BD967CB45B01}" type="pres">
      <dgm:prSet presAssocID="{2D8EC281-7FD2-4949-B782-9554AE8D8903}" presName="bullet3a" presStyleLbl="node1" presStyleIdx="0" presStyleCnt="3"/>
      <dgm:spPr/>
    </dgm:pt>
    <dgm:pt modelId="{3888F5B6-4C1D-1948-8BDC-64F378014E33}" type="pres">
      <dgm:prSet presAssocID="{2D8EC281-7FD2-4949-B782-9554AE8D8903}" presName="textBox3a" presStyleLbl="revTx" presStyleIdx="0" presStyleCnt="3" custLinFactNeighborX="934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677929E-2521-DA4B-A3F0-4797D22E0F1E}" type="pres">
      <dgm:prSet presAssocID="{9DF16435-D83C-43CC-88F7-B2FF0728BDD3}" presName="bullet3b" presStyleLbl="node1" presStyleIdx="1" presStyleCnt="3"/>
      <dgm:spPr/>
    </dgm:pt>
    <dgm:pt modelId="{4384CF9B-095F-C34A-AF28-41E8777EC18C}" type="pres">
      <dgm:prSet presAssocID="{9DF16435-D83C-43CC-88F7-B2FF0728BDD3}" presName="textBox3b" presStyleLbl="revTx" presStyleIdx="1" presStyleCnt="3" custLinFactNeighborX="699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A92077A-70E6-4C4C-A836-EA56EC69D16A}" type="pres">
      <dgm:prSet presAssocID="{916EA4CA-F191-44E9-BDEC-685BAEB5F89C}" presName="bullet3c" presStyleLbl="node1" presStyleIdx="2" presStyleCnt="3"/>
      <dgm:spPr/>
    </dgm:pt>
    <dgm:pt modelId="{17067309-CB33-4035-BF41-24F82CD4A52A}" type="pres">
      <dgm:prSet presAssocID="{916EA4CA-F191-44E9-BDEC-685BAEB5F89C}" presName="textBox3c" presStyleLbl="revTx" presStyleIdx="2" presStyleCnt="3" custLinFactNeighborX="6627" custLinFactNeighborY="146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F9497D41-EE58-5E48-A5CB-A20BF157F36B}" type="presOf" srcId="{916EA4CA-F191-44E9-BDEC-685BAEB5F89C}" destId="{17067309-CB33-4035-BF41-24F82CD4A52A}" srcOrd="0" destOrd="0" presId="urn:microsoft.com/office/officeart/2005/8/layout/arrow2"/>
    <dgm:cxn modelId="{8A517886-B1DE-4194-94CD-5F7FD1872650}" srcId="{117D8BAD-65C0-428B-B763-D5C262BA017E}" destId="{2D8EC281-7FD2-4949-B782-9554AE8D8903}" srcOrd="0" destOrd="0" parTransId="{02539D6B-BCA0-40DA-AE90-785F17D4311C}" sibTransId="{DF2CC60B-4232-4347-8942-424BC47FE99D}"/>
    <dgm:cxn modelId="{9693F586-B490-4B88-90A7-F464D797084B}" type="presOf" srcId="{117D8BAD-65C0-428B-B763-D5C262BA017E}" destId="{2CA1C279-8CAF-4522-A11C-0306FA8C7E1F}" srcOrd="0" destOrd="0" presId="urn:microsoft.com/office/officeart/2005/8/layout/arrow2"/>
    <dgm:cxn modelId="{C90A972A-0972-D547-87DD-E7D2D5787B58}" type="presOf" srcId="{9DF16435-D83C-43CC-88F7-B2FF0728BDD3}" destId="{4384CF9B-095F-C34A-AF28-41E8777EC18C}" srcOrd="0" destOrd="0" presId="urn:microsoft.com/office/officeart/2005/8/layout/arrow2"/>
    <dgm:cxn modelId="{0C4FF0EF-8AAF-6B45-A330-E5503B6A087D}" type="presOf" srcId="{2D8EC281-7FD2-4949-B782-9554AE8D8903}" destId="{3888F5B6-4C1D-1948-8BDC-64F378014E33}" srcOrd="0" destOrd="0" presId="urn:microsoft.com/office/officeart/2005/8/layout/arrow2"/>
    <dgm:cxn modelId="{E4ED2F5A-DDAD-40C7-AB8D-5EB85B1F32BA}" srcId="{117D8BAD-65C0-428B-B763-D5C262BA017E}" destId="{916EA4CA-F191-44E9-BDEC-685BAEB5F89C}" srcOrd="2" destOrd="0" parTransId="{BEB69C27-4E21-4B43-8203-2A91631C23E6}" sibTransId="{24D33D95-3CC9-4ECF-947A-3EB9CB8F05FA}"/>
    <dgm:cxn modelId="{4C08DC19-C4DB-42DD-AFF3-3B376FBE56A0}" srcId="{117D8BAD-65C0-428B-B763-D5C262BA017E}" destId="{9DF16435-D83C-43CC-88F7-B2FF0728BDD3}" srcOrd="1" destOrd="0" parTransId="{CA52AC76-7BB2-413C-9E11-86D38414CFD5}" sibTransId="{517BB5CF-1D96-4F22-8A23-281004CAC4AB}"/>
    <dgm:cxn modelId="{0D038166-238B-9D41-9E48-FBBC1A120D67}" type="presParOf" srcId="{2CA1C279-8CAF-4522-A11C-0306FA8C7E1F}" destId="{A0B6057C-B937-4C17-83EE-1379B4801F9C}" srcOrd="0" destOrd="0" presId="urn:microsoft.com/office/officeart/2005/8/layout/arrow2"/>
    <dgm:cxn modelId="{F84AFBC1-4B06-9449-87C8-DE14D0934E43}" type="presParOf" srcId="{2CA1C279-8CAF-4522-A11C-0306FA8C7E1F}" destId="{C1F15EE0-C9B7-41DF-A01C-F918C34A425B}" srcOrd="1" destOrd="0" presId="urn:microsoft.com/office/officeart/2005/8/layout/arrow2"/>
    <dgm:cxn modelId="{ED57746C-1E95-7B44-A34A-3D9D0F4BB10E}" type="presParOf" srcId="{C1F15EE0-C9B7-41DF-A01C-F918C34A425B}" destId="{2208C8A2-51B6-864C-804A-BD967CB45B01}" srcOrd="0" destOrd="0" presId="urn:microsoft.com/office/officeart/2005/8/layout/arrow2"/>
    <dgm:cxn modelId="{9B81B19D-991E-7249-B99F-506915B84C1F}" type="presParOf" srcId="{C1F15EE0-C9B7-41DF-A01C-F918C34A425B}" destId="{3888F5B6-4C1D-1948-8BDC-64F378014E33}" srcOrd="1" destOrd="0" presId="urn:microsoft.com/office/officeart/2005/8/layout/arrow2"/>
    <dgm:cxn modelId="{24D6C85C-232F-CF44-A139-EF0CA8E8FA14}" type="presParOf" srcId="{C1F15EE0-C9B7-41DF-A01C-F918C34A425B}" destId="{8677929E-2521-DA4B-A3F0-4797D22E0F1E}" srcOrd="2" destOrd="0" presId="urn:microsoft.com/office/officeart/2005/8/layout/arrow2"/>
    <dgm:cxn modelId="{ED94DE0A-0AD6-2F4F-81C4-972C866AF67E}" type="presParOf" srcId="{C1F15EE0-C9B7-41DF-A01C-F918C34A425B}" destId="{4384CF9B-095F-C34A-AF28-41E8777EC18C}" srcOrd="3" destOrd="0" presId="urn:microsoft.com/office/officeart/2005/8/layout/arrow2"/>
    <dgm:cxn modelId="{C885E211-9391-E241-B695-BEC2FB0A20AE}" type="presParOf" srcId="{C1F15EE0-C9B7-41DF-A01C-F918C34A425B}" destId="{EA92077A-70E6-4C4C-A836-EA56EC69D16A}" srcOrd="4" destOrd="0" presId="urn:microsoft.com/office/officeart/2005/8/layout/arrow2"/>
    <dgm:cxn modelId="{FE052856-8176-834C-B2C6-D15D8BA59365}" type="presParOf" srcId="{C1F15EE0-C9B7-41DF-A01C-F918C34A425B}" destId="{17067309-CB33-4035-BF41-24F82CD4A52A}" srcOrd="5" destOrd="0" presId="urn:microsoft.com/office/officeart/2005/8/layout/arrow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0B6057C-B937-4C17-83EE-1379B4801F9C}">
      <dsp:nvSpPr>
        <dsp:cNvPr id="0" name=""/>
        <dsp:cNvSpPr/>
      </dsp:nvSpPr>
      <dsp:spPr>
        <a:xfrm>
          <a:off x="494029" y="0"/>
          <a:ext cx="7241540" cy="4525963"/>
        </a:xfrm>
        <a:prstGeom prst="swooshArrow">
          <a:avLst>
            <a:gd name="adj1" fmla="val 25000"/>
            <a:gd name="adj2" fmla="val 25000"/>
          </a:avLst>
        </a:prstGeom>
        <a:solidFill>
          <a:schemeClr val="accent6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208C8A2-51B6-864C-804A-BD967CB45B01}">
      <dsp:nvSpPr>
        <dsp:cNvPr id="0" name=""/>
        <dsp:cNvSpPr/>
      </dsp:nvSpPr>
      <dsp:spPr>
        <a:xfrm>
          <a:off x="1413705" y="3123819"/>
          <a:ext cx="188280" cy="188280"/>
        </a:xfrm>
        <a:prstGeom prst="ellipse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285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888F5B6-4C1D-1948-8BDC-64F378014E33}">
      <dsp:nvSpPr>
        <dsp:cNvPr id="0" name=""/>
        <dsp:cNvSpPr/>
      </dsp:nvSpPr>
      <dsp:spPr>
        <a:xfrm>
          <a:off x="1665521" y="3217959"/>
          <a:ext cx="1687279" cy="130800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766" tIns="0" rIns="0" bIns="0" numCol="1" spcCol="1270" anchor="t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>
              <a:solidFill>
                <a:schemeClr val="tx1">
                  <a:lumMod val="50000"/>
                  <a:lumOff val="50000"/>
                </a:schemeClr>
              </a:solidFill>
            </a:rPr>
            <a:t>I started off in Investment Banking, which I did for 2 years</a:t>
          </a:r>
          <a:endParaRPr lang="en-US" sz="2000" kern="1200" dirty="0">
            <a:solidFill>
              <a:schemeClr val="tx1">
                <a:lumMod val="50000"/>
                <a:lumOff val="50000"/>
              </a:schemeClr>
            </a:solidFill>
          </a:endParaRPr>
        </a:p>
      </dsp:txBody>
      <dsp:txXfrm>
        <a:off x="1665521" y="3217959"/>
        <a:ext cx="1687279" cy="1308003"/>
      </dsp:txXfrm>
    </dsp:sp>
    <dsp:sp modelId="{8677929E-2521-DA4B-A3F0-4797D22E0F1E}">
      <dsp:nvSpPr>
        <dsp:cNvPr id="0" name=""/>
        <dsp:cNvSpPr/>
      </dsp:nvSpPr>
      <dsp:spPr>
        <a:xfrm>
          <a:off x="3075638" y="1893662"/>
          <a:ext cx="340352" cy="340352"/>
        </a:xfrm>
        <a:prstGeom prst="ellipse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285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384CF9B-095F-C34A-AF28-41E8777EC18C}">
      <dsp:nvSpPr>
        <dsp:cNvPr id="0" name=""/>
        <dsp:cNvSpPr/>
      </dsp:nvSpPr>
      <dsp:spPr>
        <a:xfrm>
          <a:off x="3367438" y="2063839"/>
          <a:ext cx="1737969" cy="246212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80346" tIns="0" rIns="0" bIns="0" numCol="1" spcCol="1270" anchor="t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>
              <a:solidFill>
                <a:schemeClr val="tx1">
                  <a:lumMod val="50000"/>
                  <a:lumOff val="50000"/>
                </a:schemeClr>
              </a:solidFill>
            </a:rPr>
            <a:t>I moved from Investment Banking to a Hedge Fund, where I became a portfolio manager by 27</a:t>
          </a:r>
          <a:endParaRPr lang="en-US" sz="2000" kern="1200" dirty="0">
            <a:solidFill>
              <a:schemeClr val="tx1">
                <a:lumMod val="50000"/>
                <a:lumOff val="50000"/>
              </a:schemeClr>
            </a:solidFill>
          </a:endParaRPr>
        </a:p>
      </dsp:txBody>
      <dsp:txXfrm>
        <a:off x="3367438" y="2063839"/>
        <a:ext cx="1737969" cy="2462123"/>
      </dsp:txXfrm>
    </dsp:sp>
    <dsp:sp modelId="{EA92077A-70E6-4C4C-A836-EA56EC69D16A}">
      <dsp:nvSpPr>
        <dsp:cNvPr id="0" name=""/>
        <dsp:cNvSpPr/>
      </dsp:nvSpPr>
      <dsp:spPr>
        <a:xfrm>
          <a:off x="5074304" y="1145068"/>
          <a:ext cx="470700" cy="470700"/>
        </a:xfrm>
        <a:prstGeom prst="ellipse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285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7067309-CB33-4035-BF41-24F82CD4A52A}">
      <dsp:nvSpPr>
        <dsp:cNvPr id="0" name=""/>
        <dsp:cNvSpPr/>
      </dsp:nvSpPr>
      <dsp:spPr>
        <a:xfrm>
          <a:off x="5424829" y="1380418"/>
          <a:ext cx="1737969" cy="314554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9414" tIns="0" rIns="0" bIns="0" numCol="1" spcCol="1270" anchor="t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>
              <a:solidFill>
                <a:schemeClr val="tx1">
                  <a:lumMod val="50000"/>
                  <a:lumOff val="50000"/>
                </a:schemeClr>
              </a:solidFill>
            </a:rPr>
            <a:t>I had to take a 3-4 year break from my career, since my mom was sick. She is now better! And I am back to work, as CEO of my own company</a:t>
          </a:r>
          <a:endParaRPr lang="en-US" sz="2000" kern="1200" dirty="0">
            <a:solidFill>
              <a:schemeClr val="tx1">
                <a:lumMod val="50000"/>
                <a:lumOff val="50000"/>
              </a:schemeClr>
            </a:solidFill>
          </a:endParaRPr>
        </a:p>
      </dsp:txBody>
      <dsp:txXfrm>
        <a:off x="5424829" y="1380418"/>
        <a:ext cx="1737969" cy="314554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arrow2">
  <dgm:title val=""/>
  <dgm:desc val=""/>
  <dgm:catLst>
    <dgm:cat type="process" pri="2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arrowDiagram">
    <dgm:varLst>
      <dgm:chMax val="5"/>
      <dgm:dir/>
      <dgm:resizeHandles val="exact"/>
    </dgm:varLst>
    <dgm:alg type="composite">
      <dgm:param type="ar" val="1.6"/>
    </dgm:alg>
    <dgm:shape xmlns:r="http://schemas.openxmlformats.org/officeDocument/2006/relationships" r:blip="">
      <dgm:adjLst/>
    </dgm:shape>
    <dgm:presOf/>
    <dgm:constrLst>
      <dgm:constr type="l" for="ch" forName="arrow"/>
      <dgm:constr type="t" for="ch" forName="arrow"/>
      <dgm:constr type="w" for="ch" forName="arrow" refType="w"/>
      <dgm:constr type="h" for="ch" forName="arrow" refType="h"/>
      <dgm:constr type="ctrX" for="ch" forName="arrowDiagram1" refType="w" fact="0.5"/>
      <dgm:constr type="ctrY" for="ch" forName="arrowDiagram1" refType="h" fact="0.5"/>
      <dgm:constr type="w" for="ch" forName="arrowDiagram1" refType="w"/>
      <dgm:constr type="h" for="ch" forName="arrowDiagram1" refType="h"/>
      <dgm:constr type="ctrX" for="ch" forName="arrowDiagram2" refType="w" fact="0.5"/>
      <dgm:constr type="ctrY" for="ch" forName="arrowDiagram2" refType="h" fact="0.5"/>
      <dgm:constr type="w" for="ch" forName="arrowDiagram2" refType="w"/>
      <dgm:constr type="h" for="ch" forName="arrowDiagram2" refType="h"/>
      <dgm:constr type="ctrX" for="ch" forName="arrowDiagram3" refType="w" fact="0.5"/>
      <dgm:constr type="ctrY" for="ch" forName="arrowDiagram3" refType="h" fact="0.5"/>
      <dgm:constr type="w" for="ch" forName="arrowDiagram3" refType="w"/>
      <dgm:constr type="h" for="ch" forName="arrowDiagram3" refType="h"/>
      <dgm:constr type="ctrX" for="ch" forName="arrowDiagram4" refType="w" fact="0.5"/>
      <dgm:constr type="ctrY" for="ch" forName="arrowDiagram4" refType="h" fact="0.5"/>
      <dgm:constr type="w" for="ch" forName="arrowDiagram4" refType="w"/>
      <dgm:constr type="h" for="ch" forName="arrowDiagram4" refType="h"/>
      <dgm:constr type="ctrX" for="ch" forName="arrowDiagram5" refType="w" fact="0.5"/>
      <dgm:constr type="ctrY" for="ch" forName="arrowDiagram5" refType="h" fact="0.5"/>
      <dgm:constr type="w" for="ch" forName="arrowDiagram5" refType="w"/>
      <dgm:constr type="h" for="ch" forName="arrowDiagram5" refType="h"/>
    </dgm:constrLst>
    <dgm:ruleLst/>
    <dgm:choose name="Name0">
      <dgm:if name="Name1" axis="ch" ptType="node" func="cnt" op="gte" val="1">
        <dgm:layoutNode name="arrow" styleLbl="bgShp">
          <dgm:alg type="sp"/>
          <dgm:shape xmlns:r="http://schemas.openxmlformats.org/officeDocument/2006/relationships" type="swooshArrow" r:blip="">
            <dgm:adjLst>
              <dgm:adj idx="2" val="0.25"/>
            </dgm:adjLst>
          </dgm:shape>
          <dgm:presOf/>
          <dgm:constrLst/>
          <dgm:ruleLst/>
        </dgm:layoutNode>
        <dgm:choose name="Name2">
          <dgm:if name="Name3" axis="ch" ptType="node" func="cnt" op="lt" val="1"/>
          <dgm:if name="Name4" axis="ch" ptType="node" func="cnt" op="equ" val="1">
            <dgm:layoutNode name="arrowDiagram1">
              <dgm:varLst>
                <dgm:bulletEnabled val="1"/>
              </dgm:varLst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ctrX" for="ch" forName="bullet1" refType="w" fact="0.8"/>
                <dgm:constr type="ctrY" for="ch" forName="bullet1" refType="h" fact="0.262"/>
                <dgm:constr type="w" for="ch" forName="bullet1" refType="w" fact="0.074"/>
                <dgm:constr type="h" for="ch" forName="bullet1" refType="w" refFor="ch" refForName="bullet1"/>
                <dgm:constr type="r" for="ch" forName="textBox1" refType="ctrX" refFor="ch" refForName="bullet1"/>
                <dgm:constr type="t" for="ch" forName="textBox1" refType="ctrY" refFor="ch" refForName="bullet1"/>
                <dgm:constr type="w" for="ch" forName="textBox1" refType="w" fact="0.4"/>
                <dgm:constr type="h" for="ch" forName="textBox1" refType="h" fact="0.738"/>
                <dgm:constr type="userA" refType="h" refFor="ch" refForName="bullet1" fact="0.53"/>
                <dgm:constr type="rMarg" for="ch" forName="textBox1" refType="userA" fact="2.834"/>
                <dgm:constr type="primFontSz" for="ch" ptType="node" op="equ" val="65"/>
              </dgm:constrLst>
              <dgm:ruleLst/>
              <dgm:forEach name="Name5" axis="ch" ptType="node" cnt="1">
                <dgm:layoutNode name="bullet1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1" styleLbl="revTx">
                  <dgm:varLst>
                    <dgm:bulletEnabled val="1"/>
                  </dgm:varLst>
                  <dgm:alg type="tx">
                    <dgm:param type="txAnchorVert" val="t"/>
                    <dgm:param type="parTxLTRAlign" val="r"/>
                    <dgm:param type="parTxRTLAlign" val="r"/>
                  </dgm:alg>
                  <dgm:shape xmlns:r="http://schemas.openxmlformats.org/officeDocument/2006/relationships" type="round2DiagRect" r:blip="">
                    <dgm:adjLst/>
                  </dgm:shape>
                  <dgm:presOf axis="desOrSelf" ptType="node"/>
                  <dgm:constrLst>
                    <dgm:constr type="lMarg"/>
                    <dgm:constr type="tMarg"/>
                    <dgm:constr type="bMarg"/>
                  </dgm:constrLst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6" axis="ch" ptType="node" func="cnt" op="equ" val="2">
            <dgm:layoutNode name="arrowDiagram2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7">
                <dgm:if name="Name8" func="var" arg="dir" op="equ" val="norm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l" for="ch" forName="textBox2a" refType="ctrX" refFor="ch" refForName="bullet2a"/>
                    <dgm:constr type="t" for="ch" forName="textBox2a" refType="ctrY" refFor="ch" refForName="bullet2a"/>
                    <dgm:constr type="w" for="ch" forName="textBox2a" refType="w" fact="0.325"/>
                    <dgm:constr type="h" for="ch" forName="textBox2a" refType="h" fact="0.427"/>
                    <dgm:constr type="userA" refType="h" refFor="ch" refForName="bullet2a" fact="0.53"/>
                    <dgm:constr type="l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l" for="ch" forName="textBox2b" refType="ctrX" refFor="ch" refForName="bullet2b"/>
                    <dgm:constr type="t" for="ch" forName="textBox2b" refType="ctrY" refFor="ch" refForName="bullet2b"/>
                    <dgm:constr type="w" for="ch" forName="textBox2b" refType="w" fact="0.325"/>
                    <dgm:constr type="h" for="ch" forName="textBox2b" refType="h" fact="0.662"/>
                    <dgm:constr type="userB" refType="h" refFor="ch" refForName="bullet2b" fact="0.53"/>
                    <dgm:constr type="lMarg" for="ch" forName="textBox2b" refType="userB" fact="2.834"/>
                    <dgm:constr type="primFontSz" for="ch" ptType="node" op="equ" val="65"/>
                  </dgm:constrLst>
                </dgm:if>
                <dgm:else name="Name9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r" for="ch" forName="textBox2a" refType="ctrX" refFor="ch" refForName="bullet2a"/>
                    <dgm:constr type="b" for="ch" forName="textBox2a" refType="ctrY" refFor="ch" refForName="bullet2a"/>
                    <dgm:constr type="w" for="ch" forName="textBox2a" refType="w" fact="0.25"/>
                    <dgm:constr type="h" for="ch" forName="textBox2a" refType="h" fact="0.573"/>
                    <dgm:constr type="userA" refType="h" refFor="ch" refForName="bullet2a" fact="0.53"/>
                    <dgm:constr type="r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r" for="ch" forName="textBox2b" refType="ctrX" refFor="ch" refForName="bullet2b"/>
                    <dgm:constr type="b" for="ch" forName="textBox2b" refType="ctrY" refFor="ch" refForName="bullet2b"/>
                    <dgm:constr type="w" for="ch" forName="textBox2b" refType="w" fact="0.28"/>
                    <dgm:constr type="h" for="ch" forName="textBox2b" refType="h" fact="0.338"/>
                    <dgm:constr type="userB" refType="h" refFor="ch" refForName="bullet2b" fact="0.53"/>
                    <dgm:constr type="rMarg" for="ch" forName="textBox2b" refType="userB" fact="2.834"/>
                    <dgm:constr type="primFontSz" for="ch" ptType="node" op="equ" val="65"/>
                  </dgm:constrLst>
                </dgm:else>
              </dgm:choose>
              <dgm:ruleLst/>
              <dgm:forEach name="Name10" axis="ch" ptType="node" cnt="1">
                <dgm:layoutNode name="bullet2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a" styleLbl="revTx">
                  <dgm:varLst>
                    <dgm:bulletEnabled val="1"/>
                  </dgm:varLst>
                  <dgm:choose name="Name11">
                    <dgm:if name="Name12" func="var" arg="dir" op="equ" val="norm">
                      <dgm:choose name="Name13">
                        <dgm:if name="Name1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6">
                      <dgm:choose name="Name17">
                        <dgm:if name="Name1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">
                    <dgm:if name="Name2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23" axis="ch" ptType="node" st="2" cnt="1">
                <dgm:layoutNode name="bullet2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b" styleLbl="revTx">
                  <dgm:varLst>
                    <dgm:bulletEnabled val="1"/>
                  </dgm:varLst>
                  <dgm:choose name="Name24">
                    <dgm:if name="Name25" func="var" arg="dir" op="equ" val="norm">
                      <dgm:choose name="Name26">
                        <dgm:if name="Name2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2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29">
                      <dgm:choose name="Name30">
                        <dgm:if name="Name3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3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33">
                    <dgm:if name="Name3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3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36" axis="ch" ptType="node" func="cnt" op="equ" val="3">
            <dgm:layoutNode name="arrowDiagram3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37">
                <dgm:if name="Name38" func="var" arg="dir" op="equ" val="norm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l" for="ch" forName="textBox3a" refType="ctrX" refFor="ch" refForName="bullet3a"/>
                    <dgm:constr type="t" for="ch" forName="textBox3a" refType="ctrY" refFor="ch" refForName="bullet3a"/>
                    <dgm:constr type="w" for="ch" forName="textBox3a" refType="w" fact="0.233"/>
                    <dgm:constr type="h" for="ch" forName="textBox3a" refType="h" fact="0.289"/>
                    <dgm:constr type="userA" refType="h" refFor="ch" refForName="bullet3a" fact="0.53"/>
                    <dgm:constr type="l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l" for="ch" forName="textBox3b" refType="ctrX" refFor="ch" refForName="bullet3b"/>
                    <dgm:constr type="t" for="ch" forName="textBox3b" refType="ctrY" refFor="ch" refForName="bullet3b"/>
                    <dgm:constr type="w" for="ch" forName="textBox3b" refType="w" fact="0.24"/>
                    <dgm:constr type="h" for="ch" forName="textBox3b" refType="h" fact="0.544"/>
                    <dgm:constr type="userB" refType="h" refFor="ch" refForName="bullet3b" fact="0.53"/>
                    <dgm:constr type="l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l" for="ch" forName="textBox3c" refType="ctrX" refFor="ch" refForName="bullet3c"/>
                    <dgm:constr type="t" for="ch" forName="textBox3c" refType="ctrY" refFor="ch" refForName="bullet3c"/>
                    <dgm:constr type="w" for="ch" forName="textBox3c" refType="w" fact="0.24"/>
                    <dgm:constr type="h" for="ch" forName="textBox3c" refType="h" fact="0.695"/>
                    <dgm:constr type="userC" refType="h" refFor="ch" refForName="bullet3c" fact="0.53"/>
                    <dgm:constr type="lMarg" for="ch" forName="textBox3c" refType="userC" fact="2.834"/>
                    <dgm:constr type="primFontSz" for="ch" ptType="node" op="equ" val="65"/>
                  </dgm:constrLst>
                </dgm:if>
                <dgm:else name="Name39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r" for="ch" forName="textBox3a" refType="ctrX" refFor="ch" refForName="bullet3a"/>
                    <dgm:constr type="b" for="ch" forName="textBox3a" refType="ctrY" refFor="ch" refForName="bullet3a"/>
                    <dgm:constr type="w" for="ch" forName="textBox3a" refType="w" fact="0.14"/>
                    <dgm:constr type="h" for="ch" forName="textBox3a" refType="h" fact="0.711"/>
                    <dgm:constr type="userA" refType="h" refFor="ch" refForName="bullet3a" fact="0.53"/>
                    <dgm:constr type="r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r" for="ch" forName="textBox3b" refType="ctrX" refFor="ch" refForName="bullet3b"/>
                    <dgm:constr type="b" for="ch" forName="textBox3b" refType="ctrY" refFor="ch" refForName="bullet3b"/>
                    <dgm:constr type="w" for="ch" forName="textBox3b" refType="w" fact="0.24"/>
                    <dgm:constr type="h" for="ch" forName="textBox3b" refType="h" fact="0.456"/>
                    <dgm:constr type="userB" refType="h" refFor="ch" refForName="bullet3b" fact="0.53"/>
                    <dgm:constr type="r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r" for="ch" forName="textBox3c" refType="ctrX" refFor="ch" refForName="bullet3c"/>
                    <dgm:constr type="b" for="ch" forName="textBox3c" refType="ctrY" refFor="ch" refForName="bullet3c"/>
                    <dgm:constr type="w" for="ch" forName="textBox3c" refType="w" fact="0.24"/>
                    <dgm:constr type="h" for="ch" forName="textBox3c" refType="h" fact="0.305"/>
                    <dgm:constr type="userC" refType="h" refFor="ch" refForName="bullet3c" fact="0.53"/>
                    <dgm:constr type="rMarg" for="ch" forName="textBox3c" refType="userC" fact="2.834"/>
                    <dgm:constr type="primFontSz" for="ch" ptType="node" op="equ" val="65"/>
                  </dgm:constrLst>
                </dgm:else>
              </dgm:choose>
              <dgm:ruleLst/>
              <dgm:forEach name="Name40" axis="ch" ptType="node" cnt="1">
                <dgm:layoutNode name="bullet3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a" styleLbl="revTx">
                  <dgm:varLst>
                    <dgm:bulletEnabled val="1"/>
                  </dgm:varLst>
                  <dgm:choose name="Name41">
                    <dgm:if name="Name42" func="var" arg="dir" op="equ" val="norm">
                      <dgm:choose name="Name43">
                        <dgm:if name="Name4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4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46">
                      <dgm:choose name="Name47">
                        <dgm:if name="Name4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4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50">
                    <dgm:if name="Name5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5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53" axis="ch" ptType="node" st="2" cnt="1">
                <dgm:layoutNode name="bullet3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b" styleLbl="revTx">
                  <dgm:varLst>
                    <dgm:bulletEnabled val="1"/>
                  </dgm:varLst>
                  <dgm:choose name="Name54">
                    <dgm:if name="Name55" func="var" arg="dir" op="equ" val="norm">
                      <dgm:choose name="Name56">
                        <dgm:if name="Name5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5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59">
                      <dgm:choose name="Name60">
                        <dgm:if name="Name6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6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63">
                    <dgm:if name="Name6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6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66" axis="ch" ptType="node" st="3" cnt="1">
                <dgm:layoutNode name="bullet3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c" styleLbl="revTx">
                  <dgm:varLst>
                    <dgm:bulletEnabled val="1"/>
                  </dgm:varLst>
                  <dgm:choose name="Name67">
                    <dgm:if name="Name68" func="var" arg="dir" op="equ" val="norm">
                      <dgm:choose name="Name69">
                        <dgm:if name="Name7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7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72">
                      <dgm:choose name="Name73">
                        <dgm:if name="Name7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7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76">
                    <dgm:if name="Name7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7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79" axis="ch" ptType="node" func="cnt" op="equ" val="4">
            <dgm:layoutNode name="arrowDiagram4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80">
                <dgm:if name="Name81" func="var" arg="dir" op="equ" val="norm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l" for="ch" forName="textBox4a" refType="ctrX" refFor="ch" refForName="bullet4a"/>
                    <dgm:constr type="t" for="ch" forName="textBox4a" refType="ctrY" refFor="ch" refForName="bullet4a"/>
                    <dgm:constr type="w" for="ch" forName="textBox4a" refType="w" fact="0.171"/>
                    <dgm:constr type="h" for="ch" forName="textBox4a" refType="h" fact="0.238"/>
                    <dgm:constr type="userA" refType="h" refFor="ch" refForName="bullet4a" fact="0.53"/>
                    <dgm:constr type="l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l" for="ch" forName="textBox4b" refType="ctrX" refFor="ch" refForName="bullet4b"/>
                    <dgm:constr type="t" for="ch" forName="textBox4b" refType="ctrY" refFor="ch" refForName="bullet4b"/>
                    <dgm:constr type="w" for="ch" forName="textBox4b" refType="w" fact="0.21"/>
                    <dgm:constr type="h" for="ch" forName="textBox4b" refType="h" fact="0.457"/>
                    <dgm:constr type="userB" refType="h" refFor="ch" refForName="bullet4b" fact="0.53"/>
                    <dgm:constr type="l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l" for="ch" forName="textBox4c" refType="ctrX" refFor="ch" refForName="bullet4c"/>
                    <dgm:constr type="t" for="ch" forName="textBox4c" refType="ctrY" refFor="ch" refForName="bullet4c"/>
                    <dgm:constr type="w" for="ch" forName="textBox4c" refType="w" fact="0.21"/>
                    <dgm:constr type="h" for="ch" forName="textBox4c" refType="h" fact="0.618"/>
                    <dgm:constr type="userC" refType="h" refFor="ch" refForName="bullet4c" fact="0.53"/>
                    <dgm:constr type="l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l" for="ch" forName="textBox4d" refType="ctrX" refFor="ch" refForName="bullet4d"/>
                    <dgm:constr type="t" for="ch" forName="textBox4d" refType="ctrY" refFor="ch" refForName="bullet4d"/>
                    <dgm:constr type="w" for="ch" forName="textBox4d" refType="w" fact="0.21"/>
                    <dgm:constr type="h" for="ch" forName="textBox4d" refType="h" fact="0.717"/>
                    <dgm:constr type="userD" refType="h" refFor="ch" refForName="bullet4d" fact="0.53"/>
                    <dgm:constr type="lMarg" for="ch" forName="textBox4d" refType="userD" fact="2.834"/>
                    <dgm:constr type="primFontSz" for="ch" ptType="node" op="equ" val="65"/>
                  </dgm:constrLst>
                </dgm:if>
                <dgm:else name="Name82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r" for="ch" forName="textBox4a" refType="ctrX" refFor="ch" refForName="bullet4a"/>
                    <dgm:constr type="b" for="ch" forName="textBox4a" refType="ctrY" refFor="ch" refForName="bullet4a"/>
                    <dgm:constr type="w" for="ch" forName="textBox4a" refType="w" fact="0.11"/>
                    <dgm:constr type="h" for="ch" forName="textBox4a" refType="h" fact="0.762"/>
                    <dgm:constr type="userA" refType="h" refFor="ch" refForName="bullet4a" fact="0.53"/>
                    <dgm:constr type="r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r" for="ch" forName="textBox4b" refType="ctrX" refFor="ch" refForName="bullet4b"/>
                    <dgm:constr type="b" for="ch" forName="textBox4b" refType="ctrY" refFor="ch" refForName="bullet4b"/>
                    <dgm:constr type="w" for="ch" forName="textBox4b" refType="w" fact="0.171"/>
                    <dgm:constr type="h" for="ch" forName="textBox4b" refType="h" fact="0.543"/>
                    <dgm:constr type="userB" refType="h" refFor="ch" refForName="bullet4b" fact="0.53"/>
                    <dgm:constr type="r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r" for="ch" forName="textBox4c" refType="ctrX" refFor="ch" refForName="bullet4c"/>
                    <dgm:constr type="b" for="ch" forName="textBox4c" refType="ctrY" refFor="ch" refForName="bullet4c"/>
                    <dgm:constr type="w" for="ch" forName="textBox4c" refType="w" fact="0.21"/>
                    <dgm:constr type="h" for="ch" forName="textBox4c" refType="h" fact="0.382"/>
                    <dgm:constr type="userC" refType="h" refFor="ch" refForName="bullet4c" fact="0.53"/>
                    <dgm:constr type="r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r" for="ch" forName="textBox4d" refType="ctrX" refFor="ch" refForName="bullet4d"/>
                    <dgm:constr type="b" for="ch" forName="textBox4d" refType="ctrY" refFor="ch" refForName="bullet4d"/>
                    <dgm:constr type="w" for="ch" forName="textBox4d" refType="w" fact="0.21"/>
                    <dgm:constr type="h" for="ch" forName="textBox4d" refType="h" fact="0.283"/>
                    <dgm:constr type="userD" refType="h" refFor="ch" refForName="bullet4d" fact="0.53"/>
                    <dgm:constr type="rMarg" for="ch" forName="textBox4d" refType="userD" fact="2.834"/>
                    <dgm:constr type="primFontSz" for="ch" ptType="node" op="equ" val="65"/>
                  </dgm:constrLst>
                </dgm:else>
              </dgm:choose>
              <dgm:ruleLst/>
              <dgm:forEach name="Name83" axis="ch" ptType="node" cnt="1">
                <dgm:layoutNode name="bullet4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a" styleLbl="revTx">
                  <dgm:varLst>
                    <dgm:bulletEnabled val="1"/>
                  </dgm:varLst>
                  <dgm:choose name="Name84">
                    <dgm:if name="Name85" func="var" arg="dir" op="equ" val="norm">
                      <dgm:choose name="Name86">
                        <dgm:if name="Name8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8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89">
                      <dgm:choose name="Name90">
                        <dgm:if name="Name9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9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93">
                    <dgm:if name="Name9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9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96" axis="ch" ptType="node" st="2" cnt="1">
                <dgm:layoutNode name="bullet4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b" styleLbl="revTx">
                  <dgm:varLst>
                    <dgm:bulletEnabled val="1"/>
                  </dgm:varLst>
                  <dgm:choose name="Name97">
                    <dgm:if name="Name98" func="var" arg="dir" op="equ" val="norm">
                      <dgm:choose name="Name99">
                        <dgm:if name="Name10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0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02">
                      <dgm:choose name="Name103">
                        <dgm:if name="Name10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0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06">
                    <dgm:if name="Name10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0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09" axis="ch" ptType="node" st="3" cnt="1">
                <dgm:layoutNode name="bullet4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c" styleLbl="revTx">
                  <dgm:varLst>
                    <dgm:bulletEnabled val="1"/>
                  </dgm:varLst>
                  <dgm:choose name="Name110">
                    <dgm:if name="Name111" func="var" arg="dir" op="equ" val="norm">
                      <dgm:choose name="Name112">
                        <dgm:if name="Name11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1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15">
                      <dgm:choose name="Name116">
                        <dgm:if name="Name11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1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19">
                    <dgm:if name="Name12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2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22" axis="ch" ptType="node" st="4" cnt="1">
                <dgm:layoutNode name="bullet4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d" styleLbl="revTx">
                  <dgm:varLst>
                    <dgm:bulletEnabled val="1"/>
                  </dgm:varLst>
                  <dgm:choose name="Name123">
                    <dgm:if name="Name124" func="var" arg="dir" op="equ" val="norm">
                      <dgm:choose name="Name125">
                        <dgm:if name="Name12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2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28">
                      <dgm:choose name="Name129">
                        <dgm:if name="Name13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3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32">
                    <dgm:if name="Name13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3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else name="Name135">
            <dgm:layoutNode name="arrowDiagram5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136">
                <dgm:if name="Name137" func="var" arg="dir" op="equ" val="norm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l" for="ch" forName="textBox5a" refType="ctrX" refFor="ch" refForName="bullet5a"/>
                    <dgm:constr type="t" for="ch" forName="textBox5a" refType="ctrY" refFor="ch" refForName="bullet5a"/>
                    <dgm:constr type="w" for="ch" forName="textBox5a" refType="w" fact="0.131"/>
                    <dgm:constr type="h" for="ch" forName="textBox5a" refType="h" fact="0.238"/>
                    <dgm:constr type="userA" refType="h" refFor="ch" refForName="bullet5a" fact="0.53"/>
                    <dgm:constr type="l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l" for="ch" forName="textBox5b" refType="ctrX" refFor="ch" refForName="bullet5b"/>
                    <dgm:constr type="t" for="ch" forName="textBox5b" refType="ctrY" refFor="ch" refForName="bullet5b"/>
                    <dgm:constr type="w" for="ch" forName="textBox5b" refType="w" fact="0.166"/>
                    <dgm:constr type="h" for="ch" forName="textBox5b" refType="h" fact="0.419"/>
                    <dgm:constr type="userB" refType="h" refFor="ch" refForName="bullet5b" fact="0.53"/>
                    <dgm:constr type="l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l" for="ch" forName="textBox5c" refType="ctrX" refFor="ch" refForName="bullet5c"/>
                    <dgm:constr type="t" for="ch" forName="textBox5c" refType="ctrY" refFor="ch" refForName="bullet5c"/>
                    <dgm:constr type="w" for="ch" forName="textBox5c" refType="w" fact="0.193"/>
                    <dgm:constr type="h" for="ch" forName="textBox5c" refType="h" fact="0.562"/>
                    <dgm:constr type="userC" refType="h" refFor="ch" refForName="bullet5c" fact="0.53"/>
                    <dgm:constr type="l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l" for="ch" forName="textBox5d" refType="ctrX" refFor="ch" refForName="bullet5d"/>
                    <dgm:constr type="t" for="ch" forName="textBox5d" refType="ctrY" refFor="ch" refForName="bullet5d"/>
                    <dgm:constr type="w" for="ch" forName="textBox5d" refType="w" fact="0.2"/>
                    <dgm:constr type="h" for="ch" forName="textBox5d" refType="h" fact="0.67"/>
                    <dgm:constr type="userD" refType="h" refFor="ch" refForName="bullet5d" fact="0.53"/>
                    <dgm:constr type="l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l" for="ch" forName="textBox5e" refType="ctrX" refFor="ch" refForName="bullet5e"/>
                    <dgm:constr type="t" for="ch" forName="textBox5e" refType="ctrY" refFor="ch" refForName="bullet5e"/>
                    <dgm:constr type="w" for="ch" forName="textBox5e" refType="w" fact="0.2"/>
                    <dgm:constr type="h" for="ch" forName="textBox5e" refType="h" fact="0.736"/>
                    <dgm:constr type="userE" refType="h" refFor="ch" refForName="bullet5e" fact="0.53"/>
                    <dgm:constr type="lMarg" for="ch" forName="textBox5e" refType="userE" fact="2.834"/>
                    <dgm:constr type="primFontSz" for="ch" ptType="node" op="equ" val="65"/>
                  </dgm:constrLst>
                </dgm:if>
                <dgm:else name="Name138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r" for="ch" forName="textBox5a" refType="ctrX" refFor="ch" refForName="bullet5a"/>
                    <dgm:constr type="b" for="ch" forName="textBox5a" refType="ctrY" refFor="ch" refForName="bullet5a"/>
                    <dgm:constr type="w" for="ch" forName="textBox5a" refType="w" fact="0.11"/>
                    <dgm:constr type="h" for="ch" forName="textBox5a" refType="h" fact="0.762"/>
                    <dgm:constr type="userA" refType="h" refFor="ch" refForName="bullet5a" fact="0.53"/>
                    <dgm:constr type="r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r" for="ch" forName="textBox5b" refType="ctrX" refFor="ch" refForName="bullet5b"/>
                    <dgm:constr type="b" for="ch" forName="textBox5b" refType="ctrY" refFor="ch" refForName="bullet5b"/>
                    <dgm:constr type="w" for="ch" forName="textBox5b" refType="w" fact="0.131"/>
                    <dgm:constr type="h" for="ch" forName="textBox5b" refType="h" fact="0.581"/>
                    <dgm:constr type="userB" refType="h" refFor="ch" refForName="bullet5b" fact="0.53"/>
                    <dgm:constr type="r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r" for="ch" forName="textBox5c" refType="ctrX" refFor="ch" refForName="bullet5c"/>
                    <dgm:constr type="b" for="ch" forName="textBox5c" refType="ctrY" refFor="ch" refForName="bullet5c"/>
                    <dgm:constr type="w" for="ch" forName="textBox5c" refType="w" fact="0.166"/>
                    <dgm:constr type="h" for="ch" forName="textBox5c" refType="h" fact="0.438"/>
                    <dgm:constr type="userC" refType="h" refFor="ch" refForName="bullet5c" fact="0.53"/>
                    <dgm:constr type="r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r" for="ch" forName="textBox5d" refType="ctrX" refFor="ch" refForName="bullet5d"/>
                    <dgm:constr type="b" for="ch" forName="textBox5d" refType="ctrY" refFor="ch" refForName="bullet5d"/>
                    <dgm:constr type="w" for="ch" forName="textBox5d" refType="w" fact="0.193"/>
                    <dgm:constr type="h" for="ch" forName="textBox5d" refType="h" fact="0.33"/>
                    <dgm:constr type="userD" refType="h" refFor="ch" refForName="bullet5d" fact="0.53"/>
                    <dgm:constr type="r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r" for="ch" forName="textBox5e" refType="ctrX" refFor="ch" refForName="bullet5e"/>
                    <dgm:constr type="b" for="ch" forName="textBox5e" refType="ctrY" refFor="ch" refForName="bullet5e"/>
                    <dgm:constr type="w" for="ch" forName="textBox5e" refType="w" fact="0.2"/>
                    <dgm:constr type="h" for="ch" forName="textBox5e" refType="h" fact="0.264"/>
                    <dgm:constr type="userE" refType="h" refFor="ch" refForName="bullet5e" fact="0.53"/>
                    <dgm:constr type="rMarg" for="ch" forName="textBox5e" refType="userE" fact="2.834"/>
                    <dgm:constr type="primFontSz" for="ch" ptType="node" op="equ" val="65"/>
                  </dgm:constrLst>
                </dgm:else>
              </dgm:choose>
              <dgm:ruleLst/>
              <dgm:forEach name="Name139" axis="ch" ptType="node" cnt="1">
                <dgm:layoutNode name="bullet5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a" styleLbl="revTx">
                  <dgm:varLst>
                    <dgm:bulletEnabled val="1"/>
                  </dgm:varLst>
                  <dgm:choose name="Name140">
                    <dgm:if name="Name141" func="var" arg="dir" op="equ" val="norm">
                      <dgm:choose name="Name142">
                        <dgm:if name="Name14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4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45">
                      <dgm:choose name="Name146">
                        <dgm:if name="Name14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4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49">
                    <dgm:if name="Name15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5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52" axis="ch" ptType="node" st="2" cnt="1">
                <dgm:layoutNode name="bullet5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b" styleLbl="revTx">
                  <dgm:varLst>
                    <dgm:bulletEnabled val="1"/>
                  </dgm:varLst>
                  <dgm:choose name="Name153">
                    <dgm:if name="Name154" func="var" arg="dir" op="equ" val="norm">
                      <dgm:choose name="Name155">
                        <dgm:if name="Name15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58">
                      <dgm:choose name="Name159">
                        <dgm:if name="Name16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6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62">
                    <dgm:if name="Name16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6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65" axis="ch" ptType="node" st="3" cnt="1">
                <dgm:layoutNode name="bullet5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c" styleLbl="revTx">
                  <dgm:varLst>
                    <dgm:bulletEnabled val="1"/>
                  </dgm:varLst>
                  <dgm:choose name="Name166">
                    <dgm:if name="Name167" func="var" arg="dir" op="equ" val="norm">
                      <dgm:choose name="Name168">
                        <dgm:if name="Name169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70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71">
                      <dgm:choose name="Name172">
                        <dgm:if name="Name173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74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75">
                    <dgm:if name="Name176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77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78" axis="ch" ptType="node" st="4" cnt="1">
                <dgm:layoutNode name="bullet5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d" styleLbl="revTx">
                  <dgm:varLst>
                    <dgm:bulletEnabled val="1"/>
                  </dgm:varLst>
                  <dgm:choose name="Name179">
                    <dgm:if name="Name180" func="var" arg="dir" op="equ" val="norm">
                      <dgm:choose name="Name181">
                        <dgm:if name="Name182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83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84">
                      <dgm:choose name="Name185">
                        <dgm:if name="Name186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87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88">
                    <dgm:if name="Name189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90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91" axis="ch" ptType="node" st="5" cnt="1">
                <dgm:layoutNode name="bullet5e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e" styleLbl="revTx">
                  <dgm:varLst>
                    <dgm:bulletEnabled val="1"/>
                  </dgm:varLst>
                  <dgm:choose name="Name192">
                    <dgm:if name="Name193" func="var" arg="dir" op="equ" val="norm">
                      <dgm:choose name="Name194">
                        <dgm:if name="Name195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96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97">
                      <dgm:choose name="Name198">
                        <dgm:if name="Name199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200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1">
                    <dgm:if name="Name202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03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else>
        </dgm:choose>
      </dgm:if>
      <dgm:else name="Name204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C70AA8B-C0B0-49DC-A79B-CAEEBBCE26C0}" type="datetimeFigureOut">
              <a:rPr lang="en-US" smtClean="0"/>
              <a:pPr/>
              <a:t>8/17/2015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F629F3F-0E87-40EC-BFBE-C0725E033E1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8395877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629F3F-0E87-40EC-BFBE-C0725E033E14}" type="slidenum">
              <a:rPr lang="en-US" smtClean="0"/>
              <a:pPr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5286496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629F3F-0E87-40EC-BFBE-C0725E033E14}" type="slidenum">
              <a:rPr lang="en-US" smtClean="0"/>
              <a:pPr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5286496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629F3F-0E87-40EC-BFBE-C0725E033E14}" type="slidenum">
              <a:rPr lang="en-US" smtClean="0"/>
              <a:pPr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5286496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629F3F-0E87-40EC-BFBE-C0725E033E14}" type="slidenum">
              <a:rPr lang="en-US" smtClean="0"/>
              <a:pPr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5286496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You</a:t>
            </a:r>
            <a:r>
              <a:rPr lang="en-US" baseline="0" dirty="0" smtClean="0"/>
              <a:t> may use this chart to describe your journey to the current career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629F3F-0E87-40EC-BFBE-C0725E033E14}" type="slidenum">
              <a:rPr lang="en-US" smtClean="0"/>
              <a:pPr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7914181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629F3F-0E87-40EC-BFBE-C0725E033E14}" type="slidenum">
              <a:rPr lang="en-US" smtClean="0"/>
              <a:pPr/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5286496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629F3F-0E87-40EC-BFBE-C0725E033E14}" type="slidenum">
              <a:rPr lang="en-US" smtClean="0"/>
              <a:pPr/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5286496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Use this graph</a:t>
            </a:r>
            <a:r>
              <a:rPr lang="en-US" baseline="0" dirty="0" smtClean="0"/>
              <a:t> to give more description of your role specifically (responsibilities, typical work week, direct reports, etc.)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629F3F-0E87-40EC-BFBE-C0725E033E14}" type="slidenum">
              <a:rPr lang="en-US" smtClean="0"/>
              <a:pPr/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8439892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629F3F-0E87-40EC-BFBE-C0725E033E14}" type="slidenum">
              <a:rPr lang="en-US" smtClean="0"/>
              <a:pPr/>
              <a:t>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5286496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629F3F-0E87-40EC-BFBE-C0725E033E14}" type="slidenum">
              <a:rPr lang="en-US" smtClean="0"/>
              <a:pPr/>
              <a:t>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5286496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629F3F-0E87-40EC-BFBE-C0725E033E14}" type="slidenum">
              <a:rPr lang="en-US" smtClean="0"/>
              <a:pPr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5286496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629F3F-0E87-40EC-BFBE-C0725E033E14}" type="slidenum">
              <a:rPr lang="en-US" smtClean="0"/>
              <a:pPr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5286496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629F3F-0E87-40EC-BFBE-C0725E033E14}" type="slidenum">
              <a:rPr lang="en-US" smtClean="0"/>
              <a:pPr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5286496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629F3F-0E87-40EC-BFBE-C0725E033E14}" type="slidenum">
              <a:rPr lang="en-US" smtClean="0"/>
              <a:pPr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5286496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629F3F-0E87-40EC-BFBE-C0725E033E14}" type="slidenum">
              <a:rPr lang="en-US" smtClean="0"/>
              <a:pPr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5286496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629F3F-0E87-40EC-BFBE-C0725E033E14}" type="slidenum">
              <a:rPr lang="en-US" smtClean="0"/>
              <a:pPr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5286496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629F3F-0E87-40EC-BFBE-C0725E033E14}" type="slidenum">
              <a:rPr lang="en-US" smtClean="0"/>
              <a:pPr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5167742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629F3F-0E87-40EC-BFBE-C0725E033E14}" type="slidenum">
              <a:rPr lang="en-US" smtClean="0"/>
              <a:pPr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5167742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609601"/>
            <a:ext cx="7772400" cy="4267200"/>
          </a:xfrm>
        </p:spPr>
        <p:txBody>
          <a:bodyPr anchor="b">
            <a:noAutofit/>
          </a:bodyPr>
          <a:lstStyle>
            <a:lvl1pPr>
              <a:lnSpc>
                <a:spcPct val="100000"/>
              </a:lnSpc>
              <a:defRPr sz="8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953000"/>
            <a:ext cx="6400800" cy="1219200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10E295D2-AE44-4374-A884-1A794EA1BC3F}" type="datetimeFigureOut">
              <a:rPr lang="en-US" smtClean="0"/>
              <a:pPr/>
              <a:t>8/17/2015</a:t>
            </a:fld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83563B19-5B2B-4AAC-A66D-8FF7C83E88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10E295D2-AE44-4374-A884-1A794EA1BC3F}" type="datetimeFigureOut">
              <a:rPr lang="en-US" smtClean="0"/>
              <a:pPr/>
              <a:t>8/17/2015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 smtClean="0"/>
              <a:t>Youth Business : ALLIANCE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83563B19-5B2B-4AAC-A66D-8FF7C83E886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10E295D2-AE44-4374-A884-1A794EA1BC3F}" type="datetimeFigureOut">
              <a:rPr lang="en-US" smtClean="0"/>
              <a:pPr/>
              <a:t>8/17/2015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 smtClean="0"/>
              <a:t>Youth Business : ALLIANCE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83563B19-5B2B-4AAC-A66D-8FF7C83E886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buFont typeface="Arial" pitchFamily="34" charset="0"/>
              <a:buChar char="•"/>
              <a:defRPr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6600" y="6172200"/>
            <a:ext cx="3048000" cy="651885"/>
          </a:xfrm>
          <a:prstGeom prst="rect">
            <a:avLst/>
          </a:prstGeom>
          <a:effectLst>
            <a:softEdge rad="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1371600"/>
            <a:ext cx="7772400" cy="2505075"/>
          </a:xfrm>
        </p:spPr>
        <p:txBody>
          <a:bodyPr anchor="b"/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4800" kern="1200" dirty="0" smtClean="0">
                <a:solidFill>
                  <a:srgbClr val="00BAC4"/>
                </a:solidFill>
                <a:effectLst/>
                <a:latin typeface="Avenir Black"/>
                <a:ea typeface="+mj-ea"/>
                <a:cs typeface="Avenir Black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068763"/>
            <a:ext cx="7772400" cy="11318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10E295D2-AE44-4374-A884-1A794EA1BC3F}" type="datetimeFigureOut">
              <a:rPr lang="en-US" smtClean="0"/>
              <a:pPr/>
              <a:t>8/17/2015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 smtClean="0"/>
              <a:t>Youth Business : ALLIANCE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83563B19-5B2B-4AAC-A66D-8FF7C83E88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Oval 6"/>
          <p:cNvSpPr/>
          <p:nvPr/>
        </p:nvSpPr>
        <p:spPr>
          <a:xfrm>
            <a:off x="4495800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4695825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4296728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4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10E295D2-AE44-4374-A884-1A794EA1BC3F}" type="datetimeFigureOut">
              <a:rPr lang="en-US" smtClean="0"/>
              <a:pPr/>
              <a:t>8/17/2015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 smtClean="0"/>
              <a:t>Youth Business : ALLIANCE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83563B19-5B2B-4AAC-A66D-8FF7C83E88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65760" y="1600200"/>
            <a:ext cx="4041648" cy="452628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4040188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1600200"/>
            <a:ext cx="4041775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10E295D2-AE44-4374-A884-1A794EA1BC3F}" type="datetimeFigureOut">
              <a:rPr lang="en-US" smtClean="0"/>
              <a:pPr/>
              <a:t>8/17/2015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 smtClean="0"/>
              <a:t>Youth Business : ALLIANCE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83563B19-5B2B-4AAC-A66D-8FF7C83E88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457200" y="2212848"/>
            <a:ext cx="4041648" cy="391363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72584" y="2212848"/>
            <a:ext cx="4041648" cy="391318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10E295D2-AE44-4374-A884-1A794EA1BC3F}" type="datetimeFigureOut">
              <a:rPr lang="en-US" smtClean="0"/>
              <a:pPr/>
              <a:t>8/17/2015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 smtClean="0"/>
              <a:t>Youth Business : ALLIANCE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83563B19-5B2B-4AAC-A66D-8FF7C83E886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10E295D2-AE44-4374-A884-1A794EA1BC3F}" type="datetimeFigureOut">
              <a:rPr lang="en-US" smtClean="0"/>
              <a:pPr/>
              <a:t>8/17/2015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 smtClean="0"/>
              <a:t>Youth Business : ALLIANCE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83563B19-5B2B-4AAC-A66D-8FF7C83E886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07087" y="266700"/>
            <a:ext cx="3008313" cy="209550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>
                <a:effectLst/>
                <a:latin typeface="Avenir Black"/>
                <a:cs typeface="Avenir Black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9137" y="273050"/>
            <a:ext cx="4995863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07087" y="2438400"/>
            <a:ext cx="3008313" cy="3687763"/>
          </a:xfrm>
        </p:spPr>
        <p:txBody>
          <a:bodyPr>
            <a:normAutofit/>
          </a:bodyPr>
          <a:lstStyle>
            <a:lvl1pPr marL="0" indent="0" algn="ctr">
              <a:lnSpc>
                <a:spcPct val="125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10E295D2-AE44-4374-A884-1A794EA1BC3F}" type="datetimeFigureOut">
              <a:rPr lang="en-US" smtClean="0"/>
              <a:pPr/>
              <a:t>8/17/2015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 smtClean="0"/>
              <a:t>Youth Business : ALLIANCE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83563B19-5B2B-4AAC-A66D-8FF7C83E886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6" y="228600"/>
            <a:ext cx="5711824" cy="89535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08126" y="1143000"/>
            <a:ext cx="6054724" cy="4541044"/>
          </a:xfrm>
          <a:ln w="76200">
            <a:solidFill>
              <a:schemeClr val="bg1"/>
            </a:solidFill>
          </a:ln>
          <a:effectLst>
            <a:outerShdw blurRad="88900" dist="50800" dir="5400000" algn="ctr" rotWithShape="0">
              <a:srgbClr val="000000">
                <a:alpha val="25000"/>
              </a:srgbClr>
            </a:outerShdw>
          </a:effectLst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576" y="5810250"/>
            <a:ext cx="5711824" cy="533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10E295D2-AE44-4374-A884-1A794EA1BC3F}" type="datetimeFigureOut">
              <a:rPr lang="en-US" smtClean="0"/>
              <a:pPr/>
              <a:t>8/17/2015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 smtClean="0"/>
              <a:t>Youth Business : ALLIANCE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83563B19-5B2B-4AAC-A66D-8FF7C83E886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microsoft.com/office/2007/relationships/hdphoto" Target="../media/hdphoto1.wdp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38861"/>
            <a:ext cx="8229600" cy="1322479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63347" y="6356350"/>
            <a:ext cx="2085975" cy="365125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lvl1pPr algn="r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10E295D2-AE44-4374-A884-1A794EA1BC3F}" type="datetimeFigureOut">
              <a:rPr lang="en-US" smtClean="0"/>
              <a:pPr/>
              <a:t>8/17/2015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59165" y="6356350"/>
            <a:ext cx="2847975" cy="365125"/>
          </a:xfrm>
          <a:prstGeom prst="rect">
            <a:avLst/>
          </a:prstGeom>
        </p:spPr>
        <p:txBody>
          <a:bodyPr vert="horz" lIns="45720" tIns="45720" rIns="9144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43278" y="6356350"/>
            <a:ext cx="561975" cy="365125"/>
          </a:xfrm>
          <a:prstGeom prst="rect">
            <a:avLst/>
          </a:prstGeom>
        </p:spPr>
        <p:txBody>
          <a:bodyPr vert="horz" lIns="27432" tIns="45720" rIns="4572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83563B19-5B2B-4AAC-A66D-8FF7C83E88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Oval 6"/>
          <p:cNvSpPr/>
          <p:nvPr/>
        </p:nvSpPr>
        <p:spPr>
          <a:xfrm>
            <a:off x="8457760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Oval 7"/>
          <p:cNvSpPr/>
          <p:nvPr/>
        </p:nvSpPr>
        <p:spPr>
          <a:xfrm>
            <a:off x="569119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13" cstate="print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sharpenSoften amount="-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6600" y="6172200"/>
            <a:ext cx="3048000" cy="651885"/>
          </a:xfrm>
          <a:prstGeom prst="rect">
            <a:avLst/>
          </a:prstGeom>
          <a:effectLst>
            <a:softEdge rad="0"/>
          </a:effec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lnSpc>
          <a:spcPts val="5800"/>
        </a:lnSpc>
        <a:spcBef>
          <a:spcPct val="0"/>
        </a:spcBef>
        <a:buNone/>
        <a:defRPr sz="4800" kern="1200" cap="all">
          <a:solidFill>
            <a:srgbClr val="00BAC4"/>
          </a:solidFill>
          <a:effectLst/>
          <a:latin typeface="Avenir Heavy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>
              <a:lumMod val="50000"/>
              <a:lumOff val="50000"/>
            </a:schemeClr>
          </a:solidFill>
          <a:latin typeface="Avenir Roman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Courier New" pitchFamily="49" charset="0"/>
        <a:buChar char="o"/>
        <a:defRPr sz="2000" kern="1200">
          <a:solidFill>
            <a:schemeClr val="tx1">
              <a:lumMod val="50000"/>
              <a:lumOff val="50000"/>
            </a:schemeClr>
          </a:solidFill>
          <a:latin typeface="Avenir Roman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>
              <a:lumMod val="50000"/>
              <a:lumOff val="50000"/>
            </a:schemeClr>
          </a:solidFill>
          <a:latin typeface="Avenir Roman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2000" kern="1200">
          <a:solidFill>
            <a:schemeClr val="tx1">
              <a:lumMod val="50000"/>
              <a:lumOff val="50000"/>
            </a:schemeClr>
          </a:solidFill>
          <a:latin typeface="Avenir Roman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>
              <a:lumMod val="50000"/>
              <a:lumOff val="50000"/>
            </a:schemeClr>
          </a:solidFill>
          <a:latin typeface="Avenir Roman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INTRODUCTION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/>
            <a:r>
              <a:rPr lang="en-US" dirty="0" smtClean="0"/>
              <a:t>My name is Miriam </a:t>
            </a:r>
            <a:r>
              <a:rPr lang="en-US" dirty="0" err="1" smtClean="0"/>
              <a:t>Diwan</a:t>
            </a:r>
            <a:r>
              <a:rPr lang="en-US" dirty="0" smtClean="0"/>
              <a:t> and I am 33 years old.</a:t>
            </a:r>
          </a:p>
          <a:p>
            <a:pPr algn="ctr"/>
            <a:endParaRPr lang="en-US" dirty="0" smtClean="0"/>
          </a:p>
          <a:p>
            <a:pPr algn="ctr"/>
            <a:r>
              <a:rPr lang="en-US" dirty="0" smtClean="0"/>
              <a:t>I am Co-Founder of my company, </a:t>
            </a:r>
            <a:r>
              <a:rPr lang="en-US" dirty="0" err="1" smtClean="0"/>
              <a:t>NowMoveMe</a:t>
            </a:r>
            <a:endParaRPr lang="en-US" dirty="0" smtClean="0"/>
          </a:p>
          <a:p>
            <a:pPr algn="ctr"/>
            <a:endParaRPr lang="en-US" dirty="0" smtClean="0"/>
          </a:p>
          <a:p>
            <a:pPr algn="ctr"/>
            <a:r>
              <a:rPr lang="en-US" dirty="0" err="1" smtClean="0"/>
              <a:t>NowMoveMe</a:t>
            </a:r>
            <a:r>
              <a:rPr lang="en-US" dirty="0" smtClean="0"/>
              <a:t> helps people who are moving find the right neighborhood for them, based on personality fit</a:t>
            </a:r>
          </a:p>
          <a:p>
            <a:pPr algn="ctr"/>
            <a:endParaRPr lang="en-US" dirty="0" smtClean="0"/>
          </a:p>
          <a:p>
            <a:pPr algn="ctr"/>
            <a:r>
              <a:rPr lang="en-US" dirty="0" smtClean="0"/>
              <a:t>My role at </a:t>
            </a:r>
            <a:r>
              <a:rPr lang="en-US" dirty="0" err="1" smtClean="0"/>
              <a:t>NowMoveMe</a:t>
            </a:r>
            <a:r>
              <a:rPr lang="en-US" dirty="0" smtClean="0"/>
              <a:t> is…CEO!!</a:t>
            </a:r>
          </a:p>
          <a:p>
            <a:pPr lvl="1" algn="ctr"/>
            <a:r>
              <a:rPr lang="en-US" dirty="0" smtClean="0"/>
              <a:t>Since we are a startup, every day is different. One day I will be coding (programming), another day I will be looking through cool photo options for our Instagram</a:t>
            </a:r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4294967295"/>
          </p:nvPr>
        </p:nvSpPr>
        <p:spPr>
          <a:xfrm>
            <a:off x="659165" y="6356350"/>
            <a:ext cx="2847975" cy="365125"/>
          </a:xfrm>
        </p:spPr>
        <p:txBody>
          <a:bodyPr/>
          <a:lstStyle/>
          <a:p>
            <a:r>
              <a:rPr lang="en-US" smtClean="0"/>
              <a:t>Youth Business : ALLIANCE</a:t>
            </a:r>
            <a:endParaRPr lang="en-US" dirty="0" smtClean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4294967295"/>
          </p:nvPr>
        </p:nvSpPr>
        <p:spPr>
          <a:xfrm>
            <a:off x="8543278" y="6356350"/>
            <a:ext cx="561975" cy="365125"/>
          </a:xfrm>
        </p:spPr>
        <p:txBody>
          <a:bodyPr/>
          <a:lstStyle/>
          <a:p>
            <a:fld id="{83563B19-5B2B-4AAC-A66D-8FF7C83E8865}" type="slidenum">
              <a:rPr lang="en-US" smtClean="0"/>
              <a:pPr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657830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Getting in to College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top few things I did to ensure I got into college were:</a:t>
            </a:r>
          </a:p>
          <a:p>
            <a:pPr lvl="1"/>
            <a:r>
              <a:rPr lang="en-US" dirty="0" smtClean="0"/>
              <a:t>Getting into college was a lot of work!</a:t>
            </a:r>
          </a:p>
          <a:p>
            <a:pPr lvl="1"/>
            <a:r>
              <a:rPr lang="en-US" dirty="0" smtClean="0"/>
              <a:t>I made sure to take advanced classes and ace them</a:t>
            </a:r>
          </a:p>
          <a:p>
            <a:pPr lvl="1"/>
            <a:r>
              <a:rPr lang="en-US" dirty="0" err="1" smtClean="0"/>
              <a:t>Extracurriculars</a:t>
            </a:r>
            <a:r>
              <a:rPr lang="en-US" dirty="0" smtClean="0"/>
              <a:t> and sports were also extremely important – I had crew, the yearbook, and the newspaper</a:t>
            </a:r>
          </a:p>
          <a:p>
            <a:pPr lvl="1"/>
            <a:r>
              <a:rPr lang="en-US" dirty="0" smtClean="0"/>
              <a:t>I think my college essays set me apart (in a good way), as I wrote about my experience living in Pakistan, which was quite a unique and eye opening experience</a:t>
            </a:r>
          </a:p>
          <a:p>
            <a:pPr lvl="1"/>
            <a:r>
              <a:rPr lang="en-US" dirty="0" smtClean="0"/>
              <a:t>SATs (&amp; lots of practice tests!) were also very important</a:t>
            </a:r>
          </a:p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294967295"/>
          </p:nvPr>
        </p:nvSpPr>
        <p:spPr>
          <a:xfrm>
            <a:off x="659165" y="6356350"/>
            <a:ext cx="2847975" cy="365125"/>
          </a:xfrm>
        </p:spPr>
        <p:txBody>
          <a:bodyPr/>
          <a:lstStyle/>
          <a:p>
            <a:r>
              <a:rPr lang="en-US" smtClean="0"/>
              <a:t>Youth Business : ALLIANCE</a:t>
            </a:r>
            <a:endParaRPr lang="en-US" dirty="0" smtClean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4294967295"/>
          </p:nvPr>
        </p:nvSpPr>
        <p:spPr>
          <a:xfrm>
            <a:off x="8543278" y="6356350"/>
            <a:ext cx="561975" cy="365125"/>
          </a:xfrm>
        </p:spPr>
        <p:txBody>
          <a:bodyPr/>
          <a:lstStyle/>
          <a:p>
            <a:fld id="{83563B19-5B2B-4AAC-A66D-8FF7C83E8865}" type="slidenum">
              <a:rPr lang="en-US" smtClean="0"/>
              <a:pPr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949503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College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algn="ctr"/>
            <a:r>
              <a:rPr lang="en-US" dirty="0" smtClean="0"/>
              <a:t>I attended college at the University of Pennsylvania in Philadelphia, PA</a:t>
            </a:r>
          </a:p>
          <a:p>
            <a:pPr algn="ctr"/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4294967295"/>
          </p:nvPr>
        </p:nvSpPr>
        <p:spPr>
          <a:xfrm>
            <a:off x="659165" y="6356350"/>
            <a:ext cx="2847975" cy="365125"/>
          </a:xfrm>
        </p:spPr>
        <p:txBody>
          <a:bodyPr/>
          <a:lstStyle/>
          <a:p>
            <a:r>
              <a:rPr lang="en-US" smtClean="0"/>
              <a:t>Youth Business : ALLIANCE</a:t>
            </a:r>
            <a:endParaRPr lang="en-US" dirty="0" smtClean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4294967295"/>
          </p:nvPr>
        </p:nvSpPr>
        <p:spPr>
          <a:xfrm>
            <a:off x="8543278" y="6356350"/>
            <a:ext cx="561975" cy="365125"/>
          </a:xfrm>
        </p:spPr>
        <p:txBody>
          <a:bodyPr/>
          <a:lstStyle/>
          <a:p>
            <a:fld id="{83563B19-5B2B-4AAC-A66D-8FF7C83E8865}" type="slidenum">
              <a:rPr lang="en-US" smtClean="0"/>
              <a:pPr/>
              <a:t>11</a:t>
            </a:fld>
            <a:endParaRPr lang="en-US" dirty="0"/>
          </a:p>
        </p:txBody>
      </p:sp>
      <p:pic>
        <p:nvPicPr>
          <p:cNvPr id="5122" name="Picture 2" descr="http://t0.gstatic.com/images?q=tbn:ANd9GcR-HvJyx9YXsez-EWD-1Yqo1-7U1xAG994OLQ19-bZzTNMSNU0sFQG5Kyw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8480" y="2971800"/>
            <a:ext cx="2381250" cy="2381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AutoShape 4" descr="data:image/jpeg;base64,/9j/4AAQSkZJRgABAQAAAQABAAD/2wCEAAkGBxQTEhQUExQWFhUXGCAaFxgYGB8fGxwgHB8ZHSAbHxwcHigiHyIlIB0gITEhJSorLy4vGB8zODMsNyguLisBCgoKDg0OGxAQGzUlICU4LywyNCwsNCw0LDQ0LSwsLDQvNCw0LDAsNCwsLC0sLCwsLCwsLCwsLCwsLCwsLCwsLP/AABEIAKEBOgMBIgACEQEDEQH/xAAcAAACAgMBAQAAAAAAAAAAAAAFBgMEAAIHAQj/xABHEAACAQIEBAQDBAcGBAUFAQABAhEDIQAEEjEFIkFRBhNhcTKBkRRCobEHIzNSwdHwFWJygpLhJEOy8TRTc6LCg5Oz0uIW/8QAGgEAAwEBAQEAAAAAAAAAAAAAAQIDBAAFBv/EADIRAAIBAwIDBwMEAgMBAAAAAAECAAMRIRIxBEFREyJhcYGh8DKR0RSxweEF8SNSYkL/2gAMAwEAAhEDEQA/AFnxxmNK00MarEmwkDULgTpEk+0YucQyKJRQNV0Qhpa7LZoNybESRB/vHaTAChWGZzLFAzu+mPMEhVWddhsIiIvANwTgp47yqUMtT0owDGFYNYsoMarcwgm0AiB0x4ITS1Olz3+e81kYLQB4NoebniSSxpo2kgk3EIpDbgLqBBG2kR0w/VMvU0qqGSZNUDcxKmTv2WRPf1CF4IydeKuYoOFqUyAEKhhUkMSpBIHQdbTPbDtkeOl8slfUqtKqQCVZoZg6rvJVSXgkEwpi04rxaM9bunAsLfPv6eEiphbh+RSkPLBemSIlajW+FbXkGy7ERqPrg4eFUSgAWWAtLMXn/wBRjrBNrzO+PFpJUdLU5LB1GuVuGAb4QDZmaN7DATxTxj/gHq0CabSkuN5LqOT6gSIsD6HGKmXp1NznF7cz1veMYi+I6jnPOqvUqCgpMudTKEWdJO5C1WgTJA3J3wZq8UShUo5lHIdKK0KtCqmhjTs3mU4HPDc5iSQTtGAXh3INUocQrgaiKZRZvJJDu03JKoLfvGoMdP8ADmUp5jJ0RVRXVqaghr3GhWN/XqL2x6dVjQQORcDB+c/HaLviR5rQMoSpUrXNOkXBI1JWZabMD05TbrMYUvC2fo5P7V9pc/qqmhVIJJEVVHljqWIjpYCSAcecZqtw1xlzqbKCutSg2oEpD03emZ35lMT0JN5MWvAGSOYzb5yog5SDRU3ALsYPuAIA3G8TtlNNFosW2Y36XBtby/iEHMtp9tz+shTkqYjlYP8AaGAAkgsAqzuIBIt0vg1lPDhogIj1lQWddREyZZppwZAi7XJne0MGaEVoDgVfLZjPQygTVNyAdRiw3jATxl4ty9HzkDpUqmlCUqcudRVgJ0FogwSWgweuPP1ValxTW22AP3PvfzlDa0o8bzmXp0qXlVjUzIA/VpWapVqMQT5dnLoC4U2gCDaJBs5HgPlJROYdqtRlVqjvqLagZidXKAIAAtKnqZO3C8sy0KDUaSCoaSeZKgVF2E6pAmVJgyZ7icGq9aqoIOmClgFl2HNyhtWxIKjvIM3nGqnURtSAYF7knN+W9t+WZJgbQZxbJFaahahJbYt8E3EnqN7X6neCMWuGUylOnrPI2xEgWOkkhiRJYwAZ72nF7jOVBSjrtALQP/cok7fDHz9MeZugFyJsTqrU9Um511aYAm+1r+liMY0pB/8AhJs1idue49pXFhaDqXCvszNWU6xoVVJ+6iBogRHUsT/eIiIxdymeUszMxJb7sysQBAA9tRHZzuMbVuKKoYEa08xkcAawFHKSQBsCYPab9sC8lVJKwVUGG0GAY5ZAE36iRbp1x51RKjXNTfbpt/qAQvRzwYFkJh7nUTyC94N77xNp9Dj1KhIloVB9339Pl+eKaVZ0mJIIj5iI7CZiZ6dMXtGr752uehJ2H++2/pjM62MopkeZzEA6Vsf/AHRuB0Hvv9MC+I0xoU6iAYgKRBEFuvTYgjcj6kBCmG0zbrG/Uk2AG8bxHrjWt5bqp0liRc2krY/eIEQBbm+Heb4pT7hvCTfaKXFssVplySzIJBYqFHw2sAYkBoPUG97I/EqppltbsTe5J0gSpDSCJa4BsLqdjt0bxNnUpBaq0lmn8LCCSx5VEjtM2ki5Hqg8UrVa9VzX101GrQm8SXY8vKW3N43Y3kQ30X+PclLtt82teZ6ozA9fPMYMyoPLJMmIjv6H/L0xplCXrU9QJdyDdQeW52ifUQJIIjcYk4hlahIRVIGrlBk2hVU+xNux1CJi1jhFNdRrMNdRmZIVXFwAekSNOsadoXcdPTJAS8gBnMlp0zTOkNZaitpgioGBsACLrFuU/e6C2CHFc/ZSEKqABRQAmJtqZpEsp2i+1t9QXNFSyaYDMSWMmJmQOUTGm09YJgScVczUGotAgmyg3G8EEXO0z6X3umi5BMbVYYjLkOMk6vtCmodKDSdIkq0N5hIIKw5i4jTsJwPSrTLSGDEwDT0xtGx6kmNtV5+VXI0KhkhkpkrqR3hdaixAG9oJsDYHsBiOlkmPl6GLK7GABJEwkjYEkhhaQADJFxg6FAPKOlRgQZdZqJddJVStgLnY6piBNrQRe/cY2oZhSVAIm4IgskTvJ23mx6k2OBOayxEgi4Pz7wZAJjt0vvsa1DMMCF6/hfoZtEbg9JwRTuMGUHEZ+mNRZfM/WIeYjUdCq0nTLzKiTMy3QxtGJKmT0FYd2UOFckGwaJBERPYSBzXnbAKtT1Coo0pEEra+4aCNwN9Mnfc74t5aowqKhdVgKmp9JUCCxdFMAKYHzYX64n2ed5ft+7eU+JK6MjMFYGGgaVFzqjcza50gb+xxvl85pGnSNQ+IAR+9BG8dyevYddOPaH8vy2DMWbU8mZYJcqVWBYm1hJG+9mtVUsCFpopEQqtuFiQdaTMQGm5mZJvdk7oBklqHVqB++ZYUWBO/xGIEbzusk2gTHfGufqhgqyCV+EEzE3PWRsMCVzVQhl1Hl67EbA9PQSew3EY2oebVBIIGkAX9SxDbnbYH073MextkmWauGFrTHpvABqAEz94adhMC46DtG+Kj5GrJnv8Aun+BjFupwGoAG1C+xvBjEJoVuopk9yok+uLq45ESNsWIM6L4c8KmjlnerArOs1OY8qiSACOqi+92J3AGE/8ASVmnnL0jULhaWsAjbWYIMQDOgNt1G+OkV60GNUSYMG1ht/W+OQeO2Y5yqGN1gew0qY/H6zjzf8fqfiSzm538thJvgWjL+imswp5iD8LJE7c61Afb4QPmN9iWzNI5XMNqUNlc46ipTgctU8yuBsJEn5t2Ax7wvw/TGVyzUSKWY8tYqC8mooYpUA+JSTs1wCIiIxHxXiAzGUqqR5eZoDXUTqrU+bUO6kTHow9Ju6hqpZedgevht9/P3A2jBwCtVytQZYvDU5aiZ5XRTJVW2LoCQwG45juxAPx5xALlhSIhqhBjppRgWMRCnVFp6+mD+czFPNZWmIK6gr0zTENTqMCwMzAK8wmRYdQYKj+kPjrVEWiQJpuNTdWJphrDoOcj1gegGamBU4nA5kn05/ffxH2Y4Ecv0a5ELw9CVBNRmZgbypYoLG0QinFfwZT0efkma+WrQhJu1N9TKfUwAf8APGNvD3GUpZPLpU0k+WAFBho06z1FgGXc/eAubYA8b40ctnPtiKrJWpkMAeWQOQ6tibIfhAKgwPvYjRfie3qaed9N9r8rX8LwG2xhfL8IXPcRrhx5lDJoaY7PVeNY91SQY2ZVvsSBzmZqcFzo0/rKL86qx+JZsGiQGBkTcbHqRh9/RrlwmRpydT1g1d3kSWqbntKjSvure2OX+IGrZ/PrlqYbzPM8qHF1aTqYjYKI27L8saaFY8VXem1tK4t18fvO2EP8QFbiVT7TnBoRlBpZdGhdBlkZzu8yD07wJjHQeF5bI0QjUjRpTTVWCKFuASSRAkm8nsMC/Eq06dUUaa6Vo00pCOoVBB+SwP8ALiSlwzMKlRYTnAsaqWt2Lev5HFOKVqitTUYuNsc/nnNOhdAJhvK+UAG+0SObdT1YkNJWTEAD540p0kZgPMDeWgVGE6rH4o6tLdt498QvwwGmqCJVWIPmLY25SJ6m822G2NsrlXSnymkHU9XQ6gZmTrt9emPLqIWRgiWJIB32za/z2iaFtvPc9m1Y0lpnzQoUFr/eaCYt0IJPp6YXP0h8ZQU6ORompqqVPMqlCAVRbCbWDVIIJ6LPUTr4n4icjS8x4LNamFYEOb2JUmw3Pta+I+CcF8vheZrVQTmqtWn5rtvAemVRbCAPTr6AAelS4dhXas3T+ICgBABxiScEy9KnTqCgnlJp5l16v3RIYjdja/S1uhrKUpnUxCvFogiFidXbbp965wJ4RnVCkNp0qCYO7GQB73IMe/axTKZwQ7H4AAKZYwGI1KYFzvPp39PHrUXeqxIx1jMmk4k9YUVCyzqVkKQ5G0iGGx9iCPriGjmDMKZF9wI+UCDY3vG3pjbJKqvrbSW3Mi9pXvbY/XrghXUITYExJtsCBYWFg1/nfHmnA0n3g122EHVHFEa9gpOvSDE36jqCYv1nFXNHzF1gaheWdoKQdjOwESPQGd8FGrFVEKWF4sYAJHX0PTefngTnWGoF2NhqAjvIMdZgDfYGb2iyDUb9Pm39+kYXaAq1Jn0VHXUwMqQ0KCD01ECes2MzvaIMxRBao4UtoF20lixiCBbV0AsL6BEmMNaMipIkBbroiGJifivaZAnobHFXjVNXVQsBbzokPYCxg7Ek7m0db41U69za1vxv885xRosHK0nUqadjMgSgJU6ZJkWkEdLi8WGFGnwxw3lh1km2ojTFySSLbgAQOY998OlfhHla69F1lZLI+kzMKurUYFyZJmCJsJxTr5gMqmrKhWutLRedoZDBvyzMiwjpj1KFUqO6bjx3+0g1PMWeIZBUkIwqMQAQoJVI0qzklZmZ2AAnc3nyjwZ1oqWSTzotMoWIJ1XDcosoVpmPboVza09bvTYI08ik6YgWiDbmEwIgEidsDeL8Xd9THSHaRyrYCAAq72EE7gse4jG5HZgLSRUCLS0aqsxjqQxBEQZsIMGYNhO2L9PiJuw0NPwgj4bgyIIgid/wxWenpgalDQL7QNum/fqbY0p0wjKX5iB8IIiSJEk6hA7RcDpvjUbNvEBttDWT4lTqWqJSUm4f70EETqVTpggG8bDcWMdVk1CaxZRJI1c1t4HKAZuAJkA7HAhaDuHKKYQAmLx0/H+B7YhZNDKWuogtEi3USeu499rQcIKQvgyvbE/ULxu4XXpaHcKASJVpLEaRJCrJ0sDJI3hliQcVc1w8+Yr0kOguFI5pdi0gQRffSFt+7gFRzwXQeYlfhUsQsSSI9Axki8xhkyecBoKhqAP5QJQCZU/DuDOkfdkfEflNqbU21CXV0ddJFoNz7mnZgrAGNLgkMObmWCNWks3oNW5vFeoHqMl9RqMAIGpubTAG0m5tb4TJ7XKtHzUVnLwoAsfiEEkk6ZA1WsIJa3q6cHpZenlMvUrVdBABVKNM6zqcMJqU+Y8qi0fcEfCcUVl5yTI3pFL+y3oim1ZS/mMhp6ZtIBALFfLJZTIAJ+c484NXpzVVWeWYkKdIAFuguPn7dDJ2p40UVkFPLl/LpmnSLIJURpgBApjQqki0QQZEkr3iPONUzC1QtJHUCUpm4VWYEG2mTJP9QC9MMLQo9o1cTypXLUiSIkxG94wrtmhJtgVU8RZuqopF5CyYCr2HUL+M9cCvKndl+cYnS4Sw7xjGsDsJ37OZMqILrEiCos0gmJ7fxxx3xyFOdzBWdJIg/wCRP6+eOzcC4pSzBp0ipBRSQT3EBtQ9yfl3GOUeMqAbMtDA/qlPIQw6rcqxGw/EWxm4Wn2dckbEfbIgqKbC86fw6nOVy1SRoaihB3IOlD2vER6X+dfxJ4bOYGlaqJVK8jpKsZBmm3dIJ/Haca+EuJLU4fk1MHQpEHrpZgZjpKnB/L5lAQ+h3KtyxEAbxtePfvM7YyNXC1mUGwvzv8tL9gSuqI/hTPq+TRJYPSPl1EcbEGQR6fdjcaY6YSvEimrnG6FnCmRsAEW8doJIw3cUX7PxEMvJSzZGrslQGR6S3rYlmPsAzNMVuKw0R58tabISzWH90H8MauHsKjVV2Iv+feQfoY2ZfJtFMamYaBHw6gAJRGMGYA0m5Eye0CvGtJloU6YlgagZJ3+BwQYtGpvxw90KVHMOUpVAxEhxcNpLGeob4pAPvc9Vf9KJ8jySQNPmM4BO8JTse0Hp2OMHD8T2nEBdj09PnpGIFrzo/B8qtOlSpqIFNQgCgjT6R6xeeoxzPwNm0bjjtIDtXraT3E1NXsYBPsThpz/jdMvSqMEPmEDy0JHxMB8VyIUk6iCbr6jCh+iHKq2cSvVVt9GXPRnIfW1j0UMP83cYb/F0KiO71AckAePM/vn1gfEcfENZ62acCmdUlVVQZYLOlv8AMIPtGCHiWg1SvqWlqOlQ50E8wnUPlYYocX5XNUEN5bQRtdS1rien4nfBPxnw7XVddJNg4IFpFosNztB9Th61btKJYjmL+G8s9+7aV+IZBv1Oml/yV1Qhsb2/2wP8UNTy9Ki9RVA8pRdblpYlQO/5dcV/EfCWIyoWg7EZamG0oZBBNjAMG+2Ejw/laudZaroaqqFVVCkooEwsKNh2O5kmTOK9gp1E35SJcw5lqVXN+Vm6yCnQTkytPaY5nqAHpqI5upgfdv0PxBmXfhOqoIYunSOUVVCn5rB+eBnGcvoyuTtpimRBFwZUn88XsxmjW4YFJGpK1OmbRGmqmkevLp+vfG5Duv8A5/iUt3FbxiTQylQG6P8A6CO3cYb+DZRvJNM3K3ECelgOtt9uvrjxcoftOaiRNOoFJmASoMj5zttfHvCz5mWf75YrqNwQTcrbYBQBv0O1sePxiFlHTPtGqMWEIUsrqIaADae8gg3+v0PTEtVxYsBbVeQRHyO3Xv6XxpQc061KmFcqQkEKSobnY6mFlsFF7SR3wNOWZ6zUgKgUAkfqmCSLWcroNjNjJv7Y8p+DqMfpN/I7WkRY7zziDBpCiZAXUREhdxvJJJJnfmIwP4sjUWUHmOgFVEyJ1WI7jqe3yxcTJ1AKp8sgI4Cl5UkAIJCkQQTN+0dr6ZigyZlUcLqYBgJtFxdiBFgfoMaE4aqoyl/aXBFsQBxHO1UDEBHICklg5Fr7g2GoyI3npsYMzxmqjA1tBhdkki28yV7ixkmbA6SMXc1SpVS9WqwUrARdY0swMEX3I9DEk9CcUauTyiaW8t2dmXy1lebSBM82nTqsT2i8nGxUUABlzJMSMrDnDa5zNNmekPLYftqgW1tlBuRBuIWPQnAXjfAsmQdEVKxBNqhB5uulYXrAk2hdpsfz2SFTLcmXAMDlRnCyqxNhpMRHtpv0wkVOAZkylJKD32SpN+QagxIAIIN97CNyMJw4QnWrFPAn+9vac4IFrRbzGUegZZGjURLAQYJW0E6bjYnsbyMaOxqlVSTOyKdzDASFE7WsLjp3K5jNVKKsopGmheBrGpixBBggbwSDsR5kXkyEfJ8zFWVCAGRRpUWAMatQhoIOxM6tov7iXO8zG3KWuE8FQ1Q1ZahpllBIUgKSCTqtMTE6SCLxcRi9xevQAWhlabVdIJZ9Gl6jSC8zcwQqwAZHtGK6ZurTYrRqEUywBK6ZKgfFE2FvhYiJAm5xJmuOaanmagYTSASrEEPIaFgEgbTrAnvtxBZgxPpOwBAddni4VJUEgBriOVpiCpgKGBiSPfES5o09QIJJIg37t0II3ixn4SO+DtbiqVvJ86QioKBWmIfyxDKCdtIcaoN5UwIwt5itqZSZZlHO2o88GxnpaBa9iTc4slmwRFuBkRqXL0n01KdNE06tTO3xWUEm5OrVzTMAHaWGIc2lYVORSAOaXK/rFtBUBSeYzDAwQMLtNULNPxQSAqgAGJg2HqDHynD/AMO4MlahRqUgPNvq/WsQzQIpeYWGlmAadIJBAgmMQqWpkFjjxmhH1CwEAcXy7eUipALEmVRoAKklCLwSbQq2KD5XfCuUqGilRFLIlQwCI1BdhsZFgOh1SOmC3jDI+VwpqmpnJcU6bazKoWDAEE2AgiDzDUAcWPAnB6WZymVAs0VGqTLAAVX0gK3L+77WO7XVHD0rjkbR9XelHK8OTQ/mVTLgSsrUJn+6QRuS2hV7bQNSrnsmQAWbkkqRIYA3LRAB9vcY6zmOCMV0rTLVTRYiKb/eRviglBLAbW5AAQCAErxkoVxTCcwUkoZOnUSZLlVJm7fenoYsKB3tOKLcxBr1AGOkEArba1lttG9sQjPv/d/0r/LFvM0A9YqXCjcE2GymMV24RWBI8tj6i4+RxsBW2ZAa+U7VwbiNNJanS0vqIJliLMSTNp1dY9BFsK/6Ss2PMpM9JfhIFOwXlk3CmJGu1rhh2wQXPtMUwJNmZR3+cKYtNu04E+KqKKlJ80pYEsF0kAjUJuoYQLD6HuMeJQJWtubHlfO01MQUhXwJFTJTFgWTSAYF57kwdUknqCdsNQVYPToI9Lgzt0Ez6DphM8A55HSrQoKFKvr3aWHUxqMkQvX/AGcdaMoG4sLdDeB77jrsO+MXGgiqwmqkwNMCBePcGNei9O+vlKEHZ0ACGdxIse2vCZ4M1Vs9Tckhr1WIsYWSb+tuuOnlNLpG7Oq72i5v3sDf2Htzvw1nqYzOYzFRop6bN0BqVk0/LSCfSBjVwbuaLrvjH229pkqqAwjLn2z1Qs9JFARmAcPpbSSGiVEnvv1O15BeOPtLJlPtagaHcCHkuCFJYk9REeuofNz4xxtclQdn+FyAkAXYgnTYnou5AH1xWbPrxBw6KalKnR0TAA1Vo8yzsmyqon++2KcOw0K4XHwfzFZRtec9QNncxQoAaCTpZhstNbhVF7KqmO9t8dq4flqFA06ClAKR1UVkalAGkm9ySWYk3nUTuMcIzmXZarUhOpWKGNyQYPwkgg32kGcOXCfAlSoyGrmFpl1JbTpcjYxOu7RvAIsbnc9x1DUAxfSq8rXz1/j25wL5ToXGaNFcwEQMNSs9SWJnVBBWSbyY6RPbFev4mqoQKlWnpAbSeSDEr8cXgiDHYjCbT/RspA8zPUweq9vQ/PEFb9FjkzTzdOos3hTIA7NMTsNsP+nB1Et9QANhH1HAIv5xpzH6QmS/2lCIBGmmt5G3wfxwrfo/49Xo1sz5LgU6jeYwCghbuV6EAmYgDoe1ilL9F9Hl1VXa1wWadoG1O0YPZHgr5am9OkRoMgQWVk1AgsIpQ5vqvNwMX1kLa5MG5FwJDn+J1K37V9RAgGAN4JsB1/hg74n0f2Sz0k0BnpsQO4qKJ/AYpLwpDE5lrWP60iY9PLke2K+aFWjSKpU81dQgO7huYqOUwgIBAMieu8wVSoVvq5yj5tblBp8Q5h1KvULKbEaE69OVZwc8IkvRYKwUByDAEtKzcxPX8BGK9Tgj1IcVqKFrlSqEzY/EUJJncnfEtClURBRNYSampalONEdVMAKpnUdr2udsSGfqyIzsCLARj+yqQG8ypH/qOLbAyCOl7em2NP7PIAY1asWkec8gX9fywJfJ1Qf/ABNX5VRH4JjKdOuwC+YwG7OGgnp8QSSRF5PU2FhirOvSRAMKVsmdMebUuIu5IG0TMg9/kfbCj4paoHphj5jCmDJABuxsSFvEWB6k9zg02RqAH/iKm1tVW30ZRhZ45k6teihWo5amulk1KuttiVDEDTHreBAmZmSD/uUU6cxa45xOo4qazQ1EAgwSwuIEhZWLbEC/a2I8rm3ppUq0c0ulQiBasAkG5K07gBW5iLcrAwNRA04jwI0WJqgadO6upgmdyN2ETtHMs+pPh3gtGTW5CgMUJkGdLR95bbnv8BI3GKnTps2ZnN2bEXM3x6o5XVWYwQVBY/EPvQ9p+UW9hiD/AP0jbLKBjzwWGr30sT8hYxtgl4g8PE1GGXNSqySWhHJPUwdjF7jc+4kBneF16e+WqbAmabE88RMbSbRuDvOKJTQi1pJtYh+mxLqXbLHQS7EuJe6frCzzrOmTpJMgQIjTgfoyUa3qVOYFaaU9GjUCqy5YqUHeYJBVpNwFermYiZkXH/b+tu2Ihmr2tt+FvyxUUD1iavCH6nDgJiug1bSQSREwPKL6jeALAmNtsD3VjGkOSx0KVUwWtyqQLtPQd8Q5bL6hIliAWOndQt9RtsN5t1uN8HsgQfMpUsoKrmBq1sY0iPMTSRcFjeGF1PaWOB1nCxgriuQzNGUq03VdXUNpJQGSCReASJFgJxRzoeFZ555IJYEmCQZgyLg7779cM9fiWdfRk6jq2prrVKOAy8l2eVUqvqLifiJlY4llfKZ6ZJ1U6jowiPhIExMySDIgbC5vDUiT9Vr+Hz8wso5RlzuTkUC9NKasu6iXOmnrUFBoDTq0apmUYMbAYfvDRCaTTp5tKN3CkzTIYlTppNqJ3aw0hgTEkSVCnxStW+E5Sk5pBAXfVVClA+pQAbFWgC5EsCB0kyi5zKV2UMqsyhiUoTEHSSqoEAUEsQIEhQBPTBxFNqiaCQD+/wA9fKXQ6TcQ5+lDhwo5SsULNSrOrrK2SqGIcEheXUpsLCUeZZrxfo78QUqGQpBSPPD1FKhCQFdqZNRoEWAAEkDaSBLCh4qzucOUrJV85kBUVGhFpBnKVI0jmJWdPoCCekr/AIMnRVW/xqTASREweeoh32/zXBN34am6cPZzcg79fg+ZgYgviPmVzahXjMZgrq0oDUKtqGoFiGMFSSNiFBBAnZVPiddXNPmao/M1R2vLNBU6gACCsRvIA22wfUZZEcM1V9Taijib7EGHgiARYx74F8UqoVTSAoEjYCQNja3Q9TcHbCmpiaUp5ziI/G/2ze4/6VxSGacWDt/qOCecoq+YYFgosZJj7qWnacYeBH/zqI92afwWMegjKFAPQTK4bUSOpj/pWilNlBLHeGJAsNtgNiY3uLkWEGfzD10lkVwCIUwSLxMGNhJ7RPXFF6zOQpdhtpAAOxMfEI626X+k9LLnUIYi9gYmBaSRB3Jt0iZvbxtAU6jvFLyDLJogouhZkggQ0nVYyCNogg7iMMrumkqWCsCIIMtG/wAOx0ki5vbHPqnGXqV10AqJhlkbk322G/0x1P7OnTZiQPQnZp3Bi/ywOMvTKlufzMstTFpFxDOh6L1FZwURys6QQwB3gzMkCZt2vfnVLIF+H5h1AAp1qRZupBBQL7AuD8/XDr4r5ctXsRqCaSbHSHTsSDMD5E4r/o8yC1MvmadZtCPSqDrHME54AvpKr9Dh/wDH2VCRgXiu+qe+KeNUX4ezMJ82kqoNwGMNtsNJBMzNhbtng3Kk5IjzNJBeryvpfaF1QZ0iCb2uPTCLnOFV/LqalhaK6n1NIWWCQsSCSxi3zOOwZPKNRo1GdRTQZdgCY07AAT0264sKKU6ehTzJhNQs1zOb5OoTxBJY1OcAktqm5k6tjebzGOmfo7pE1g7VjVYMNM1dYXkeYgkCf4DHPeEcKqfbUYAOKgqPTZTytZgYLRBBMEGCJHcHHTfBOSqUqqCopUmobEqZ5H/dJxU/WoHh+87l95Q8ULT89vKDK2ompN5YkkkX2xLnNJ4SCDoalVIL6lSSzKZ1Ex8Lhb9o7Y38alzmm1JAAVUJWAygTYne7EWxfpcKFThoSmormo+tqeqLjRyalIIgKDc/hhNN2YfNxNDn/iBihwIB2rA1tRGXdgPtCPBAHNCm0T8RsJxP4TpPUrU/MqpEglTVU6oIsAhMk9tt8WuAeGczSr1NWSFKm+WdQwcs2ttP6uPOYdN46b4u+GfCWZoV6TvTKqrXggwDI6H1vidSiVsALyCvfnIeO19WYrkAL+sYQPQwT8yNR9ScNFLWeHo1YqRrpaI6IHpAA23mcLPiWiq5quKZ1LqJ3m7QWH+okR6RhuzGQQZBKdFyyiohVjEk+eH7R8Ujbpi9JTqf1l6xGhZNk82NWhpsYItaw6+n9TuLmeyYZSD1Eb4qZdma0OpJO5EKevU9dvn2xfz+aCiFu3rsNrn6j64YWKG8ibg4iJxLw2VmGbT/AIpj5H+eBTZFwAhUCJ5wW1GNNySff8cHOO+KKFAxWqS28CfX7o3/AAwqUvH2VJVS7mGM8jTvYfKTN+g+XnmkT9ImnXb6oycK8P1GILs4AMxqN/ph5o0gqegEn5DCzwLj9KsJoVAe6k9+np/2v3YqtUPSYSVaJjqP4HbGjhlVb9ZKqSYuVs03msWL+XzSG06AABMQJsevUrYtvjPEoenl6QUL5bxP72qA1o6WnF/iSlkKDUGho25dUgmL/iI7TadPF+UnKUngymkbxZlAM/MKPnigS6tApswi94epaqxBiPLfUPQqRG19wcKDhkK+bXpBdY1AVvuys8saiYOw9O84aOG5ypTdxTpu7uhUFV1EdSwBZQSAIgkbzeIKHxTw7m2eoWy9ZxSUPUVgsosTDKjnTIBIXVqiLdcTSlrtGr1NJNoJ4vxlUzVZqCgK9UkKnwm/SAIJ6EdxvgNmKBZ0byRSDCVFwhHVtTE7db72gG2DubSpUeo9PKGn5Q1MKamKYWWlhEj3aDaItAh8R0Zp0D5cMyhVKU30mIjnJIdjKmUsNYXpjcgtymFiTzgzL5lqLkrUQW+7qZTGkwR1AOxgwRqH3TiHLVjScPTZgy3DJIKyLiYvuVPQidwcTcL4HWqO1N5pKFLu7odKhCF1Md9IZwCVDHmFjbGmVakKmhqmmn1qKhc+4UlSR3226wMVIxEIMxs0+lQXeVjQS3wgbgDoLDqLLtinxCrrqM5EFjPe56zvfc+uMqVxuL3i/bp943N5HS1zOIGr3mPa+3pjlUiDM9UW9MXcrmTTaQWglS4DFSxUhviF/iEg9LbkTiPLshIDEgWm20wJHX1j88ReaPX27fjgnM7MZ+FeIAKLU60MApVdalm55BEybbE7EkiNsacO47To6zTpLqbTI08pKyJAkgDSSIieabm4XO9/6mceUa7IeUlZEGDAIsYPQiQDB7DEjSBvHFVrf1GSlxStVdAAwDMByTaYAiZvaJP4b4F5/PMxO1iwZZ5jBBlo3AsBPY4tcC4v9kqUXIYCDr0tdkJYQVBFwQYDdh0jF3i/EzXWmShKmpUZGY8xB8sx7LYWP3mHYkBApwI+osMmK9euWcmwLWMC0QLDttix/atYbaP/ALSf/rirmUJZrCRcgbWAxXjF9KkCJdgY/wCvy7mR69JuI1e4n1G2JqWdcjRMKFgjQPvb3I/vbzO2B65sGAWMWGwFyL7nbb/fBrN5hKdHzFZSypqg1SGDCDHZr/d3v0x5DKb7Se/hFLJZh69enN1VxAVQIBIGw+W+Oi6mZvjte8CbCBciJue+2ErKeICx06JtM9u+/ScFHz1J9Ok1JgyGK6ZPUGxE94P0Bx3FU2cjFveVZlG8veMs4zUV30lrW3Czueom8+mLng9XXLlQSDUpu1UKCSVPSwN9HKLWBmROF7jTuKaqzk6yZHWxi49ZkG1u8nHQuDkUMpQMqRpAPzVP3iFgFWE+x3xB2NCgAu5P5hv3YA8c0dHDq66hshF9R/aU5UnuO430/ITcC8SulWm2aq1DlwW8ymSxUAqb6L2UkMAB92wxJ+knMBuHVrEH9X8udbGLdLnqe5GLVHLUj5NZp1BV9Vsq7iDEC4Fo+QBHD19FEMw5n9hKUyJDxrjdKu9OpkTop0cuedF0trqlNQiAZCIG7x6XxJ4Rz+ZPE8vTrVahHOdLOSP2dTpJ6j+OKlPP0qZHNpVjKArpBQQACXsQTLWMA36wLHgnT/aFBdCj9oZBVmMI4MlXaL9om/TG2nVLuMTUtBjSLesJ+LczUOaqKxLBCNN9gQGgW9cUqGcqoISpUUSTCuwHvAti/wCJMylauWVCoVQhkblSwmx2iB8sQZemilWqKxTUwsIBtHxTa/zwjt3ibyi2CC8my9XNMJDZggxBBqH6RiM5yurEGpWBuYLsDtaxOL32yiVVWqMAkimEnl9bnfr6TuYnEHEszSqAljNViBrEkxECVJja3ewuZsNXj7xQ3hKFRSZJkk3vJmTM/XD9lMsaeSpKzapemy2iAzo0esSb+uEB6N2U2IMGw6GMdCyuT8vJ0wX1y9NgewLoY3O2L8Nu3lE4n6RCDkKpYC98Ifj/AMQPlkSjSk1qptO4mJIk2gxbaWnDzmRqAAPW+xtvFwbGI+eOd8cyZfidZ3BGikopXgGSNRB2m8SDe97YPEMAL8hJ0lu1oDyfhuig15motWoRLDUdIMTEgy0W9LG0Rigaq1Fp5dsvSQU5GsAgtqFtRAk3H44cKjarRIIE8+9p9t/+2KYyYN5CtuIJneR9D/Q3x4Y4w51f6+09FuHQ26iKGdyDZdvPoPoIPwlwSQZvA3Fog3H446j4V419ry61B8azqUTYixHr0v2M9sLlOiqroKzO1yREQQZaxgRsBsMbfoyyjU6+bp6SFEMBE6WY1BBPwk6FQ7np3xs4Wt2twdx7iZqyaJ0arBExuN8L3jXNEJQpgkKUlh0PwaZHpH44PbLBO3e2A/jPiOihSTSp81CNR3XT5e31x6bEaDM6fWIlGrUDL5TBCD8RUk/5YYb4o5qhxDNciMyp99qepiRe+ldtgIJ3tMYK5OmGJF7AsYEmFEm3XvbBjK8SyyLCOVBUCoYYlo3sSQJM7d/njGrlZoqqDiIGczz8PoFCdReS2sulRtgCbangyA5gQAMLTcZzTufKaqQogaedQqrsWbsL+hJ747Lmc7lWXynJajMlG1i9xuDJmSDPe8wBhdzPD6ZWkFLeVJ0rpCqdMAWvIEgDpbrFrLWW2cmQNJicG05jm89nMzTYjzGoqRrCAlJnl1xaZa0+mAbrsfS3y9sd78P5rK5KhmA9Xyg40qoIZnqVCSHANiykbmwncbY4YKY16QdUxcXM2sNpvaY9sbaTArcbTLVUq1ibmUmnbbHuoDYfXFyvkyL3EkxOxjscafd5iJ6g+kQO/wCHTFNQk7SAVDH4/P3x6H9u/wCe2N6ij29d/T88eKnWflBP+xFu+DcTpu61EIVoB3EEH8R7YjVjqBWQSQBp3vaBH0jFrIaNWka7kRpMMTIueixuN79cQH9XWgMD5dSzjrDfFY3FpsfngCG0YuCcLqkmo1NVBEBnpjRqbmFjYECCSAIUdJE7+IGVPKD1dZZS8fEihmH7NgANHKQFAEFTvOCVdKzqpFc6FK3zBZNLvNhzFQGuDsAG1YXKtQeb8BIAHxAEzyyZABO8Xk2HbEB3sywIXEHMddXfc7i3TEPnN+8R88S13iqTpAvt8sUzjQokjvGmoSXRQtxMSRsQL2sdt/yxT4yxCQQPiiZnYA2/CT1wZyVdKTa7hrffHXeDvKwCL7xgP4gzasKarNixJPr7epJ+YHTGKllwLSStczOBUxzMxIEaZHyn6i3zwx5OqolVVWkC5sPWNWx67iIOAnDF000a0GWIm86mX22Ub/zwW4emtiEBERvJYR0kd7SekehmdfJM5ybyHjmaZ2TUAulZET1kdeg0kdrWjbD7w8hVRSpAgDmWCrbcsSSd7i3Q74RM1l5zNKm1wfLU77MQTIiQQGII3kHD/UqgK7xAioysSsEqxUKZO8Ta0FYudWMvEqOzUS1roBBX6Q6S/YKrTqI0qJAlf1gBBBk30mCDAgiBgxmcu+Wy9GswL03SmCQuo3WSSItpEGB23mcI/jXjRrZaoqtK6qbxqnlY1TcECGDFbdmEWIGJM1xHNV8jreuj0FrjLpTFFFZSiagdQUEwo03J3+eKUuEJohW5G/piMo0x48B5SlVLNXaqV0U9K1bTKBT0v2bTs25w+cE4XlKWk0qVElJAcKuoarfF3IEE7mMcz8NVmGWy/NGqkpJPeO++/wCeMzlaoMyk1DoNE8o2nU41SI6lbf3Ti61FpMQFE0KuobmdcznBMtWlnoqT1IGlvqsYAcZ8IocrUpUw1RWqBypjUPgkCYB+H3v1xS8L8cydKjT80sK7UkapC1LMyK5AIWwv3+ZjDRwqvlavwOtRpnmPOI9Gvb2xoISpggX8/wCpM6l2vbynN6XhqgqVPL+J6T0/u2kfLYgW9OmBfhfwvozNKoS3KxIDIBNiv75PWdumOi+IeHpRrGu9colSRpIZlDEXI0g+/wAzigvFcqCp+0TcH9lVvB/wYxujKxWUUBgDaAOK0Aleqo21E/UyemGXLVQ/DtNxorqp2O9RX6/4gL9jgN9hpVC5XMTuTFCqYBJMmF/qMMvFcxTbLN5a6VGmp8DqCFKsfuDcDf2nDILaj1BlKjAgCXRkli0WH7ifywlcaoxn6iKEM6DDICLKnSyjc/h6Ye3zVNNId0TWdC6mA1NB5VncwCYHbCbx1G+31GBAkL0MfCkTAMfPvg1qd1GnwiU3CsSehg+rwuu2ggCCsiY7A7h/X0xWyHCarFqbNL6Va1QdS6iAG9Pp88eeL63nZRaaXIdAQFP/AJYZbEXuOmxU7EYVv7FNQDy2IhmpkqikhoDKWg/B0LLMaxNgBjO/B02wPntHXiKtvL+Z0ClkKi8zppuYJ6QpaxMbKpk4oeB8qrZziPwnlpkGAVk6zImcS+Es2jcOyymrTGlqmpmcQNa5gKJEibiVFwNwMVv0W1dVfP8ANqGmkAZsbMNQ2idM7D8MDh+DWixIN7w1KxdRcR3zHDU0mQD/AJV/liDxXRU5JSWgoEK7DVYKRt2Ym3YYv5qoFVidonvtgT4iNOrSpq1XRoiT5bnpHRfTGvABEmt7iAfDdMtXUQSOefQFGE/iB88JPFOHUqJeu61tKPqMU0gw0wD534x646FwPN5ahWJOZ1EITo8qoDBIGoSLwYFttQ74VvGeeyyhqVKajVEl3OtQsyPhckfUabxBviVNbbxq7XN4G4FnKedr1MyEdOcsQVVlBsfj1Akn/Dh+4rlzoyoUbjSomLyP4sMc58H5zLZcilWBFNzHmi+jV30xI7kGQAN4GH/jHiHhtVKSfb6Q8uQYRm1THS0beu+GajdiV2gpOcSlwzwxTrZoq8063MPMEMylS2oCZHVl7X9BjnNbwoGzebpq7N5Okj4QWL8x2gC2oAWFxcAY6twHxzw3KoyDNawSDak4iLRscIvCeNZQZ7P1HzGlHNM02FNjqAUzbcRbfFV1rTNt/wCxOZFNQahj+oocX8O1KSandT00K0shsQDA6rNwAJwLrcLqKC1ovcGdjp6eoPvpPbHc+H8Q4dUoNzeZJlmWlpYgwomSCQGAG+7LbAXxHkA9F6tICoi0mCqykQqEWCrIBWRfc9N8OtZrDEnU4cLe+OlxvON0onmJ+Qm/TcjHgEz7/wA8S1ACZ232v/XafXGZfLlzplVIB+I6dgbe5iAO5HqcarzJNVU3ExsT8pE/13xHWaWJ9cX61Z1CqBIUSZXvo39JAE77jA5jfBEMf+AZQVcrUqNQLBhHmDcRBYhlpkKvMQR05RYAxQzfDEV4IXUAolHkWVYIIMXsbf7YteEfGdXI+YlLywWqeYAUBUhgAVPwkKBbl7neBgbxCs+YzNR3ADsdUDtsCpj4YgC+wGM7rg2NpVDna8EO0Zg+5/LFZtzbEz2r+x6+3rjUoO+KjFvKKYby3BK0qSpDMfvD4p0kESeaQT6WwK4hSK1IIIIFwfcg26bbY+jOOcCpUzlQiAxXBgwNRtymAAAQNJttEzGOJfpGdG4pm2SAC6n5lEk/WcZqNQsxjGmFAIkOUypKpDAEgAAuqk6pMwTO9rf7g3wfItJI3FiSRfaQQWP/AG7XxR4Rl3dw8KtNBTgkb8gUrJmZj1uek3M5rn/VI6KjGQKekiBEarz0HKJE6bmJE3psxivTQDUWF+nOUcnTjiVFGKwtakLWFtDdB3Nz88Emq1Ch8mkx/WE2qABlbVKs2zaZU9ySCMC+AM1biCsAGJctJOmyH4pWbkLJAncwL46nwjw3UFEk1CnZVmoByrMO+lzO1+wOA1K+Bn56Sy2Fr7TgFBooVtiCoWevx0j+S7YbsmR/Ypjf+0GnrJFAfTf8MKKp/wAK59VPvcCPxn5YbMhbgxDEL/x1T4pH/IpAdPXGwnun50kuccvD+WZaVIGRpER6dD81g/PFfO0S3EKbQY8oIYJkgs4IA6mHkdcX+AZjVRVlkgzf5kfToPQDHvEvNoTnNH6tdKoTDAuNbQygEhbC5gSw6i+KnTarWKLkn8y+oKoYyxxdKNN/M0ltaqFIqqBIpoCVhDt7tdYsDBGLXpCOSr6frltH/wBHpjzKcWHE6hARqRWk1RZcut3pKQeUEyWJnuNsXE8M1SQAVJ7Sel+pjHV6FSm3fFr/AJl6bpbeW38QlqTUagq1EMRrrKWUgzKt5M/WRGK2Up06hUBKgBMS1VCPp5QPUe3XFROFVVzfkkj9jrNzuH0fXGuZzdTJ1VFZC9IiEKAWO5ElhJPrfbcbJpZiLzu0QAkQtSz/AJBdPLqKxGlgaqE3FoijHWx9sGczn/N4fVplCqmg6WfnACMszoAm28YC8VyNatUFSlKEVUG8GNQaJBiFU6fXQe+GDM8NJSouoSUZR7kEXvgkVFayxCyMMwD4k4iGTJqaauyIlbWb6SNPLvMMASfYe+BebzlTM1amYOldRCrTki6MyBu8MvlEnpJ6aZzxXmhl0omvKsaa0hplhFIFmNhInXJ9FxdpZVsxl6NWg9MI1JRLqSIXWpGgoSdXLePuz1tQ6hckYkjYi14qZXPVGOYpM5OkEGFAHJUQAiw22+ROC32RftFG2iXYVCLcjldc+hO/uSeuIuG8O8mpnKr2ZNSi8AnzKYif7xmBEcu2KdLjpzrtQCtSDB1LahJOkzpt0+L5dcaKZATykWN2/Mg8L8Xrvw1ywVlTVUaoSS58kqYMgqWPmqBMEjeQMNH6IM09b7ZmahBZ2WnAUCNOt+m/7SL3hd8RcH8NNRygy9F10PDVSwnmGsNKBSSGZVIvYUwPXHuSyZyaUqCU6a/8dSuGPMCpYGTvN01EWC7TEBbNdljMxWwM6BxGoNLA9R/V8CvFOepDLs1ReRDJ0vB37mmfyxJmXqOI0qB1OsW+UYVvEucr+alKE8qpmFosmmNakwVZpNmUGYgQ3pfM2q+dpppgMbXzEmrxrTn6NSmvmUqiaQoJkoZRzcC6NTZhaOVSeowpeJeMefmalTTymyqS0KAAtojoL+uOneNcllxRdreZlyQjaeXSzIhS4gFSQZ/xDrjkfGB+sPrBONNAodhEqo3ZlyedrekhGYOoFRpP92T6dScXPIqHZCZ7kA4i4HQapmKVNPidwq+7GB+eGbO5KtTqNTaSymDpkjoe3rhqtTSbCV4LhaVYE1GtF9clVPSBG2ofzxJlMlUNVtAWU0zPQx7emCVYMg1PIA7g/T3xP4a0M9VmqeUCVuy6gBE303n0AxPtHKkgTU/B8HTdAzmx3zyseg6xh4ESH/WNOuVNpJJWw0qJJ1BSIHQYcuB1w2VqppBfQ+hr6RysSIv6bY5TmuOvQrU3s4Uhhf8AdP4T3xmS8X1vNC0EUeYppKgU2LjRK8xM3+oFumJ06dX6gbQcfV4caUTOnH2OPOCs5w9vNZBpBEQC6mSwBHWCSCPbGuayZARqxuSQYg2W0gqSLH/pbEvCoGfy4PwmsgI9GYBh8wcOXHuCg11YCIZw3RZLkEgExJB2/jOLGpoIBnkincExTo5RaVd/tCtp0kJUg6NZWUY6ZBWQe83kbwG4lSC1GCzp6SI39OmH3J8apiucoSrU6eYQUmb71PU1HSZ+KEq+xWm3ecK3jXJpSzdRKU+XClAZsCoMCelzHphqdS72PSFkstxKHDHXzUNSSsjVEz+BBPtPTF18wVrydi0EQNtpMR9eu+IuGuhy+YDfGNDUjBsQ3NzAQOVibkSQMGPGWQRaj1KJmnU01AL/APMVXJkmTJP5YLsuvSeeP2/MCqdOocoDP/iT/iP5Y0qxJ98ao81ge5n8MV6zcze5w4GfScTifVHizOCn9nciQtYExciIO3tj5y8V1w2dzbIZU5ippMzyhyBHpAGOljiMEc1UmFNlB0iIAvAJEX6WG4iecZjguYeo7BNWptUzbnOq526x7g487g3y2rG0pUIsADLXDuJsjikQTS0AkWj4QZncxtE3Ii3T2h4jqIda0tUElW0QAoKy0qN5i/QkXw4cI4mMvl6VJlGqIa7cpkm5YECQdv7vti1mOOioiwNTaQpLoCYF4IDC9yZkb+hGFet3spjreRNNSb3in4Xqw+Zq3lMtWcEGCCYQxBEcrG42/HG2R8U5moxkVmEgaUVjAgwd9y3LNve2CPBcvSyrOQ2vVT0y4sASJgAwQSYuREb4ZT4i/Vwk6tQgmmCrbjYtImZtuB1mwqVf+q39bfxKsmq1jOMtIpshEX62gz6xffDdxvN5itllyyUl0E+aWT7zaaerYwTyiT1JsTM408ZtUqpTHl0wNQjTTROjbMNxf2sLAzivlOHZlANSlf1YIDHTbSGBJADC+mI7e4xr16lDnHr/AKk2UlrCPH6Pm05GkGEEF/8A8j4dM3xPJDI+VmjqBqBhTUSxhlYE7AC15It745flaFcLpbUzdgY9LmwnrINrCcatklJ0tLRa5vI6zIBNzt26Yyirpcsfn7R9TAAWj/kk4dRKNRqmZIeoKZ+FlJ08ovB0g/LHviviFNcnXOXrv53lk09KOpmQJDRbtM4Qc3wBTGh26QGkAsdVi0juBqi2roMGMlwqaYosGZyvIo1M8qEvYBhMGV636lof9QABa32P5nM1R82PrGnLIhzKV2eof+GFNoo1S2vWHJkJpI3vN8VfHdSkMr5iF9dJ0Ya6TBdwtyQABJFz2wa8K16uUy6pmNwQnKQWmJugWFt0kWiw2wbr8WpEQ1T5FZH4pGLLxKDfeHsWYec5FxniVZ63EQuYqqqZcVaVJqhHxCkZS8giS4I3iNjOOr8MKvlqGt21GkhYwSSdCzJgze+I87m8s6lKpV1IgqyIZHY8m2N047RUBEYgAAKFMAAWAACj2jDfqEzG7J4peOMir5zIUlDMrLmWIi8ikAPu7GSP44A1KT0/Cwcs6VAilY1CFOZGnm9UI67EDHRszxWkKisVZqigqGD3UMVLLt1KrIH7oxF9vomkKP2YmkIApkDywFIKwsRYgEWtAwTxabQdi0XhRqNXzdFFJ82KaF1bRLKzEnlvoTU0DmJKi0yEnwhSH2ukymBFWoQQCxKoZQCbyhDX/viLTjrtHiWlndMswZyNbCZaLCSLmBa+FThHDBQqK+kQtapVAqAKR5iKmibyAFBm2w63wnbpoIi9g2oSvx7hyVOFZ2qCxKPopsJH7N0T3/aGqf8AP2w1nwqlYZatLrUXy3LHmDBAxCxqAF3J1bi/fE9TjikQVoEdQXUi21j2/hjdfFagXNNQOgv+RwycRTC6eW0ZqTE3hQcLTs/1H88cq8eeBs3rr5mnVBoU6b1ZZzrGhWbSAJvygTI6dox0MeMaPWoPfQxxHnvFFAqVfTUpuCDKsVYGxBGxkWIOGPEUjB2bzk75Svm+GUAlN6lRwiaQJZifOVWJOwDKjFiYi59VjxR4FzOWzWXy9Qpqr6FpkMSslvLALaQbWJtYOMdlyviDKUajVEFS4VVRQFSmqrp0oBFo7zHSMI36VePjM1sk2XDitTZioY+tNg0kwIK/j6YWjUT6R4wurWuYgrkBTzeYpmpeiagV0MSytpBBjbr0sDfGVcwIu7E92v09bn0xrwfJNVqVS7MhE6iF1QzG9rdu+LtXgIYDRVDejHSSZj1X6nDuy6rEya9oMriU8rxCnEPlxVBa2ouuwHLyMB1B2JvibKcSQef5isorMWUIV0qCGtLAmwsPyx5mcs9NYZNKx2kf6wIPffc9MUqlMHdRPpI+gH54I0keE4s5NyfvM43n0rFStJaQUQFUsbDuWJJJtJsLWAxX4NV8vM0G1adNVG1DpDAz8t8WK+VBjmG0AEQfw/jjz7BHQW3v39jf5YbUum0XN7mb8VrE5p6yQR5pdZO41SJEzizxbi1WrP6wQ5kgbTNiLTaw9N76jilVyp7HeY/oY1FFpsIHQ7H32x1hi/KAnMr5kc06YHr7dT3xFmKhJljcQN5sNh8hi29G0SSB/Uf139cRmgMOCIpaaU6jdCYIgifr/PFvL5upGknUuw1MLAdLnbpGK6UisW9fxI/hiVFh9Q9/hBj6iMK1jHB6SFFAcXFjEXnaO2IWJnG7HmPXn/jiU0R2H+o4e9oJ0gUuS5OokyTM/K/899sefanvBImxuN/8omQSTP02GLD5cgTInpzqARA7kARecbGiVjSw9SHWfaZ9fx+vggNabBSW2ZFVLXXWPWLT1PboPw9cavQIO8mxkTE36C+5v6xi2+VZ1SGRWBufMkX6GCNp298eJljcF0mZA1EknsbbfXrgDXFFIcxeVgGNy5kXuu4PQ9RPt0xszsqsNSn3Ezta/r37e2LQyisdLMm3Ym467T6dziJuGT99Vvuocfjee/p64Nid4+gAYgytw9XIYiSYi52kiAAbG5mPzxYyKMi6UNt4NViLjoSDAm8CPY434dwtqRJOYUiIvqJ6zYqN5J3ME2xeoDLkn9tUI6QEXfeRqMT7Yo2ra+IEpg7jMrLXqg/BJIF7bmLHb+p9cFUOYIBqLTpKZbVVC+1l+Pb90dcbUs1U/wCUi0bbgc8decy0+k9dsaUuHAGWLMepJmfUzviPc6XmkUzzxPV4oq2VWrETcoKdODeYu7b7yu/tgll+L19LqfLKVBcBIEXsdmv1kk+2K/kL22M3xuR8sED08oTYePnLf22DIRdRm7EsbxNyZ6D6YhqZ5vT8P44hK4nyuTZ9rKPiY7DBVbYEUknJmlPM1CQoAJOwgfyxbfNGlIBl+rA2X0Wwv3OI6uYCArS/zORc+g7D+vXFKP6jD7RbEyU5xx99v9RxG2ZY/eJ/zHGpGPCuBDaaFvbEbH5YmCf1H+2NWp/njoBIQ39TiJ2xYNE/KO/8I/GceNR/qcdOtaUtZ64ynmyu1wd1Nwfr+eJmy/p/Xa2NGoemOuIdMjqoriaZg9UY3+R6j8cA8zlZcORDqCATuJ3/AK9cHGyp7H6Ym+IAVULD94WYe3f2OHDWilLxMocM0OzKxl5J7XM7YmNNupB+WGtuDapNIip1jZh/l/lOB7ZMgwREdP8AaMMahOTAKdtoHTUPhbRY7E9+3S1t8bDKq/xqjzu3wsPmIn64J/Y+8R3A/nAxqcrBtcdDEfhfA19I2jqIJfgyMRDOo6hl1DoOm246dcVqvCmEBQrx2bt1ghTPpGGR6baQSCVB36T29r7fyxoqAESgiI3v0/q+CKzCBqCMMGKlXh1YD9gwHSQRtFh79vUYoGnV3KED/vh3RWElXZewgH8ZH9TjdvM3NR7nYi0f6u2KjibbiQPCRIXI1G2Bje4/H8MbLw+JBuTtb8Qe/wDPDuyPNmsbREA3Hr7262vjw0m1BiSBEEKB6X33x36qd+jMTBwcQrSRYb7dTHp7X74pOFQXJN9gBv64f/tDRpuW68okfJj6m57jtjbM1XIlQBPsot2ifyvhl4nrObhTynPGziFTI3afhG/pe3yxr57fut/px0KnXqdT/wBup/Pp2xPqrev0/wD6wTxa9PeKOEaUuHfE3uv/AFpjSp8P9f38e4zGXn86TUu0m4h+0PsPyXFrKbn/AAn/AOeMxmFbaMm/3k1Hcf41x7U+Nf8AEP4Y9xmE6R23np3P+E//AAxdb9mPc/mMZjMRbcSp2hAdPbHmMxmLDaRO80bGhxmMwYJumDXEP/C0vl/HGYzFE2MVtxBFLfGDfGYzCCA7zU/19ce9BjMZgRhPO+NT0xmMx0M1XfG2PcZjhA0hq7j2x7V6f12xmMwsYcpVq4hGMxmGjmTZb40/xDBfxZunscZjMH/5kz9Qi70xodj/AF2x5jMARuRmlPf6Y2O5x5jME7wTKe6/4v5YIj4z/j/+RxmMxJ94YOrfz/6jj0b/ADH548xmCdoZo2/yxq/wj3XGYzDDlG6yRfgPy/PFdt8ZjMCdP//Z"/>
          <p:cNvSpPr>
            <a:spLocks noChangeAspect="1" noChangeArrowheads="1"/>
          </p:cNvSpPr>
          <p:nvPr/>
        </p:nvSpPr>
        <p:spPr bwMode="auto">
          <a:xfrm>
            <a:off x="155575" y="-1714500"/>
            <a:ext cx="6991350" cy="3581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" name="AutoShape 6" descr="data:image/jpeg;base64,/9j/4AAQSkZJRgABAQAAAQABAAD/2wCEAAkGBxQTEhQUExQWFhUXGCAaFxgYGB8fGxwgHB8ZHSAbHxwcHigiHyIlIB0gITEhJSorLy4vGB8zODMsNyguLisBCgoKDg0OGxAQGzUlICU4LywyNCwsNCw0LDQ0LSwsLDQvNCw0LDAsNCwsLC0sLCwsLCwsLCwsLCwsLCwsLCwsLP/AABEIAKEBOgMBIgACEQEDEQH/xAAcAAACAgMBAQAAAAAAAAAAAAAFBgMEAAIHAQj/xABHEAACAQIEBAQDBAcGBAUFAQABAhEDIQAEEjEFIkFRBhNhcTKBkRRCobEHIzNSwdHwFWJygpLhJEOy8TRTc6LCg5Oz0uIW/8QAGgEAAwEBAQEAAAAAAAAAAAAAAQIDBAAFBv/EADIRAAIBAwIDBwMEAgMBAAAAAAECAAMRIRIxBEFREyJhcYGh8DKR0RSxweEF8SNSYkL/2gAMAwEAAhEDEQA/AFnxxmNK00MarEmwkDULgTpEk+0YucQyKJRQNV0Qhpa7LZoNybESRB/vHaTAChWGZzLFAzu+mPMEhVWddhsIiIvANwTgp47yqUMtT0owDGFYNYsoMarcwgm0AiB0x4ITS1Olz3+e81kYLQB4NoebniSSxpo2kgk3EIpDbgLqBBG2kR0w/VMvU0qqGSZNUDcxKmTv2WRPf1CF4IydeKuYoOFqUyAEKhhUkMSpBIHQdbTPbDtkeOl8slfUqtKqQCVZoZg6rvJVSXgkEwpi04rxaM9bunAsLfPv6eEiphbh+RSkPLBemSIlajW+FbXkGy7ERqPrg4eFUSgAWWAtLMXn/wBRjrBNrzO+PFpJUdLU5LB1GuVuGAb4QDZmaN7DATxTxj/gHq0CabSkuN5LqOT6gSIsD6HGKmXp1NznF7cz1veMYi+I6jnPOqvUqCgpMudTKEWdJO5C1WgTJA3J3wZq8UShUo5lHIdKK0KtCqmhjTs3mU4HPDc5iSQTtGAXh3INUocQrgaiKZRZvJJDu03JKoLfvGoMdP8ADmUp5jJ0RVRXVqaghr3GhWN/XqL2x6dVjQQORcDB+c/HaLviR5rQMoSpUrXNOkXBI1JWZabMD05TbrMYUvC2fo5P7V9pc/qqmhVIJJEVVHljqWIjpYCSAcecZqtw1xlzqbKCutSg2oEpD03emZ35lMT0JN5MWvAGSOYzb5yog5SDRU3ALsYPuAIA3G8TtlNNFosW2Y36XBtby/iEHMtp9tz+shTkqYjlYP8AaGAAkgsAqzuIBIt0vg1lPDhogIj1lQWddREyZZppwZAi7XJne0MGaEVoDgVfLZjPQygTVNyAdRiw3jATxl4ty9HzkDpUqmlCUqcudRVgJ0FogwSWgweuPP1ValxTW22AP3PvfzlDa0o8bzmXp0qXlVjUzIA/VpWapVqMQT5dnLoC4U2gCDaJBs5HgPlJROYdqtRlVqjvqLagZidXKAIAAtKnqZO3C8sy0KDUaSCoaSeZKgVF2E6pAmVJgyZ7icGq9aqoIOmClgFl2HNyhtWxIKjvIM3nGqnURtSAYF7knN+W9t+WZJgbQZxbJFaahahJbYt8E3EnqN7X6neCMWuGUylOnrPI2xEgWOkkhiRJYwAZ72nF7jOVBSjrtALQP/cok7fDHz9MeZugFyJsTqrU9Um511aYAm+1r+liMY0pB/8AhJs1idue49pXFhaDqXCvszNWU6xoVVJ+6iBogRHUsT/eIiIxdymeUszMxJb7sysQBAA9tRHZzuMbVuKKoYEa08xkcAawFHKSQBsCYPab9sC8lVJKwVUGG0GAY5ZAE36iRbp1x51RKjXNTfbpt/qAQvRzwYFkJh7nUTyC94N77xNp9Dj1KhIloVB9339Pl+eKaVZ0mJIIj5iI7CZiZ6dMXtGr752uehJ2H++2/pjM62MopkeZzEA6Vsf/AHRuB0Hvv9MC+I0xoU6iAYgKRBEFuvTYgjcj6kBCmG0zbrG/Uk2AG8bxHrjWt5bqp0liRc2krY/eIEQBbm+Heb4pT7hvCTfaKXFssVplySzIJBYqFHw2sAYkBoPUG97I/EqppltbsTe5J0gSpDSCJa4BsLqdjt0bxNnUpBaq0lmn8LCCSx5VEjtM2ki5Hqg8UrVa9VzX101GrQm8SXY8vKW3N43Y3kQ30X+PclLtt82teZ6ozA9fPMYMyoPLJMmIjv6H/L0xplCXrU9QJdyDdQeW52ifUQJIIjcYk4hlahIRVIGrlBk2hVU+xNux1CJi1jhFNdRrMNdRmZIVXFwAekSNOsadoXcdPTJAS8gBnMlp0zTOkNZaitpgioGBsACLrFuU/e6C2CHFc/ZSEKqABRQAmJtqZpEsp2i+1t9QXNFSyaYDMSWMmJmQOUTGm09YJgScVczUGotAgmyg3G8EEXO0z6X3umi5BMbVYYjLkOMk6vtCmodKDSdIkq0N5hIIKw5i4jTsJwPSrTLSGDEwDT0xtGx6kmNtV5+VXI0KhkhkpkrqR3hdaixAG9oJsDYHsBiOlkmPl6GLK7GABJEwkjYEkhhaQADJFxg6FAPKOlRgQZdZqJddJVStgLnY6piBNrQRe/cY2oZhSVAIm4IgskTvJ23mx6k2OBOayxEgi4Pz7wZAJjt0vvsa1DMMCF6/hfoZtEbg9JwRTuMGUHEZ+mNRZfM/WIeYjUdCq0nTLzKiTMy3QxtGJKmT0FYd2UOFckGwaJBERPYSBzXnbAKtT1Coo0pEEra+4aCNwN9Mnfc74t5aowqKhdVgKmp9JUCCxdFMAKYHzYX64n2ed5ft+7eU+JK6MjMFYGGgaVFzqjcza50gb+xxvl85pGnSNQ+IAR+9BG8dyevYddOPaH8vy2DMWbU8mZYJcqVWBYm1hJG+9mtVUsCFpopEQqtuFiQdaTMQGm5mZJvdk7oBklqHVqB++ZYUWBO/xGIEbzusk2gTHfGufqhgqyCV+EEzE3PWRsMCVzVQhl1Hl67EbA9PQSew3EY2oebVBIIGkAX9SxDbnbYH073MextkmWauGFrTHpvABqAEz94adhMC46DtG+Kj5GrJnv8Aun+BjFupwGoAG1C+xvBjEJoVuopk9yok+uLq45ESNsWIM6L4c8KmjlnerArOs1OY8qiSACOqi+92J3AGE/8ASVmnnL0jULhaWsAjbWYIMQDOgNt1G+OkV60GNUSYMG1ht/W+OQeO2Y5yqGN1gew0qY/H6zjzf8fqfiSzm538thJvgWjL+imswp5iD8LJE7c61Afb4QPmN9iWzNI5XMNqUNlc46ipTgctU8yuBsJEn5t2Ax7wvw/TGVyzUSKWY8tYqC8mooYpUA+JSTs1wCIiIxHxXiAzGUqqR5eZoDXUTqrU+bUO6kTHow9Ju6hqpZedgevht9/P3A2jBwCtVytQZYvDU5aiZ5XRTJVW2LoCQwG45juxAPx5xALlhSIhqhBjppRgWMRCnVFp6+mD+czFPNZWmIK6gr0zTENTqMCwMzAK8wmRYdQYKj+kPjrVEWiQJpuNTdWJphrDoOcj1gegGamBU4nA5kn05/ffxH2Y4Ecv0a5ELw9CVBNRmZgbypYoLG0QinFfwZT0efkma+WrQhJu1N9TKfUwAf8APGNvD3GUpZPLpU0k+WAFBho06z1FgGXc/eAubYA8b40ctnPtiKrJWpkMAeWQOQ6tibIfhAKgwPvYjRfie3qaed9N9r8rX8LwG2xhfL8IXPcRrhx5lDJoaY7PVeNY91SQY2ZVvsSBzmZqcFzo0/rKL86qx+JZsGiQGBkTcbHqRh9/RrlwmRpydT1g1d3kSWqbntKjSvure2OX+IGrZ/PrlqYbzPM8qHF1aTqYjYKI27L8saaFY8VXem1tK4t18fvO2EP8QFbiVT7TnBoRlBpZdGhdBlkZzu8yD07wJjHQeF5bI0QjUjRpTTVWCKFuASSRAkm8nsMC/Eq06dUUaa6Vo00pCOoVBB+SwP8ALiSlwzMKlRYTnAsaqWt2Lev5HFOKVqitTUYuNsc/nnNOhdAJhvK+UAG+0SObdT1YkNJWTEAD540p0kZgPMDeWgVGE6rH4o6tLdt498QvwwGmqCJVWIPmLY25SJ6m822G2NsrlXSnymkHU9XQ6gZmTrt9emPLqIWRgiWJIB32za/z2iaFtvPc9m1Y0lpnzQoUFr/eaCYt0IJPp6YXP0h8ZQU6ORompqqVPMqlCAVRbCbWDVIIJ6LPUTr4n4icjS8x4LNamFYEOb2JUmw3Pta+I+CcF8vheZrVQTmqtWn5rtvAemVRbCAPTr6AAelS4dhXas3T+ICgBABxiScEy9KnTqCgnlJp5l16v3RIYjdja/S1uhrKUpnUxCvFogiFidXbbp965wJ4RnVCkNp0qCYO7GQB73IMe/axTKZwQ7H4AAKZYwGI1KYFzvPp39PHrUXeqxIx1jMmk4k9YUVCyzqVkKQ5G0iGGx9iCPriGjmDMKZF9wI+UCDY3vG3pjbJKqvrbSW3Mi9pXvbY/XrghXUITYExJtsCBYWFg1/nfHmnA0n3g122EHVHFEa9gpOvSDE36jqCYv1nFXNHzF1gaheWdoKQdjOwESPQGd8FGrFVEKWF4sYAJHX0PTefngTnWGoF2NhqAjvIMdZgDfYGb2iyDUb9Pm39+kYXaAq1Jn0VHXUwMqQ0KCD01ECes2MzvaIMxRBao4UtoF20lixiCBbV0AsL6BEmMNaMipIkBbroiGJifivaZAnobHFXjVNXVQsBbzokPYCxg7Ek7m0db41U69za1vxv885xRosHK0nUqadjMgSgJU6ZJkWkEdLi8WGFGnwxw3lh1km2ojTFySSLbgAQOY998OlfhHla69F1lZLI+kzMKurUYFyZJmCJsJxTr5gMqmrKhWutLRedoZDBvyzMiwjpj1KFUqO6bjx3+0g1PMWeIZBUkIwqMQAQoJVI0qzklZmZ2AAnc3nyjwZ1oqWSTzotMoWIJ1XDcosoVpmPboVza09bvTYI08ik6YgWiDbmEwIgEidsDeL8Xd9THSHaRyrYCAAq72EE7gse4jG5HZgLSRUCLS0aqsxjqQxBEQZsIMGYNhO2L9PiJuw0NPwgj4bgyIIgid/wxWenpgalDQL7QNum/fqbY0p0wjKX5iB8IIiSJEk6hA7RcDpvjUbNvEBttDWT4lTqWqJSUm4f70EETqVTpggG8bDcWMdVk1CaxZRJI1c1t4HKAZuAJkA7HAhaDuHKKYQAmLx0/H+B7YhZNDKWuogtEi3USeu499rQcIKQvgyvbE/ULxu4XXpaHcKASJVpLEaRJCrJ0sDJI3hliQcVc1w8+Yr0kOguFI5pdi0gQRffSFt+7gFRzwXQeYlfhUsQsSSI9Axki8xhkyecBoKhqAP5QJQCZU/DuDOkfdkfEflNqbU21CXV0ddJFoNz7mnZgrAGNLgkMObmWCNWks3oNW5vFeoHqMl9RqMAIGpubTAG0m5tb4TJ7XKtHzUVnLwoAsfiEEkk6ZA1WsIJa3q6cHpZenlMvUrVdBABVKNM6zqcMJqU+Y8qi0fcEfCcUVl5yTI3pFL+y3oim1ZS/mMhp6ZtIBALFfLJZTIAJ+c484NXpzVVWeWYkKdIAFuguPn7dDJ2p40UVkFPLl/LpmnSLIJURpgBApjQqki0QQZEkr3iPONUzC1QtJHUCUpm4VWYEG2mTJP9QC9MMLQo9o1cTypXLUiSIkxG94wrtmhJtgVU8RZuqopF5CyYCr2HUL+M9cCvKndl+cYnS4Sw7xjGsDsJ37OZMqILrEiCos0gmJ7fxxx3xyFOdzBWdJIg/wCRP6+eOzcC4pSzBp0ipBRSQT3EBtQ9yfl3GOUeMqAbMtDA/qlPIQw6rcqxGw/EWxm4Wn2dckbEfbIgqKbC86fw6nOVy1SRoaihB3IOlD2vER6X+dfxJ4bOYGlaqJVK8jpKsZBmm3dIJ/Haca+EuJLU4fk1MHQpEHrpZgZjpKnB/L5lAQ+h3KtyxEAbxtePfvM7YyNXC1mUGwvzv8tL9gSuqI/hTPq+TRJYPSPl1EcbEGQR6fdjcaY6YSvEimrnG6FnCmRsAEW8doJIw3cUX7PxEMvJSzZGrslQGR6S3rYlmPsAzNMVuKw0R58tabISzWH90H8MauHsKjVV2Iv+feQfoY2ZfJtFMamYaBHw6gAJRGMGYA0m5Eye0CvGtJloU6YlgagZJ3+BwQYtGpvxw90KVHMOUpVAxEhxcNpLGeob4pAPvc9Vf9KJ8jySQNPmM4BO8JTse0Hp2OMHD8T2nEBdj09PnpGIFrzo/B8qtOlSpqIFNQgCgjT6R6xeeoxzPwNm0bjjtIDtXraT3E1NXsYBPsThpz/jdMvSqMEPmEDy0JHxMB8VyIUk6iCbr6jCh+iHKq2cSvVVt9GXPRnIfW1j0UMP83cYb/F0KiO71AckAePM/vn1gfEcfENZ62acCmdUlVVQZYLOlv8AMIPtGCHiWg1SvqWlqOlQ50E8wnUPlYYocX5XNUEN5bQRtdS1rien4nfBPxnw7XVddJNg4IFpFosNztB9Th61btKJYjmL+G8s9+7aV+IZBv1Oml/yV1Qhsb2/2wP8UNTy9Ki9RVA8pRdblpYlQO/5dcV/EfCWIyoWg7EZamG0oZBBNjAMG+2Ejw/laudZaroaqqFVVCkooEwsKNh2O5kmTOK9gp1E35SJcw5lqVXN+Vm6yCnQTkytPaY5nqAHpqI5upgfdv0PxBmXfhOqoIYunSOUVVCn5rB+eBnGcvoyuTtpimRBFwZUn88XsxmjW4YFJGpK1OmbRGmqmkevLp+vfG5Duv8A5/iUt3FbxiTQylQG6P8A6CO3cYb+DZRvJNM3K3ECelgOtt9uvrjxcoftOaiRNOoFJmASoMj5zttfHvCz5mWf75YrqNwQTcrbYBQBv0O1sePxiFlHTPtGqMWEIUsrqIaADae8gg3+v0PTEtVxYsBbVeQRHyO3Xv6XxpQc061KmFcqQkEKSobnY6mFlsFF7SR3wNOWZ6zUgKgUAkfqmCSLWcroNjNjJv7Y8p+DqMfpN/I7WkRY7zziDBpCiZAXUREhdxvJJJJnfmIwP4sjUWUHmOgFVEyJ1WI7jqe3yxcTJ1AKp8sgI4Cl5UkAIJCkQQTN+0dr6ZigyZlUcLqYBgJtFxdiBFgfoMaE4aqoyl/aXBFsQBxHO1UDEBHICklg5Fr7g2GoyI3npsYMzxmqjA1tBhdkki28yV7ixkmbA6SMXc1SpVS9WqwUrARdY0swMEX3I9DEk9CcUauTyiaW8t2dmXy1lebSBM82nTqsT2i8nGxUUABlzJMSMrDnDa5zNNmekPLYftqgW1tlBuRBuIWPQnAXjfAsmQdEVKxBNqhB5uulYXrAk2hdpsfz2SFTLcmXAMDlRnCyqxNhpMRHtpv0wkVOAZkylJKD32SpN+QagxIAIIN97CNyMJw4QnWrFPAn+9vac4IFrRbzGUegZZGjURLAQYJW0E6bjYnsbyMaOxqlVSTOyKdzDASFE7WsLjp3K5jNVKKsopGmheBrGpixBBggbwSDsR5kXkyEfJ8zFWVCAGRRpUWAMatQhoIOxM6tov7iXO8zG3KWuE8FQ1Q1ZahpllBIUgKSCTqtMTE6SCLxcRi9xevQAWhlabVdIJZ9Gl6jSC8zcwQqwAZHtGK6ZurTYrRqEUywBK6ZKgfFE2FvhYiJAm5xJmuOaanmagYTSASrEEPIaFgEgbTrAnvtxBZgxPpOwBAddni4VJUEgBriOVpiCpgKGBiSPfES5o09QIJJIg37t0II3ixn4SO+DtbiqVvJ86QioKBWmIfyxDKCdtIcaoN5UwIwt5itqZSZZlHO2o88GxnpaBa9iTc4slmwRFuBkRqXL0n01KdNE06tTO3xWUEm5OrVzTMAHaWGIc2lYVORSAOaXK/rFtBUBSeYzDAwQMLtNULNPxQSAqgAGJg2HqDHynD/AMO4MlahRqUgPNvq/WsQzQIpeYWGlmAadIJBAgmMQqWpkFjjxmhH1CwEAcXy7eUipALEmVRoAKklCLwSbQq2KD5XfCuUqGilRFLIlQwCI1BdhsZFgOh1SOmC3jDI+VwpqmpnJcU6bazKoWDAEE2AgiDzDUAcWPAnB6WZymVAs0VGqTLAAVX0gK3L+77WO7XVHD0rjkbR9XelHK8OTQ/mVTLgSsrUJn+6QRuS2hV7bQNSrnsmQAWbkkqRIYA3LRAB9vcY6zmOCMV0rTLVTRYiKb/eRviglBLAbW5AAQCAErxkoVxTCcwUkoZOnUSZLlVJm7fenoYsKB3tOKLcxBr1AGOkEArba1lttG9sQjPv/d/0r/LFvM0A9YqXCjcE2GymMV24RWBI8tj6i4+RxsBW2ZAa+U7VwbiNNJanS0vqIJliLMSTNp1dY9BFsK/6Ss2PMpM9JfhIFOwXlk3CmJGu1rhh2wQXPtMUwJNmZR3+cKYtNu04E+KqKKlJ80pYEsF0kAjUJuoYQLD6HuMeJQJWtubHlfO01MQUhXwJFTJTFgWTSAYF57kwdUknqCdsNQVYPToI9Lgzt0Ez6DphM8A55HSrQoKFKvr3aWHUxqMkQvX/AGcdaMoG4sLdDeB77jrsO+MXGgiqwmqkwNMCBePcGNei9O+vlKEHZ0ACGdxIse2vCZ4M1Vs9Tckhr1WIsYWSb+tuuOnlNLpG7Oq72i5v3sDf2Htzvw1nqYzOYzFRop6bN0BqVk0/LSCfSBjVwbuaLrvjH229pkqqAwjLn2z1Qs9JFARmAcPpbSSGiVEnvv1O15BeOPtLJlPtagaHcCHkuCFJYk9REeuofNz4xxtclQdn+FyAkAXYgnTYnou5AH1xWbPrxBw6KalKnR0TAA1Vo8yzsmyqon++2KcOw0K4XHwfzFZRtec9QNncxQoAaCTpZhstNbhVF7KqmO9t8dq4flqFA06ClAKR1UVkalAGkm9ySWYk3nUTuMcIzmXZarUhOpWKGNyQYPwkgg32kGcOXCfAlSoyGrmFpl1JbTpcjYxOu7RvAIsbnc9x1DUAxfSq8rXz1/j25wL5ToXGaNFcwEQMNSs9SWJnVBBWSbyY6RPbFev4mqoQKlWnpAbSeSDEr8cXgiDHYjCbT/RspA8zPUweq9vQ/PEFb9FjkzTzdOos3hTIA7NMTsNsP+nB1Et9QANhH1HAIv5xpzH6QmS/2lCIBGmmt5G3wfxwrfo/49Xo1sz5LgU6jeYwCghbuV6EAmYgDoe1ilL9F9Hl1VXa1wWadoG1O0YPZHgr5am9OkRoMgQWVk1AgsIpQ5vqvNwMX1kLa5MG5FwJDn+J1K37V9RAgGAN4JsB1/hg74n0f2Sz0k0BnpsQO4qKJ/AYpLwpDE5lrWP60iY9PLke2K+aFWjSKpU81dQgO7huYqOUwgIBAMieu8wVSoVvq5yj5tblBp8Q5h1KvULKbEaE69OVZwc8IkvRYKwUByDAEtKzcxPX8BGK9Tgj1IcVqKFrlSqEzY/EUJJncnfEtClURBRNYSampalONEdVMAKpnUdr2udsSGfqyIzsCLARj+yqQG8ypH/qOLbAyCOl7em2NP7PIAY1asWkec8gX9fywJfJ1Qf/ABNX5VRH4JjKdOuwC+YwG7OGgnp8QSSRF5PU2FhirOvSRAMKVsmdMebUuIu5IG0TMg9/kfbCj4paoHphj5jCmDJABuxsSFvEWB6k9zg02RqAH/iKm1tVW30ZRhZ45k6teihWo5amulk1KuttiVDEDTHreBAmZmSD/uUU6cxa45xOo4qazQ1EAgwSwuIEhZWLbEC/a2I8rm3ppUq0c0ulQiBasAkG5K07gBW5iLcrAwNRA04jwI0WJqgadO6upgmdyN2ETtHMs+pPh3gtGTW5CgMUJkGdLR95bbnv8BI3GKnTps2ZnN2bEXM3x6o5XVWYwQVBY/EPvQ9p+UW9hiD/AP0jbLKBjzwWGr30sT8hYxtgl4g8PE1GGXNSqySWhHJPUwdjF7jc+4kBneF16e+WqbAmabE88RMbSbRuDvOKJTQi1pJtYh+mxLqXbLHQS7EuJe6frCzzrOmTpJMgQIjTgfoyUa3qVOYFaaU9GjUCqy5YqUHeYJBVpNwFermYiZkXH/b+tu2Ihmr2tt+FvyxUUD1iavCH6nDgJiug1bSQSREwPKL6jeALAmNtsD3VjGkOSx0KVUwWtyqQLtPQd8Q5bL6hIliAWOndQt9RtsN5t1uN8HsgQfMpUsoKrmBq1sY0iPMTSRcFjeGF1PaWOB1nCxgriuQzNGUq03VdXUNpJQGSCReASJFgJxRzoeFZ555IJYEmCQZgyLg7779cM9fiWdfRk6jq2prrVKOAy8l2eVUqvqLifiJlY4llfKZ6ZJ1U6jowiPhIExMySDIgbC5vDUiT9Vr+Hz8wso5RlzuTkUC9NKasu6iXOmnrUFBoDTq0apmUYMbAYfvDRCaTTp5tKN3CkzTIYlTppNqJ3aw0hgTEkSVCnxStW+E5Sk5pBAXfVVClA+pQAbFWgC5EsCB0kyi5zKV2UMqsyhiUoTEHSSqoEAUEsQIEhQBPTBxFNqiaCQD+/wA9fKXQ6TcQ5+lDhwo5SsULNSrOrrK2SqGIcEheXUpsLCUeZZrxfo78QUqGQpBSPPD1FKhCQFdqZNRoEWAAEkDaSBLCh4qzucOUrJV85kBUVGhFpBnKVI0jmJWdPoCCekr/AIMnRVW/xqTASREweeoh32/zXBN34am6cPZzcg79fg+ZgYgviPmVzahXjMZgrq0oDUKtqGoFiGMFSSNiFBBAnZVPiddXNPmao/M1R2vLNBU6gACCsRvIA22wfUZZEcM1V9Taijib7EGHgiARYx74F8UqoVTSAoEjYCQNja3Q9TcHbCmpiaUp5ziI/G/2ze4/6VxSGacWDt/qOCecoq+YYFgosZJj7qWnacYeBH/zqI92afwWMegjKFAPQTK4bUSOpj/pWilNlBLHeGJAsNtgNiY3uLkWEGfzD10lkVwCIUwSLxMGNhJ7RPXFF6zOQpdhtpAAOxMfEI626X+k9LLnUIYi9gYmBaSRB3Jt0iZvbxtAU6jvFLyDLJogouhZkggQ0nVYyCNogg7iMMrumkqWCsCIIMtG/wAOx0ki5vbHPqnGXqV10AqJhlkbk322G/0x1P7OnTZiQPQnZp3Bi/ywOMvTKlufzMstTFpFxDOh6L1FZwURys6QQwB3gzMkCZt2vfnVLIF+H5h1AAp1qRZupBBQL7AuD8/XDr4r5ctXsRqCaSbHSHTsSDMD5E4r/o8yC1MvmadZtCPSqDrHME54AvpKr9Dh/wDH2VCRgXiu+qe+KeNUX4ezMJ82kqoNwGMNtsNJBMzNhbtng3Kk5IjzNJBeryvpfaF1QZ0iCb2uPTCLnOFV/LqalhaK6n1NIWWCQsSCSxi3zOOwZPKNRo1GdRTQZdgCY07AAT0264sKKU6ehTzJhNQs1zOb5OoTxBJY1OcAktqm5k6tjebzGOmfo7pE1g7VjVYMNM1dYXkeYgkCf4DHPeEcKqfbUYAOKgqPTZTytZgYLRBBMEGCJHcHHTfBOSqUqqCopUmobEqZ5H/dJxU/WoHh+87l95Q8ULT89vKDK2ompN5YkkkX2xLnNJ4SCDoalVIL6lSSzKZ1Ex8Lhb9o7Y38alzmm1JAAVUJWAygTYne7EWxfpcKFThoSmormo+tqeqLjRyalIIgKDc/hhNN2YfNxNDn/iBihwIB2rA1tRGXdgPtCPBAHNCm0T8RsJxP4TpPUrU/MqpEglTVU6oIsAhMk9tt8WuAeGczSr1NWSFKm+WdQwcs2ttP6uPOYdN46b4u+GfCWZoV6TvTKqrXggwDI6H1vidSiVsALyCvfnIeO19WYrkAL+sYQPQwT8yNR9ScNFLWeHo1YqRrpaI6IHpAA23mcLPiWiq5quKZ1LqJ3m7QWH+okR6RhuzGQQZBKdFyyiohVjEk+eH7R8Ujbpi9JTqf1l6xGhZNk82NWhpsYItaw6+n9TuLmeyYZSD1Eb4qZdma0OpJO5EKevU9dvn2xfz+aCiFu3rsNrn6j64YWKG8ibg4iJxLw2VmGbT/AIpj5H+eBTZFwAhUCJ5wW1GNNySff8cHOO+KKFAxWqS28CfX7o3/AAwqUvH2VJVS7mGM8jTvYfKTN+g+XnmkT9ImnXb6oycK8P1GILs4AMxqN/ph5o0gqegEn5DCzwLj9KsJoVAe6k9+np/2v3YqtUPSYSVaJjqP4HbGjhlVb9ZKqSYuVs03msWL+XzSG06AABMQJsevUrYtvjPEoenl6QUL5bxP72qA1o6WnF/iSlkKDUGho25dUgmL/iI7TadPF+UnKUngymkbxZlAM/MKPnigS6tApswi94epaqxBiPLfUPQqRG19wcKDhkK+bXpBdY1AVvuys8saiYOw9O84aOG5ypTdxTpu7uhUFV1EdSwBZQSAIgkbzeIKHxTw7m2eoWy9ZxSUPUVgsosTDKjnTIBIXVqiLdcTSlrtGr1NJNoJ4vxlUzVZqCgK9UkKnwm/SAIJ6EdxvgNmKBZ0byRSDCVFwhHVtTE7db72gG2DubSpUeo9PKGn5Q1MKamKYWWlhEj3aDaItAh8R0Zp0D5cMyhVKU30mIjnJIdjKmUsNYXpjcgtymFiTzgzL5lqLkrUQW+7qZTGkwR1AOxgwRqH3TiHLVjScPTZgy3DJIKyLiYvuVPQidwcTcL4HWqO1N5pKFLu7odKhCF1Md9IZwCVDHmFjbGmVakKmhqmmn1qKhc+4UlSR3226wMVIxEIMxs0+lQXeVjQS3wgbgDoLDqLLtinxCrrqM5EFjPe56zvfc+uMqVxuL3i/bp943N5HS1zOIGr3mPa+3pjlUiDM9UW9MXcrmTTaQWglS4DFSxUhviF/iEg9LbkTiPLshIDEgWm20wJHX1j88ReaPX27fjgnM7MZ+FeIAKLU60MApVdalm55BEybbE7EkiNsacO47To6zTpLqbTI08pKyJAkgDSSIieabm4XO9/6mceUa7IeUlZEGDAIsYPQiQDB7DEjSBvHFVrf1GSlxStVdAAwDMByTaYAiZvaJP4b4F5/PMxO1iwZZ5jBBlo3AsBPY4tcC4v9kqUXIYCDr0tdkJYQVBFwQYDdh0jF3i/EzXWmShKmpUZGY8xB8sx7LYWP3mHYkBApwI+osMmK9euWcmwLWMC0QLDttix/atYbaP/ALSf/rirmUJZrCRcgbWAxXjF9KkCJdgY/wCvy7mR69JuI1e4n1G2JqWdcjRMKFgjQPvb3I/vbzO2B65sGAWMWGwFyL7nbb/fBrN5hKdHzFZSypqg1SGDCDHZr/d3v0x5DKb7Se/hFLJZh69enN1VxAVQIBIGw+W+Oi6mZvjte8CbCBciJue+2ErKeICx06JtM9u+/ScFHz1J9Ok1JgyGK6ZPUGxE94P0Bx3FU2cjFveVZlG8veMs4zUV30lrW3Czueom8+mLng9XXLlQSDUpu1UKCSVPSwN9HKLWBmROF7jTuKaqzk6yZHWxi49ZkG1u8nHQuDkUMpQMqRpAPzVP3iFgFWE+x3xB2NCgAu5P5hv3YA8c0dHDq66hshF9R/aU5UnuO430/ITcC8SulWm2aq1DlwW8ymSxUAqb6L2UkMAB92wxJ+knMBuHVrEH9X8udbGLdLnqe5GLVHLUj5NZp1BV9Vsq7iDEC4Fo+QBHD19FEMw5n9hKUyJDxrjdKu9OpkTop0cuedF0trqlNQiAZCIG7x6XxJ4Rz+ZPE8vTrVahHOdLOSP2dTpJ6j+OKlPP0qZHNpVjKArpBQQACXsQTLWMA36wLHgnT/aFBdCj9oZBVmMI4MlXaL9om/TG2nVLuMTUtBjSLesJ+LczUOaqKxLBCNN9gQGgW9cUqGcqoISpUUSTCuwHvAti/wCJMylauWVCoVQhkblSwmx2iB8sQZemilWqKxTUwsIBtHxTa/zwjt3ibyi2CC8my9XNMJDZggxBBqH6RiM5yurEGpWBuYLsDtaxOL32yiVVWqMAkimEnl9bnfr6TuYnEHEszSqAljNViBrEkxECVJja3ewuZsNXj7xQ3hKFRSZJkk3vJmTM/XD9lMsaeSpKzapemy2iAzo0esSb+uEB6N2U2IMGw6GMdCyuT8vJ0wX1y9NgewLoY3O2L8Nu3lE4n6RCDkKpYC98Ifj/AMQPlkSjSk1qptO4mJIk2gxbaWnDzmRqAAPW+xtvFwbGI+eOd8cyZfidZ3BGikopXgGSNRB2m8SDe97YPEMAL8hJ0lu1oDyfhuig15motWoRLDUdIMTEgy0W9LG0Rigaq1Fp5dsvSQU5GsAgtqFtRAk3H44cKjarRIIE8+9p9t/+2KYyYN5CtuIJneR9D/Q3x4Y4w51f6+09FuHQ26iKGdyDZdvPoPoIPwlwSQZvA3Fog3H446j4V419ry61B8azqUTYixHr0v2M9sLlOiqroKzO1yREQQZaxgRsBsMbfoyyjU6+bp6SFEMBE6WY1BBPwk6FQ7np3xs4Wt2twdx7iZqyaJ0arBExuN8L3jXNEJQpgkKUlh0PwaZHpH44PbLBO3e2A/jPiOihSTSp81CNR3XT5e31x6bEaDM6fWIlGrUDL5TBCD8RUk/5YYb4o5qhxDNciMyp99qepiRe+ldtgIJ3tMYK5OmGJF7AsYEmFEm3XvbBjK8SyyLCOVBUCoYYlo3sSQJM7d/njGrlZoqqDiIGczz8PoFCdReS2sulRtgCbangyA5gQAMLTcZzTufKaqQogaedQqrsWbsL+hJ747Lmc7lWXynJajMlG1i9xuDJmSDPe8wBhdzPD6ZWkFLeVJ0rpCqdMAWvIEgDpbrFrLWW2cmQNJicG05jm89nMzTYjzGoqRrCAlJnl1xaZa0+mAbrsfS3y9sd78P5rK5KhmA9Xyg40qoIZnqVCSHANiykbmwncbY4YKY16QdUxcXM2sNpvaY9sbaTArcbTLVUq1ibmUmnbbHuoDYfXFyvkyL3EkxOxjscafd5iJ6g+kQO/wCHTFNQk7SAVDH4/P3x6H9u/wCe2N6ij29d/T88eKnWflBP+xFu+DcTpu61EIVoB3EEH8R7YjVjqBWQSQBp3vaBH0jFrIaNWka7kRpMMTIueixuN79cQH9XWgMD5dSzjrDfFY3FpsfngCG0YuCcLqkmo1NVBEBnpjRqbmFjYECCSAIUdJE7+IGVPKD1dZZS8fEihmH7NgANHKQFAEFTvOCVdKzqpFc6FK3zBZNLvNhzFQGuDsAG1YXKtQeb8BIAHxAEzyyZABO8Xk2HbEB3sywIXEHMddXfc7i3TEPnN+8R88S13iqTpAvt8sUzjQokjvGmoSXRQtxMSRsQL2sdt/yxT4yxCQQPiiZnYA2/CT1wZyVdKTa7hrffHXeDvKwCL7xgP4gzasKarNixJPr7epJ+YHTGKllwLSStczOBUxzMxIEaZHyn6i3zwx5OqolVVWkC5sPWNWx67iIOAnDF000a0GWIm86mX22Ub/zwW4emtiEBERvJYR0kd7SekehmdfJM5ybyHjmaZ2TUAulZET1kdeg0kdrWjbD7w8hVRSpAgDmWCrbcsSSd7i3Q74RM1l5zNKm1wfLU77MQTIiQQGII3kHD/UqgK7xAioysSsEqxUKZO8Ta0FYudWMvEqOzUS1roBBX6Q6S/YKrTqI0qJAlf1gBBBk30mCDAgiBgxmcu+Wy9GswL03SmCQuo3WSSItpEGB23mcI/jXjRrZaoqtK6qbxqnlY1TcECGDFbdmEWIGJM1xHNV8jreuj0FrjLpTFFFZSiagdQUEwo03J3+eKUuEJohW5G/piMo0x48B5SlVLNXaqV0U9K1bTKBT0v2bTs25w+cE4XlKWk0qVElJAcKuoarfF3IEE7mMcz8NVmGWy/NGqkpJPeO++/wCeMzlaoMyk1DoNE8o2nU41SI6lbf3Ti61FpMQFE0KuobmdcznBMtWlnoqT1IGlvqsYAcZ8IocrUpUw1RWqBypjUPgkCYB+H3v1xS8L8cydKjT80sK7UkapC1LMyK5AIWwv3+ZjDRwqvlavwOtRpnmPOI9Gvb2xoISpggX8/wCpM6l2vbynN6XhqgqVPL+J6T0/u2kfLYgW9OmBfhfwvozNKoS3KxIDIBNiv75PWdumOi+IeHpRrGu9colSRpIZlDEXI0g+/wAzigvFcqCp+0TcH9lVvB/wYxujKxWUUBgDaAOK0Aleqo21E/UyemGXLVQ/DtNxorqp2O9RX6/4gL9jgN9hpVC5XMTuTFCqYBJMmF/qMMvFcxTbLN5a6VGmp8DqCFKsfuDcDf2nDILaj1BlKjAgCXRkli0WH7ifywlcaoxn6iKEM6DDICLKnSyjc/h6Ye3zVNNId0TWdC6mA1NB5VncwCYHbCbx1G+31GBAkL0MfCkTAMfPvg1qd1GnwiU3CsSehg+rwuu2ggCCsiY7A7h/X0xWyHCarFqbNL6Va1QdS6iAG9Pp88eeL63nZRaaXIdAQFP/AJYZbEXuOmxU7EYVv7FNQDy2IhmpkqikhoDKWg/B0LLMaxNgBjO/B02wPntHXiKtvL+Z0ClkKi8zppuYJ6QpaxMbKpk4oeB8qrZziPwnlpkGAVk6zImcS+Es2jcOyymrTGlqmpmcQNa5gKJEibiVFwNwMVv0W1dVfP8ANqGmkAZsbMNQ2idM7D8MDh+DWixIN7w1KxdRcR3zHDU0mQD/AJV/liDxXRU5JSWgoEK7DVYKRt2Ym3YYv5qoFVidonvtgT4iNOrSpq1XRoiT5bnpHRfTGvABEmt7iAfDdMtXUQSOefQFGE/iB88JPFOHUqJeu61tKPqMU0gw0wD534x646FwPN5ahWJOZ1EITo8qoDBIGoSLwYFttQ74VvGeeyyhqVKajVEl3OtQsyPhckfUabxBviVNbbxq7XN4G4FnKedr1MyEdOcsQVVlBsfj1Akn/Dh+4rlzoyoUbjSomLyP4sMc58H5zLZcilWBFNzHmi+jV30xI7kGQAN4GH/jHiHhtVKSfb6Q8uQYRm1THS0beu+GajdiV2gpOcSlwzwxTrZoq8063MPMEMylS2oCZHVl7X9BjnNbwoGzebpq7N5Okj4QWL8x2gC2oAWFxcAY6twHxzw3KoyDNawSDak4iLRscIvCeNZQZ7P1HzGlHNM02FNjqAUzbcRbfFV1rTNt/wCxOZFNQahj+oocX8O1KSandT00K0shsQDA6rNwAJwLrcLqKC1ovcGdjp6eoPvpPbHc+H8Q4dUoNzeZJlmWlpYgwomSCQGAG+7LbAXxHkA9F6tICoi0mCqykQqEWCrIBWRfc9N8OtZrDEnU4cLe+OlxvON0onmJ+Qm/TcjHgEz7/wA8S1ACZ232v/XafXGZfLlzplVIB+I6dgbe5iAO5HqcarzJNVU3ExsT8pE/13xHWaWJ9cX61Z1CqBIUSZXvo39JAE77jA5jfBEMf+AZQVcrUqNQLBhHmDcRBYhlpkKvMQR05RYAxQzfDEV4IXUAolHkWVYIIMXsbf7YteEfGdXI+YlLywWqeYAUBUhgAVPwkKBbl7neBgbxCs+YzNR3ADsdUDtsCpj4YgC+wGM7rg2NpVDna8EO0Zg+5/LFZtzbEz2r+x6+3rjUoO+KjFvKKYby3BK0qSpDMfvD4p0kESeaQT6WwK4hSK1IIIIFwfcg26bbY+jOOcCpUzlQiAxXBgwNRtymAAAQNJttEzGOJfpGdG4pm2SAC6n5lEk/WcZqNQsxjGmFAIkOUypKpDAEgAAuqk6pMwTO9rf7g3wfItJI3FiSRfaQQWP/AG7XxR4Rl3dw8KtNBTgkb8gUrJmZj1uek3M5rn/VI6KjGQKekiBEarz0HKJE6bmJE3psxivTQDUWF+nOUcnTjiVFGKwtakLWFtDdB3Nz88Emq1Ch8mkx/WE2qABlbVKs2zaZU9ySCMC+AM1biCsAGJctJOmyH4pWbkLJAncwL46nwjw3UFEk1CnZVmoByrMO+lzO1+wOA1K+Bn56Sy2Fr7TgFBooVtiCoWevx0j+S7YbsmR/Ypjf+0GnrJFAfTf8MKKp/wAK59VPvcCPxn5YbMhbgxDEL/x1T4pH/IpAdPXGwnun50kuccvD+WZaVIGRpER6dD81g/PFfO0S3EKbQY8oIYJkgs4IA6mHkdcX+AZjVRVlkgzf5kfToPQDHvEvNoTnNH6tdKoTDAuNbQygEhbC5gSw6i+KnTarWKLkn8y+oKoYyxxdKNN/M0ltaqFIqqBIpoCVhDt7tdYsDBGLXpCOSr6frltH/wBHpjzKcWHE6hARqRWk1RZcut3pKQeUEyWJnuNsXE8M1SQAVJ7Sel+pjHV6FSm3fFr/AJl6bpbeW38QlqTUagq1EMRrrKWUgzKt5M/WRGK2Up06hUBKgBMS1VCPp5QPUe3XFROFVVzfkkj9jrNzuH0fXGuZzdTJ1VFZC9IiEKAWO5ElhJPrfbcbJpZiLzu0QAkQtSz/AJBdPLqKxGlgaqE3FoijHWx9sGczn/N4fVplCqmg6WfnACMszoAm28YC8VyNatUFSlKEVUG8GNQaJBiFU6fXQe+GDM8NJSouoSUZR7kEXvgkVFayxCyMMwD4k4iGTJqaauyIlbWb6SNPLvMMASfYe+BebzlTM1amYOldRCrTki6MyBu8MvlEnpJ6aZzxXmhl0omvKsaa0hplhFIFmNhInXJ9FxdpZVsxl6NWg9MI1JRLqSIXWpGgoSdXLePuz1tQ6hckYkjYi14qZXPVGOYpM5OkEGFAHJUQAiw22+ROC32RftFG2iXYVCLcjldc+hO/uSeuIuG8O8mpnKr2ZNSi8AnzKYif7xmBEcu2KdLjpzrtQCtSDB1LahJOkzpt0+L5dcaKZATykWN2/Mg8L8Xrvw1ywVlTVUaoSS58kqYMgqWPmqBMEjeQMNH6IM09b7ZmahBZ2WnAUCNOt+m/7SL3hd8RcH8NNRygy9F10PDVSwnmGsNKBSSGZVIvYUwPXHuSyZyaUqCU6a/8dSuGPMCpYGTvN01EWC7TEBbNdljMxWwM6BxGoNLA9R/V8CvFOepDLs1ReRDJ0vB37mmfyxJmXqOI0qB1OsW+UYVvEucr+alKE8qpmFosmmNakwVZpNmUGYgQ3pfM2q+dpppgMbXzEmrxrTn6NSmvmUqiaQoJkoZRzcC6NTZhaOVSeowpeJeMefmalTTymyqS0KAAtojoL+uOneNcllxRdreZlyQjaeXSzIhS4gFSQZ/xDrjkfGB+sPrBONNAodhEqo3ZlyedrekhGYOoFRpP92T6dScXPIqHZCZ7kA4i4HQapmKVNPidwq+7GB+eGbO5KtTqNTaSymDpkjoe3rhqtTSbCV4LhaVYE1GtF9clVPSBG2ofzxJlMlUNVtAWU0zPQx7emCVYMg1PIA7g/T3xP4a0M9VmqeUCVuy6gBE303n0AxPtHKkgTU/B8HTdAzmx3zyseg6xh4ESH/WNOuVNpJJWw0qJJ1BSIHQYcuB1w2VqppBfQ+hr6RysSIv6bY5TmuOvQrU3s4Uhhf8AdP4T3xmS8X1vNC0EUeYppKgU2LjRK8xM3+oFumJ06dX6gbQcfV4caUTOnH2OPOCs5w9vNZBpBEQC6mSwBHWCSCPbGuayZARqxuSQYg2W0gqSLH/pbEvCoGfy4PwmsgI9GYBh8wcOXHuCg11YCIZw3RZLkEgExJB2/jOLGpoIBnkincExTo5RaVd/tCtp0kJUg6NZWUY6ZBWQe83kbwG4lSC1GCzp6SI39OmH3J8apiucoSrU6eYQUmb71PU1HSZ+KEq+xWm3ecK3jXJpSzdRKU+XClAZsCoMCelzHphqdS72PSFkstxKHDHXzUNSSsjVEz+BBPtPTF18wVrydi0EQNtpMR9eu+IuGuhy+YDfGNDUjBsQ3NzAQOVibkSQMGPGWQRaj1KJmnU01AL/APMVXJkmTJP5YLsuvSeeP2/MCqdOocoDP/iT/iP5Y0qxJ98ao81ge5n8MV6zcze5w4GfScTifVHizOCn9nciQtYExciIO3tj5y8V1w2dzbIZU5ippMzyhyBHpAGOljiMEc1UmFNlB0iIAvAJEX6WG4iecZjguYeo7BNWptUzbnOq526x7g487g3y2rG0pUIsADLXDuJsjikQTS0AkWj4QZncxtE3Ii3T2h4jqIda0tUElW0QAoKy0qN5i/QkXw4cI4mMvl6VJlGqIa7cpkm5YECQdv7vti1mOOioiwNTaQpLoCYF4IDC9yZkb+hGFet3spjreRNNSb3in4Xqw+Zq3lMtWcEGCCYQxBEcrG42/HG2R8U5moxkVmEgaUVjAgwd9y3LNve2CPBcvSyrOQ2vVT0y4sASJgAwQSYuREb4ZT4i/Vwk6tQgmmCrbjYtImZtuB1mwqVf+q39bfxKsmq1jOMtIpshEX62gz6xffDdxvN5itllyyUl0E+aWT7zaaerYwTyiT1JsTM408ZtUqpTHl0wNQjTTROjbMNxf2sLAzivlOHZlANSlf1YIDHTbSGBJADC+mI7e4xr16lDnHr/AKk2UlrCPH6Pm05GkGEEF/8A8j4dM3xPJDI+VmjqBqBhTUSxhlYE7AC15It745flaFcLpbUzdgY9LmwnrINrCcatklJ0tLRa5vI6zIBNzt26Yyirpcsfn7R9TAAWj/kk4dRKNRqmZIeoKZ+FlJ08ovB0g/LHviviFNcnXOXrv53lk09KOpmQJDRbtM4Qc3wBTGh26QGkAsdVi0juBqi2roMGMlwqaYosGZyvIo1M8qEvYBhMGV636lof9QABa32P5nM1R82PrGnLIhzKV2eof+GFNoo1S2vWHJkJpI3vN8VfHdSkMr5iF9dJ0Ya6TBdwtyQABJFz2wa8K16uUy6pmNwQnKQWmJugWFt0kWiw2wbr8WpEQ1T5FZH4pGLLxKDfeHsWYec5FxniVZ63EQuYqqqZcVaVJqhHxCkZS8giS4I3iNjOOr8MKvlqGt21GkhYwSSdCzJgze+I87m8s6lKpV1IgqyIZHY8m2N047RUBEYgAAKFMAAWAACj2jDfqEzG7J4peOMir5zIUlDMrLmWIi8ikAPu7GSP44A1KT0/Cwcs6VAilY1CFOZGnm9UI67EDHRszxWkKisVZqigqGD3UMVLLt1KrIH7oxF9vomkKP2YmkIApkDywFIKwsRYgEWtAwTxabQdi0XhRqNXzdFFJ82KaF1bRLKzEnlvoTU0DmJKi0yEnwhSH2ukymBFWoQQCxKoZQCbyhDX/viLTjrtHiWlndMswZyNbCZaLCSLmBa+FThHDBQqK+kQtapVAqAKR5iKmibyAFBm2w63wnbpoIi9g2oSvx7hyVOFZ2qCxKPopsJH7N0T3/aGqf8AP2w1nwqlYZatLrUXy3LHmDBAxCxqAF3J1bi/fE9TjikQVoEdQXUi21j2/hjdfFagXNNQOgv+RwycRTC6eW0ZqTE3hQcLTs/1H88cq8eeBs3rr5mnVBoU6b1ZZzrGhWbSAJvygTI6dox0MeMaPWoPfQxxHnvFFAqVfTUpuCDKsVYGxBGxkWIOGPEUjB2bzk75Svm+GUAlN6lRwiaQJZifOVWJOwDKjFiYi59VjxR4FzOWzWXy9Qpqr6FpkMSslvLALaQbWJtYOMdlyviDKUajVEFS4VVRQFSmqrp0oBFo7zHSMI36VePjM1sk2XDitTZioY+tNg0kwIK/j6YWjUT6R4wurWuYgrkBTzeYpmpeiagV0MSytpBBjbr0sDfGVcwIu7E92v09bn0xrwfJNVqVS7MhE6iF1QzG9rdu+LtXgIYDRVDejHSSZj1X6nDuy6rEya9oMriU8rxCnEPlxVBa2ouuwHLyMB1B2JvibKcSQef5isorMWUIV0qCGtLAmwsPyx5mcs9NYZNKx2kf6wIPffc9MUqlMHdRPpI+gH54I0keE4s5NyfvM43n0rFStJaQUQFUsbDuWJJJtJsLWAxX4NV8vM0G1adNVG1DpDAz8t8WK+VBjmG0AEQfw/jjz7BHQW3v39jf5YbUum0XN7mb8VrE5p6yQR5pdZO41SJEzizxbi1WrP6wQ5kgbTNiLTaw9N76jilVyp7HeY/oY1FFpsIHQ7H32x1hi/KAnMr5kc06YHr7dT3xFmKhJljcQN5sNh8hi29G0SSB/Uf139cRmgMOCIpaaU6jdCYIgifr/PFvL5upGknUuw1MLAdLnbpGK6UisW9fxI/hiVFh9Q9/hBj6iMK1jHB6SFFAcXFjEXnaO2IWJnG7HmPXn/jiU0R2H+o4e9oJ0gUuS5OokyTM/K/899sefanvBImxuN/8omQSTP02GLD5cgTInpzqARA7kARecbGiVjSw9SHWfaZ9fx+vggNabBSW2ZFVLXXWPWLT1PboPw9cavQIO8mxkTE36C+5v6xi2+VZ1SGRWBufMkX6GCNp298eJljcF0mZA1EknsbbfXrgDXFFIcxeVgGNy5kXuu4PQ9RPt0xszsqsNSn3Ezta/r37e2LQyisdLMm3Ym467T6dziJuGT99Vvuocfjee/p64Nid4+gAYgytw9XIYiSYi52kiAAbG5mPzxYyKMi6UNt4NViLjoSDAm8CPY434dwtqRJOYUiIvqJ6zYqN5J3ME2xeoDLkn9tUI6QEXfeRqMT7Yo2ra+IEpg7jMrLXqg/BJIF7bmLHb+p9cFUOYIBqLTpKZbVVC+1l+Pb90dcbUs1U/wCUi0bbgc8decy0+k9dsaUuHAGWLMepJmfUzviPc6XmkUzzxPV4oq2VWrETcoKdODeYu7b7yu/tgll+L19LqfLKVBcBIEXsdmv1kk+2K/kL22M3xuR8sED08oTYePnLf22DIRdRm7EsbxNyZ6D6YhqZ5vT8P44hK4nyuTZ9rKPiY7DBVbYEUknJmlPM1CQoAJOwgfyxbfNGlIBl+rA2X0Wwv3OI6uYCArS/zORc+g7D+vXFKP6jD7RbEyU5xx99v9RxG2ZY/eJ/zHGpGPCuBDaaFvbEbH5YmCf1H+2NWp/njoBIQ39TiJ2xYNE/KO/8I/GceNR/qcdOtaUtZ64ynmyu1wd1Nwfr+eJmy/p/Xa2NGoemOuIdMjqoriaZg9UY3+R6j8cA8zlZcORDqCATuJ3/AK9cHGyp7H6Ym+IAVULD94WYe3f2OHDWilLxMocM0OzKxl5J7XM7YmNNupB+WGtuDapNIip1jZh/l/lOB7ZMgwREdP8AaMMahOTAKdtoHTUPhbRY7E9+3S1t8bDKq/xqjzu3wsPmIn64J/Y+8R3A/nAxqcrBtcdDEfhfA19I2jqIJfgyMRDOo6hl1DoOm246dcVqvCmEBQrx2bt1ghTPpGGR6baQSCVB36T29r7fyxoqAESgiI3v0/q+CKzCBqCMMGKlXh1YD9gwHSQRtFh79vUYoGnV3KED/vh3RWElXZewgH8ZH9TjdvM3NR7nYi0f6u2KjibbiQPCRIXI1G2Bje4/H8MbLw+JBuTtb8Qe/wDPDuyPNmsbREA3Hr7262vjw0m1BiSBEEKB6X33x36qd+jMTBwcQrSRYb7dTHp7X74pOFQXJN9gBv64f/tDRpuW68okfJj6m57jtjbM1XIlQBPsot2ifyvhl4nrObhTynPGziFTI3afhG/pe3yxr57fut/px0KnXqdT/wBup/Pp2xPqrev0/wD6wTxa9PeKOEaUuHfE3uv/AFpjSp8P9f38e4zGXn86TUu0m4h+0PsPyXFrKbn/AAn/AOeMxmFbaMm/3k1Hcf41x7U+Nf8AEP4Y9xmE6R23np3P+E//AAxdb9mPc/mMZjMRbcSp2hAdPbHmMxmLDaRO80bGhxmMwYJumDXEP/C0vl/HGYzFE2MVtxBFLfGDfGYzCCA7zU/19ce9BjMZgRhPO+NT0xmMx0M1XfG2PcZjhA0hq7j2x7V6f12xmMwsYcpVq4hGMxmGjmTZb40/xDBfxZunscZjMH/5kz9Qi70xodj/AF2x5jMARuRmlPf6Y2O5x5jME7wTKe6/4v5YIj4z/j/+RxmMxJ94YOrfz/6jj0b/ADH548xmCdoZo2/yxq/wj3XGYzDDlG6yRfgPy/PFdt8ZjMCdP//Z"/>
          <p:cNvSpPr>
            <a:spLocks noChangeAspect="1" noChangeArrowheads="1"/>
          </p:cNvSpPr>
          <p:nvPr/>
        </p:nvSpPr>
        <p:spPr bwMode="auto">
          <a:xfrm>
            <a:off x="307975" y="-1562100"/>
            <a:ext cx="6991350" cy="3581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5128" name="Picture 8" descr="https://upload.wikimedia.org/wikipedia/commons/e/e7/UQG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34970" y="2895600"/>
            <a:ext cx="5162550" cy="26445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018616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College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Things I enjoyed in College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1951165"/>
            <a:ext cx="4041775" cy="609600"/>
          </a:xfrm>
        </p:spPr>
        <p:txBody>
          <a:bodyPr/>
          <a:lstStyle/>
          <a:p>
            <a:r>
              <a:rPr lang="en-US" smtClean="0"/>
              <a:t>Things I didn’t enjoy in College</a:t>
            </a:r>
            <a:endParaRPr lang="en-US" dirty="0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457200" y="2590800"/>
            <a:ext cx="4041648" cy="3913632"/>
          </a:xfrm>
        </p:spPr>
        <p:txBody>
          <a:bodyPr/>
          <a:lstStyle/>
          <a:p>
            <a:r>
              <a:rPr lang="en-US" dirty="0" smtClean="0"/>
              <a:t>So many new opportunities!</a:t>
            </a:r>
          </a:p>
          <a:p>
            <a:r>
              <a:rPr lang="en-US" dirty="0" smtClean="0"/>
              <a:t>I got two degrees (business &amp; communications)</a:t>
            </a:r>
          </a:p>
          <a:p>
            <a:r>
              <a:rPr lang="en-US" dirty="0" smtClean="0"/>
              <a:t>New friends, from all over the world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72584" y="2563813"/>
            <a:ext cx="4041648" cy="3913187"/>
          </a:xfrm>
        </p:spPr>
        <p:txBody>
          <a:bodyPr/>
          <a:lstStyle/>
          <a:p>
            <a:r>
              <a:rPr lang="en-US" dirty="0" smtClean="0"/>
              <a:t>I did crew my freshman year, but then decided college sports were not for me</a:t>
            </a:r>
            <a:endParaRPr lang="en-US" dirty="0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Youth Business : ALLIANCE</a:t>
            </a:r>
            <a:endParaRPr lang="en-US" dirty="0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563B19-5B2B-4AAC-A66D-8FF7C83E8865}" type="slidenum">
              <a:rPr lang="en-US" smtClean="0"/>
              <a:pPr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452602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College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r>
              <a:rPr lang="en-US" b="1" dirty="0" smtClean="0"/>
              <a:t>Favorite classes </a:t>
            </a:r>
            <a:endParaRPr lang="en-US" b="1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pPr algn="l"/>
            <a:r>
              <a:rPr lang="en-US" b="1" dirty="0" smtClean="0"/>
              <a:t>Least favorite classes</a:t>
            </a:r>
            <a:endParaRPr lang="en-US" b="1" dirty="0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 smtClean="0"/>
              <a:t>Communications</a:t>
            </a:r>
          </a:p>
          <a:p>
            <a:r>
              <a:rPr lang="en-US" dirty="0" smtClean="0"/>
              <a:t>Finance</a:t>
            </a:r>
          </a:p>
          <a:p>
            <a:r>
              <a:rPr lang="en-US" dirty="0" smtClean="0"/>
              <a:t>Marketing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r>
              <a:rPr lang="en-US" dirty="0" smtClean="0"/>
              <a:t>Economics</a:t>
            </a:r>
          </a:p>
          <a:p>
            <a:r>
              <a:rPr lang="en-US" dirty="0" smtClean="0"/>
              <a:t>Accounting</a:t>
            </a:r>
          </a:p>
          <a:p>
            <a:r>
              <a:rPr lang="en-US" dirty="0" smtClean="0"/>
              <a:t>Anthropology</a:t>
            </a:r>
            <a:endParaRPr lang="en-US" dirty="0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Youth Business : ALLIANCE</a:t>
            </a:r>
            <a:endParaRPr lang="en-US" dirty="0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563B19-5B2B-4AAC-A66D-8FF7C83E8865}" type="slidenum">
              <a:rPr lang="en-US" smtClean="0"/>
              <a:pPr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104687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College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Jobs I worked while I was in College were:</a:t>
            </a:r>
          </a:p>
          <a:p>
            <a:pPr lvl="1"/>
            <a:r>
              <a:rPr lang="en-US" dirty="0" smtClean="0"/>
              <a:t>I worked every summer in college, with internships</a:t>
            </a:r>
          </a:p>
          <a:p>
            <a:pPr lvl="1"/>
            <a:r>
              <a:rPr lang="en-US" dirty="0" smtClean="0"/>
              <a:t>After my freshman year, I interned at a PR firm, Edelman Public Relations</a:t>
            </a:r>
          </a:p>
          <a:p>
            <a:pPr lvl="1"/>
            <a:r>
              <a:rPr lang="en-US" dirty="0" smtClean="0"/>
              <a:t>Sophomore year, I did back-to-back internships. I interned again at Edelman, but also did internships at a finance company that helped fund environmental projects. It was a great way to figure out what I wanted to do after college.</a:t>
            </a:r>
          </a:p>
          <a:p>
            <a:pPr lvl="1"/>
            <a:r>
              <a:rPr lang="en-US" dirty="0" smtClean="0"/>
              <a:t>Junior year, I pursued finance and interned at Morgan Stanley in New York City</a:t>
            </a:r>
          </a:p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294967295"/>
          </p:nvPr>
        </p:nvSpPr>
        <p:spPr>
          <a:xfrm>
            <a:off x="659165" y="6356350"/>
            <a:ext cx="2847975" cy="365125"/>
          </a:xfrm>
        </p:spPr>
        <p:txBody>
          <a:bodyPr/>
          <a:lstStyle/>
          <a:p>
            <a:r>
              <a:rPr lang="en-US" smtClean="0"/>
              <a:t>Youth Business : ALLIANCE</a:t>
            </a:r>
            <a:endParaRPr lang="en-US" dirty="0" smtClean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4294967295"/>
          </p:nvPr>
        </p:nvSpPr>
        <p:spPr>
          <a:xfrm>
            <a:off x="8543278" y="6356350"/>
            <a:ext cx="561975" cy="365125"/>
          </a:xfrm>
        </p:spPr>
        <p:txBody>
          <a:bodyPr/>
          <a:lstStyle/>
          <a:p>
            <a:fld id="{83563B19-5B2B-4AAC-A66D-8FF7C83E8865}" type="slidenum">
              <a:rPr lang="en-US" smtClean="0"/>
              <a:pPr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522689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College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Things that felt difficult or challenging for me while I was in College were:</a:t>
            </a:r>
          </a:p>
          <a:p>
            <a:pPr lvl="1"/>
            <a:r>
              <a:rPr lang="en-US" dirty="0" smtClean="0"/>
              <a:t>Like high school, I piled on a lot of social activities and difficult classes, so I just didn’t get much sleep!</a:t>
            </a:r>
          </a:p>
          <a:p>
            <a:pPr lvl="1"/>
            <a:r>
              <a:rPr lang="en-US" dirty="0" smtClean="0"/>
              <a:t>College was much, much bigger than my high school, and it was tough at the beginning to make friends, even though I am pretty outgoing!</a:t>
            </a:r>
          </a:p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294967295"/>
          </p:nvPr>
        </p:nvSpPr>
        <p:spPr>
          <a:xfrm>
            <a:off x="659165" y="6356350"/>
            <a:ext cx="2847975" cy="365125"/>
          </a:xfrm>
        </p:spPr>
        <p:txBody>
          <a:bodyPr/>
          <a:lstStyle/>
          <a:p>
            <a:r>
              <a:rPr lang="en-US" smtClean="0"/>
              <a:t>Youth Business : ALLIANCE</a:t>
            </a:r>
            <a:endParaRPr lang="en-US" dirty="0" smtClean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4294967295"/>
          </p:nvPr>
        </p:nvSpPr>
        <p:spPr>
          <a:xfrm>
            <a:off x="8543278" y="6356350"/>
            <a:ext cx="561975" cy="365125"/>
          </a:xfrm>
        </p:spPr>
        <p:txBody>
          <a:bodyPr/>
          <a:lstStyle/>
          <a:p>
            <a:fld id="{83563B19-5B2B-4AAC-A66D-8FF7C83E8865}" type="slidenum">
              <a:rPr lang="en-US" smtClean="0"/>
              <a:pPr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714676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0" y="138861"/>
            <a:ext cx="9144000" cy="1322479"/>
          </a:xfrm>
        </p:spPr>
        <p:txBody>
          <a:bodyPr/>
          <a:lstStyle/>
          <a:p>
            <a:r>
              <a:rPr lang="en-US" dirty="0" smtClean="0"/>
              <a:t>Getting a job after College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top few things I did to ensure I got a good job after college were:</a:t>
            </a:r>
          </a:p>
          <a:p>
            <a:pPr lvl="1"/>
            <a:r>
              <a:rPr lang="en-US" dirty="0" smtClean="0"/>
              <a:t>Grades were the most important</a:t>
            </a:r>
          </a:p>
          <a:p>
            <a:pPr lvl="1"/>
            <a:r>
              <a:rPr lang="en-US" dirty="0" smtClean="0"/>
              <a:t>I think my many internships / summer jobs also really helped, because I knew exactly what I was interested in, and why. Hands-on experience is really the best</a:t>
            </a:r>
          </a:p>
          <a:p>
            <a:pPr lvl="1"/>
            <a:r>
              <a:rPr lang="en-US" dirty="0" smtClean="0"/>
              <a:t>I studied a lot for interviews, and talked to a lot of people at the places I was interviewing at (or in the same careers) – current employees, past employees. Any insight is good.</a:t>
            </a:r>
          </a:p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294967295"/>
          </p:nvPr>
        </p:nvSpPr>
        <p:spPr>
          <a:xfrm>
            <a:off x="659165" y="6356350"/>
            <a:ext cx="2847975" cy="365125"/>
          </a:xfrm>
        </p:spPr>
        <p:txBody>
          <a:bodyPr/>
          <a:lstStyle/>
          <a:p>
            <a:r>
              <a:rPr lang="en-US" smtClean="0"/>
              <a:t>Youth Business : ALLIANCE</a:t>
            </a:r>
            <a:endParaRPr lang="en-US" dirty="0" smtClean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4294967295"/>
          </p:nvPr>
        </p:nvSpPr>
        <p:spPr>
          <a:xfrm>
            <a:off x="8543278" y="6356350"/>
            <a:ext cx="561975" cy="365125"/>
          </a:xfrm>
        </p:spPr>
        <p:txBody>
          <a:bodyPr/>
          <a:lstStyle/>
          <a:p>
            <a:fld id="{83563B19-5B2B-4AAC-A66D-8FF7C83E8865}" type="slidenum">
              <a:rPr lang="en-US" smtClean="0"/>
              <a:pPr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647383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This is My Company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My company started from my experience moving so many times. When I moved to LA, my friend &amp; I came up with the idea, so we co-founded our own company! </a:t>
            </a:r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4294967295"/>
          </p:nvPr>
        </p:nvSpPr>
        <p:spPr>
          <a:xfrm>
            <a:off x="659165" y="6356350"/>
            <a:ext cx="2847975" cy="365125"/>
          </a:xfrm>
        </p:spPr>
        <p:txBody>
          <a:bodyPr/>
          <a:lstStyle/>
          <a:p>
            <a:r>
              <a:rPr lang="en-US" smtClean="0"/>
              <a:t>Youth Business : ALLIANCE</a:t>
            </a:r>
            <a:endParaRPr lang="en-US" dirty="0" smtClean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8543278" y="6356350"/>
            <a:ext cx="561975" cy="365125"/>
          </a:xfrm>
        </p:spPr>
        <p:txBody>
          <a:bodyPr/>
          <a:lstStyle/>
          <a:p>
            <a:fld id="{83563B19-5B2B-4AAC-A66D-8FF7C83E8865}" type="slidenum">
              <a:rPr lang="en-US" smtClean="0"/>
              <a:pPr/>
              <a:t>17</a:t>
            </a:fld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3024638"/>
            <a:ext cx="4267200" cy="2844799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0" y="2976880"/>
            <a:ext cx="3108960" cy="29667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93281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My Career Path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11864510"/>
              </p:ext>
            </p:extLst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6" name="Footer Placeholder 5"/>
          <p:cNvSpPr>
            <a:spLocks noGrp="1"/>
          </p:cNvSpPr>
          <p:nvPr>
            <p:ph type="ftr" sz="quarter" idx="4294967295"/>
          </p:nvPr>
        </p:nvSpPr>
        <p:spPr>
          <a:xfrm>
            <a:off x="659165" y="6356350"/>
            <a:ext cx="2847975" cy="365125"/>
          </a:xfrm>
        </p:spPr>
        <p:txBody>
          <a:bodyPr/>
          <a:lstStyle/>
          <a:p>
            <a:r>
              <a:rPr lang="en-US" smtClean="0"/>
              <a:t>Youth Business : ALLIANCE</a:t>
            </a:r>
            <a:endParaRPr lang="en-US" dirty="0" smtClean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4294967295"/>
          </p:nvPr>
        </p:nvSpPr>
        <p:spPr>
          <a:xfrm>
            <a:off x="8543278" y="6356350"/>
            <a:ext cx="561975" cy="365125"/>
          </a:xfrm>
        </p:spPr>
        <p:txBody>
          <a:bodyPr/>
          <a:lstStyle/>
          <a:p>
            <a:fld id="{83563B19-5B2B-4AAC-A66D-8FF7C83E8865}" type="slidenum">
              <a:rPr lang="en-US" smtClean="0"/>
              <a:pPr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324489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My Career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first job I had after college was:</a:t>
            </a:r>
          </a:p>
          <a:p>
            <a:pPr lvl="1"/>
            <a:r>
              <a:rPr lang="en-US" dirty="0" smtClean="0"/>
              <a:t>Investment Banking Analyst at JPMorgan. I worked as part of a team to help very large companies (like General Motors) raise money</a:t>
            </a:r>
          </a:p>
          <a:p>
            <a:pPr lvl="1"/>
            <a:r>
              <a:rPr lang="en-US" dirty="0" smtClean="0"/>
              <a:t>It was a lot of putting together presentations and excel spreadsheets, but very exciting because you got to sit in meetings with CEOs and learn about their businesses</a:t>
            </a:r>
          </a:p>
          <a:p>
            <a:pPr lvl="1"/>
            <a:endParaRPr lang="en-US" dirty="0" smtClean="0"/>
          </a:p>
          <a:p>
            <a:r>
              <a:rPr lang="en-US" dirty="0" smtClean="0"/>
              <a:t>The worst job I have ever had was:</a:t>
            </a:r>
          </a:p>
          <a:p>
            <a:pPr lvl="1"/>
            <a:r>
              <a:rPr lang="en-US" dirty="0" smtClean="0"/>
              <a:t>I never had a worst job, but investment banking was pretty difficult. My typical day was 9am – 2am, and usually had 1 all-nighter a week! Twice I worked for 48 hours straight (not recommended)</a:t>
            </a: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4294967295"/>
          </p:nvPr>
        </p:nvSpPr>
        <p:spPr>
          <a:xfrm>
            <a:off x="659165" y="6356350"/>
            <a:ext cx="2847975" cy="365125"/>
          </a:xfrm>
        </p:spPr>
        <p:txBody>
          <a:bodyPr/>
          <a:lstStyle/>
          <a:p>
            <a:r>
              <a:rPr lang="en-US" smtClean="0"/>
              <a:t>Youth Business : ALLIANCE</a:t>
            </a:r>
            <a:endParaRPr lang="en-US" dirty="0" smtClean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4294967295"/>
          </p:nvPr>
        </p:nvSpPr>
        <p:spPr>
          <a:xfrm>
            <a:off x="8543278" y="6356350"/>
            <a:ext cx="561975" cy="365125"/>
          </a:xfrm>
        </p:spPr>
        <p:txBody>
          <a:bodyPr/>
          <a:lstStyle/>
          <a:p>
            <a:fld id="{83563B19-5B2B-4AAC-A66D-8FF7C83E8865}" type="slidenum">
              <a:rPr lang="en-US" smtClean="0"/>
              <a:pPr/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385214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My childhood</a:t>
            </a:r>
            <a:endParaRPr lang="en-US" dirty="0"/>
          </a:p>
        </p:txBody>
      </p:sp>
      <p:sp>
        <p:nvSpPr>
          <p:cNvPr id="9" name="Content Placeholder 2"/>
          <p:cNvSpPr txBox="1">
            <a:spLocks/>
          </p:cNvSpPr>
          <p:nvPr/>
        </p:nvSpPr>
        <p:spPr>
          <a:xfrm>
            <a:off x="457200" y="1477929"/>
            <a:ext cx="8229600" cy="473142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venir Roman"/>
                <a:cs typeface="Avenir Roman"/>
              </a:rPr>
              <a:t>I was born in Washington, D.C. and raised in a suburb in Maryland</a:t>
            </a:r>
          </a:p>
          <a:p>
            <a:pPr marL="0" indent="0">
              <a:buFont typeface="Arial" pitchFamily="34" charset="0"/>
              <a:buNone/>
            </a:pPr>
            <a:endParaRPr lang="en-US" sz="2400" dirty="0">
              <a:solidFill>
                <a:schemeClr val="tx1">
                  <a:lumMod val="50000"/>
                  <a:lumOff val="50000"/>
                </a:schemeClr>
              </a:solidFill>
              <a:latin typeface="Avenir Roman"/>
              <a:cs typeface="Avenir Roman"/>
            </a:endParaRPr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Youth Business : ALLIANCE</a:t>
            </a:r>
            <a:endParaRPr lang="en-US" dirty="0" smtClean="0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563B19-5B2B-4AAC-A66D-8FF7C83E8865}" type="slidenum">
              <a:rPr lang="en-US" smtClean="0"/>
              <a:pPr/>
              <a:t>2</a:t>
            </a:fld>
            <a:endParaRPr lang="en-US" dirty="0"/>
          </a:p>
        </p:txBody>
      </p:sp>
      <p:pic>
        <p:nvPicPr>
          <p:cNvPr id="1026" name="Picture 2" descr="C:\Users\mdiwan\AppData\Local\Temp\IMG_551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4600" y="2057400"/>
            <a:ext cx="3796784" cy="37967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917531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My Career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Challenges I have had to overcome throughout my career are:</a:t>
            </a:r>
          </a:p>
          <a:p>
            <a:pPr lvl="1"/>
            <a:r>
              <a:rPr lang="en-US" dirty="0" smtClean="0"/>
              <a:t>Being a woman in a male-dominated field was difficult, but you just have to keep working hard &amp; stay confident</a:t>
            </a:r>
          </a:p>
          <a:p>
            <a:pPr lvl="1"/>
            <a:r>
              <a:rPr lang="en-US" dirty="0" smtClean="0"/>
              <a:t>Balancing the work hours with family &amp; personal life – family is very important!</a:t>
            </a:r>
          </a:p>
          <a:p>
            <a:pPr lvl="1"/>
            <a:r>
              <a:rPr lang="en-US" dirty="0" smtClean="0"/>
              <a:t>Starting your own business is not easy, but it is exciting to build something from scratch  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294967295"/>
          </p:nvPr>
        </p:nvSpPr>
        <p:spPr>
          <a:xfrm>
            <a:off x="659165" y="6356350"/>
            <a:ext cx="2847975" cy="365125"/>
          </a:xfrm>
        </p:spPr>
        <p:txBody>
          <a:bodyPr/>
          <a:lstStyle/>
          <a:p>
            <a:r>
              <a:rPr lang="en-US" smtClean="0"/>
              <a:t>Youth Business : ALLIANCE</a:t>
            </a:r>
            <a:endParaRPr lang="en-US" dirty="0" smtClean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8543278" y="6356350"/>
            <a:ext cx="561975" cy="365125"/>
          </a:xfrm>
        </p:spPr>
        <p:txBody>
          <a:bodyPr/>
          <a:lstStyle/>
          <a:p>
            <a:fld id="{83563B19-5B2B-4AAC-A66D-8FF7C83E8865}" type="slidenum">
              <a:rPr lang="en-US" smtClean="0"/>
              <a:pPr/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774840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Freeform 13"/>
          <p:cNvSpPr/>
          <p:nvPr/>
        </p:nvSpPr>
        <p:spPr>
          <a:xfrm>
            <a:off x="4384458" y="2948509"/>
            <a:ext cx="187132" cy="819819"/>
          </a:xfrm>
          <a:custGeom>
            <a:avLst/>
            <a:gdLst/>
            <a:ahLst/>
            <a:cxnLst/>
            <a:rect l="0" t="0" r="0" b="0"/>
            <a:pathLst>
              <a:path>
                <a:moveTo>
                  <a:pt x="187132" y="0"/>
                </a:moveTo>
                <a:lnTo>
                  <a:pt x="187132" y="819819"/>
                </a:lnTo>
                <a:lnTo>
                  <a:pt x="0" y="819819"/>
                </a:lnTo>
              </a:path>
            </a:pathLst>
          </a:custGeom>
          <a:noFill/>
        </p:spPr>
        <p:style>
          <a:lnRef idx="1">
            <a:schemeClr val="accent1">
              <a:shade val="60000"/>
              <a:hueOff val="0"/>
              <a:satOff val="0"/>
              <a:lumOff val="0"/>
              <a:alphaOff val="0"/>
            </a:schemeClr>
          </a:lnRef>
          <a:fillRef idx="0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5" name="Freeform 14"/>
          <p:cNvSpPr/>
          <p:nvPr/>
        </p:nvSpPr>
        <p:spPr>
          <a:xfrm>
            <a:off x="4571591" y="2948509"/>
            <a:ext cx="2156482" cy="1639639"/>
          </a:xfrm>
          <a:custGeom>
            <a:avLst/>
            <a:gdLst/>
            <a:ahLst/>
            <a:cxnLst/>
            <a:rect l="0" t="0" r="0" b="0"/>
            <a:pathLst>
              <a:path>
                <a:moveTo>
                  <a:pt x="0" y="0"/>
                </a:moveTo>
                <a:lnTo>
                  <a:pt x="0" y="1452506"/>
                </a:lnTo>
                <a:lnTo>
                  <a:pt x="2156482" y="1452506"/>
                </a:lnTo>
                <a:lnTo>
                  <a:pt x="2156482" y="1639639"/>
                </a:lnTo>
              </a:path>
            </a:pathLst>
          </a:custGeom>
          <a:noFill/>
        </p:spPr>
        <p:style>
          <a:lnRef idx="1">
            <a:schemeClr val="accent1">
              <a:shade val="60000"/>
              <a:hueOff val="0"/>
              <a:satOff val="0"/>
              <a:lumOff val="0"/>
              <a:alphaOff val="0"/>
            </a:schemeClr>
          </a:lnRef>
          <a:fillRef idx="0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6" name="Freeform 15"/>
          <p:cNvSpPr/>
          <p:nvPr/>
        </p:nvSpPr>
        <p:spPr>
          <a:xfrm>
            <a:off x="4525871" y="2948509"/>
            <a:ext cx="91440" cy="1639639"/>
          </a:xfrm>
          <a:custGeom>
            <a:avLst/>
            <a:gdLst/>
            <a:ahLst/>
            <a:cxnLst/>
            <a:rect l="0" t="0" r="0" b="0"/>
            <a:pathLst>
              <a:path>
                <a:moveTo>
                  <a:pt x="45720" y="0"/>
                </a:moveTo>
                <a:lnTo>
                  <a:pt x="45720" y="1639639"/>
                </a:lnTo>
              </a:path>
            </a:pathLst>
          </a:custGeom>
          <a:noFill/>
        </p:spPr>
        <p:style>
          <a:lnRef idx="1">
            <a:schemeClr val="accent1">
              <a:shade val="60000"/>
              <a:hueOff val="0"/>
              <a:satOff val="0"/>
              <a:lumOff val="0"/>
              <a:alphaOff val="0"/>
            </a:schemeClr>
          </a:lnRef>
          <a:fillRef idx="0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7" name="Freeform 16"/>
          <p:cNvSpPr/>
          <p:nvPr/>
        </p:nvSpPr>
        <p:spPr>
          <a:xfrm>
            <a:off x="2415108" y="2948509"/>
            <a:ext cx="2156482" cy="1639639"/>
          </a:xfrm>
          <a:custGeom>
            <a:avLst/>
            <a:gdLst/>
            <a:ahLst/>
            <a:cxnLst/>
            <a:rect l="0" t="0" r="0" b="0"/>
            <a:pathLst>
              <a:path>
                <a:moveTo>
                  <a:pt x="2156482" y="0"/>
                </a:moveTo>
                <a:lnTo>
                  <a:pt x="2156482" y="1452506"/>
                </a:lnTo>
                <a:lnTo>
                  <a:pt x="0" y="1452506"/>
                </a:lnTo>
                <a:lnTo>
                  <a:pt x="0" y="1639639"/>
                </a:lnTo>
              </a:path>
            </a:pathLst>
          </a:custGeom>
          <a:noFill/>
        </p:spPr>
        <p:style>
          <a:lnRef idx="1">
            <a:schemeClr val="accent1">
              <a:shade val="60000"/>
              <a:hueOff val="0"/>
              <a:satOff val="0"/>
              <a:lumOff val="0"/>
              <a:alphaOff val="0"/>
            </a:schemeClr>
          </a:lnRef>
          <a:fillRef idx="0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8" name="Freeform 17"/>
          <p:cNvSpPr/>
          <p:nvPr/>
        </p:nvSpPr>
        <p:spPr>
          <a:xfrm>
            <a:off x="3680482" y="2057400"/>
            <a:ext cx="1782216" cy="891108"/>
          </a:xfrm>
          <a:custGeom>
            <a:avLst/>
            <a:gdLst>
              <a:gd name="connsiteX0" fmla="*/ 0 w 1782216"/>
              <a:gd name="connsiteY0" fmla="*/ 0 h 891108"/>
              <a:gd name="connsiteX1" fmla="*/ 1782216 w 1782216"/>
              <a:gd name="connsiteY1" fmla="*/ 0 h 891108"/>
              <a:gd name="connsiteX2" fmla="*/ 1782216 w 1782216"/>
              <a:gd name="connsiteY2" fmla="*/ 891108 h 891108"/>
              <a:gd name="connsiteX3" fmla="*/ 0 w 1782216"/>
              <a:gd name="connsiteY3" fmla="*/ 891108 h 891108"/>
              <a:gd name="connsiteX4" fmla="*/ 0 w 1782216"/>
              <a:gd name="connsiteY4" fmla="*/ 0 h 8911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82216" h="891108">
                <a:moveTo>
                  <a:pt x="0" y="0"/>
                </a:moveTo>
                <a:lnTo>
                  <a:pt x="1782216" y="0"/>
                </a:lnTo>
                <a:lnTo>
                  <a:pt x="1782216" y="891108"/>
                </a:lnTo>
                <a:lnTo>
                  <a:pt x="0" y="891108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1">
              <a:hueOff val="0"/>
              <a:satOff val="0"/>
              <a:lumOff val="0"/>
              <a:alphaOff val="0"/>
            </a:schemeClr>
          </a:fillRef>
          <a:effectRef idx="2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36195" tIns="36195" rIns="36195" bIns="36195" numCol="1" spcCol="1270" anchor="ctr" anchorCtr="0">
            <a:noAutofit/>
          </a:bodyPr>
          <a:lstStyle/>
          <a:p>
            <a:pPr lvl="0" algn="ctr" defTabSz="25336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sz="5700" kern="1200"/>
          </a:p>
        </p:txBody>
      </p:sp>
      <p:sp>
        <p:nvSpPr>
          <p:cNvPr id="19" name="Freeform 18"/>
          <p:cNvSpPr/>
          <p:nvPr/>
        </p:nvSpPr>
        <p:spPr>
          <a:xfrm>
            <a:off x="1524000" y="4588148"/>
            <a:ext cx="1782216" cy="891108"/>
          </a:xfrm>
          <a:custGeom>
            <a:avLst/>
            <a:gdLst>
              <a:gd name="connsiteX0" fmla="*/ 0 w 1782216"/>
              <a:gd name="connsiteY0" fmla="*/ 0 h 891108"/>
              <a:gd name="connsiteX1" fmla="*/ 1782216 w 1782216"/>
              <a:gd name="connsiteY1" fmla="*/ 0 h 891108"/>
              <a:gd name="connsiteX2" fmla="*/ 1782216 w 1782216"/>
              <a:gd name="connsiteY2" fmla="*/ 891108 h 891108"/>
              <a:gd name="connsiteX3" fmla="*/ 0 w 1782216"/>
              <a:gd name="connsiteY3" fmla="*/ 891108 h 891108"/>
              <a:gd name="connsiteX4" fmla="*/ 0 w 1782216"/>
              <a:gd name="connsiteY4" fmla="*/ 0 h 8911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82216" h="891108">
                <a:moveTo>
                  <a:pt x="0" y="0"/>
                </a:moveTo>
                <a:lnTo>
                  <a:pt x="1782216" y="0"/>
                </a:lnTo>
                <a:lnTo>
                  <a:pt x="1782216" y="891108"/>
                </a:lnTo>
                <a:lnTo>
                  <a:pt x="0" y="891108"/>
                </a:lnTo>
                <a:lnTo>
                  <a:pt x="0" y="0"/>
                </a:lnTo>
                <a:close/>
              </a:path>
            </a:pathLst>
          </a:custGeom>
          <a:solidFill>
            <a:schemeClr val="tx1">
              <a:lumMod val="85000"/>
              <a:lumOff val="15000"/>
            </a:schemeClr>
          </a:solidFill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1">
              <a:hueOff val="0"/>
              <a:satOff val="0"/>
              <a:lumOff val="0"/>
              <a:alphaOff val="0"/>
            </a:schemeClr>
          </a:fillRef>
          <a:effectRef idx="2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36195" tIns="36195" rIns="36195" bIns="36195" numCol="1" spcCol="1270" anchor="ctr" anchorCtr="0">
            <a:noAutofit/>
          </a:bodyPr>
          <a:lstStyle/>
          <a:p>
            <a:pPr lvl="0" algn="ctr" defTabSz="25336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sz="5700" kern="1200" dirty="0"/>
          </a:p>
        </p:txBody>
      </p:sp>
      <p:sp>
        <p:nvSpPr>
          <p:cNvPr id="20" name="Freeform 19"/>
          <p:cNvSpPr/>
          <p:nvPr/>
        </p:nvSpPr>
        <p:spPr>
          <a:xfrm>
            <a:off x="3680482" y="4588148"/>
            <a:ext cx="1782216" cy="891108"/>
          </a:xfrm>
          <a:custGeom>
            <a:avLst/>
            <a:gdLst>
              <a:gd name="connsiteX0" fmla="*/ 0 w 1782216"/>
              <a:gd name="connsiteY0" fmla="*/ 0 h 891108"/>
              <a:gd name="connsiteX1" fmla="*/ 1782216 w 1782216"/>
              <a:gd name="connsiteY1" fmla="*/ 0 h 891108"/>
              <a:gd name="connsiteX2" fmla="*/ 1782216 w 1782216"/>
              <a:gd name="connsiteY2" fmla="*/ 891108 h 891108"/>
              <a:gd name="connsiteX3" fmla="*/ 0 w 1782216"/>
              <a:gd name="connsiteY3" fmla="*/ 891108 h 891108"/>
              <a:gd name="connsiteX4" fmla="*/ 0 w 1782216"/>
              <a:gd name="connsiteY4" fmla="*/ 0 h 8911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82216" h="891108">
                <a:moveTo>
                  <a:pt x="0" y="0"/>
                </a:moveTo>
                <a:lnTo>
                  <a:pt x="1782216" y="0"/>
                </a:lnTo>
                <a:lnTo>
                  <a:pt x="1782216" y="891108"/>
                </a:lnTo>
                <a:lnTo>
                  <a:pt x="0" y="891108"/>
                </a:lnTo>
                <a:lnTo>
                  <a:pt x="0" y="0"/>
                </a:lnTo>
                <a:close/>
              </a:path>
            </a:pathLst>
          </a:custGeom>
          <a:solidFill>
            <a:schemeClr val="tx1">
              <a:lumMod val="85000"/>
              <a:lumOff val="15000"/>
            </a:schemeClr>
          </a:solidFill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1">
              <a:hueOff val="0"/>
              <a:satOff val="0"/>
              <a:lumOff val="0"/>
              <a:alphaOff val="0"/>
            </a:schemeClr>
          </a:fillRef>
          <a:effectRef idx="2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36195" tIns="36195" rIns="36195" bIns="36195" numCol="1" spcCol="1270" anchor="ctr" anchorCtr="0">
            <a:noAutofit/>
          </a:bodyPr>
          <a:lstStyle/>
          <a:p>
            <a:pPr lvl="0" algn="ctr" defTabSz="25336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sz="5700" kern="1200"/>
          </a:p>
        </p:txBody>
      </p:sp>
      <p:sp>
        <p:nvSpPr>
          <p:cNvPr id="21" name="Freeform 20"/>
          <p:cNvSpPr/>
          <p:nvPr/>
        </p:nvSpPr>
        <p:spPr>
          <a:xfrm>
            <a:off x="5836964" y="4588148"/>
            <a:ext cx="1782216" cy="891108"/>
          </a:xfrm>
          <a:custGeom>
            <a:avLst/>
            <a:gdLst>
              <a:gd name="connsiteX0" fmla="*/ 0 w 1782216"/>
              <a:gd name="connsiteY0" fmla="*/ 0 h 891108"/>
              <a:gd name="connsiteX1" fmla="*/ 1782216 w 1782216"/>
              <a:gd name="connsiteY1" fmla="*/ 0 h 891108"/>
              <a:gd name="connsiteX2" fmla="*/ 1782216 w 1782216"/>
              <a:gd name="connsiteY2" fmla="*/ 891108 h 891108"/>
              <a:gd name="connsiteX3" fmla="*/ 0 w 1782216"/>
              <a:gd name="connsiteY3" fmla="*/ 891108 h 891108"/>
              <a:gd name="connsiteX4" fmla="*/ 0 w 1782216"/>
              <a:gd name="connsiteY4" fmla="*/ 0 h 8911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82216" h="891108">
                <a:moveTo>
                  <a:pt x="0" y="0"/>
                </a:moveTo>
                <a:lnTo>
                  <a:pt x="1782216" y="0"/>
                </a:lnTo>
                <a:lnTo>
                  <a:pt x="1782216" y="891108"/>
                </a:lnTo>
                <a:lnTo>
                  <a:pt x="0" y="891108"/>
                </a:lnTo>
                <a:lnTo>
                  <a:pt x="0" y="0"/>
                </a:lnTo>
                <a:close/>
              </a:path>
            </a:pathLst>
          </a:custGeom>
          <a:solidFill>
            <a:schemeClr val="tx1">
              <a:lumMod val="85000"/>
              <a:lumOff val="15000"/>
            </a:schemeClr>
          </a:solidFill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1">
              <a:hueOff val="0"/>
              <a:satOff val="0"/>
              <a:lumOff val="0"/>
              <a:alphaOff val="0"/>
            </a:schemeClr>
          </a:fillRef>
          <a:effectRef idx="2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36195" tIns="36195" rIns="36195" bIns="36195" numCol="1" spcCol="1270" anchor="ctr" anchorCtr="0">
            <a:noAutofit/>
          </a:bodyPr>
          <a:lstStyle/>
          <a:p>
            <a:pPr lvl="0" algn="ctr" defTabSz="25336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sz="5700" kern="1200"/>
          </a:p>
        </p:txBody>
      </p:sp>
      <p:sp>
        <p:nvSpPr>
          <p:cNvPr id="22" name="Freeform 21"/>
          <p:cNvSpPr/>
          <p:nvPr/>
        </p:nvSpPr>
        <p:spPr>
          <a:xfrm>
            <a:off x="2602241" y="3322774"/>
            <a:ext cx="1782216" cy="891108"/>
          </a:xfrm>
          <a:custGeom>
            <a:avLst/>
            <a:gdLst>
              <a:gd name="connsiteX0" fmla="*/ 0 w 1782216"/>
              <a:gd name="connsiteY0" fmla="*/ 0 h 891108"/>
              <a:gd name="connsiteX1" fmla="*/ 1782216 w 1782216"/>
              <a:gd name="connsiteY1" fmla="*/ 0 h 891108"/>
              <a:gd name="connsiteX2" fmla="*/ 1782216 w 1782216"/>
              <a:gd name="connsiteY2" fmla="*/ 891108 h 891108"/>
              <a:gd name="connsiteX3" fmla="*/ 0 w 1782216"/>
              <a:gd name="connsiteY3" fmla="*/ 891108 h 891108"/>
              <a:gd name="connsiteX4" fmla="*/ 0 w 1782216"/>
              <a:gd name="connsiteY4" fmla="*/ 0 h 8911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82216" h="891108">
                <a:moveTo>
                  <a:pt x="0" y="0"/>
                </a:moveTo>
                <a:lnTo>
                  <a:pt x="1782216" y="0"/>
                </a:lnTo>
                <a:lnTo>
                  <a:pt x="1782216" y="891108"/>
                </a:lnTo>
                <a:lnTo>
                  <a:pt x="0" y="891108"/>
                </a:lnTo>
                <a:lnTo>
                  <a:pt x="0" y="0"/>
                </a:lnTo>
                <a:close/>
              </a:path>
            </a:pathLst>
          </a:custGeom>
          <a:solidFill>
            <a:schemeClr val="tx1">
              <a:lumMod val="50000"/>
              <a:lumOff val="50000"/>
            </a:schemeClr>
          </a:solidFill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1">
              <a:hueOff val="0"/>
              <a:satOff val="0"/>
              <a:lumOff val="0"/>
              <a:alphaOff val="0"/>
            </a:schemeClr>
          </a:fillRef>
          <a:effectRef idx="2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36195" tIns="36195" rIns="36195" bIns="36195" numCol="1" spcCol="1270" anchor="ctr" anchorCtr="0">
            <a:noAutofit/>
          </a:bodyPr>
          <a:lstStyle/>
          <a:p>
            <a:pPr lvl="0" algn="ctr" defTabSz="25336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sz="5700" kern="1200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My role within organization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4294967295"/>
          </p:nvPr>
        </p:nvSpPr>
        <p:spPr>
          <a:xfrm>
            <a:off x="659165" y="6356350"/>
            <a:ext cx="2847975" cy="365125"/>
          </a:xfrm>
        </p:spPr>
        <p:txBody>
          <a:bodyPr/>
          <a:lstStyle/>
          <a:p>
            <a:r>
              <a:rPr lang="en-US" smtClean="0"/>
              <a:t>Youth Business : ALLIANCE</a:t>
            </a:r>
            <a:endParaRPr lang="en-US" dirty="0" smtClean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4294967295"/>
          </p:nvPr>
        </p:nvSpPr>
        <p:spPr>
          <a:xfrm>
            <a:off x="8543278" y="6356350"/>
            <a:ext cx="561975" cy="365125"/>
          </a:xfrm>
        </p:spPr>
        <p:txBody>
          <a:bodyPr/>
          <a:lstStyle/>
          <a:p>
            <a:fld id="{83563B19-5B2B-4AAC-A66D-8FF7C83E8865}" type="slidenum">
              <a:rPr lang="en-US" smtClean="0"/>
              <a:pPr/>
              <a:t>21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1195833" y="816404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23" name="Footer Placeholder 3"/>
          <p:cNvSpPr txBox="1">
            <a:spLocks/>
          </p:cNvSpPr>
          <p:nvPr/>
        </p:nvSpPr>
        <p:spPr>
          <a:xfrm>
            <a:off x="3581400" y="2110853"/>
            <a:ext cx="1945205" cy="860947"/>
          </a:xfrm>
          <a:prstGeom prst="rect">
            <a:avLst/>
          </a:prstGeom>
        </p:spPr>
        <p:txBody>
          <a:bodyPr vert="horz" lIns="4572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lumMod val="50000"/>
                    <a:lumOff val="50000"/>
                  </a:schemeClr>
                </a:solidFill>
                <a:latin typeface="Century Gothic" pitchFamily="34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800" dirty="0" smtClean="0">
                <a:solidFill>
                  <a:srgbClr val="AAEC39"/>
                </a:solidFill>
              </a:rPr>
              <a:t>Co-Founders</a:t>
            </a:r>
          </a:p>
          <a:p>
            <a:pPr algn="ctr"/>
            <a:r>
              <a:rPr lang="en-US" sz="1800" dirty="0" smtClean="0">
                <a:solidFill>
                  <a:srgbClr val="AAEC39"/>
                </a:solidFill>
              </a:rPr>
              <a:t>(CEO &amp; CMO)</a:t>
            </a:r>
          </a:p>
        </p:txBody>
      </p:sp>
      <p:sp>
        <p:nvSpPr>
          <p:cNvPr id="24" name="Footer Placeholder 3"/>
          <p:cNvSpPr txBox="1">
            <a:spLocks/>
          </p:cNvSpPr>
          <p:nvPr/>
        </p:nvSpPr>
        <p:spPr>
          <a:xfrm>
            <a:off x="2417339" y="3330053"/>
            <a:ext cx="2139726" cy="860947"/>
          </a:xfrm>
          <a:prstGeom prst="rect">
            <a:avLst/>
          </a:prstGeom>
        </p:spPr>
        <p:txBody>
          <a:bodyPr vert="horz" lIns="4572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lumMod val="50000"/>
                    <a:lumOff val="50000"/>
                  </a:schemeClr>
                </a:solidFill>
                <a:latin typeface="Century Gothic" pitchFamily="34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600" dirty="0" smtClean="0">
                <a:solidFill>
                  <a:srgbClr val="AAEC39"/>
                </a:solidFill>
              </a:rPr>
              <a:t>TECH</a:t>
            </a:r>
          </a:p>
        </p:txBody>
      </p:sp>
      <p:sp>
        <p:nvSpPr>
          <p:cNvPr id="25" name="Footer Placeholder 3"/>
          <p:cNvSpPr txBox="1">
            <a:spLocks/>
          </p:cNvSpPr>
          <p:nvPr/>
        </p:nvSpPr>
        <p:spPr>
          <a:xfrm>
            <a:off x="3581400" y="4625453"/>
            <a:ext cx="1945205" cy="860947"/>
          </a:xfrm>
          <a:prstGeom prst="rect">
            <a:avLst/>
          </a:prstGeom>
        </p:spPr>
        <p:txBody>
          <a:bodyPr vert="horz" lIns="4572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lumMod val="50000"/>
                    <a:lumOff val="50000"/>
                  </a:schemeClr>
                </a:solidFill>
                <a:latin typeface="Century Gothic" pitchFamily="34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000" dirty="0" smtClean="0">
                <a:solidFill>
                  <a:srgbClr val="AAEC39"/>
                </a:solidFill>
              </a:rPr>
              <a:t>Web Developer</a:t>
            </a:r>
          </a:p>
        </p:txBody>
      </p:sp>
      <p:sp>
        <p:nvSpPr>
          <p:cNvPr id="26" name="Footer Placeholder 3"/>
          <p:cNvSpPr txBox="1">
            <a:spLocks/>
          </p:cNvSpPr>
          <p:nvPr/>
        </p:nvSpPr>
        <p:spPr>
          <a:xfrm>
            <a:off x="5750995" y="4625453"/>
            <a:ext cx="1945205" cy="860947"/>
          </a:xfrm>
          <a:prstGeom prst="rect">
            <a:avLst/>
          </a:prstGeom>
        </p:spPr>
        <p:txBody>
          <a:bodyPr vert="horz" lIns="4572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lumMod val="50000"/>
                    <a:lumOff val="50000"/>
                  </a:schemeClr>
                </a:solidFill>
                <a:latin typeface="Century Gothic" pitchFamily="34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000" dirty="0" smtClean="0">
                <a:solidFill>
                  <a:srgbClr val="AAEC39"/>
                </a:solidFill>
              </a:rPr>
              <a:t>Social Media</a:t>
            </a:r>
          </a:p>
        </p:txBody>
      </p:sp>
      <p:sp>
        <p:nvSpPr>
          <p:cNvPr id="27" name="Footer Placeholder 3"/>
          <p:cNvSpPr txBox="1">
            <a:spLocks/>
          </p:cNvSpPr>
          <p:nvPr/>
        </p:nvSpPr>
        <p:spPr>
          <a:xfrm>
            <a:off x="1407595" y="4625453"/>
            <a:ext cx="1945205" cy="860947"/>
          </a:xfrm>
          <a:prstGeom prst="rect">
            <a:avLst/>
          </a:prstGeom>
        </p:spPr>
        <p:txBody>
          <a:bodyPr vert="horz" lIns="4572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lumMod val="50000"/>
                    <a:lumOff val="50000"/>
                  </a:schemeClr>
                </a:solidFill>
                <a:latin typeface="Century Gothic" pitchFamily="34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000" dirty="0" smtClean="0">
                <a:solidFill>
                  <a:srgbClr val="AAEC39"/>
                </a:solidFill>
              </a:rPr>
              <a:t>PhDs</a:t>
            </a:r>
          </a:p>
        </p:txBody>
      </p:sp>
      <p:sp>
        <p:nvSpPr>
          <p:cNvPr id="29" name="Freeform 28"/>
          <p:cNvSpPr/>
          <p:nvPr/>
        </p:nvSpPr>
        <p:spPr>
          <a:xfrm>
            <a:off x="4750776" y="3322774"/>
            <a:ext cx="1782216" cy="891108"/>
          </a:xfrm>
          <a:custGeom>
            <a:avLst/>
            <a:gdLst>
              <a:gd name="connsiteX0" fmla="*/ 0 w 1782216"/>
              <a:gd name="connsiteY0" fmla="*/ 0 h 891108"/>
              <a:gd name="connsiteX1" fmla="*/ 1782216 w 1782216"/>
              <a:gd name="connsiteY1" fmla="*/ 0 h 891108"/>
              <a:gd name="connsiteX2" fmla="*/ 1782216 w 1782216"/>
              <a:gd name="connsiteY2" fmla="*/ 891108 h 891108"/>
              <a:gd name="connsiteX3" fmla="*/ 0 w 1782216"/>
              <a:gd name="connsiteY3" fmla="*/ 891108 h 891108"/>
              <a:gd name="connsiteX4" fmla="*/ 0 w 1782216"/>
              <a:gd name="connsiteY4" fmla="*/ 0 h 8911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82216" h="891108">
                <a:moveTo>
                  <a:pt x="0" y="0"/>
                </a:moveTo>
                <a:lnTo>
                  <a:pt x="1782216" y="0"/>
                </a:lnTo>
                <a:lnTo>
                  <a:pt x="1782216" y="891108"/>
                </a:lnTo>
                <a:lnTo>
                  <a:pt x="0" y="891108"/>
                </a:lnTo>
                <a:lnTo>
                  <a:pt x="0" y="0"/>
                </a:lnTo>
                <a:close/>
              </a:path>
            </a:pathLst>
          </a:custGeom>
          <a:solidFill>
            <a:schemeClr val="tx1">
              <a:lumMod val="50000"/>
              <a:lumOff val="50000"/>
            </a:schemeClr>
          </a:solidFill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1">
              <a:hueOff val="0"/>
              <a:satOff val="0"/>
              <a:lumOff val="0"/>
              <a:alphaOff val="0"/>
            </a:schemeClr>
          </a:fillRef>
          <a:effectRef idx="2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36195" tIns="36195" rIns="36195" bIns="36195" numCol="1" spcCol="1270" anchor="ctr" anchorCtr="0">
            <a:noAutofit/>
          </a:bodyPr>
          <a:lstStyle/>
          <a:p>
            <a:pPr lvl="0" algn="ctr" defTabSz="25336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sz="5700" kern="1200"/>
          </a:p>
        </p:txBody>
      </p:sp>
      <p:sp>
        <p:nvSpPr>
          <p:cNvPr id="30" name="Footer Placeholder 3"/>
          <p:cNvSpPr txBox="1">
            <a:spLocks/>
          </p:cNvSpPr>
          <p:nvPr/>
        </p:nvSpPr>
        <p:spPr>
          <a:xfrm>
            <a:off x="4565874" y="3307171"/>
            <a:ext cx="2139726" cy="860947"/>
          </a:xfrm>
          <a:prstGeom prst="rect">
            <a:avLst/>
          </a:prstGeom>
        </p:spPr>
        <p:txBody>
          <a:bodyPr vert="horz" lIns="4572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lumMod val="50000"/>
                    <a:lumOff val="50000"/>
                  </a:schemeClr>
                </a:solidFill>
                <a:latin typeface="Century Gothic" pitchFamily="34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600" dirty="0" smtClean="0">
                <a:solidFill>
                  <a:srgbClr val="AAEC39"/>
                </a:solidFill>
              </a:rPr>
              <a:t>MARKETING</a:t>
            </a:r>
          </a:p>
        </p:txBody>
      </p:sp>
      <p:cxnSp>
        <p:nvCxnSpPr>
          <p:cNvPr id="33" name="Straight Connector 32"/>
          <p:cNvCxnSpPr/>
          <p:nvPr/>
        </p:nvCxnSpPr>
        <p:spPr>
          <a:xfrm>
            <a:off x="4571591" y="3768328"/>
            <a:ext cx="179185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649275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More than just work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When I am not at work I like to:</a:t>
            </a:r>
          </a:p>
          <a:p>
            <a:pPr lvl="1"/>
            <a:r>
              <a:rPr lang="en-US" dirty="0" smtClean="0"/>
              <a:t>Spend time with my family, cook, volunteer (Junior League, Getty Museum, LACMA)</a:t>
            </a:r>
          </a:p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294967295"/>
          </p:nvPr>
        </p:nvSpPr>
        <p:spPr>
          <a:xfrm>
            <a:off x="659165" y="6356350"/>
            <a:ext cx="2847975" cy="365125"/>
          </a:xfrm>
        </p:spPr>
        <p:txBody>
          <a:bodyPr/>
          <a:lstStyle/>
          <a:p>
            <a:r>
              <a:rPr lang="en-US" smtClean="0"/>
              <a:t>Youth Business : ALLIANCE</a:t>
            </a:r>
            <a:endParaRPr lang="en-US" dirty="0" smtClean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4294967295"/>
          </p:nvPr>
        </p:nvSpPr>
        <p:spPr>
          <a:xfrm>
            <a:off x="8543278" y="6356350"/>
            <a:ext cx="561975" cy="365125"/>
          </a:xfrm>
        </p:spPr>
        <p:txBody>
          <a:bodyPr/>
          <a:lstStyle/>
          <a:p>
            <a:fld id="{83563B19-5B2B-4AAC-A66D-8FF7C83E8865}" type="slidenum">
              <a:rPr lang="en-US" smtClean="0"/>
              <a:pPr/>
              <a:t>22</a:t>
            </a:fld>
            <a:endParaRPr lang="en-US" dirty="0"/>
          </a:p>
        </p:txBody>
      </p:sp>
      <p:pic>
        <p:nvPicPr>
          <p:cNvPr id="6146" name="Picture 2" descr="C:\Users\mdiwan\AppData\Local\Temp\IMG_5516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4600" y="2895600"/>
            <a:ext cx="3962400" cy="30337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441139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Do it all over again?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If I could talk to my high school self, what would I say?</a:t>
            </a:r>
          </a:p>
          <a:p>
            <a:pPr lvl="1"/>
            <a:r>
              <a:rPr lang="en-US" dirty="0" smtClean="0"/>
              <a:t>I always saw the future as one straight path where I had to connect all the dots, and if I didn’t, I would be in trouble</a:t>
            </a:r>
          </a:p>
          <a:p>
            <a:pPr lvl="1"/>
            <a:r>
              <a:rPr lang="en-US" dirty="0" smtClean="0"/>
              <a:t>In reality, life is much more like this! With hard work and a good attitude, it works out in the end, but it is not always a straight line up</a:t>
            </a:r>
          </a:p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294967295"/>
          </p:nvPr>
        </p:nvSpPr>
        <p:spPr>
          <a:xfrm>
            <a:off x="659165" y="6356350"/>
            <a:ext cx="2847975" cy="365125"/>
          </a:xfrm>
        </p:spPr>
        <p:txBody>
          <a:bodyPr/>
          <a:lstStyle/>
          <a:p>
            <a:r>
              <a:rPr lang="en-US" smtClean="0"/>
              <a:t>Youth Business : ALLIANCE</a:t>
            </a:r>
            <a:endParaRPr lang="en-US" dirty="0" smtClean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4294967295"/>
          </p:nvPr>
        </p:nvSpPr>
        <p:spPr>
          <a:xfrm>
            <a:off x="8543278" y="6356350"/>
            <a:ext cx="561975" cy="365125"/>
          </a:xfrm>
        </p:spPr>
        <p:txBody>
          <a:bodyPr/>
          <a:lstStyle/>
          <a:p>
            <a:fld id="{83563B19-5B2B-4AAC-A66D-8FF7C83E8865}" type="slidenum">
              <a:rPr lang="en-US" smtClean="0"/>
              <a:pPr/>
              <a:t>23</a:t>
            </a:fld>
            <a:endParaRPr lang="en-US" dirty="0"/>
          </a:p>
        </p:txBody>
      </p:sp>
      <p:pic>
        <p:nvPicPr>
          <p:cNvPr id="7170" name="Picture 2" descr="C:\Users\mdiwan\AppData\Local\Temp\IMG_5517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95" t="15438" r="2269" b="16193"/>
          <a:stretch/>
        </p:blipFill>
        <p:spPr bwMode="auto">
          <a:xfrm>
            <a:off x="2763520" y="3429000"/>
            <a:ext cx="3813162" cy="2743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520506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4294967295"/>
          </p:nvPr>
        </p:nvSpPr>
        <p:spPr>
          <a:xfrm>
            <a:off x="659165" y="6356350"/>
            <a:ext cx="2847975" cy="365125"/>
          </a:xfrm>
        </p:spPr>
        <p:txBody>
          <a:bodyPr/>
          <a:lstStyle/>
          <a:p>
            <a:r>
              <a:rPr lang="en-US" smtClean="0"/>
              <a:t>Youth Business : ALLIANCE</a:t>
            </a:r>
            <a:endParaRPr lang="en-US" dirty="0" smtClean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8543278" y="6356350"/>
            <a:ext cx="561975" cy="365125"/>
          </a:xfrm>
        </p:spPr>
        <p:txBody>
          <a:bodyPr/>
          <a:lstStyle/>
          <a:p>
            <a:fld id="{83563B19-5B2B-4AAC-A66D-8FF7C83E8865}" type="slidenum">
              <a:rPr lang="en-US" smtClean="0"/>
              <a:pPr/>
              <a:t>24</a:t>
            </a:fld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8800" y="1524000"/>
            <a:ext cx="5410200" cy="3606800"/>
          </a:xfrm>
        </p:spPr>
      </p:pic>
      <p:sp>
        <p:nvSpPr>
          <p:cNvPr id="9" name="Content Placeholder 2"/>
          <p:cNvSpPr txBox="1">
            <a:spLocks/>
          </p:cNvSpPr>
          <p:nvPr/>
        </p:nvSpPr>
        <p:spPr>
          <a:xfrm>
            <a:off x="457200" y="5105400"/>
            <a:ext cx="8229600" cy="8683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>
                    <a:lumMod val="50000"/>
                    <a:lumOff val="50000"/>
                  </a:schemeClr>
                </a:solidFill>
                <a:latin typeface="Avenir Roman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2000" kern="1200">
                <a:solidFill>
                  <a:schemeClr val="tx1">
                    <a:lumMod val="50000"/>
                    <a:lumOff val="50000"/>
                  </a:schemeClr>
                </a:solidFill>
                <a:latin typeface="Avenir Roman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>
                    <a:lumMod val="50000"/>
                    <a:lumOff val="50000"/>
                  </a:schemeClr>
                </a:solidFill>
                <a:latin typeface="Avenir Roman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2000" kern="1200">
                <a:solidFill>
                  <a:schemeClr val="tx1">
                    <a:lumMod val="50000"/>
                    <a:lumOff val="50000"/>
                  </a:schemeClr>
                </a:solidFill>
                <a:latin typeface="Avenir Roman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>
                    <a:lumMod val="50000"/>
                    <a:lumOff val="50000"/>
                  </a:schemeClr>
                </a:solidFill>
                <a:latin typeface="Avenir Roman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dirty="0" smtClean="0"/>
              <a:t>We would love your feedback </a:t>
            </a:r>
            <a:r>
              <a:rPr lang="en-US" dirty="0"/>
              <a:t>on our site! http://54.148.143.106/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Question &amp; Answer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621853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My family</a:t>
            </a:r>
            <a:endParaRPr lang="en-US" dirty="0"/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4640826" y="2011928"/>
            <a:ext cx="4038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pPr marL="0" indent="0">
              <a:buFont typeface="Arial" pitchFamily="34" charset="0"/>
              <a:buNone/>
            </a:pPr>
            <a:endParaRPr lang="en-US" dirty="0" smtClean="0"/>
          </a:p>
          <a:p>
            <a:pPr marL="0" indent="0">
              <a:buFont typeface="Arial" pitchFamily="34" charset="0"/>
              <a:buNone/>
            </a:pPr>
            <a:endParaRPr lang="en-US" dirty="0" smtClean="0"/>
          </a:p>
          <a:p>
            <a:pPr marL="0" indent="0">
              <a:buFont typeface="Arial" pitchFamily="34" charset="0"/>
              <a:buNone/>
            </a:pPr>
            <a:endParaRPr lang="en-US" dirty="0" smtClean="0"/>
          </a:p>
          <a:p>
            <a:pPr marL="0" indent="0">
              <a:buFont typeface="Arial" pitchFamily="34" charset="0"/>
              <a:buNone/>
            </a:pPr>
            <a:endParaRPr lang="en-US" dirty="0" smtClean="0"/>
          </a:p>
        </p:txBody>
      </p:sp>
      <p:sp>
        <p:nvSpPr>
          <p:cNvPr id="9" name="Content Placeholder 2"/>
          <p:cNvSpPr txBox="1">
            <a:spLocks/>
          </p:cNvSpPr>
          <p:nvPr/>
        </p:nvSpPr>
        <p:spPr>
          <a:xfrm>
            <a:off x="457200" y="1447800"/>
            <a:ext cx="8686800" cy="8382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venir Roman"/>
                <a:cs typeface="Avenir Roman"/>
              </a:rPr>
              <a:t>My childhood was very wonderful, I was extremely fortunate to have loving parents, an older brother, and many opportunities. I am lucky to now have 2 loving families!</a:t>
            </a:r>
          </a:p>
          <a:p>
            <a:endParaRPr lang="en-US" sz="2400" dirty="0">
              <a:solidFill>
                <a:schemeClr val="tx1">
                  <a:lumMod val="50000"/>
                  <a:lumOff val="50000"/>
                </a:schemeClr>
              </a:solidFill>
              <a:latin typeface="Avenir Roman"/>
              <a:cs typeface="Avenir Roman"/>
            </a:endParaRPr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Youth Business : ALLIANCE</a:t>
            </a:r>
            <a:endParaRPr lang="en-US" dirty="0" smtClean="0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563B19-5B2B-4AAC-A66D-8FF7C83E8865}" type="slidenum">
              <a:rPr lang="en-US" smtClean="0"/>
              <a:pPr/>
              <a:t>3</a:t>
            </a:fld>
            <a:endParaRPr lang="en-US" dirty="0"/>
          </a:p>
        </p:txBody>
      </p:sp>
      <p:pic>
        <p:nvPicPr>
          <p:cNvPr id="2050" name="Picture 2" descr="C:\Users\mdiwan\AppData\Local\Temp\FullSizeRender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273"/>
          <a:stretch/>
        </p:blipFill>
        <p:spPr bwMode="auto">
          <a:xfrm>
            <a:off x="914400" y="2786755"/>
            <a:ext cx="3505200" cy="32656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mdiwan\AppData\Local\Temp\IMG_1671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498" r="9542" b="50000"/>
          <a:stretch/>
        </p:blipFill>
        <p:spPr bwMode="auto">
          <a:xfrm>
            <a:off x="4596809" y="2786755"/>
            <a:ext cx="4280243" cy="1295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C:\Users\mdiwan\AppData\Local\Temp\IMG_1726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224" b="19810"/>
          <a:stretch/>
        </p:blipFill>
        <p:spPr bwMode="auto">
          <a:xfrm>
            <a:off x="4596808" y="4267200"/>
            <a:ext cx="4280243" cy="17965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662171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My family</a:t>
            </a:r>
            <a:endParaRPr lang="en-US" dirty="0"/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4640826" y="2011928"/>
            <a:ext cx="4038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pPr marL="0" indent="0">
              <a:buFont typeface="Arial" pitchFamily="34" charset="0"/>
              <a:buNone/>
            </a:pPr>
            <a:endParaRPr lang="en-US" dirty="0" smtClean="0"/>
          </a:p>
          <a:p>
            <a:pPr marL="0" indent="0">
              <a:buFont typeface="Arial" pitchFamily="34" charset="0"/>
              <a:buNone/>
            </a:pPr>
            <a:endParaRPr lang="en-US" dirty="0" smtClean="0"/>
          </a:p>
          <a:p>
            <a:pPr marL="0" indent="0">
              <a:buFont typeface="Arial" pitchFamily="34" charset="0"/>
              <a:buNone/>
            </a:pPr>
            <a:endParaRPr lang="en-US" dirty="0" smtClean="0"/>
          </a:p>
          <a:p>
            <a:pPr marL="0" indent="0">
              <a:buFont typeface="Arial" pitchFamily="34" charset="0"/>
              <a:buNone/>
            </a:pPr>
            <a:endParaRPr lang="en-US" dirty="0" smtClean="0"/>
          </a:p>
        </p:txBody>
      </p:sp>
      <p:sp>
        <p:nvSpPr>
          <p:cNvPr id="9" name="Content Placeholder 2"/>
          <p:cNvSpPr txBox="1">
            <a:spLocks/>
          </p:cNvSpPr>
          <p:nvPr/>
        </p:nvSpPr>
        <p:spPr>
          <a:xfrm>
            <a:off x="457200" y="1447800"/>
            <a:ext cx="8686800" cy="8382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venir Roman"/>
                <a:cs typeface="Avenir Roman"/>
              </a:rPr>
              <a:t>I have moved a lot! Both while growing up &amp; after college.</a:t>
            </a:r>
            <a:endParaRPr lang="en-US" sz="2400" dirty="0">
              <a:solidFill>
                <a:schemeClr val="tx1">
                  <a:lumMod val="50000"/>
                  <a:lumOff val="50000"/>
                </a:schemeClr>
              </a:solidFill>
              <a:latin typeface="Avenir Roman"/>
              <a:cs typeface="Avenir Roman"/>
            </a:endParaRPr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Youth Business : ALLIANCE</a:t>
            </a:r>
            <a:endParaRPr lang="en-US" dirty="0" smtClean="0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563B19-5B2B-4AAC-A66D-8FF7C83E8865}" type="slidenum">
              <a:rPr lang="en-US" smtClean="0"/>
              <a:pPr/>
              <a:t>4</a:t>
            </a:fld>
            <a:endParaRPr lang="en-US" dirty="0"/>
          </a:p>
        </p:txBody>
      </p:sp>
      <p:pic>
        <p:nvPicPr>
          <p:cNvPr id="3074" name="Picture 2" descr="http://www.worldmapsonline.com/images/murals/mercator_classic_world_political_wall_mural_lg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2057400"/>
            <a:ext cx="5791200" cy="39240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21" name="Curved Connector 20"/>
          <p:cNvCxnSpPr/>
          <p:nvPr/>
        </p:nvCxnSpPr>
        <p:spPr>
          <a:xfrm>
            <a:off x="3429000" y="3905118"/>
            <a:ext cx="2133600" cy="228600"/>
          </a:xfrm>
          <a:prstGeom prst="curvedConnector3">
            <a:avLst>
              <a:gd name="adj1" fmla="val 52262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Curved Connector 24"/>
          <p:cNvCxnSpPr/>
          <p:nvPr/>
        </p:nvCxnSpPr>
        <p:spPr>
          <a:xfrm>
            <a:off x="3403600" y="3905118"/>
            <a:ext cx="2133600" cy="228600"/>
          </a:xfrm>
          <a:prstGeom prst="curvedConnector3">
            <a:avLst>
              <a:gd name="adj1" fmla="val 48810"/>
            </a:avLst>
          </a:prstGeom>
          <a:scene3d>
            <a:camera prst="orthographicFront">
              <a:rot lat="600000" lon="0" rev="0"/>
            </a:camera>
            <a:lightRig rig="threePt" dir="t"/>
          </a:scene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Curved Connector 27"/>
          <p:cNvCxnSpPr/>
          <p:nvPr/>
        </p:nvCxnSpPr>
        <p:spPr>
          <a:xfrm flipV="1">
            <a:off x="3403600" y="3857559"/>
            <a:ext cx="101600" cy="47559"/>
          </a:xfrm>
          <a:prstGeom prst="curvedConnector3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Curved Connector 30"/>
          <p:cNvCxnSpPr/>
          <p:nvPr/>
        </p:nvCxnSpPr>
        <p:spPr>
          <a:xfrm rot="10800000" flipV="1">
            <a:off x="3403600" y="3857558"/>
            <a:ext cx="101600" cy="23779"/>
          </a:xfrm>
          <a:prstGeom prst="curvedConnector3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73" name="Curved Connector 3072"/>
          <p:cNvCxnSpPr/>
          <p:nvPr/>
        </p:nvCxnSpPr>
        <p:spPr>
          <a:xfrm flipV="1">
            <a:off x="3403599" y="3857558"/>
            <a:ext cx="50801" cy="23780"/>
          </a:xfrm>
          <a:prstGeom prst="curvedConnector3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76" name="Curved Connector 3075"/>
          <p:cNvCxnSpPr/>
          <p:nvPr/>
        </p:nvCxnSpPr>
        <p:spPr>
          <a:xfrm rot="5400000">
            <a:off x="3261751" y="3912423"/>
            <a:ext cx="247519" cy="137790"/>
          </a:xfrm>
          <a:prstGeom prst="curvedConnector3">
            <a:avLst>
              <a:gd name="adj1" fmla="val 50000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82" name="Curved Connector 3081"/>
          <p:cNvCxnSpPr/>
          <p:nvPr/>
        </p:nvCxnSpPr>
        <p:spPr>
          <a:xfrm rot="10800000">
            <a:off x="2707006" y="3933759"/>
            <a:ext cx="609609" cy="171318"/>
          </a:xfrm>
          <a:prstGeom prst="curvedConnector3">
            <a:avLst>
              <a:gd name="adj1" fmla="val 50000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99" name="Curved Connector 3098"/>
          <p:cNvCxnSpPr/>
          <p:nvPr/>
        </p:nvCxnSpPr>
        <p:spPr>
          <a:xfrm rot="16200000" flipH="1">
            <a:off x="2701323" y="3939440"/>
            <a:ext cx="47559" cy="36195"/>
          </a:xfrm>
          <a:prstGeom prst="curvedConnector3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541118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MY HIGH SCHOOL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/>
            <a:r>
              <a:rPr lang="en-US" dirty="0" smtClean="0"/>
              <a:t>I attended Choate Rosemary Hall in Wallingford, Connecticut. It was a boarding school (my parents lived in Singapore at the time!)</a:t>
            </a:r>
          </a:p>
          <a:p>
            <a:pPr algn="ctr"/>
            <a:endParaRPr lang="en-US" dirty="0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4294967295"/>
          </p:nvPr>
        </p:nvSpPr>
        <p:spPr>
          <a:xfrm>
            <a:off x="659165" y="6356350"/>
            <a:ext cx="2847975" cy="365125"/>
          </a:xfrm>
        </p:spPr>
        <p:txBody>
          <a:bodyPr/>
          <a:lstStyle/>
          <a:p>
            <a:r>
              <a:rPr lang="en-US" smtClean="0"/>
              <a:t>Youth Business : ALLIANCE</a:t>
            </a:r>
            <a:endParaRPr lang="en-US" dirty="0" smtClean="0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4294967295"/>
          </p:nvPr>
        </p:nvSpPr>
        <p:spPr>
          <a:xfrm>
            <a:off x="8543278" y="6356350"/>
            <a:ext cx="561975" cy="365125"/>
          </a:xfrm>
        </p:spPr>
        <p:txBody>
          <a:bodyPr/>
          <a:lstStyle/>
          <a:p>
            <a:fld id="{83563B19-5B2B-4AAC-A66D-8FF7C83E8865}" type="slidenum">
              <a:rPr lang="en-US" smtClean="0"/>
              <a:pPr/>
              <a:t>5</a:t>
            </a:fld>
            <a:endParaRPr lang="en-US" dirty="0"/>
          </a:p>
        </p:txBody>
      </p:sp>
      <p:pic>
        <p:nvPicPr>
          <p:cNvPr id="4098" name="Picture 2" descr="https://upload.wikimedia.org/wikipedia/en/9/97/Choate_Rosemary_Hall_Crest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2403" y="457200"/>
            <a:ext cx="1049197" cy="1143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1" name="Picture 5" descr="C:\Users\mdiwan\AppData\Local\Temp\IMG_5514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4850" y="2943225"/>
            <a:ext cx="2343150" cy="3124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C:\Users\mdiwan\AppData\Local\Temp\IMG_5515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3800" y="2990850"/>
            <a:ext cx="4038600" cy="3028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741650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High School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As a HS student I was pretty academic, but also was on the varsity crew team and very involved in photography (was the head photographer for the newspaper and the yearbook!)</a:t>
            </a:r>
          </a:p>
          <a:p>
            <a:endParaRPr lang="en-US" dirty="0" smtClean="0"/>
          </a:p>
          <a:p>
            <a:r>
              <a:rPr lang="en-US" dirty="0" smtClean="0">
                <a:solidFill>
                  <a:srgbClr val="FF0000"/>
                </a:solidFill>
              </a:rPr>
              <a:t>[INSERT CREW PHOTO]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4294967295"/>
          </p:nvPr>
        </p:nvSpPr>
        <p:spPr>
          <a:xfrm>
            <a:off x="659165" y="6356350"/>
            <a:ext cx="2847975" cy="365125"/>
          </a:xfrm>
        </p:spPr>
        <p:txBody>
          <a:bodyPr/>
          <a:lstStyle/>
          <a:p>
            <a:r>
              <a:rPr lang="en-US" smtClean="0"/>
              <a:t>Youth Business : ALLIANCE</a:t>
            </a:r>
            <a:endParaRPr lang="en-US" dirty="0" smtClean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4294967295"/>
          </p:nvPr>
        </p:nvSpPr>
        <p:spPr>
          <a:xfrm>
            <a:off x="8543278" y="6356350"/>
            <a:ext cx="561975" cy="365125"/>
          </a:xfrm>
        </p:spPr>
        <p:txBody>
          <a:bodyPr/>
          <a:lstStyle/>
          <a:p>
            <a:fld id="{83563B19-5B2B-4AAC-A66D-8FF7C83E8865}" type="slidenum">
              <a:rPr lang="en-US" smtClean="0"/>
              <a:pPr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564167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High School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Things that I really liked in High School were:</a:t>
            </a:r>
          </a:p>
          <a:p>
            <a:pPr lvl="1"/>
            <a:r>
              <a:rPr lang="en-US" dirty="0" smtClean="0"/>
              <a:t>My English &amp; Art classes</a:t>
            </a:r>
          </a:p>
          <a:p>
            <a:pPr lvl="1"/>
            <a:r>
              <a:rPr lang="en-US" dirty="0" smtClean="0"/>
              <a:t>Doing tons of different </a:t>
            </a:r>
            <a:r>
              <a:rPr lang="en-US" dirty="0" err="1" smtClean="0"/>
              <a:t>extracurriculars</a:t>
            </a:r>
            <a:endParaRPr lang="en-US" dirty="0" smtClean="0"/>
          </a:p>
          <a:p>
            <a:pPr lvl="1"/>
            <a:r>
              <a:rPr lang="en-US" dirty="0" smtClean="0"/>
              <a:t>Living with my friends in the dorms! So fun!</a:t>
            </a:r>
          </a:p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294967295"/>
          </p:nvPr>
        </p:nvSpPr>
        <p:spPr>
          <a:xfrm>
            <a:off x="659165" y="6356350"/>
            <a:ext cx="2847975" cy="365125"/>
          </a:xfrm>
        </p:spPr>
        <p:txBody>
          <a:bodyPr/>
          <a:lstStyle/>
          <a:p>
            <a:r>
              <a:rPr lang="en-US" smtClean="0"/>
              <a:t>Youth Business : ALLIANCE</a:t>
            </a:r>
            <a:endParaRPr lang="en-US" dirty="0" smtClean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4294967295"/>
          </p:nvPr>
        </p:nvSpPr>
        <p:spPr>
          <a:xfrm>
            <a:off x="8543278" y="6356350"/>
            <a:ext cx="561975" cy="365125"/>
          </a:xfrm>
        </p:spPr>
        <p:txBody>
          <a:bodyPr/>
          <a:lstStyle/>
          <a:p>
            <a:fld id="{83563B19-5B2B-4AAC-A66D-8FF7C83E8865}" type="slidenum">
              <a:rPr lang="en-US" smtClean="0"/>
              <a:pPr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78780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High School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Things that felt difficult or challenging for me while I was in High School were:</a:t>
            </a:r>
          </a:p>
          <a:p>
            <a:pPr lvl="1"/>
            <a:r>
              <a:rPr lang="en-US" dirty="0" smtClean="0"/>
              <a:t>Not enough time in the day for everything!</a:t>
            </a:r>
          </a:p>
          <a:p>
            <a:pPr lvl="1"/>
            <a:r>
              <a:rPr lang="en-US" dirty="0" smtClean="0"/>
              <a:t>I took all AP classes junior &amp; senior year = very little sleep</a:t>
            </a:r>
          </a:p>
          <a:p>
            <a:pPr lvl="1"/>
            <a:r>
              <a:rPr lang="en-US" dirty="0" smtClean="0"/>
              <a:t>Being away from home was difficult, although we usually got to go home every month (for me, my parents would be back in DC during my vacations so I could see them!)</a:t>
            </a:r>
          </a:p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294967295"/>
          </p:nvPr>
        </p:nvSpPr>
        <p:spPr>
          <a:xfrm>
            <a:off x="659165" y="6356350"/>
            <a:ext cx="2847975" cy="365125"/>
          </a:xfrm>
        </p:spPr>
        <p:txBody>
          <a:bodyPr/>
          <a:lstStyle/>
          <a:p>
            <a:r>
              <a:rPr lang="en-US" smtClean="0"/>
              <a:t>Youth Business : ALLIANCE</a:t>
            </a:r>
            <a:endParaRPr lang="en-US" dirty="0" smtClean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4294967295"/>
          </p:nvPr>
        </p:nvSpPr>
        <p:spPr>
          <a:xfrm>
            <a:off x="8543278" y="6356350"/>
            <a:ext cx="561975" cy="365125"/>
          </a:xfrm>
        </p:spPr>
        <p:txBody>
          <a:bodyPr/>
          <a:lstStyle/>
          <a:p>
            <a:fld id="{83563B19-5B2B-4AAC-A66D-8FF7C83E8865}" type="slidenum">
              <a:rPr lang="en-US" smtClean="0"/>
              <a:pPr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80561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High School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Jobs I worked while I was in High School were:</a:t>
            </a:r>
          </a:p>
          <a:p>
            <a:pPr lvl="1"/>
            <a:r>
              <a:rPr lang="en-US" dirty="0" smtClean="0"/>
              <a:t>During the summers, I took more classes. Some fun (art at the Rhode Island School of Design!)</a:t>
            </a:r>
          </a:p>
          <a:p>
            <a:pPr lvl="1"/>
            <a:r>
              <a:rPr lang="en-US" dirty="0" smtClean="0"/>
              <a:t>I didn’t work any jobs until college, when I did 2-3 internships a summer</a:t>
            </a:r>
          </a:p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294967295"/>
          </p:nvPr>
        </p:nvSpPr>
        <p:spPr>
          <a:xfrm>
            <a:off x="659165" y="6356350"/>
            <a:ext cx="2847975" cy="365125"/>
          </a:xfrm>
        </p:spPr>
        <p:txBody>
          <a:bodyPr/>
          <a:lstStyle/>
          <a:p>
            <a:r>
              <a:rPr lang="en-US" smtClean="0"/>
              <a:t>Youth Business : ALLIANCE</a:t>
            </a:r>
            <a:endParaRPr lang="en-US" dirty="0" smtClean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4294967295"/>
          </p:nvPr>
        </p:nvSpPr>
        <p:spPr>
          <a:xfrm>
            <a:off x="8543278" y="6356350"/>
            <a:ext cx="561975" cy="365125"/>
          </a:xfrm>
        </p:spPr>
        <p:txBody>
          <a:bodyPr/>
          <a:lstStyle/>
          <a:p>
            <a:fld id="{83563B19-5B2B-4AAC-A66D-8FF7C83E8865}" type="slidenum">
              <a:rPr lang="en-US" smtClean="0"/>
              <a:pPr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51931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xecutive">
  <a:themeElements>
    <a:clrScheme name="Executive">
      <a:dk1>
        <a:sysClr val="windowText" lastClr="000000"/>
      </a:dk1>
      <a:lt1>
        <a:sysClr val="window" lastClr="FFFFFF"/>
      </a:lt1>
      <a:dk2>
        <a:srgbClr val="2F5897"/>
      </a:dk2>
      <a:lt2>
        <a:srgbClr val="E4E9EF"/>
      </a:lt2>
      <a:accent1>
        <a:srgbClr val="6076B4"/>
      </a:accent1>
      <a:accent2>
        <a:srgbClr val="9C5252"/>
      </a:accent2>
      <a:accent3>
        <a:srgbClr val="E68422"/>
      </a:accent3>
      <a:accent4>
        <a:srgbClr val="846648"/>
      </a:accent4>
      <a:accent5>
        <a:srgbClr val="63891F"/>
      </a:accent5>
      <a:accent6>
        <a:srgbClr val="758085"/>
      </a:accent6>
      <a:hlink>
        <a:srgbClr val="3399FF"/>
      </a:hlink>
      <a:folHlink>
        <a:srgbClr val="B2B2B2"/>
      </a:folHlink>
    </a:clrScheme>
    <a:fontScheme name="Office">
      <a:maj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xecutiv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50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50000">
              <a:schemeClr val="phClr">
                <a:tint val="80000"/>
                <a:satMod val="250000"/>
              </a:schemeClr>
            </a:gs>
            <a:gs pos="76000">
              <a:schemeClr val="phClr">
                <a:tint val="90000"/>
                <a:shade val="90000"/>
                <a:satMod val="200000"/>
              </a:schemeClr>
            </a:gs>
            <a:gs pos="92000">
              <a:schemeClr val="phClr">
                <a:tint val="90000"/>
                <a:shade val="70000"/>
                <a:satMod val="250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Executive</Template>
  <TotalTime>579</TotalTime>
  <Words>1418</Words>
  <Application>Microsoft Office PowerPoint</Application>
  <PresentationFormat>On-screen Show (4:3)</PresentationFormat>
  <Paragraphs>198</Paragraphs>
  <Slides>24</Slides>
  <Notes>18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5" baseType="lpstr">
      <vt:lpstr>Executive</vt:lpstr>
      <vt:lpstr>INTRODUCTION</vt:lpstr>
      <vt:lpstr>My childhood</vt:lpstr>
      <vt:lpstr>My family</vt:lpstr>
      <vt:lpstr>My family</vt:lpstr>
      <vt:lpstr>MY HIGH SCHOOL</vt:lpstr>
      <vt:lpstr>High School</vt:lpstr>
      <vt:lpstr>High School</vt:lpstr>
      <vt:lpstr>High School</vt:lpstr>
      <vt:lpstr>High School</vt:lpstr>
      <vt:lpstr>Getting in to College</vt:lpstr>
      <vt:lpstr>College</vt:lpstr>
      <vt:lpstr>College</vt:lpstr>
      <vt:lpstr>College</vt:lpstr>
      <vt:lpstr>College</vt:lpstr>
      <vt:lpstr>College</vt:lpstr>
      <vt:lpstr>Getting a job after College</vt:lpstr>
      <vt:lpstr>This is My Company</vt:lpstr>
      <vt:lpstr>My Career Path</vt:lpstr>
      <vt:lpstr>My Career</vt:lpstr>
      <vt:lpstr>My Career</vt:lpstr>
      <vt:lpstr>My role within organization</vt:lpstr>
      <vt:lpstr>More than just work</vt:lpstr>
      <vt:lpstr>Do it all over again?</vt:lpstr>
      <vt:lpstr>Question &amp; Answer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YBA GUEST RESOURCE TEMPLATE</dc:title>
  <dc:creator>Stephen Minix</dc:creator>
  <cp:lastModifiedBy>mdiwan</cp:lastModifiedBy>
  <cp:revision>44</cp:revision>
  <dcterms:created xsi:type="dcterms:W3CDTF">2013-01-02T21:12:08Z</dcterms:created>
  <dcterms:modified xsi:type="dcterms:W3CDTF">2015-08-17T20:41:08Z</dcterms:modified>
</cp:coreProperties>
</file>