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79" r:id="rId3"/>
    <p:sldId id="28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75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I started as a computer systems consultant &amp; programmer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I went to business school and then started an Internet systems company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I am now Co-Chairman and Co-President of Veggie Grill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7AE2F73F-5400-4144-A148-7E71A76C9D2B}" type="pres">
      <dgm:prSet presAssocID="{9DF16435-D83C-43CC-88F7-B2FF0728BDD3}" presName="bullet3a" presStyleLbl="node1" presStyleIdx="0" presStyleCnt="3"/>
      <dgm:spPr/>
    </dgm:pt>
    <dgm:pt modelId="{3B968D23-3AB8-4644-A50C-B4DD7234616D}" type="pres">
      <dgm:prSet presAssocID="{9DF16435-D83C-43CC-88F7-B2FF0728BD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E46-C84D-4CB3-B9D2-8FF45C5B7479}" type="pres">
      <dgm:prSet presAssocID="{2D8EC281-7FD2-4949-B782-9554AE8D8903}" presName="bullet3b" presStyleLbl="node1" presStyleIdx="1" presStyleCnt="3"/>
      <dgm:spPr/>
    </dgm:pt>
    <dgm:pt modelId="{C06A3DA7-A1F8-4D90-8743-641E5C504B9D}" type="pres">
      <dgm:prSet presAssocID="{2D8EC281-7FD2-4949-B782-9554AE8D8903}" presName="textBox3b" presStyleLbl="revTx" presStyleIdx="1" presStyleCnt="3" custScaleX="113995" custLinFactNeighborX="17538" custLinFactNeighborY="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ScaleX="165868" custLinFactNeighborX="35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162FA510-8516-4692-B012-2FF6FDA68A66}" type="presOf" srcId="{916EA4CA-F191-44E9-BDEC-685BAEB5F89C}" destId="{17067309-CB33-4035-BF41-24F82CD4A52A}" srcOrd="0" destOrd="0" presId="urn:microsoft.com/office/officeart/2005/8/layout/arrow2"/>
    <dgm:cxn modelId="{D5057860-A586-4F8E-AD83-C94B1B4861DC}" type="presOf" srcId="{2D8EC281-7FD2-4949-B782-9554AE8D8903}" destId="{C06A3DA7-A1F8-4D90-8743-641E5C504B9D}" srcOrd="0" destOrd="0" presId="urn:microsoft.com/office/officeart/2005/8/layout/arrow2"/>
    <dgm:cxn modelId="{F961E80A-EF29-4018-85A8-34B07D0FD802}" type="presOf" srcId="{9DF16435-D83C-43CC-88F7-B2FF0728BDD3}" destId="{3B968D23-3AB8-4644-A50C-B4DD7234616D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7C087A38-7592-49B0-8670-1C6111D4BADA}" type="presParOf" srcId="{2CA1C279-8CAF-4522-A11C-0306FA8C7E1F}" destId="{C1F15EE0-C9B7-41DF-A01C-F918C34A425B}" srcOrd="1" destOrd="0" presId="urn:microsoft.com/office/officeart/2005/8/layout/arrow2"/>
    <dgm:cxn modelId="{6CA355B3-59E7-478E-A9AD-DA1F746FA7D1}" type="presParOf" srcId="{C1F15EE0-C9B7-41DF-A01C-F918C34A425B}" destId="{7AE2F73F-5400-4144-A148-7E71A76C9D2B}" srcOrd="0" destOrd="0" presId="urn:microsoft.com/office/officeart/2005/8/layout/arrow2"/>
    <dgm:cxn modelId="{529EFC1D-879B-40CF-8CFE-03D1C7C2EAB4}" type="presParOf" srcId="{C1F15EE0-C9B7-41DF-A01C-F918C34A425B}" destId="{3B968D23-3AB8-4644-A50C-B4DD7234616D}" srcOrd="1" destOrd="0" presId="urn:microsoft.com/office/officeart/2005/8/layout/arrow2"/>
    <dgm:cxn modelId="{2DBAD1C7-4C10-4899-BB77-BF75EEECA93B}" type="presParOf" srcId="{C1F15EE0-C9B7-41DF-A01C-F918C34A425B}" destId="{C32D6E46-C84D-4CB3-B9D2-8FF45C5B7479}" srcOrd="2" destOrd="0" presId="urn:microsoft.com/office/officeart/2005/8/layout/arrow2"/>
    <dgm:cxn modelId="{1E5748E7-FB07-450A-8BBE-662B2D6564C1}" type="presParOf" srcId="{C1F15EE0-C9B7-41DF-A01C-F918C34A425B}" destId="{C06A3DA7-A1F8-4D90-8743-641E5C504B9D}" srcOrd="3" destOrd="0" presId="urn:microsoft.com/office/officeart/2005/8/layout/arrow2"/>
    <dgm:cxn modelId="{D3F33F51-B83B-4FD4-BA54-1A6AD739A764}" type="presParOf" srcId="{C1F15EE0-C9B7-41DF-A01C-F918C34A425B}" destId="{EA92077A-70E6-4C4C-A836-EA56EC69D16A}" srcOrd="4" destOrd="0" presId="urn:microsoft.com/office/officeart/2005/8/layout/arrow2"/>
    <dgm:cxn modelId="{5D70F7E6-FA96-4A06-8A01-923E967AA69D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smtClean="0"/>
            <a:t>Veggie Grill opened its first location in Nov 2006 in Irvine, CA</a:t>
          </a:r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Today we have 20 restaurants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6F4C6983-267D-4CFA-ACED-F2942F56055C}">
      <dgm:prSet phldrT="[Text]"/>
      <dgm:spPr/>
      <dgm:t>
        <a:bodyPr/>
        <a:lstStyle/>
        <a:p>
          <a:r>
            <a:rPr lang="en-US" dirty="0" smtClean="0"/>
            <a:t>We employ over 500 people</a:t>
          </a:r>
          <a:endParaRPr lang="en-US" dirty="0"/>
        </a:p>
      </dgm:t>
    </dgm:pt>
    <dgm:pt modelId="{B04F007F-4995-48C3-B0DF-834089FEBFB2}" type="parTrans" cxnId="{28825E35-9242-4A05-9E94-3D372BD1C8E5}">
      <dgm:prSet/>
      <dgm:spPr/>
      <dgm:t>
        <a:bodyPr/>
        <a:lstStyle/>
        <a:p>
          <a:endParaRPr lang="en-US"/>
        </a:p>
      </dgm:t>
    </dgm:pt>
    <dgm:pt modelId="{C323FA82-0CB4-4CED-A2C1-ABAE1B717CD6}" type="sibTrans" cxnId="{28825E35-9242-4A05-9E94-3D372BD1C8E5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/>
            <a:t>We are in LA, Orange County, San Diego, Bay Area, Seattle, Portland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93B49997-EBB7-42C7-94D3-8E67534E8113}">
      <dgm:prSet phldrT="[Text]"/>
      <dgm:spPr/>
      <dgm:t>
        <a:bodyPr/>
        <a:lstStyle/>
        <a:p>
          <a:r>
            <a:rPr lang="en-US" dirty="0" smtClean="0"/>
            <a:t>Our main office is in Santa Monica</a:t>
          </a:r>
          <a:endParaRPr lang="en-US" dirty="0"/>
        </a:p>
      </dgm:t>
    </dgm:pt>
    <dgm:pt modelId="{B0E5AADD-5E08-408F-BB36-C3D255A934CF}" type="parTrans" cxnId="{729B9248-1278-4B41-91E2-F5757FBC0D21}">
      <dgm:prSet/>
      <dgm:spPr/>
    </dgm:pt>
    <dgm:pt modelId="{EECC48C9-6DDC-4680-A62B-99C08B864BAE}" type="sibTrans" cxnId="{729B9248-1278-4B41-91E2-F5757FBC0D21}">
      <dgm:prSet/>
      <dgm:spPr/>
    </dgm:pt>
    <dgm:pt modelId="{928A9EDB-469A-4FF4-9D46-E8055FF1AD36}">
      <dgm:prSet phldrT="[Text]"/>
      <dgm:spPr/>
      <dgm:t>
        <a:bodyPr/>
        <a:lstStyle/>
        <a:p>
          <a:r>
            <a:rPr lang="en-US" dirty="0" smtClean="0"/>
            <a:t>Santa Fe Crispy </a:t>
          </a:r>
          <a:r>
            <a:rPr lang="en-US" dirty="0" err="1" smtClean="0"/>
            <a:t>Chickin</a:t>
          </a:r>
          <a:r>
            <a:rPr lang="en-US" dirty="0" smtClean="0"/>
            <a:t>’ Sandwich, VG-Cheeseburger, All Hail Kale Salad, Buffalo </a:t>
          </a:r>
          <a:r>
            <a:rPr lang="en-US" dirty="0" err="1" smtClean="0"/>
            <a:t>Chickin</a:t>
          </a:r>
          <a:r>
            <a:rPr lang="en-US" dirty="0" smtClean="0"/>
            <a:t>’ Wings, Sweetheart Fries</a:t>
          </a:r>
          <a:endParaRPr lang="en-US" dirty="0"/>
        </a:p>
      </dgm:t>
    </dgm:pt>
    <dgm:pt modelId="{7A01CEE0-BBB5-46EA-B0A0-1329112DF4C1}" type="parTrans" cxnId="{C31816D7-AAE6-4EB4-9B11-7DA99BA70378}">
      <dgm:prSet/>
      <dgm:spPr/>
    </dgm:pt>
    <dgm:pt modelId="{30907BB6-E252-4638-B0D7-91A2A1D7577E}" type="sibTrans" cxnId="{C31816D7-AAE6-4EB4-9B11-7DA99BA70378}">
      <dgm:prSet/>
      <dgm:spPr/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4" custLinFactNeighborX="-65" custLinFactNeighborY="-8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035F63A9-048C-4786-9FF5-B9A89A2553A7}" type="presOf" srcId="{6F4C6983-267D-4CFA-ACED-F2942F56055C}" destId="{30B514BE-46D7-4D38-A415-D7FF022783BA}" srcOrd="0" destOrd="1" presId="urn:microsoft.com/office/officeart/2005/8/layout/chevron2"/>
    <dgm:cxn modelId="{C31816D7-AAE6-4EB4-9B11-7DA99BA70378}" srcId="{C24AC97F-5A51-4E96-A356-8FDC0B4F5601}" destId="{928A9EDB-469A-4FF4-9D46-E8055FF1AD36}" srcOrd="0" destOrd="0" parTransId="{7A01CEE0-BBB5-46EA-B0A0-1329112DF4C1}" sibTransId="{30907BB6-E252-4638-B0D7-91A2A1D7577E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7F7FC2A4-D671-419D-B4FF-D49CD18EC683}" type="presOf" srcId="{93B49997-EBB7-42C7-94D3-8E67534E8113}" destId="{2E4840C1-F354-44D9-A398-5161A3DBB89F}" srcOrd="0" destOrd="1" presId="urn:microsoft.com/office/officeart/2005/8/layout/chevron2"/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659C30D3-CEC4-4106-BF25-977587074EF2}" type="presOf" srcId="{928A9EDB-469A-4FF4-9D46-E8055FF1AD36}" destId="{6A2F2BFB-E64A-4CD0-A98A-7DE9447DD690}" srcOrd="0" destOrd="0" presId="urn:microsoft.com/office/officeart/2005/8/layout/chevron2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28825E35-9242-4A05-9E94-3D372BD1C8E5}" srcId="{38F9CBC8-3D92-431C-8160-40C6AEECE7E8}" destId="{6F4C6983-267D-4CFA-ACED-F2942F56055C}" srcOrd="1" destOrd="0" parTransId="{B04F007F-4995-48C3-B0DF-834089FEBFB2}" sibTransId="{C323FA82-0CB4-4CED-A2C1-ABAE1B717CD6}"/>
    <dgm:cxn modelId="{729B9248-1278-4B41-91E2-F5757FBC0D21}" srcId="{E8206E11-8E3A-4C5A-80D2-8EE3F2B25B49}" destId="{93B49997-EBB7-42C7-94D3-8E67534E8113}" srcOrd="1" destOrd="0" parTransId="{B0E5AADD-5E08-408F-BB36-C3D255A934CF}" sibTransId="{EECC48C9-6DDC-4680-A62B-99C08B864BAE}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Chairman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Board</a:t>
          </a:r>
          <a:endParaRPr lang="en-US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/>
      <dgm:t>
        <a:bodyPr/>
        <a:lstStyle/>
        <a:p>
          <a:r>
            <a:rPr lang="en-US" dirty="0" smtClean="0"/>
            <a:t>CEO</a:t>
          </a:r>
          <a:endParaRPr lang="en-US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Strategic Planning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/>
      <dgm:spPr/>
      <dgm:t>
        <a:bodyPr/>
        <a:lstStyle/>
        <a:p>
          <a:r>
            <a:rPr lang="en-US" dirty="0" smtClean="0"/>
            <a:t>Corporate Management $50-200k</a:t>
          </a:r>
          <a:endParaRPr lang="en-US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/>
      <dgm:spPr/>
      <dgm:t>
        <a:bodyPr/>
        <a:lstStyle/>
        <a:p>
          <a:r>
            <a:rPr lang="en-US" dirty="0" smtClean="0"/>
            <a:t>Regional Management $55-100k</a:t>
          </a:r>
          <a:endParaRPr lang="en-US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/>
      <dgm:spPr/>
      <dgm:t>
        <a:bodyPr/>
        <a:lstStyle/>
        <a:p>
          <a:r>
            <a:rPr lang="en-US" dirty="0" smtClean="0"/>
            <a:t>Restaurant Management $30-55k</a:t>
          </a:r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Restaurant Staff</a:t>
          </a:r>
        </a:p>
        <a:p>
          <a:r>
            <a:rPr lang="en-US" dirty="0" smtClean="0"/>
            <a:t>$18-30k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F73F-5400-4144-A148-7E71A76C9D2B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68D23-3AB8-4644-A50C-B4DD7234616D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 started as a computer systems consultant &amp; programmer</a:t>
          </a:r>
          <a:endParaRPr lang="en-US" sz="1800" kern="1200" dirty="0"/>
        </a:p>
      </dsp:txBody>
      <dsp:txXfrm>
        <a:off x="1507845" y="3217959"/>
        <a:ext cx="1687279" cy="1308003"/>
      </dsp:txXfrm>
    </dsp:sp>
    <dsp:sp modelId="{C32D6E46-C84D-4CB3-B9D2-8FF45C5B7479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3DA7-A1F8-4D90-8743-641E5C504B9D}">
      <dsp:nvSpPr>
        <dsp:cNvPr id="0" name=""/>
        <dsp:cNvSpPr/>
      </dsp:nvSpPr>
      <dsp:spPr>
        <a:xfrm>
          <a:off x="3429005" y="2063839"/>
          <a:ext cx="1981198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 went to business school and then started an Internet systems company</a:t>
          </a:r>
          <a:endParaRPr lang="en-US" sz="1800" kern="1200" dirty="0"/>
        </a:p>
      </dsp:txBody>
      <dsp:txXfrm>
        <a:off x="3429005" y="2063839"/>
        <a:ext cx="1981198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346864" y="1380418"/>
          <a:ext cx="2882735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 am now Co-Chairman and Co-President of Veggie Grill</a:t>
          </a:r>
          <a:endParaRPr lang="en-US" sz="1800" kern="1200" dirty="0"/>
        </a:p>
      </dsp:txBody>
      <dsp:txXfrm>
        <a:off x="5346864" y="1380418"/>
        <a:ext cx="2882735" cy="31455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224486" y="228811"/>
          <a:ext cx="1496578" cy="10476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History</a:t>
          </a:r>
          <a:endParaRPr lang="en-US" sz="2200" kern="1200" dirty="0"/>
        </a:p>
      </dsp:txBody>
      <dsp:txXfrm rot="5400000">
        <a:off x="-224486" y="228811"/>
        <a:ext cx="1496578" cy="1047604"/>
      </dsp:txXfrm>
    </dsp:sp>
    <dsp:sp modelId="{66A0EA41-AF18-431B-B159-8FD3441BA876}">
      <dsp:nvSpPr>
        <dsp:cNvPr id="0" name=""/>
        <dsp:cNvSpPr/>
      </dsp:nvSpPr>
      <dsp:spPr>
        <a:xfrm rot="5400000">
          <a:off x="4342714" y="-3290784"/>
          <a:ext cx="972775" cy="7562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Veggie Grill opened its first location in Nov 2006 in Irvine, CA</a:t>
          </a:r>
          <a:endParaRPr lang="en-US" sz="2000" kern="1200" dirty="0"/>
        </a:p>
      </dsp:txBody>
      <dsp:txXfrm rot="5400000">
        <a:off x="4342714" y="-3290784"/>
        <a:ext cx="972775" cy="7562995"/>
      </dsp:txXfrm>
    </dsp:sp>
    <dsp:sp modelId="{ABE2B68B-272C-4A0C-9E50-25D1C7CA2FAD}">
      <dsp:nvSpPr>
        <dsp:cNvPr id="0" name=""/>
        <dsp:cNvSpPr/>
      </dsp:nvSpPr>
      <dsp:spPr>
        <a:xfrm rot="5400000">
          <a:off x="-224486" y="1581268"/>
          <a:ext cx="1496578" cy="10476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Size</a:t>
          </a:r>
          <a:endParaRPr lang="en-US" sz="2200" kern="1200" dirty="0"/>
        </a:p>
      </dsp:txBody>
      <dsp:txXfrm rot="5400000">
        <a:off x="-224486" y="1581268"/>
        <a:ext cx="1496578" cy="1047604"/>
      </dsp:txXfrm>
    </dsp:sp>
    <dsp:sp modelId="{30B514BE-46D7-4D38-A415-D7FF022783BA}">
      <dsp:nvSpPr>
        <dsp:cNvPr id="0" name=""/>
        <dsp:cNvSpPr/>
      </dsp:nvSpPr>
      <dsp:spPr>
        <a:xfrm rot="5400000">
          <a:off x="4342714" y="-1938327"/>
          <a:ext cx="972775" cy="7562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Today we have 20 restaurants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We employ over 500 people</a:t>
          </a:r>
          <a:endParaRPr lang="en-US" sz="2000" kern="1200" dirty="0"/>
        </a:p>
      </dsp:txBody>
      <dsp:txXfrm rot="5400000">
        <a:off x="4342714" y="-1938327"/>
        <a:ext cx="972775" cy="7562995"/>
      </dsp:txXfrm>
    </dsp:sp>
    <dsp:sp modelId="{11A6DF24-183C-4118-AD2D-2316AB1CB656}">
      <dsp:nvSpPr>
        <dsp:cNvPr id="0" name=""/>
        <dsp:cNvSpPr/>
      </dsp:nvSpPr>
      <dsp:spPr>
        <a:xfrm rot="5400000">
          <a:off x="-224486" y="2933726"/>
          <a:ext cx="1496578" cy="10476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Location</a:t>
          </a:r>
          <a:endParaRPr lang="en-US" sz="2200" kern="1200" dirty="0"/>
        </a:p>
      </dsp:txBody>
      <dsp:txXfrm rot="5400000">
        <a:off x="-224486" y="2933726"/>
        <a:ext cx="1496578" cy="1047604"/>
      </dsp:txXfrm>
    </dsp:sp>
    <dsp:sp modelId="{2E4840C1-F354-44D9-A398-5161A3DBB89F}">
      <dsp:nvSpPr>
        <dsp:cNvPr id="0" name=""/>
        <dsp:cNvSpPr/>
      </dsp:nvSpPr>
      <dsp:spPr>
        <a:xfrm rot="5400000">
          <a:off x="4342714" y="-585870"/>
          <a:ext cx="972775" cy="7562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We are in LA, Orange County, San Diego, Bay Area, Seattle, Portland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Our main office is in Santa Monica</a:t>
          </a:r>
          <a:endParaRPr lang="en-US" sz="2000" kern="1200" dirty="0"/>
        </a:p>
      </dsp:txBody>
      <dsp:txXfrm rot="5400000">
        <a:off x="4342714" y="-585870"/>
        <a:ext cx="972775" cy="7562995"/>
      </dsp:txXfrm>
    </dsp:sp>
    <dsp:sp modelId="{226B8113-CD76-4B1D-94B0-BF4B1B173FF7}">
      <dsp:nvSpPr>
        <dsp:cNvPr id="0" name=""/>
        <dsp:cNvSpPr/>
      </dsp:nvSpPr>
      <dsp:spPr>
        <a:xfrm rot="5400000">
          <a:off x="-224486" y="4286183"/>
          <a:ext cx="1496578" cy="10476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Products</a:t>
          </a:r>
          <a:endParaRPr lang="en-US" sz="2200" kern="1200" dirty="0"/>
        </a:p>
      </dsp:txBody>
      <dsp:txXfrm rot="5400000">
        <a:off x="-224486" y="4286183"/>
        <a:ext cx="1496578" cy="1047604"/>
      </dsp:txXfrm>
    </dsp:sp>
    <dsp:sp modelId="{6A2F2BFB-E64A-4CD0-A98A-7DE9447DD690}">
      <dsp:nvSpPr>
        <dsp:cNvPr id="0" name=""/>
        <dsp:cNvSpPr/>
      </dsp:nvSpPr>
      <dsp:spPr>
        <a:xfrm rot="5400000">
          <a:off x="4337798" y="683103"/>
          <a:ext cx="972775" cy="7562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Santa Fe Crispy </a:t>
          </a:r>
          <a:r>
            <a:rPr lang="en-US" sz="2000" kern="1200" dirty="0" err="1" smtClean="0"/>
            <a:t>Chickin</a:t>
          </a:r>
          <a:r>
            <a:rPr lang="en-US" sz="2000" kern="1200" dirty="0" smtClean="0"/>
            <a:t>’ Sandwich, VG-Cheeseburger, All Hail Kale Salad, Buffalo </a:t>
          </a:r>
          <a:r>
            <a:rPr lang="en-US" sz="2000" kern="1200" dirty="0" err="1" smtClean="0"/>
            <a:t>Chickin</a:t>
          </a:r>
          <a:r>
            <a:rPr lang="en-US" sz="2000" kern="1200" dirty="0" smtClean="0"/>
            <a:t>’ Wings, Sweetheart Fries</a:t>
          </a:r>
          <a:endParaRPr lang="en-US" sz="2000" kern="1200" dirty="0"/>
        </a:p>
      </dsp:txBody>
      <dsp:txXfrm rot="5400000">
        <a:off x="4337798" y="683103"/>
        <a:ext cx="972775" cy="75629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Chairman</a:t>
          </a:r>
          <a:endParaRPr lang="en-US" sz="2100" kern="1200" dirty="0"/>
        </a:p>
      </dsp:txBody>
      <dsp:txXfrm>
        <a:off x="3313137" y="1461318"/>
        <a:ext cx="1603325" cy="1603325"/>
      </dsp:txXfrm>
    </dsp:sp>
    <dsp:sp modelId="{D9D4D7BA-BA6D-4356-875A-E65D17B87A66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Board</a:t>
          </a:r>
          <a:endParaRPr lang="en-US" sz="1400" kern="1200" dirty="0"/>
        </a:p>
      </dsp:txBody>
      <dsp:txXfrm>
        <a:off x="3553636" y="1079"/>
        <a:ext cx="1122327" cy="1122327"/>
      </dsp:txXfrm>
    </dsp:sp>
    <dsp:sp modelId="{008CD76D-B43E-4EBF-81AA-AEB4E66BE8A8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CEO</a:t>
          </a:r>
          <a:endParaRPr lang="en-US" sz="1400" kern="1200" dirty="0"/>
        </a:p>
      </dsp:txBody>
      <dsp:txXfrm>
        <a:off x="5254373" y="1701817"/>
        <a:ext cx="1122327" cy="1122327"/>
      </dsp:txXfrm>
    </dsp:sp>
    <dsp:sp modelId="{FFD7FA97-F812-44A1-9631-DDE8B26B7B7A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Strategic Planning</a:t>
          </a:r>
          <a:endParaRPr lang="en-US" sz="1400" kern="1200" dirty="0"/>
        </a:p>
      </dsp:txBody>
      <dsp:txXfrm>
        <a:off x="3553636" y="3402555"/>
        <a:ext cx="1122327" cy="1122327"/>
      </dsp:txXfrm>
    </dsp:sp>
    <dsp:sp modelId="{8BAFBFE4-9AC3-4939-AF41-F8EBDA8E0FC1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Marketing</a:t>
          </a:r>
          <a:endParaRPr lang="en-US" sz="1400" kern="1200" dirty="0"/>
        </a:p>
      </dsp:txBody>
      <dsp:txXfrm>
        <a:off x="1852898" y="1701817"/>
        <a:ext cx="1122327" cy="11223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0D03B2-5124-4FFE-B2EA-9D0C5DF14AE3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Corporate Management $50-200k</a:t>
          </a:r>
          <a:endParaRPr lang="en-US" sz="1000" kern="1200" dirty="0"/>
        </a:p>
      </dsp:txBody>
      <dsp:txXfrm>
        <a:off x="3482070" y="226298"/>
        <a:ext cx="1265459" cy="678894"/>
      </dsp:txXfrm>
    </dsp:sp>
    <dsp:sp modelId="{82F6B587-BE75-4509-BA53-DBC19D7C7903}">
      <dsp:nvSpPr>
        <dsp:cNvPr id="0" name=""/>
        <dsp:cNvSpPr/>
      </dsp:nvSpPr>
      <dsp:spPr>
        <a:xfrm>
          <a:off x="2304414" y="905192"/>
          <a:ext cx="3620770" cy="362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Regional Management $55-100k</a:t>
          </a:r>
          <a:endParaRPr lang="en-US" sz="1000" kern="1200" dirty="0"/>
        </a:p>
      </dsp:txBody>
      <dsp:txXfrm>
        <a:off x="3482070" y="1122438"/>
        <a:ext cx="1265459" cy="651738"/>
      </dsp:txXfrm>
    </dsp:sp>
    <dsp:sp modelId="{7B201D4F-3ABB-4AA0-9DD1-4E34C1C24790}">
      <dsp:nvSpPr>
        <dsp:cNvPr id="0" name=""/>
        <dsp:cNvSpPr/>
      </dsp:nvSpPr>
      <dsp:spPr>
        <a:xfrm>
          <a:off x="2757011" y="1810385"/>
          <a:ext cx="2715577" cy="2715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Restaurant Management $30-55k</a:t>
          </a:r>
        </a:p>
      </dsp:txBody>
      <dsp:txXfrm>
        <a:off x="3482070" y="2014053"/>
        <a:ext cx="1265459" cy="611005"/>
      </dsp:txXfrm>
    </dsp:sp>
    <dsp:sp modelId="{5B04C7D4-0C66-40B7-99AF-6C0E5E463AEB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Restaurant Staff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$18-30k</a:t>
          </a:r>
          <a:endParaRPr lang="en-US" sz="1000" kern="1200" dirty="0"/>
        </a:p>
      </dsp:txBody>
      <dsp:txXfrm>
        <a:off x="3474732" y="3168174"/>
        <a:ext cx="1280135" cy="90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67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9141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6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677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4398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67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9/6/2013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name is </a:t>
            </a:r>
            <a:r>
              <a:rPr lang="en-US" dirty="0" smtClean="0"/>
              <a:t>T.K. Pillan and </a:t>
            </a:r>
            <a:r>
              <a:rPr lang="en-US" dirty="0" smtClean="0"/>
              <a:t>I am </a:t>
            </a:r>
            <a:r>
              <a:rPr lang="en-US" dirty="0" smtClean="0"/>
              <a:t>45 years old</a:t>
            </a:r>
            <a:endParaRPr lang="en-US" dirty="0" smtClean="0"/>
          </a:p>
          <a:p>
            <a:r>
              <a:rPr lang="en-US" dirty="0" smtClean="0"/>
              <a:t>I work for </a:t>
            </a:r>
            <a:r>
              <a:rPr lang="en-US" dirty="0" smtClean="0"/>
              <a:t>Veggie Grill</a:t>
            </a:r>
            <a:endParaRPr lang="en-US" dirty="0" smtClean="0"/>
          </a:p>
          <a:p>
            <a:r>
              <a:rPr lang="en-US" dirty="0" smtClean="0"/>
              <a:t>Veggie Grill is a restaurant chain serving amazing vegetarian burgers, salads, wings, etc.</a:t>
            </a:r>
            <a:endParaRPr lang="en-US" dirty="0"/>
          </a:p>
          <a:p>
            <a:r>
              <a:rPr lang="en-US" dirty="0" smtClean="0"/>
              <a:t>My role at </a:t>
            </a:r>
            <a:r>
              <a:rPr lang="en-US" dirty="0" smtClean="0"/>
              <a:t>Veggie Grill is Co-Chairman and Co-President</a:t>
            </a:r>
            <a:endParaRPr lang="en-US" dirty="0" smtClean="0"/>
          </a:p>
          <a:p>
            <a:r>
              <a:rPr lang="en-US" dirty="0" smtClean="0"/>
              <a:t>When we started 7 years ago I was involved with every facet of Veggie Grill, but now I focus on marketing and strategic growth planning</a:t>
            </a:r>
          </a:p>
          <a:p>
            <a:r>
              <a:rPr lang="en-US" dirty="0" smtClean="0"/>
              <a:t>Before Veggie Grill, I co-founded a technology company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09600"/>
          </a:xfrm>
        </p:spPr>
        <p:txBody>
          <a:bodyPr/>
          <a:lstStyle/>
          <a:p>
            <a:r>
              <a:rPr lang="en-US" dirty="0" smtClean="0"/>
              <a:t>Activities/Athletics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41775" cy="609600"/>
          </a:xfrm>
        </p:spPr>
        <p:txBody>
          <a:bodyPr/>
          <a:lstStyle/>
          <a:p>
            <a:pPr algn="l"/>
            <a:r>
              <a:rPr lang="en-US" dirty="0" smtClean="0"/>
              <a:t>Jobs in </a:t>
            </a:r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Fraternity President</a:t>
            </a:r>
          </a:p>
          <a:p>
            <a:r>
              <a:rPr lang="en-US" dirty="0" smtClean="0"/>
              <a:t>Varsity Baseball</a:t>
            </a:r>
          </a:p>
          <a:p>
            <a:r>
              <a:rPr lang="en-US" dirty="0" smtClean="0"/>
              <a:t>Varsity Basketball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Selling children’s books</a:t>
            </a:r>
          </a:p>
          <a:p>
            <a:r>
              <a:rPr lang="en-US" dirty="0" smtClean="0"/>
              <a:t>Laboratory research</a:t>
            </a:r>
          </a:p>
          <a:p>
            <a:r>
              <a:rPr lang="en-US" dirty="0" smtClean="0"/>
              <a:t>Engineering internship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6148" name="Picture 4" descr="C:\Users\Pillan\Dropbox\the Veggie Grill\Marketing\Presentations\Pictures for YBA\Photo Sep 06, 10 09 11 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1926016" cy="2667000"/>
          </a:xfrm>
          <a:prstGeom prst="rect">
            <a:avLst/>
          </a:prstGeom>
          <a:noFill/>
        </p:spPr>
      </p:pic>
      <p:pic>
        <p:nvPicPr>
          <p:cNvPr id="6149" name="Picture 5" descr="C:\Users\Pillan\Dropbox\the Veggie Grill\Marketing\Presentations\Pictures for YBA\Photo Sep 06, 11 16 49 AM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581400"/>
            <a:ext cx="1143000" cy="2772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Favorite classes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Least favorite classes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410968"/>
            <a:ext cx="4041648" cy="3913632"/>
          </a:xfrm>
        </p:spPr>
        <p:txBody>
          <a:bodyPr/>
          <a:lstStyle/>
          <a:p>
            <a:r>
              <a:rPr lang="en-US" dirty="0" smtClean="0"/>
              <a:t>Economics</a:t>
            </a:r>
            <a:endParaRPr lang="en-US" dirty="0" smtClean="0"/>
          </a:p>
          <a:p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411413"/>
            <a:ext cx="4041648" cy="3913187"/>
          </a:xfrm>
        </p:spPr>
        <p:txBody>
          <a:bodyPr/>
          <a:lstStyle/>
          <a:p>
            <a:r>
              <a:rPr lang="en-US" dirty="0" smtClean="0"/>
              <a:t>Engineering</a:t>
            </a:r>
            <a:r>
              <a:rPr lang="en-US" dirty="0"/>
              <a:t> </a:t>
            </a:r>
            <a:r>
              <a:rPr lang="en-US" dirty="0" smtClean="0"/>
              <a:t>---unfortunately I was an Engineering major!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Fondest memories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Obstacles or </a:t>
            </a:r>
            <a:r>
              <a:rPr lang="en-US" dirty="0" smtClean="0"/>
              <a:t>adversity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410968"/>
            <a:ext cx="4041648" cy="3913632"/>
          </a:xfrm>
        </p:spPr>
        <p:txBody>
          <a:bodyPr/>
          <a:lstStyle/>
          <a:p>
            <a:r>
              <a:rPr lang="en-US" dirty="0" smtClean="0"/>
              <a:t>Learning how to relax and enjoy myself with my fraternity brothers</a:t>
            </a:r>
          </a:p>
          <a:p>
            <a:r>
              <a:rPr lang="en-US" dirty="0" smtClean="0"/>
              <a:t>Baseball and basketball road trips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411413"/>
            <a:ext cx="4041648" cy="3913187"/>
          </a:xfrm>
        </p:spPr>
        <p:txBody>
          <a:bodyPr/>
          <a:lstStyle/>
          <a:p>
            <a:r>
              <a:rPr lang="en-US" dirty="0" smtClean="0"/>
              <a:t>Getting decent grades in engineering courses where I was just keeping my head above water</a:t>
            </a:r>
          </a:p>
          <a:p>
            <a:r>
              <a:rPr lang="en-US" dirty="0" smtClean="0"/>
              <a:t>Getting little to no sleep and then playing baseball/basketball games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482718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7170" name="Picture 2" descr="C:\Users\Pillan\Dropbox\the Veggie Grill\Marketing\Presentations\Pictures for YBA\CT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2839752" cy="1143000"/>
          </a:xfrm>
          <a:prstGeom prst="rect">
            <a:avLst/>
          </a:prstGeom>
          <a:noFill/>
        </p:spPr>
      </p:pic>
      <p:pic>
        <p:nvPicPr>
          <p:cNvPr id="7171" name="Picture 3" descr="C:\Users\Pillan\Dropbox\the Veggie Grill\Marketing\Presentations\Pictures for YBA\Guida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1524000"/>
            <a:ext cx="3864241" cy="1219200"/>
          </a:xfrm>
          <a:prstGeom prst="rect">
            <a:avLst/>
          </a:prstGeom>
          <a:noFill/>
        </p:spPr>
      </p:pic>
      <p:sp>
        <p:nvSpPr>
          <p:cNvPr id="7173" name="AutoShape 5" descr="https://sphotos-a-lax.xx.fbcdn.net/hphotos-ash3/527148_10151024818907582_523680146_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5" name="Picture 7" descr="C:\Users\Pillan\Dropbox\the Veggie Grill\Marketing\Presentations\Pictures for YBA\V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67000"/>
            <a:ext cx="4343400" cy="3289221"/>
          </a:xfrm>
          <a:prstGeom prst="rect">
            <a:avLst/>
          </a:prstGeom>
          <a:noFill/>
        </p:spPr>
      </p:pic>
      <p:pic>
        <p:nvPicPr>
          <p:cNvPr id="7177" name="Picture 9" descr="C:\Users\Pillan\Dropbox\the Veggie Grill\Marketing\Presentations\Pictures for YBA\V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048000"/>
            <a:ext cx="4017288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first Job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worst Job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My first job was a paper-route when I was in 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 worst job was working in the shoe department of a sporting goods store.  I thought it would be fun working in a sports store, but it wasn’t having to neel down and keep putting different shoes on people.   I went back to my job at the movie theatre after a few weeks.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1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8006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Some challenges I had to </a:t>
            </a:r>
            <a:r>
              <a:rPr lang="en-US" dirty="0" smtClean="0"/>
              <a:t>overcome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dirty="0" smtClean="0"/>
              <a:t>When I started my Internet company, I had to explain to people what the Internet was.  I also encountered a lot of doubters about the </a:t>
            </a:r>
            <a:r>
              <a:rPr lang="en-US" dirty="0" smtClean="0"/>
              <a:t>feasibility of a vegan restaurant chain.  If you passionately believe in something, that is the first and most important step in starting a company.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stephen.minix\AppData\Local\Microsoft\Windows\Temporary Internet Files\Content.IE5\H06GTAOS\MC9000710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24608" cy="4053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4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59014981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648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989068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23759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011928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Class Photo       3</a:t>
            </a:r>
            <a:r>
              <a:rPr lang="en-US" baseline="30000" dirty="0" smtClean="0"/>
              <a:t>rd</a:t>
            </a:r>
            <a:r>
              <a:rPr lang="en-US" dirty="0" smtClean="0"/>
              <a:t> Grade Hockey            5</a:t>
            </a:r>
            <a:r>
              <a:rPr lang="en-US" baseline="30000" dirty="0" smtClean="0"/>
              <a:t>th</a:t>
            </a:r>
            <a:r>
              <a:rPr lang="en-US" dirty="0" smtClean="0"/>
              <a:t> Grade Little League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 smtClean="0"/>
              <a:t>was born in New Jersey and grew up in Boston, MA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28" name="Picture 4" descr="C:\Users\Pillan\Dropbox\the Veggie Grill\Marketing\Presentations\Pictures for YBA\Photo Sep 06, 4 17 47 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2209800" cy="3722072"/>
          </a:xfrm>
          <a:prstGeom prst="rect">
            <a:avLst/>
          </a:prstGeom>
          <a:noFill/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762000" y="2362200"/>
            <a:ext cx="8077200" cy="376428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32" name="Picture 8" descr="C:\Users\Pillan\Dropbox\the Veggie Grill\Marketing\Presentations\Pictures for YBA\Photo Sep 06, 4 19 05 P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2603128" cy="3733800"/>
          </a:xfrm>
          <a:prstGeom prst="rect">
            <a:avLst/>
          </a:prstGeom>
          <a:noFill/>
        </p:spPr>
      </p:pic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6096000" y="3657600"/>
            <a:ext cx="2590800" cy="2468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33" name="Picture 9" descr="C:\Users\Pillan\Dropbox\the Veggie Grill\Marketing\Presentations\Pictures for YBA\Photo Sep 06, 4 18 22 P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057399"/>
            <a:ext cx="2362200" cy="3751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spend several minutes discussing the day’s academic module and how it is relevant in the ‘real world’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70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39697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My parents </a:t>
            </a:r>
            <a:r>
              <a:rPr lang="en-US" dirty="0" smtClean="0"/>
              <a:t>immigrated </a:t>
            </a:r>
            <a:r>
              <a:rPr lang="en-US" dirty="0" smtClean="0"/>
              <a:t>from India.  I didn’t have any other family around and was the only Indian kid in my neighborhoo</a:t>
            </a:r>
            <a:r>
              <a:rPr lang="en-US" dirty="0" smtClean="0"/>
              <a:t>d.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050" name="Picture 2" descr="C:\Users\Pillan\Dropbox\the Veggie Grill\Marketing\Presentations\Pictures for YBA\Photo Sep 06, 4 27 46 P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2895600" cy="3349343"/>
          </a:xfrm>
          <a:prstGeom prst="rect">
            <a:avLst/>
          </a:prstGeom>
          <a:noFill/>
        </p:spPr>
      </p:pic>
      <p:pic>
        <p:nvPicPr>
          <p:cNvPr id="2051" name="Picture 3" descr="C:\Users\Pillan\Dropbox\the Veggie Grill\Marketing\Presentations\Pictures for YBA\Photo Sep 06, 4 29 47 P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399" y="2438400"/>
            <a:ext cx="4382589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attended Newton South HS in Newto</a:t>
            </a:r>
            <a:r>
              <a:rPr lang="en-US" dirty="0" smtClean="0"/>
              <a:t>n, MA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0937" y="4630621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map shot here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56923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Pillan\Dropbox\the Veggie Grill\Marketing\Presentations\Pictures for YBA\Photo Sep 06, 11 15 56 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438400"/>
            <a:ext cx="2996934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As a HS </a:t>
            </a:r>
            <a:r>
              <a:rPr lang="en-US" dirty="0" smtClean="0"/>
              <a:t>student I was a jock and a nerd</a:t>
            </a:r>
            <a:endParaRPr lang="en-US" dirty="0" smtClean="0"/>
          </a:p>
          <a:p>
            <a:r>
              <a:rPr lang="en-US" dirty="0" smtClean="0"/>
              <a:t>I was captain of the baseball, basketball and soccer teams</a:t>
            </a:r>
          </a:p>
          <a:p>
            <a:r>
              <a:rPr lang="en-US" dirty="0" smtClean="0"/>
              <a:t>I was shy around girls and didn’t have any girlfriends</a:t>
            </a:r>
          </a:p>
          <a:p>
            <a:r>
              <a:rPr lang="en-US" dirty="0" smtClean="0"/>
              <a:t>I was in the top 10% of the class</a:t>
            </a:r>
          </a:p>
          <a:p>
            <a:r>
              <a:rPr lang="en-US" dirty="0" smtClean="0"/>
              <a:t>I was very skinny and had a lot of hair!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72232"/>
            <a:ext cx="3048000" cy="2286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9" name="Picture 3" descr="C:\Users\Pillan\Dropbox\the Veggie Grill\Marketing\Presentations\Pictures for YBA\Photo Sep 06, 4 34 51 P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810000" cy="485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Things I enjoyed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600200"/>
            <a:ext cx="4041775" cy="609600"/>
          </a:xfrm>
        </p:spPr>
        <p:txBody>
          <a:bodyPr/>
          <a:lstStyle/>
          <a:p>
            <a:pPr algn="l"/>
            <a:r>
              <a:rPr lang="en-US" dirty="0" smtClean="0"/>
              <a:t>Things I did not enjoy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410968"/>
            <a:ext cx="4041648" cy="3913632"/>
          </a:xfrm>
        </p:spPr>
        <p:txBody>
          <a:bodyPr/>
          <a:lstStyle/>
          <a:p>
            <a:r>
              <a:rPr lang="en-US" dirty="0" smtClean="0"/>
              <a:t>Sports!!!</a:t>
            </a:r>
          </a:p>
          <a:p>
            <a:pPr lvl="1"/>
            <a:r>
              <a:rPr lang="en-US" dirty="0" smtClean="0"/>
              <a:t>Baseball</a:t>
            </a:r>
          </a:p>
          <a:p>
            <a:pPr lvl="1"/>
            <a:r>
              <a:rPr lang="en-US" dirty="0" smtClean="0"/>
              <a:t>Basketball</a:t>
            </a:r>
          </a:p>
          <a:p>
            <a:pPr lvl="1"/>
            <a:r>
              <a:rPr lang="en-US" dirty="0" smtClean="0"/>
              <a:t>Soccer</a:t>
            </a:r>
          </a:p>
          <a:p>
            <a:r>
              <a:rPr lang="en-US" dirty="0" smtClean="0"/>
              <a:t>Practicing sports</a:t>
            </a:r>
          </a:p>
          <a:p>
            <a:r>
              <a:rPr lang="en-US" dirty="0" smtClean="0"/>
              <a:t>Studying hard and getting good grades so I could practice sports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411413"/>
            <a:ext cx="4041648" cy="3913187"/>
          </a:xfrm>
        </p:spPr>
        <p:txBody>
          <a:bodyPr/>
          <a:lstStyle/>
          <a:p>
            <a:r>
              <a:rPr lang="en-US" dirty="0" smtClean="0"/>
              <a:t>Trying to fit in with the popular cliques</a:t>
            </a:r>
          </a:p>
          <a:p>
            <a:r>
              <a:rPr lang="en-US" dirty="0" smtClean="0"/>
              <a:t>Being skinny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00" y="1600200"/>
            <a:ext cx="7851775" cy="609600"/>
          </a:xfrm>
        </p:spPr>
        <p:txBody>
          <a:bodyPr/>
          <a:lstStyle/>
          <a:p>
            <a:pPr algn="l"/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838200" y="2212848"/>
            <a:ext cx="7876032" cy="3913187"/>
          </a:xfrm>
        </p:spPr>
        <p:txBody>
          <a:bodyPr/>
          <a:lstStyle/>
          <a:p>
            <a:r>
              <a:rPr lang="en-US" dirty="0" smtClean="0"/>
              <a:t>I caddied at the local golf-course and had a weekly paper-route my freshmen and sophomore year</a:t>
            </a:r>
          </a:p>
          <a:p>
            <a:r>
              <a:rPr lang="en-US" dirty="0" smtClean="0"/>
              <a:t>M</a:t>
            </a:r>
            <a:r>
              <a:rPr lang="en-US" dirty="0" smtClean="0"/>
              <a:t>y sophomore and junior year I was an usher at a movie theatre … it was great because my friends worked there and we got to watch movies for free</a:t>
            </a:r>
          </a:p>
          <a:p>
            <a:r>
              <a:rPr lang="en-US" dirty="0" smtClean="0"/>
              <a:t>My senior year I got a job with the Newton recreation department at the local gym … that was even better because I got to play basketball and study while I worked!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/>
          <a:lstStyle/>
          <a:p>
            <a:r>
              <a:rPr lang="en-US" dirty="0" smtClean="0"/>
              <a:t>Fondest memories from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Obstacles/Adversity </a:t>
            </a:r>
            <a:r>
              <a:rPr lang="en-US" dirty="0" smtClean="0"/>
              <a:t>in </a:t>
            </a:r>
            <a:r>
              <a:rPr lang="en-US" dirty="0" smtClean="0"/>
              <a:t>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410968"/>
            <a:ext cx="4041648" cy="3913632"/>
          </a:xfrm>
        </p:spPr>
        <p:txBody>
          <a:bodyPr/>
          <a:lstStyle/>
          <a:p>
            <a:r>
              <a:rPr lang="en-US" dirty="0" smtClean="0"/>
              <a:t>Working hard, having fun and bonding with my teammates on all the sports teams</a:t>
            </a:r>
          </a:p>
          <a:p>
            <a:r>
              <a:rPr lang="en-US" dirty="0" smtClean="0"/>
              <a:t>Summers playing sports, working and hanging out with friends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411413"/>
            <a:ext cx="4041648" cy="3913187"/>
          </a:xfrm>
        </p:spPr>
        <p:txBody>
          <a:bodyPr/>
          <a:lstStyle/>
          <a:p>
            <a:r>
              <a:rPr lang="en-US" dirty="0" smtClean="0"/>
              <a:t>Being the skinny kid who looked different</a:t>
            </a:r>
          </a:p>
          <a:p>
            <a:r>
              <a:rPr lang="en-US" dirty="0" smtClean="0"/>
              <a:t>Trying to fit in socially when dating &amp; parties becam</a:t>
            </a:r>
            <a:r>
              <a:rPr lang="en-US" dirty="0" smtClean="0"/>
              <a:t>e popular because my parents were very strict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</a:t>
            </a:r>
            <a:r>
              <a:rPr lang="en-US" dirty="0" smtClean="0"/>
              <a:t>college at MIT in Cambridge, MA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6172200"/>
            <a:ext cx="155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junior year</a:t>
            </a:r>
            <a:endParaRPr lang="en-US" dirty="0"/>
          </a:p>
        </p:txBody>
      </p:sp>
      <p:pic>
        <p:nvPicPr>
          <p:cNvPr id="5122" name="Picture 2" descr="C:\Users\Pillan\Dropbox\the Veggie Grill\Marketing\Presentations\Pictures for YBA\MIT D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09801"/>
            <a:ext cx="2910898" cy="3886200"/>
          </a:xfrm>
          <a:prstGeom prst="rect">
            <a:avLst/>
          </a:prstGeom>
          <a:noFill/>
        </p:spPr>
      </p:pic>
      <p:pic>
        <p:nvPicPr>
          <p:cNvPr id="5124" name="Picture 4" descr="C:\Users\Pillan\Dropbox\the Veggie Grill\Marketing\Presentations\Pictures for YBA\Photo Sep 06, 10 06 57 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9801"/>
            <a:ext cx="2971800" cy="38833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90600" y="6172200"/>
            <a:ext cx="369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famous dome (and prank)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2430</TotalTime>
  <Words>882</Words>
  <Application>Microsoft Office PowerPoint</Application>
  <PresentationFormat>On-screen Show (4:3)</PresentationFormat>
  <Paragraphs>166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INTRODUCTION</vt:lpstr>
      <vt:lpstr>The Early Years…</vt:lpstr>
      <vt:lpstr>More Early Years…</vt:lpstr>
      <vt:lpstr>HIGH SCHOOL</vt:lpstr>
      <vt:lpstr>HIGH SCHOOL</vt:lpstr>
      <vt:lpstr>HIGH SCHOOL</vt:lpstr>
      <vt:lpstr>HIGH SCHOOL</vt:lpstr>
      <vt:lpstr>HIGH SCHOOL</vt:lpstr>
      <vt:lpstr>College</vt:lpstr>
      <vt:lpstr>College</vt:lpstr>
      <vt:lpstr>College</vt:lpstr>
      <vt:lpstr>College</vt:lpstr>
      <vt:lpstr>Career Path</vt:lpstr>
      <vt:lpstr>Career</vt:lpstr>
      <vt:lpstr>Career</vt:lpstr>
      <vt:lpstr>Career</vt:lpstr>
      <vt:lpstr>CURRENT ROLE</vt:lpstr>
      <vt:lpstr>Current Role</vt:lpstr>
      <vt:lpstr>Career Compensation</vt:lpstr>
      <vt:lpstr>ACADEMIC EXERCISE</vt:lpstr>
      <vt:lpstr>QUESTION AND ANSWER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T.K. Pillan</cp:lastModifiedBy>
  <cp:revision>21</cp:revision>
  <dcterms:created xsi:type="dcterms:W3CDTF">2013-01-02T21:12:08Z</dcterms:created>
  <dcterms:modified xsi:type="dcterms:W3CDTF">2013-09-08T05:39:45Z</dcterms:modified>
</cp:coreProperties>
</file>