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7" r:id="rId4"/>
    <p:sldId id="297" r:id="rId5"/>
    <p:sldId id="298" r:id="rId6"/>
    <p:sldId id="279" r:id="rId7"/>
    <p:sldId id="280" r:id="rId8"/>
    <p:sldId id="260" r:id="rId9"/>
    <p:sldId id="282" r:id="rId10"/>
    <p:sldId id="293" r:id="rId11"/>
    <p:sldId id="281" r:id="rId12"/>
    <p:sldId id="287" r:id="rId13"/>
    <p:sldId id="265" r:id="rId14"/>
    <p:sldId id="284" r:id="rId15"/>
    <p:sldId id="267" r:id="rId16"/>
    <p:sldId id="286" r:id="rId17"/>
    <p:sldId id="289" r:id="rId18"/>
    <p:sldId id="270" r:id="rId19"/>
    <p:sldId id="295" r:id="rId20"/>
    <p:sldId id="296" r:id="rId21"/>
    <p:sldId id="269" r:id="rId22"/>
    <p:sldId id="290" r:id="rId23"/>
    <p:sldId id="291" r:id="rId24"/>
    <p:sldId id="292" r:id="rId25"/>
    <p:sldId id="288" r:id="rId2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FFFFFF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76" autoAdjust="0"/>
  </p:normalViewPr>
  <p:slideViewPr>
    <p:cSldViewPr>
      <p:cViewPr>
        <p:scale>
          <a:sx n="97" d="100"/>
          <a:sy n="97" d="100"/>
        </p:scale>
        <p:origin x="-107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DF16435-D83C-43CC-88F7-B2FF0728BDD3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Assistant</a:t>
          </a:r>
          <a:endParaRPr lang="en-US" sz="3200" dirty="0">
            <a:solidFill>
              <a:schemeClr val="tx1"/>
            </a:solidFill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Lawyer</a:t>
          </a:r>
          <a:endParaRPr lang="en-US" sz="3200" dirty="0">
            <a:solidFill>
              <a:schemeClr val="tx1"/>
            </a:solidFill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Agent</a:t>
          </a:r>
          <a:endParaRPr lang="en-US" sz="3600" dirty="0" smtClean="0">
            <a:solidFill>
              <a:schemeClr val="tx1"/>
            </a:solidFill>
          </a:endParaRPr>
        </a:p>
        <a:p>
          <a:endParaRPr lang="en-US" sz="49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9F07CBC4-A34C-4063-996A-37EE910F97EF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Owner / Entrepreneur</a:t>
          </a:r>
        </a:p>
        <a:p>
          <a:endParaRPr lang="en-US" sz="32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11A7B62-768C-419D-8E83-72012E4A2BA0}" type="parTrans" cxnId="{C614C784-1F10-4620-AABC-2663103162DB}">
      <dgm:prSet/>
      <dgm:spPr/>
      <dgm:t>
        <a:bodyPr/>
        <a:lstStyle/>
        <a:p>
          <a:endParaRPr lang="en-US"/>
        </a:p>
      </dgm:t>
    </dgm:pt>
    <dgm:pt modelId="{0C87611B-0AB2-4536-9759-F9AAD6CCACDE}" type="sibTrans" cxnId="{C614C784-1F10-4620-AABC-2663103162DB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BF3D4491-C812-4A20-AAB6-A877AD7CD2A1}" type="pres">
      <dgm:prSet presAssocID="{117D8BAD-65C0-428B-B763-D5C262BA017E}" presName="arrowDiagram4" presStyleCnt="0"/>
      <dgm:spPr/>
    </dgm:pt>
    <dgm:pt modelId="{59D78DD3-0699-438D-BB65-0047289D307F}" type="pres">
      <dgm:prSet presAssocID="{2D8EC281-7FD2-4949-B782-9554AE8D8903}" presName="bullet4a" presStyleLbl="node1" presStyleIdx="0" presStyleCnt="4"/>
      <dgm:spPr/>
    </dgm:pt>
    <dgm:pt modelId="{4DF287CA-2C7E-4B5A-8A13-CF9244FCC309}" type="pres">
      <dgm:prSet presAssocID="{2D8EC281-7FD2-4949-B782-9554AE8D8903}" presName="textBox4a" presStyleLbl="revTx" presStyleIdx="0" presStyleCnt="4" custScaleX="159226" custLinFactNeighborX="36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66760-421F-4486-AAB9-F5F66E9DFED1}" type="pres">
      <dgm:prSet presAssocID="{9DF16435-D83C-43CC-88F7-B2FF0728BDD3}" presName="bullet4b" presStyleLbl="node1" presStyleIdx="1" presStyleCnt="4"/>
      <dgm:spPr/>
    </dgm:pt>
    <dgm:pt modelId="{5CA51177-8FEB-41AC-99B7-0083E798C795}" type="pres">
      <dgm:prSet presAssocID="{9DF16435-D83C-43CC-88F7-B2FF0728BDD3}" presName="textBox4b" presStyleLbl="revTx" presStyleIdx="1" presStyleCnt="4" custScaleX="118593" custLinFactNeighborX="13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A7854-27EF-41E6-B72F-680D3E966F12}" type="pres">
      <dgm:prSet presAssocID="{916EA4CA-F191-44E9-BDEC-685BAEB5F89C}" presName="bullet4c" presStyleLbl="node1" presStyleIdx="2" presStyleCnt="4"/>
      <dgm:spPr/>
    </dgm:pt>
    <dgm:pt modelId="{245F47E4-4765-419D-9C6C-CDF9DF4D860C}" type="pres">
      <dgm:prSet presAssocID="{916EA4CA-F191-44E9-BDEC-685BAEB5F89C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827E5-9B28-40FE-916E-58625F716171}" type="pres">
      <dgm:prSet presAssocID="{9F07CBC4-A34C-4063-996A-37EE910F97EF}" presName="bullet4d" presStyleLbl="node1" presStyleIdx="3" presStyleCnt="4"/>
      <dgm:spPr/>
    </dgm:pt>
    <dgm:pt modelId="{5A750B55-1CEB-40B1-AAB9-7F4F7ED1E730}" type="pres">
      <dgm:prSet presAssocID="{9F07CBC4-A34C-4063-996A-37EE910F97EF}" presName="textBox4d" presStyleLbl="revTx" presStyleIdx="3" presStyleCnt="4" custScaleX="170460" custScaleY="17635" custLinFactNeighborX="24240" custLinFactNeighborY="-36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D8B58B-6604-4F95-9273-D4794C6A6CE5}" type="presOf" srcId="{916EA4CA-F191-44E9-BDEC-685BAEB5F89C}" destId="{245F47E4-4765-419D-9C6C-CDF9DF4D860C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1A5173B0-15B4-46D9-8E91-3CE5E6283580}" type="presOf" srcId="{9DF16435-D83C-43CC-88F7-B2FF0728BDD3}" destId="{5CA51177-8FEB-41AC-99B7-0083E798C795}" srcOrd="0" destOrd="0" presId="urn:microsoft.com/office/officeart/2005/8/layout/arrow2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64343C0D-DC39-4669-AAF6-3B3910289362}" type="presOf" srcId="{9F07CBC4-A34C-4063-996A-37EE910F97EF}" destId="{5A750B55-1CEB-40B1-AAB9-7F4F7ED1E730}" srcOrd="0" destOrd="0" presId="urn:microsoft.com/office/officeart/2005/8/layout/arrow2"/>
    <dgm:cxn modelId="{C614C784-1F10-4620-AABC-2663103162DB}" srcId="{117D8BAD-65C0-428B-B763-D5C262BA017E}" destId="{9F07CBC4-A34C-4063-996A-37EE910F97EF}" srcOrd="3" destOrd="0" parTransId="{E11A7B62-768C-419D-8E83-72012E4A2BA0}" sibTransId="{0C87611B-0AB2-4536-9759-F9AAD6CCACDE}"/>
    <dgm:cxn modelId="{1BE0D62D-F291-418A-AC78-560086F3141B}" type="presOf" srcId="{2D8EC281-7FD2-4949-B782-9554AE8D8903}" destId="{4DF287CA-2C7E-4B5A-8A13-CF9244FCC309}" srcOrd="0" destOrd="0" presId="urn:microsoft.com/office/officeart/2005/8/layout/arrow2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CB69108B-AD8C-4734-9B50-00D306D7AD11}" type="presParOf" srcId="{2CA1C279-8CAF-4522-A11C-0306FA8C7E1F}" destId="{BF3D4491-C812-4A20-AAB6-A877AD7CD2A1}" srcOrd="1" destOrd="0" presId="urn:microsoft.com/office/officeart/2005/8/layout/arrow2"/>
    <dgm:cxn modelId="{7874274B-9E04-4BFE-A282-FE5ECC7627A0}" type="presParOf" srcId="{BF3D4491-C812-4A20-AAB6-A877AD7CD2A1}" destId="{59D78DD3-0699-438D-BB65-0047289D307F}" srcOrd="0" destOrd="0" presId="urn:microsoft.com/office/officeart/2005/8/layout/arrow2"/>
    <dgm:cxn modelId="{CF1A7846-D053-4D28-B6DC-F51E40398185}" type="presParOf" srcId="{BF3D4491-C812-4A20-AAB6-A877AD7CD2A1}" destId="{4DF287CA-2C7E-4B5A-8A13-CF9244FCC309}" srcOrd="1" destOrd="0" presId="urn:microsoft.com/office/officeart/2005/8/layout/arrow2"/>
    <dgm:cxn modelId="{CCD3C58F-1DA7-40B4-A135-EC7A95F77F37}" type="presParOf" srcId="{BF3D4491-C812-4A20-AAB6-A877AD7CD2A1}" destId="{D2566760-421F-4486-AAB9-F5F66E9DFED1}" srcOrd="2" destOrd="0" presId="urn:microsoft.com/office/officeart/2005/8/layout/arrow2"/>
    <dgm:cxn modelId="{3E246512-0EFF-41BD-9DA4-053BC48065FB}" type="presParOf" srcId="{BF3D4491-C812-4A20-AAB6-A877AD7CD2A1}" destId="{5CA51177-8FEB-41AC-99B7-0083E798C795}" srcOrd="3" destOrd="0" presId="urn:microsoft.com/office/officeart/2005/8/layout/arrow2"/>
    <dgm:cxn modelId="{3A462F37-994D-416C-BCF4-7750333A142B}" type="presParOf" srcId="{BF3D4491-C812-4A20-AAB6-A877AD7CD2A1}" destId="{837A7854-27EF-41E6-B72F-680D3E966F12}" srcOrd="4" destOrd="0" presId="urn:microsoft.com/office/officeart/2005/8/layout/arrow2"/>
    <dgm:cxn modelId="{D0759391-2083-451E-9E7D-BBE36D0B3CCB}" type="presParOf" srcId="{BF3D4491-C812-4A20-AAB6-A877AD7CD2A1}" destId="{245F47E4-4765-419D-9C6C-CDF9DF4D860C}" srcOrd="5" destOrd="0" presId="urn:microsoft.com/office/officeart/2005/8/layout/arrow2"/>
    <dgm:cxn modelId="{54653079-76D8-4FAB-A79E-50C1E16859F6}" type="presParOf" srcId="{BF3D4491-C812-4A20-AAB6-A877AD7CD2A1}" destId="{298827E5-9B28-40FE-916E-58625F716171}" srcOrd="6" destOrd="0" presId="urn:microsoft.com/office/officeart/2005/8/layout/arrow2"/>
    <dgm:cxn modelId="{D5AF01ED-DEB8-47B2-A23B-D7FA9E1A5966}" type="presParOf" srcId="{BF3D4491-C812-4A20-AAB6-A877AD7CD2A1}" destId="{5A750B55-1CEB-40B1-AAB9-7F4F7ED1E73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43400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78DD3-0699-438D-BB65-0047289D307F}">
      <dsp:nvSpPr>
        <dsp:cNvPr id="0" name=""/>
        <dsp:cNvSpPr/>
      </dsp:nvSpPr>
      <dsp:spPr>
        <a:xfrm>
          <a:off x="1156692" y="3365506"/>
          <a:ext cx="166555" cy="1665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287CA-2C7E-4B5A-8A13-CF9244FCC309}">
      <dsp:nvSpPr>
        <dsp:cNvPr id="0" name=""/>
        <dsp:cNvSpPr/>
      </dsp:nvSpPr>
      <dsp:spPr>
        <a:xfrm>
          <a:off x="1330465" y="3448783"/>
          <a:ext cx="1971701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Lawyer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330465" y="3448783"/>
        <a:ext cx="1971701" cy="1077179"/>
      </dsp:txXfrm>
    </dsp:sp>
    <dsp:sp modelId="{D2566760-421F-4486-AAB9-F5F66E9DFED1}">
      <dsp:nvSpPr>
        <dsp:cNvPr id="0" name=""/>
        <dsp:cNvSpPr/>
      </dsp:nvSpPr>
      <dsp:spPr>
        <a:xfrm>
          <a:off x="2333442" y="2312767"/>
          <a:ext cx="289661" cy="2896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51177-8FEB-41AC-99B7-0083E798C795}">
      <dsp:nvSpPr>
        <dsp:cNvPr id="0" name=""/>
        <dsp:cNvSpPr/>
      </dsp:nvSpPr>
      <dsp:spPr>
        <a:xfrm>
          <a:off x="2540174" y="2457597"/>
          <a:ext cx="1803471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Assistant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540174" y="2457597"/>
        <a:ext cx="1803471" cy="2068365"/>
      </dsp:txXfrm>
    </dsp:sp>
    <dsp:sp modelId="{837A7854-27EF-41E6-B72F-680D3E966F12}">
      <dsp:nvSpPr>
        <dsp:cNvPr id="0" name=""/>
        <dsp:cNvSpPr/>
      </dsp:nvSpPr>
      <dsp:spPr>
        <a:xfrm>
          <a:off x="3836062" y="1537017"/>
          <a:ext cx="383801" cy="3838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F47E4-4765-419D-9C6C-CDF9DF4D860C}">
      <dsp:nvSpPr>
        <dsp:cNvPr id="0" name=""/>
        <dsp:cNvSpPr/>
      </dsp:nvSpPr>
      <dsp:spPr>
        <a:xfrm>
          <a:off x="4027963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Agent</a:t>
          </a:r>
          <a:endParaRPr lang="en-US" sz="3600" kern="1200" dirty="0" smtClean="0">
            <a:solidFill>
              <a:schemeClr val="tx1"/>
            </a:solidFill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027963" y="1728917"/>
        <a:ext cx="1520723" cy="2797045"/>
      </dsp:txXfrm>
    </dsp:sp>
    <dsp:sp modelId="{298827E5-9B28-40FE-916E-58625F716171}">
      <dsp:nvSpPr>
        <dsp:cNvPr id="0" name=""/>
        <dsp:cNvSpPr/>
      </dsp:nvSpPr>
      <dsp:spPr>
        <a:xfrm>
          <a:off x="5472650" y="1023772"/>
          <a:ext cx="514149" cy="5141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50B55-1CEB-40B1-AAB9-7F4F7ED1E730}">
      <dsp:nvSpPr>
        <dsp:cNvPr id="0" name=""/>
        <dsp:cNvSpPr/>
      </dsp:nvSpPr>
      <dsp:spPr>
        <a:xfrm>
          <a:off x="5562597" y="1447792"/>
          <a:ext cx="2592225" cy="5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Owner / Entrepreneur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562597" y="1447792"/>
        <a:ext cx="2592225" cy="572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6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6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Youth Business : ALLIANCE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6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2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Youth Business : ALLIANCE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57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3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Youth Business : ALLIANCE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2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1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50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Youth Business : ALLIANCE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54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0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4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  <a:effectLst/>
                <a:latin typeface="Avenir Black"/>
                <a:cs typeface="Avenir Black"/>
              </a:rPr>
              <a:t>Sanford “Sandy” Weinberg</a:t>
            </a:r>
            <a:br>
              <a:rPr lang="en-US" sz="6000" dirty="0" smtClean="0">
                <a:solidFill>
                  <a:schemeClr val="tx1"/>
                </a:solidFill>
                <a:effectLst/>
                <a:latin typeface="Avenir Black"/>
                <a:cs typeface="Avenir Black"/>
              </a:rPr>
            </a:br>
            <a:r>
              <a:rPr lang="en-US" sz="6000" dirty="0">
                <a:solidFill>
                  <a:schemeClr val="tx1"/>
                </a:solidFill>
                <a:latin typeface="Avenir Black"/>
                <a:cs typeface="Avenir Black"/>
              </a:rPr>
              <a:t/>
            </a:r>
            <a:br>
              <a:rPr lang="en-US" sz="6000" dirty="0">
                <a:solidFill>
                  <a:schemeClr val="tx1"/>
                </a:solidFill>
                <a:latin typeface="Avenir Black"/>
                <a:cs typeface="Avenir Black"/>
              </a:rPr>
            </a:br>
            <a:r>
              <a:rPr lang="en-US" sz="6000" dirty="0" smtClean="0">
                <a:solidFill>
                  <a:schemeClr val="tx1"/>
                </a:solidFill>
                <a:effectLst/>
                <a:latin typeface="Avenir Black"/>
                <a:cs typeface="Avenir Black"/>
              </a:rPr>
              <a:t>YBA GUEST Presentation</a:t>
            </a:r>
            <a:br>
              <a:rPr lang="en-US" sz="6000" dirty="0" smtClean="0">
                <a:solidFill>
                  <a:schemeClr val="tx1"/>
                </a:solidFill>
                <a:effectLst/>
                <a:latin typeface="Avenir Black"/>
                <a:cs typeface="Avenir Black"/>
              </a:rPr>
            </a:br>
            <a:endParaRPr lang="en-US" sz="6000" dirty="0">
              <a:solidFill>
                <a:schemeClr val="tx1"/>
              </a:solidFill>
              <a:effectLst/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in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The neighborhood lawn mower guy.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Babysitter.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aiter. I often worked night shifts during the school year.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Sealed plastic bags at a sportswear company for 6 months during my senior year.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Music director &amp; accompanist for local children’s theatre.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Camp counselor at local theatre camp.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Children’s birthday party entertainer for 7 years beginning at age 11. I did this most weekends all the way through high school. I saved enough money to pay most of my own personal expenses during high school and college.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 made sure to save enough money to leave St. Louis to attend college.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Although I graduated with a very high GPA, I bombed my SAT’s. In grade school, I scored “C” level on multiple choice aptitude tests, but they were wrong, for I was always an “A” student.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was accepted to several universities but I could only afford to go if I had a scholarship. The best scholarship was from Tulane University because my scholarship funds applied to the Junior </a:t>
            </a:r>
            <a:r>
              <a:rPr lang="en-US" dirty="0">
                <a:solidFill>
                  <a:schemeClr val="tx1"/>
                </a:solidFill>
              </a:rPr>
              <a:t>Y</a:t>
            </a:r>
            <a:r>
              <a:rPr lang="en-US" dirty="0" smtClean="0">
                <a:solidFill>
                  <a:schemeClr val="tx1"/>
                </a:solidFill>
              </a:rPr>
              <a:t>ear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broad program. Choosing a college that paid me to leave the country was one of the best decisions I ever made!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81600"/>
            <a:ext cx="3467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7338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 attended Tulane University in New Orleans, LA, and I spent my entire Junior </a:t>
            </a:r>
            <a:r>
              <a:rPr lang="en-US" dirty="0">
                <a:solidFill>
                  <a:schemeClr val="tx1"/>
                </a:solidFill>
              </a:rPr>
              <a:t>Y</a:t>
            </a:r>
            <a:r>
              <a:rPr lang="en-US" dirty="0" smtClean="0">
                <a:solidFill>
                  <a:schemeClr val="tx1"/>
                </a:solidFill>
              </a:rPr>
              <a:t>ear at the London School of Economics in London, England. In London, I earned top scores in my classes which included health care, nuclear weapons proliferation and 20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century </a:t>
            </a:r>
            <a:r>
              <a:rPr lang="en-US" dirty="0" err="1">
                <a:solidFill>
                  <a:schemeClr val="tx1"/>
                </a:solidFill>
              </a:rPr>
              <a:t>e</a:t>
            </a:r>
            <a:r>
              <a:rPr lang="en-US" dirty="0" err="1" smtClean="0">
                <a:solidFill>
                  <a:schemeClr val="tx1"/>
                </a:solidFill>
              </a:rPr>
              <a:t>uropean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istory. I also traveled to Russia for 3 weeks by finding a grant and by selling 3 pairs of jeans on the Moscow streets. In the Spring, I traveled through western Europe for 3 weeks.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When I returned to Tulane my                                            senior year, I realized I should                                             have stayed in London.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Graduated Magna Cum Laude.                                                   I was 1 of 4 students who graduated                                          at my level.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921"/>
            <a:ext cx="8229600" cy="1322479"/>
          </a:xfrm>
        </p:spPr>
        <p:txBody>
          <a:bodyPr/>
          <a:lstStyle/>
          <a:p>
            <a:r>
              <a:rPr lang="en-US" dirty="0" smtClean="0"/>
              <a:t>Tulane / </a:t>
            </a:r>
            <a:r>
              <a:rPr lang="en-US" dirty="0" err="1" smtClean="0"/>
              <a:t>london</a:t>
            </a:r>
            <a:r>
              <a:rPr lang="en-US" dirty="0" smtClean="0"/>
              <a:t> school of economics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48100"/>
            <a:ext cx="2571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22479"/>
          </a:xfrm>
        </p:spPr>
        <p:txBody>
          <a:bodyPr/>
          <a:lstStyle/>
          <a:p>
            <a:r>
              <a:rPr lang="en-US" dirty="0" smtClean="0"/>
              <a:t>College activities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077200" cy="46786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My first year I sang with the “</a:t>
            </a:r>
            <a:r>
              <a:rPr lang="en-US" dirty="0" err="1" smtClean="0">
                <a:solidFill>
                  <a:schemeClr val="tx1"/>
                </a:solidFill>
              </a:rPr>
              <a:t>Tulanians</a:t>
            </a:r>
            <a:r>
              <a:rPr lang="en-US" dirty="0" smtClean="0">
                <a:solidFill>
                  <a:schemeClr val="tx1"/>
                </a:solidFill>
              </a:rPr>
              <a:t>”, a school sponsored pop/jazz group that performed throughout the </a:t>
            </a:r>
            <a:r>
              <a:rPr lang="en-US" dirty="0" smtClean="0">
                <a:solidFill>
                  <a:schemeClr val="tx1"/>
                </a:solidFill>
              </a:rPr>
              <a:t>year</a:t>
            </a:r>
            <a:r>
              <a:rPr lang="en-US" dirty="0" smtClean="0">
                <a:solidFill>
                  <a:schemeClr val="tx1"/>
                </a:solidFill>
              </a:rPr>
              <a:t>. I had to quit after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year because I needed to raise my GPA to get into a good school for my Junior Year Abroad.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My freshman and sophomore years, I was a member of the Alpha Epsilon Pi Fraternity. I’m still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friends with my fraternity roommate                          whom I see often.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stayed up late at night, went to                                clubs and partied a lot.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686800" cy="1322479"/>
          </a:xfrm>
        </p:spPr>
        <p:txBody>
          <a:bodyPr/>
          <a:lstStyle/>
          <a:p>
            <a:r>
              <a:rPr lang="en-US" sz="4000" dirty="0" smtClean="0"/>
              <a:t>Employment during College</a:t>
            </a:r>
            <a:endParaRPr lang="en-US" sz="4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077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For two years in New Orleans, I worked at a the Southern Prisoners’ Defense Committee, a public interest group which litigated class action suits against southern prisons and defended inmates in post-conviction death penalty appeals.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 summer in St. Louis, I worked on a factory assembly line assembling toaster ovens. I also welded filaments for popcorn poppers.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 summer in St. Louis, I worked for the St. Louis Planning Authority, a job I found by myself. I also received college credit for my work.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 summer in St. Louis, I worked for a law firm, another job I found for myself.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Every summer, I worked nights as a waiter.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8" b="36402"/>
          <a:stretch/>
        </p:blipFill>
        <p:spPr>
          <a:xfrm>
            <a:off x="5812971" y="1676400"/>
            <a:ext cx="3102429" cy="436154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CHOOSING A Law school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After college, I wanted to move to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L.A.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Because I didn’t know what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profession to pursue, I applied to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law schools. I bombed my LSAT.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chose Southwestern University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School of Law over USC because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Southwestern offered a full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scholarship.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 smtClean="0"/>
              <a:t>Law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disliked law school, but I performed well earning many academic honors.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was an editor for the Law Review. I published an article on the constitutional rights of Haitian refugees being held in Florida’s detention camps.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supported myself working as a law clerk in several firms during the school term and during the summers in between.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Twice a month, I worked as a waiter for a catering company. This covered my gas and food bills.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22479"/>
          </a:xfrm>
        </p:spPr>
        <p:txBody>
          <a:bodyPr/>
          <a:lstStyle/>
          <a:p>
            <a:r>
              <a:rPr lang="en-US" sz="3600" dirty="0" smtClean="0"/>
              <a:t>Passing the bar – jobs after law school </a:t>
            </a:r>
            <a:endParaRPr lang="en-US" sz="36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 passed the California Bar the first time because I took a course that taught me how to succeed on a standardized, multiple choice test.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While studying for the Bar, I swam a mile every day.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 the small law firm where I worked, my first jury trial was defending a home care nurse whose patient left her over a million dollars. We won the case. The woman gave me a waterfall painting she made, which I still have.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 my second job as a lawyer, I tried my second case. We lost because our client was a fraud.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My boss treated everyone horribly, including me.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28600" y="152400"/>
            <a:ext cx="9525000" cy="1447800"/>
          </a:xfrm>
        </p:spPr>
        <p:txBody>
          <a:bodyPr/>
          <a:lstStyle/>
          <a:p>
            <a:r>
              <a:rPr lang="en-US" sz="2500" dirty="0" smtClean="0"/>
              <a:t>Starting over: Becoming A SECRETARY </a:t>
            </a:r>
            <a:br>
              <a:rPr lang="en-US" sz="2500" dirty="0" smtClean="0"/>
            </a:br>
            <a:r>
              <a:rPr lang="en-US" sz="2500" dirty="0" smtClean="0"/>
              <a:t>TO BECOME AN AGENT</a:t>
            </a:r>
            <a:endParaRPr lang="en-US" sz="25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Went into an agency mailroom and then, for 1 year, became a secretary to a successful literary agent.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Became an agent at a very old, established agency called H.N. Swanson.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 year later, moved to Innovative Artists, and stayed 5 years.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Innovative offered a partnership which I declined because it didn’t include ownership. I loved working there, but I didn’t want to build a business for someone else to own.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Moved to Paradigm because I didn’t know what else to do. Big mistake.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2000, went out on my own to create the Summit Talent &amp; Literary Agency. I own 100% of the company, and I get to “agent” the way I want. I built my own business for myself.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229600" cy="18525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133600"/>
            <a:ext cx="7848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No staff meetings!!!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Balancing home life with work.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Learning new areas of the business.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Entrepreneurship                                                          is challenging and                                                               scary.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Time management.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1071"/>
          <a:stretch/>
        </p:blipFill>
        <p:spPr>
          <a:xfrm>
            <a:off x="3351076" y="3581401"/>
            <a:ext cx="564052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My name is Sandy Weinberg.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marL="0" indent="0" algn="ctr">
              <a:buNone/>
            </a:pPr>
            <a:endParaRPr lang="en-US" sz="1200" dirty="0" smtClean="0"/>
          </a:p>
          <a:p>
            <a:pPr algn="ctr"/>
            <a:endParaRPr lang="en-US" sz="1200" dirty="0" smtClean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I work for the SUMMIT TALENT &amp; LITERARY AGENCY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I am the owner.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1722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22479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5460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Summit Talent is comprised of myself and my assistant who is training to be an agent.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agency’s 22 clients are writers and directors and animators in all media.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Film – “Tupac”, “Liar </a:t>
            </a:r>
            <a:r>
              <a:rPr lang="en-US" dirty="0" err="1" smtClean="0">
                <a:solidFill>
                  <a:schemeClr val="tx1"/>
                </a:solidFill>
              </a:rPr>
              <a:t>Liar</a:t>
            </a:r>
            <a:r>
              <a:rPr lang="en-US" dirty="0" smtClean="0">
                <a:solidFill>
                  <a:schemeClr val="tx1"/>
                </a:solidFill>
              </a:rPr>
              <a:t>”, “9 to 5”, “Alvin &amp; The Chipmunks 1 &amp; 2”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Television – “</a:t>
            </a:r>
            <a:r>
              <a:rPr lang="en-US" dirty="0" err="1" smtClean="0">
                <a:solidFill>
                  <a:schemeClr val="tx1"/>
                </a:solidFill>
              </a:rPr>
              <a:t>Gotti</a:t>
            </a:r>
            <a:r>
              <a:rPr lang="en-US" dirty="0" smtClean="0">
                <a:solidFill>
                  <a:schemeClr val="tx1"/>
                </a:solidFill>
              </a:rPr>
              <a:t>” for HBO, writers on “Empire”, many mini-series, cable movies, and animated series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Theme Parks – Universal Studios’ “Despicable Me” Ride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Theater – “9 to 5: The Broadway Musical”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Books – The Andy Carpenter Mysteries</a:t>
            </a:r>
          </a:p>
          <a:p>
            <a:r>
              <a:rPr lang="en-US" dirty="0">
                <a:solidFill>
                  <a:schemeClr val="tx1"/>
                </a:solidFill>
              </a:rPr>
              <a:t>Sell </a:t>
            </a:r>
            <a:r>
              <a:rPr lang="en-US" dirty="0" smtClean="0">
                <a:solidFill>
                  <a:schemeClr val="tx1"/>
                </a:solidFill>
              </a:rPr>
              <a:t>clients’ material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television and </a:t>
            </a:r>
            <a:r>
              <a:rPr lang="en-US" dirty="0">
                <a:solidFill>
                  <a:schemeClr val="tx1"/>
                </a:solidFill>
              </a:rPr>
              <a:t>film </a:t>
            </a:r>
            <a:r>
              <a:rPr lang="en-US" dirty="0" smtClean="0">
                <a:solidFill>
                  <a:schemeClr val="tx1"/>
                </a:solidFill>
              </a:rPr>
              <a:t>companies.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Find </a:t>
            </a:r>
            <a:r>
              <a:rPr lang="en-US" dirty="0" smtClean="0">
                <a:solidFill>
                  <a:schemeClr val="tx1"/>
                </a:solidFill>
              </a:rPr>
              <a:t>clients jobs </a:t>
            </a:r>
            <a:r>
              <a:rPr lang="en-US" dirty="0">
                <a:solidFill>
                  <a:schemeClr val="tx1"/>
                </a:solidFill>
              </a:rPr>
              <a:t>at </a:t>
            </a:r>
            <a:r>
              <a:rPr lang="en-US" dirty="0" smtClean="0">
                <a:solidFill>
                  <a:schemeClr val="tx1"/>
                </a:solidFill>
              </a:rPr>
              <a:t>television and </a:t>
            </a:r>
            <a:r>
              <a:rPr lang="en-US" dirty="0">
                <a:solidFill>
                  <a:schemeClr val="tx1"/>
                </a:solidFill>
              </a:rPr>
              <a:t>film companies as writers and </a:t>
            </a:r>
            <a:r>
              <a:rPr lang="en-US" dirty="0" smtClean="0">
                <a:solidFill>
                  <a:schemeClr val="tx1"/>
                </a:solidFill>
              </a:rPr>
              <a:t>directors.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Paid consultant to Government of Taiwan.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Adjunct Producer at UCLA.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Challenges I have had to overcome throughout my career: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 used my own money to launch my own company.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 do not receive a salary.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 earn what the company earns after all expenses are paid.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One studio blackballed me because the Head of Business Affairs was angry with me. It only lasted on week.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One network executive threatened to blackball myself and a client unless the client waived an $80,000 payment. We called her bluff – the client kept the money.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Some markets disappear while others emerge.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Pivot to help clients enter new markets.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My 3 largest expenses: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mployee(s), Office Rent  and Health Insurance.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219200" y="0"/>
            <a:ext cx="8229600" cy="1322479"/>
          </a:xfrm>
        </p:spPr>
        <p:txBody>
          <a:bodyPr/>
          <a:lstStyle/>
          <a:p>
            <a:r>
              <a:rPr lang="en-US" dirty="0" smtClean="0"/>
              <a:t>Beyond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When I am not at work I like to: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Swim. (This year, for the first time, 3 miles)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Work out at the gym.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Travel around the world.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Garden.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Hang out with my friends.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Go to movies, the theater and concerts.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Barbecue in the backyard.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 to the beach.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am a fun uncle, and I help my nieces and nephew pay for college.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alk to my mother every Sunday.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37" y="304800"/>
            <a:ext cx="3028263" cy="35052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810000" y="2724150"/>
            <a:ext cx="2057400" cy="95250"/>
          </a:xfrm>
          <a:prstGeom prst="rightArrow">
            <a:avLst>
              <a:gd name="adj1" fmla="val 10000"/>
              <a:gd name="adj2" fmla="val 690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3805535"/>
            <a:ext cx="299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“Here I am in Ushuaia, Argentina. The southernmost city in the world.”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If I could talk to my high school self, what would I say?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 brave – fear is not your friend, so leave fear outside the door.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You shall succeed.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Know that sometimes you will fail, but failure helps you succeed.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You are not what people judge you to be.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Always practice adapting to new challenges.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Standardized tests do not predict your success.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Become a good listener.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 not offer an opinion unless you are asked.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Ascertain the agenda of the person you are meeting.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Destiny doesn’t make house calls.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/>
          <a:stretch/>
        </p:blipFill>
        <p:spPr>
          <a:xfrm>
            <a:off x="4100285" y="1447800"/>
            <a:ext cx="4934857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322479"/>
          </a:xfrm>
        </p:spPr>
        <p:txBody>
          <a:bodyPr/>
          <a:lstStyle/>
          <a:p>
            <a:r>
              <a:rPr lang="en-US" dirty="0" smtClean="0"/>
              <a:t>My Company and my role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13" y="1219200"/>
            <a:ext cx="4074887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Summit Talent represents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writers, directors, authors and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animators in film, television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and theater.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As a literary agent, my role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at Summit Talent is to help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clients build their careers by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finding them job opportunities.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 also sell their scripts for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development in film and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television.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165236"/>
            <a:ext cx="3831152" cy="287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8763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Here are just some of the projects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that my clients are involved with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23359"/>
            <a:ext cx="1905000" cy="28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2545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Upcoming 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Tupac Movie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76" y="1165236"/>
            <a:ext cx="1895166" cy="284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46" y="1165236"/>
            <a:ext cx="2038350" cy="30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82" y="4018595"/>
            <a:ext cx="2067234" cy="289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17" y="1165236"/>
            <a:ext cx="2877295" cy="28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18596"/>
            <a:ext cx="3752761" cy="28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23359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4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321"/>
            <a:ext cx="8229600" cy="1322479"/>
          </a:xfrm>
        </p:spPr>
        <p:txBody>
          <a:bodyPr/>
          <a:lstStyle/>
          <a:p>
            <a:r>
              <a:rPr lang="en-US" dirty="0" smtClean="0"/>
              <a:t>My childhood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Avenir Roman"/>
                <a:cs typeface="Avenir Roman"/>
              </a:rPr>
              <a:t>I was born in St. Louis, MO and raised in the suburbs.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latin typeface="Avenir Roman"/>
              <a:cs typeface="Avenir Roman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55864"/>
            <a:ext cx="5410200" cy="436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22479"/>
          </a:xfrm>
        </p:spPr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4582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venir Roman"/>
                <a:cs typeface="Avenir Roman"/>
              </a:rPr>
              <a:t>My father sold restaurant equipment and my mother was a bookkeeper. Neither of my parents attended college.</a:t>
            </a:r>
            <a:endParaRPr lang="en-US" sz="2400" dirty="0">
              <a:latin typeface="Avenir Roman"/>
              <a:cs typeface="Avenir Roman"/>
            </a:endParaRPr>
          </a:p>
          <a:p>
            <a:r>
              <a:rPr lang="en-US" sz="2400" dirty="0" smtClean="0">
                <a:latin typeface="Avenir Roman"/>
                <a:cs typeface="Avenir Roman"/>
              </a:rPr>
              <a:t>My </a:t>
            </a:r>
            <a:r>
              <a:rPr lang="en-US" sz="2400" dirty="0">
                <a:latin typeface="Avenir Roman"/>
                <a:cs typeface="Avenir Roman"/>
              </a:rPr>
              <a:t>parents divorced when I was 14 years </a:t>
            </a:r>
            <a:r>
              <a:rPr lang="en-US" sz="2400" dirty="0" smtClean="0">
                <a:latin typeface="Avenir Roman"/>
                <a:cs typeface="Avenir Roman"/>
              </a:rPr>
              <a:t>old </a:t>
            </a:r>
            <a:r>
              <a:rPr lang="en-US" sz="2400" dirty="0">
                <a:latin typeface="Avenir Roman"/>
                <a:cs typeface="Avenir Roman"/>
              </a:rPr>
              <a:t>and I lived with my mother. My 2 older sisters </a:t>
            </a:r>
            <a:r>
              <a:rPr lang="en-US" sz="2400" dirty="0" smtClean="0">
                <a:latin typeface="Avenir Roman"/>
                <a:cs typeface="Avenir Roman"/>
              </a:rPr>
              <a:t>were already </a:t>
            </a:r>
            <a:r>
              <a:rPr lang="en-US" sz="2400" dirty="0">
                <a:latin typeface="Avenir Roman"/>
                <a:cs typeface="Avenir Roman"/>
              </a:rPr>
              <a:t>in </a:t>
            </a:r>
            <a:r>
              <a:rPr lang="en-US" sz="2400" dirty="0" smtClean="0">
                <a:latin typeface="Avenir Roman"/>
                <a:cs typeface="Avenir Roman"/>
              </a:rPr>
              <a:t>college. </a:t>
            </a:r>
            <a:r>
              <a:rPr lang="en-US" sz="2400" dirty="0">
                <a:latin typeface="Avenir Roman"/>
                <a:cs typeface="Avenir Roman"/>
              </a:rPr>
              <a:t>I started working when I was 11 years old</a:t>
            </a:r>
            <a:r>
              <a:rPr lang="en-US" sz="2400" dirty="0" smtClean="0">
                <a:latin typeface="Avenir Roman"/>
                <a:cs typeface="Avenir Roman"/>
              </a:rPr>
              <a:t>.</a:t>
            </a:r>
          </a:p>
          <a:p>
            <a:r>
              <a:rPr lang="en-US" sz="2400" dirty="0" smtClean="0">
                <a:latin typeface="Avenir Roman"/>
                <a:cs typeface="Avenir Roman"/>
              </a:rPr>
              <a:t>My grandmother, Blanche </a:t>
            </a:r>
            <a:r>
              <a:rPr lang="en-US" sz="2400" dirty="0" err="1" smtClean="0">
                <a:latin typeface="Avenir Roman"/>
                <a:cs typeface="Avenir Roman"/>
              </a:rPr>
              <a:t>Sievers</a:t>
            </a:r>
            <a:r>
              <a:rPr lang="en-US" sz="2400" dirty="0" smtClean="0">
                <a:latin typeface="Avenir Roman"/>
                <a:cs typeface="Avenir Roman"/>
              </a:rPr>
              <a:t>, was the first person in our family to graduate from college. In 1921, she graduated from Washington University in St. Louis with a music degree. She then married my grandfather, Saul Cohen, who was a classical violinist.</a:t>
            </a:r>
          </a:p>
          <a:p>
            <a:r>
              <a:rPr lang="en-US" sz="2400" dirty="0" smtClean="0">
                <a:latin typeface="Avenir Roman"/>
                <a:cs typeface="Avenir Roman"/>
              </a:rPr>
              <a:t>My sibling and I, and our 3 first cousins, all played musical instruments. We all graduated from college.</a:t>
            </a:r>
            <a:endParaRPr lang="en-US" sz="2400" dirty="0">
              <a:latin typeface="Avenir Roman"/>
              <a:cs typeface="Avenir Roman"/>
            </a:endParaRPr>
          </a:p>
          <a:p>
            <a:endParaRPr lang="en-US" sz="2400" dirty="0" smtClean="0">
              <a:latin typeface="Avenir Roman"/>
              <a:cs typeface="Avenir Roman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6" y="990600"/>
            <a:ext cx="393539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53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attended Horton Watkins High School in Ladue, MO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4953000"/>
            <a:ext cx="89154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tx1"/>
                </a:solidFill>
              </a:rPr>
              <a:t>This is a public high school. I graduated with a 3.8 GPA (out of 4.0)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5562600"/>
            <a:ext cx="8991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At the time, Ladue was very “white”. There were only 4 African-Americans in my graduating class and no Hispanics.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Ladue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Ladue offered many classes in the arts and our teams competed in all sports. It also offered advanced placement courses. I attended AP classes in English and Calculus. Most of the graduates attended college.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participated in marching band, theater and choir. In my free time, I studied piano and wrote music. I also participated in my temple’s youth group and I was elected to the regional board of the Missouri Valley Federation of Temple Youth. (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OVFTY)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322479"/>
          </a:xfrm>
        </p:spPr>
        <p:txBody>
          <a:bodyPr/>
          <a:lstStyle/>
          <a:p>
            <a:r>
              <a:rPr lang="en-US" sz="4400" dirty="0" smtClean="0"/>
              <a:t>Challenges in High School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Things that felt difficult or challenging for me while I was in High School were: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Gym (I was relatively </a:t>
            </a:r>
            <a:r>
              <a:rPr lang="en-US" dirty="0" smtClean="0">
                <a:solidFill>
                  <a:schemeClr val="tx1"/>
                </a:solidFill>
              </a:rPr>
              <a:t>small </a:t>
            </a:r>
            <a:r>
              <a:rPr lang="en-US" dirty="0">
                <a:solidFill>
                  <a:schemeClr val="tx1"/>
                </a:solidFill>
              </a:rPr>
              <a:t>and a very slow runner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Group sports. I played little </a:t>
            </a:r>
            <a:r>
              <a:rPr lang="en-US" dirty="0" smtClean="0">
                <a:solidFill>
                  <a:schemeClr val="tx1"/>
                </a:solidFill>
              </a:rPr>
              <a:t>league baseball (7 years), soccer (3 years) </a:t>
            </a:r>
            <a:r>
              <a:rPr lang="en-US" dirty="0">
                <a:solidFill>
                  <a:schemeClr val="tx1"/>
                </a:solidFill>
              </a:rPr>
              <a:t>and ice hockey (</a:t>
            </a:r>
            <a:r>
              <a:rPr lang="en-US" dirty="0" smtClean="0">
                <a:solidFill>
                  <a:schemeClr val="tx1"/>
                </a:solidFill>
              </a:rPr>
              <a:t>3 years). </a:t>
            </a:r>
            <a:r>
              <a:rPr lang="en-US" dirty="0">
                <a:solidFill>
                  <a:schemeClr val="tx1"/>
                </a:solidFill>
              </a:rPr>
              <a:t>I wasn’t very good at any of them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 was often one of the last kids picked for sports teams.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Most of the kids in my school were wealthy, and I was not. I rode my bike everywhere because I didn’t have a car and my parents </a:t>
            </a:r>
            <a:r>
              <a:rPr lang="en-US" dirty="0" smtClean="0">
                <a:solidFill>
                  <a:schemeClr val="tx1"/>
                </a:solidFill>
              </a:rPr>
              <a:t>worked.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8841"/>
            <a:ext cx="1674359" cy="167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038600" y="5410200"/>
            <a:ext cx="1524000" cy="656339"/>
          </a:xfrm>
          <a:prstGeom prst="rightArrow">
            <a:avLst>
              <a:gd name="adj1" fmla="val 39805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937023"/>
            <a:ext cx="2505075" cy="161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1586</TotalTime>
  <Words>2044</Words>
  <Application>Microsoft Office PowerPoint</Application>
  <PresentationFormat>On-screen Show (4:3)</PresentationFormat>
  <Paragraphs>222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Executive</vt:lpstr>
      <vt:lpstr>1_Executive</vt:lpstr>
      <vt:lpstr>Sanford “Sandy” Weinberg  YBA GUEST Presentation </vt:lpstr>
      <vt:lpstr>INTRODUCTION</vt:lpstr>
      <vt:lpstr>My Company and my role </vt:lpstr>
      <vt:lpstr>PowerPoint Presentation</vt:lpstr>
      <vt:lpstr>My childhood</vt:lpstr>
      <vt:lpstr>My family</vt:lpstr>
      <vt:lpstr>PowerPoint Presentation</vt:lpstr>
      <vt:lpstr>Ladue High School</vt:lpstr>
      <vt:lpstr>Challenges in High School</vt:lpstr>
      <vt:lpstr>Jobs in High School</vt:lpstr>
      <vt:lpstr>Getting to College</vt:lpstr>
      <vt:lpstr>Tulane / london school of economics</vt:lpstr>
      <vt:lpstr>College activities</vt:lpstr>
      <vt:lpstr>Employment during College</vt:lpstr>
      <vt:lpstr>CHOOSING A Law school</vt:lpstr>
      <vt:lpstr>Law school</vt:lpstr>
      <vt:lpstr>Passing the bar – jobs after law school </vt:lpstr>
      <vt:lpstr>Starting over: Becoming A SECRETARY  TO BECOME AN AGENT</vt:lpstr>
      <vt:lpstr>PowerPoint Presentation</vt:lpstr>
      <vt:lpstr>My Career Path</vt:lpstr>
      <vt:lpstr>My Career</vt:lpstr>
      <vt:lpstr>Challenges</vt:lpstr>
      <vt:lpstr>Beyond work</vt:lpstr>
      <vt:lpstr>Do it all over again?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Summit</cp:lastModifiedBy>
  <cp:revision>94</cp:revision>
  <cp:lastPrinted>2015-06-16T19:18:47Z</cp:lastPrinted>
  <dcterms:created xsi:type="dcterms:W3CDTF">2013-01-02T21:12:08Z</dcterms:created>
  <dcterms:modified xsi:type="dcterms:W3CDTF">2015-06-17T01:08:46Z</dcterms:modified>
</cp:coreProperties>
</file>