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6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14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274395-85F3-4731-ABA4-D7DD47D92C36}" type="datetimeFigureOut">
              <a:rPr lang="en-US" smtClean="0"/>
              <a:t>8/16/2015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A229A8-35FE-4F90-8859-315B9FBBD62E}" type="slidenum">
              <a:rPr lang="en-US" smtClean="0"/>
              <a:t>‹#›</a:t>
            </a:fld>
            <a:endParaRPr lang="en-US"/>
          </a:p>
        </p:txBody>
      </p:sp>
    </p:spTree>
    <p:extLst>
      <p:ext uri="{BB962C8B-B14F-4D97-AF65-F5344CB8AC3E}">
        <p14:creationId xmlns:p14="http://schemas.microsoft.com/office/powerpoint/2010/main" val="3634595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274395-85F3-4731-ABA4-D7DD47D92C36}" type="datetimeFigureOut">
              <a:rPr lang="en-US" smtClean="0"/>
              <a:t>8/16/2015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A229A8-35FE-4F90-8859-315B9FBBD62E}" type="slidenum">
              <a:rPr lang="en-US" smtClean="0"/>
              <a:t>‹#›</a:t>
            </a:fld>
            <a:endParaRPr lang="en-US"/>
          </a:p>
        </p:txBody>
      </p:sp>
    </p:spTree>
    <p:extLst>
      <p:ext uri="{BB962C8B-B14F-4D97-AF65-F5344CB8AC3E}">
        <p14:creationId xmlns:p14="http://schemas.microsoft.com/office/powerpoint/2010/main" val="1766673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274395-85F3-4731-ABA4-D7DD47D92C36}" type="datetimeFigureOut">
              <a:rPr lang="en-US" smtClean="0"/>
              <a:t>8/16/2015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A229A8-35FE-4F90-8859-315B9FBBD62E}" type="slidenum">
              <a:rPr lang="en-US" smtClean="0"/>
              <a:t>‹#›</a:t>
            </a:fld>
            <a:endParaRPr lang="en-US"/>
          </a:p>
        </p:txBody>
      </p:sp>
    </p:spTree>
    <p:extLst>
      <p:ext uri="{BB962C8B-B14F-4D97-AF65-F5344CB8AC3E}">
        <p14:creationId xmlns:p14="http://schemas.microsoft.com/office/powerpoint/2010/main" val="648307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274395-85F3-4731-ABA4-D7DD47D92C36}" type="datetimeFigureOut">
              <a:rPr lang="en-US" smtClean="0"/>
              <a:t>8/16/2015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A229A8-35FE-4F90-8859-315B9FBBD62E}" type="slidenum">
              <a:rPr lang="en-US" smtClean="0"/>
              <a:t>‹#›</a:t>
            </a:fld>
            <a:endParaRPr lang="en-US"/>
          </a:p>
        </p:txBody>
      </p:sp>
    </p:spTree>
    <p:extLst>
      <p:ext uri="{BB962C8B-B14F-4D97-AF65-F5344CB8AC3E}">
        <p14:creationId xmlns:p14="http://schemas.microsoft.com/office/powerpoint/2010/main" val="2405433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274395-85F3-4731-ABA4-D7DD47D92C36}" type="datetimeFigureOut">
              <a:rPr lang="en-US" smtClean="0"/>
              <a:t>8/16/2015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A229A8-35FE-4F90-8859-315B9FBBD62E}" type="slidenum">
              <a:rPr lang="en-US" smtClean="0"/>
              <a:t>‹#›</a:t>
            </a:fld>
            <a:endParaRPr lang="en-US"/>
          </a:p>
        </p:txBody>
      </p:sp>
    </p:spTree>
    <p:extLst>
      <p:ext uri="{BB962C8B-B14F-4D97-AF65-F5344CB8AC3E}">
        <p14:creationId xmlns:p14="http://schemas.microsoft.com/office/powerpoint/2010/main" val="1337967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274395-85F3-4731-ABA4-D7DD47D92C36}" type="datetimeFigureOut">
              <a:rPr lang="en-US" smtClean="0"/>
              <a:t>8/16/2015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A229A8-35FE-4F90-8859-315B9FBBD62E}" type="slidenum">
              <a:rPr lang="en-US" smtClean="0"/>
              <a:t>‹#›</a:t>
            </a:fld>
            <a:endParaRPr lang="en-US"/>
          </a:p>
        </p:txBody>
      </p:sp>
    </p:spTree>
    <p:extLst>
      <p:ext uri="{BB962C8B-B14F-4D97-AF65-F5344CB8AC3E}">
        <p14:creationId xmlns:p14="http://schemas.microsoft.com/office/powerpoint/2010/main" val="1106656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274395-85F3-4731-ABA4-D7DD47D92C36}" type="datetimeFigureOut">
              <a:rPr lang="en-US" smtClean="0"/>
              <a:t>8/16/2015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A229A8-35FE-4F90-8859-315B9FBBD62E}" type="slidenum">
              <a:rPr lang="en-US" smtClean="0"/>
              <a:t>‹#›</a:t>
            </a:fld>
            <a:endParaRPr lang="en-US"/>
          </a:p>
        </p:txBody>
      </p:sp>
    </p:spTree>
    <p:extLst>
      <p:ext uri="{BB962C8B-B14F-4D97-AF65-F5344CB8AC3E}">
        <p14:creationId xmlns:p14="http://schemas.microsoft.com/office/powerpoint/2010/main" val="542200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274395-85F3-4731-ABA4-D7DD47D92C36}" type="datetimeFigureOut">
              <a:rPr lang="en-US" smtClean="0"/>
              <a:t>8/16/2015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A229A8-35FE-4F90-8859-315B9FBBD62E}" type="slidenum">
              <a:rPr lang="en-US" smtClean="0"/>
              <a:t>‹#›</a:t>
            </a:fld>
            <a:endParaRPr lang="en-US"/>
          </a:p>
        </p:txBody>
      </p:sp>
    </p:spTree>
    <p:extLst>
      <p:ext uri="{BB962C8B-B14F-4D97-AF65-F5344CB8AC3E}">
        <p14:creationId xmlns:p14="http://schemas.microsoft.com/office/powerpoint/2010/main" val="4181990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274395-85F3-4731-ABA4-D7DD47D92C36}" type="datetimeFigureOut">
              <a:rPr lang="en-US" smtClean="0"/>
              <a:t>8/16/2015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A229A8-35FE-4F90-8859-315B9FBBD62E}" type="slidenum">
              <a:rPr lang="en-US" smtClean="0"/>
              <a:t>‹#›</a:t>
            </a:fld>
            <a:endParaRPr lang="en-US"/>
          </a:p>
        </p:txBody>
      </p:sp>
    </p:spTree>
    <p:extLst>
      <p:ext uri="{BB962C8B-B14F-4D97-AF65-F5344CB8AC3E}">
        <p14:creationId xmlns:p14="http://schemas.microsoft.com/office/powerpoint/2010/main" val="1859210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274395-85F3-4731-ABA4-D7DD47D92C36}" type="datetimeFigureOut">
              <a:rPr lang="en-US" smtClean="0"/>
              <a:t>8/16/2015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A229A8-35FE-4F90-8859-315B9FBBD62E}" type="slidenum">
              <a:rPr lang="en-US" smtClean="0"/>
              <a:t>‹#›</a:t>
            </a:fld>
            <a:endParaRPr lang="en-US"/>
          </a:p>
        </p:txBody>
      </p:sp>
    </p:spTree>
    <p:extLst>
      <p:ext uri="{BB962C8B-B14F-4D97-AF65-F5344CB8AC3E}">
        <p14:creationId xmlns:p14="http://schemas.microsoft.com/office/powerpoint/2010/main" val="3983118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274395-85F3-4731-ABA4-D7DD47D92C36}" type="datetimeFigureOut">
              <a:rPr lang="en-US" smtClean="0"/>
              <a:t>8/16/2015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A229A8-35FE-4F90-8859-315B9FBBD62E}" type="slidenum">
              <a:rPr lang="en-US" smtClean="0"/>
              <a:t>‹#›</a:t>
            </a:fld>
            <a:endParaRPr lang="en-US"/>
          </a:p>
        </p:txBody>
      </p:sp>
    </p:spTree>
    <p:extLst>
      <p:ext uri="{BB962C8B-B14F-4D97-AF65-F5344CB8AC3E}">
        <p14:creationId xmlns:p14="http://schemas.microsoft.com/office/powerpoint/2010/main" val="3324309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74395-85F3-4731-ABA4-D7DD47D92C36}" type="datetimeFigureOut">
              <a:rPr lang="en-US" smtClean="0"/>
              <a:t>8/16/2015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A229A8-35FE-4F90-8859-315B9FBBD62E}" type="slidenum">
              <a:rPr lang="en-US" smtClean="0"/>
              <a:t>‹#›</a:t>
            </a:fld>
            <a:endParaRPr lang="en-US"/>
          </a:p>
        </p:txBody>
      </p:sp>
    </p:spTree>
    <p:extLst>
      <p:ext uri="{BB962C8B-B14F-4D97-AF65-F5344CB8AC3E}">
        <p14:creationId xmlns:p14="http://schemas.microsoft.com/office/powerpoint/2010/main" val="3488168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863" y="-284609"/>
            <a:ext cx="12672811" cy="8448541"/>
          </a:xfrm>
          <a:prstGeom prst="rect">
            <a:avLst/>
          </a:prstGeom>
        </p:spPr>
      </p:pic>
      <p:sp>
        <p:nvSpPr>
          <p:cNvPr id="2" name="Title 1"/>
          <p:cNvSpPr>
            <a:spLocks noGrp="1"/>
          </p:cNvSpPr>
          <p:nvPr>
            <p:ph type="ctrTitle"/>
          </p:nvPr>
        </p:nvSpPr>
        <p:spPr>
          <a:xfrm>
            <a:off x="1524000" y="3939662"/>
            <a:ext cx="9144000" cy="1034049"/>
          </a:xfrm>
          <a:solidFill>
            <a:srgbClr val="7030A0">
              <a:alpha val="49000"/>
            </a:srgbClr>
          </a:solidFill>
        </p:spPr>
        <p:txBody>
          <a:bodyPr>
            <a:noAutofit/>
          </a:bodyPr>
          <a:lstStyle/>
          <a:p>
            <a:r>
              <a:rPr lang="en-US" sz="8000" dirty="0" smtClean="0">
                <a:solidFill>
                  <a:schemeClr val="bg1"/>
                </a:solidFill>
                <a:latin typeface="French Script MT" panose="03020402040607040605" pitchFamily="66" charset="0"/>
              </a:rPr>
              <a:t>Maggie Oldham</a:t>
            </a:r>
            <a:endParaRPr lang="en-US" sz="8000" dirty="0">
              <a:solidFill>
                <a:schemeClr val="bg1"/>
              </a:solidFill>
              <a:latin typeface="French Script MT" panose="03020402040607040605" pitchFamily="66" charset="0"/>
            </a:endParaRPr>
          </a:p>
        </p:txBody>
      </p:sp>
      <p:sp>
        <p:nvSpPr>
          <p:cNvPr id="3" name="Subtitle 2"/>
          <p:cNvSpPr>
            <a:spLocks noGrp="1"/>
          </p:cNvSpPr>
          <p:nvPr>
            <p:ph type="subTitle" idx="1"/>
          </p:nvPr>
        </p:nvSpPr>
        <p:spPr>
          <a:xfrm>
            <a:off x="1524000" y="4987342"/>
            <a:ext cx="9144000" cy="1828091"/>
          </a:xfrm>
          <a:solidFill>
            <a:srgbClr val="F276AB">
              <a:alpha val="65000"/>
            </a:srgbClr>
          </a:solidFill>
        </p:spPr>
        <p:txBody>
          <a:bodyPr>
            <a:noAutofit/>
          </a:bodyPr>
          <a:lstStyle/>
          <a:p>
            <a:r>
              <a:rPr lang="en-US" sz="4000" dirty="0" smtClean="0">
                <a:solidFill>
                  <a:schemeClr val="bg1"/>
                </a:solidFill>
                <a:effectLst>
                  <a:outerShdw blurRad="38100" dist="38100" dir="2700000" algn="tl">
                    <a:srgbClr val="000000">
                      <a:alpha val="43137"/>
                    </a:srgbClr>
                  </a:outerShdw>
                </a:effectLst>
                <a:latin typeface="Champagne &amp; Limousines" panose="020B0502020202020204" pitchFamily="34" charset="0"/>
                <a:ea typeface="Champagne &amp; Limousines" panose="020B0502020202020204" pitchFamily="34" charset="0"/>
              </a:rPr>
              <a:t>YBA Presentation </a:t>
            </a:r>
          </a:p>
          <a:p>
            <a:r>
              <a:rPr lang="es-ES" sz="4000" dirty="0" smtClean="0">
                <a:solidFill>
                  <a:schemeClr val="bg1"/>
                </a:solidFill>
                <a:effectLst>
                  <a:outerShdw blurRad="38100" dist="38100" dir="2700000" algn="tl">
                    <a:srgbClr val="000000">
                      <a:alpha val="43137"/>
                    </a:srgbClr>
                  </a:outerShdw>
                </a:effectLst>
                <a:latin typeface="Champagne &amp; Limousines" panose="020B0502020202020204" pitchFamily="34" charset="0"/>
                <a:ea typeface="Champagne &amp; Limousines" panose="020B0502020202020204" pitchFamily="34" charset="0"/>
              </a:rPr>
              <a:t>Oscar </a:t>
            </a:r>
            <a:r>
              <a:rPr lang="es-ES" sz="4000" dirty="0">
                <a:solidFill>
                  <a:schemeClr val="bg1"/>
                </a:solidFill>
                <a:effectLst>
                  <a:outerShdw blurRad="38100" dist="38100" dir="2700000" algn="tl">
                    <a:srgbClr val="000000">
                      <a:alpha val="43137"/>
                    </a:srgbClr>
                  </a:outerShdw>
                </a:effectLst>
                <a:latin typeface="Champagne &amp; Limousines" panose="020B0502020202020204" pitchFamily="34" charset="0"/>
                <a:ea typeface="Champagne &amp; Limousines" panose="020B0502020202020204" pitchFamily="34" charset="0"/>
              </a:rPr>
              <a:t>De La Hoya Animo High </a:t>
            </a:r>
            <a:r>
              <a:rPr lang="es-ES" sz="4000" dirty="0" err="1" smtClean="0">
                <a:solidFill>
                  <a:schemeClr val="bg1"/>
                </a:solidFill>
                <a:effectLst>
                  <a:outerShdw blurRad="38100" dist="38100" dir="2700000" algn="tl">
                    <a:srgbClr val="000000">
                      <a:alpha val="43137"/>
                    </a:srgbClr>
                  </a:outerShdw>
                </a:effectLst>
                <a:latin typeface="Champagne &amp; Limousines" panose="020B0502020202020204" pitchFamily="34" charset="0"/>
                <a:ea typeface="Champagne &amp; Limousines" panose="020B0502020202020204" pitchFamily="34" charset="0"/>
              </a:rPr>
              <a:t>School</a:t>
            </a:r>
            <a:endParaRPr lang="es-ES" sz="4000" dirty="0" smtClean="0">
              <a:solidFill>
                <a:schemeClr val="bg1"/>
              </a:solidFill>
              <a:effectLst>
                <a:outerShdw blurRad="38100" dist="38100" dir="2700000" algn="tl">
                  <a:srgbClr val="000000">
                    <a:alpha val="43137"/>
                  </a:srgbClr>
                </a:outerShdw>
              </a:effectLst>
              <a:latin typeface="Champagne &amp; Limousines" panose="020B0502020202020204" pitchFamily="34" charset="0"/>
              <a:ea typeface="Champagne &amp; Limousines" panose="020B0502020202020204" pitchFamily="34" charset="0"/>
            </a:endParaRPr>
          </a:p>
          <a:p>
            <a:r>
              <a:rPr lang="es-ES" dirty="0" err="1" smtClean="0">
                <a:solidFill>
                  <a:schemeClr val="bg1"/>
                </a:solidFill>
                <a:effectLst>
                  <a:outerShdw blurRad="38100" dist="38100" dir="2700000" algn="tl">
                    <a:srgbClr val="000000">
                      <a:alpha val="43137"/>
                    </a:srgbClr>
                  </a:outerShdw>
                </a:effectLst>
                <a:latin typeface="Champagne &amp; Limousines" panose="020B0502020202020204" pitchFamily="34" charset="0"/>
                <a:ea typeface="Champagne &amp; Limousines" panose="020B0502020202020204" pitchFamily="34" charset="0"/>
              </a:rPr>
              <a:t>August</a:t>
            </a:r>
            <a:r>
              <a:rPr lang="es-ES" dirty="0" smtClean="0">
                <a:solidFill>
                  <a:schemeClr val="bg1"/>
                </a:solidFill>
                <a:effectLst>
                  <a:outerShdw blurRad="38100" dist="38100" dir="2700000" algn="tl">
                    <a:srgbClr val="000000">
                      <a:alpha val="43137"/>
                    </a:srgbClr>
                  </a:outerShdw>
                </a:effectLst>
                <a:latin typeface="Champagne &amp; Limousines" panose="020B0502020202020204" pitchFamily="34" charset="0"/>
                <a:ea typeface="Champagne &amp; Limousines" panose="020B0502020202020204" pitchFamily="34" charset="0"/>
              </a:rPr>
              <a:t> 19th, 2015</a:t>
            </a:r>
            <a:endParaRPr lang="en-US" dirty="0">
              <a:solidFill>
                <a:schemeClr val="bg1"/>
              </a:solidFill>
              <a:effectLst>
                <a:outerShdw blurRad="38100" dist="38100" dir="2700000" algn="tl">
                  <a:srgbClr val="000000">
                    <a:alpha val="43137"/>
                  </a:srgbClr>
                </a:outerShdw>
              </a:effectLst>
              <a:latin typeface="Champagne &amp; Limousines" panose="020B0502020202020204" pitchFamily="34" charset="0"/>
              <a:ea typeface="Champagne &amp; Limousines" panose="020B0502020202020204" pitchFamily="34" charset="0"/>
            </a:endParaRPr>
          </a:p>
        </p:txBody>
      </p:sp>
    </p:spTree>
    <p:extLst>
      <p:ext uri="{BB962C8B-B14F-4D97-AF65-F5344CB8AC3E}">
        <p14:creationId xmlns:p14="http://schemas.microsoft.com/office/powerpoint/2010/main" val="7793058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normAutofit/>
          </a:bodyPr>
          <a:lstStyle/>
          <a:p>
            <a:r>
              <a:rPr lang="en-US" sz="8000" dirty="0" smtClean="0">
                <a:solidFill>
                  <a:srgbClr val="7030A0"/>
                </a:solidFill>
                <a:latin typeface="French Script MT" panose="03020402040607040605" pitchFamily="66" charset="0"/>
              </a:rPr>
              <a:t>High School</a:t>
            </a:r>
            <a:endParaRPr lang="en-US" sz="8000" dirty="0">
              <a:solidFill>
                <a:srgbClr val="7030A0"/>
              </a:solidFill>
              <a:latin typeface="French Script MT" panose="03020402040607040605" pitchFamily="66" charset="0"/>
            </a:endParaRPr>
          </a:p>
        </p:txBody>
      </p:sp>
      <p:sp>
        <p:nvSpPr>
          <p:cNvPr id="3" name="Content Placeholder 2"/>
          <p:cNvSpPr>
            <a:spLocks noGrp="1"/>
          </p:cNvSpPr>
          <p:nvPr>
            <p:ph idx="1"/>
          </p:nvPr>
        </p:nvSpPr>
        <p:spPr>
          <a:xfrm>
            <a:off x="838201" y="1825625"/>
            <a:ext cx="7280030" cy="4351338"/>
          </a:xfrm>
          <a:solidFill>
            <a:schemeClr val="bg1"/>
          </a:solidFill>
        </p:spPr>
        <p:txBody>
          <a:bodyPr>
            <a:normAutofit lnSpcReduction="10000"/>
          </a:bodyPr>
          <a:lstStyle/>
          <a:p>
            <a:r>
              <a:rPr lang="en-US" dirty="0" smtClean="0">
                <a:latin typeface="Arial" panose="020B0604020202020204" pitchFamily="34" charset="0"/>
                <a:ea typeface="Champagne &amp; Limousines" panose="020B0502020202020204" pitchFamily="34" charset="0"/>
                <a:cs typeface="Arial" panose="020B0604020202020204" pitchFamily="34" charset="0"/>
              </a:rPr>
              <a:t>Extracurricular activities:</a:t>
            </a:r>
          </a:p>
          <a:p>
            <a:pPr lvl="1"/>
            <a:r>
              <a:rPr lang="en-US" dirty="0" smtClean="0">
                <a:latin typeface="Arial" panose="020B0604020202020204" pitchFamily="34" charset="0"/>
                <a:ea typeface="Champagne &amp; Limousines" panose="020B0502020202020204" pitchFamily="34" charset="0"/>
                <a:cs typeface="Arial" panose="020B0604020202020204" pitchFamily="34" charset="0"/>
              </a:rPr>
              <a:t>Ambassador Corps</a:t>
            </a:r>
          </a:p>
          <a:p>
            <a:pPr lvl="1"/>
            <a:r>
              <a:rPr lang="en-US" dirty="0" smtClean="0">
                <a:latin typeface="Arial" panose="020B0604020202020204" pitchFamily="34" charset="0"/>
                <a:ea typeface="Champagne &amp; Limousines" panose="020B0502020202020204" pitchFamily="34" charset="0"/>
                <a:cs typeface="Arial" panose="020B0604020202020204" pitchFamily="34" charset="0"/>
              </a:rPr>
              <a:t>Mayor’s Youth Council</a:t>
            </a:r>
          </a:p>
          <a:p>
            <a:pPr lvl="1"/>
            <a:r>
              <a:rPr lang="en-US" dirty="0" err="1" smtClean="0">
                <a:latin typeface="Arial" panose="020B0604020202020204" pitchFamily="34" charset="0"/>
                <a:ea typeface="Champagne &amp; Limousines" panose="020B0502020202020204" pitchFamily="34" charset="0"/>
                <a:cs typeface="Arial" panose="020B0604020202020204" pitchFamily="34" charset="0"/>
              </a:rPr>
              <a:t>FalconTV</a:t>
            </a: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lvl="1"/>
            <a:r>
              <a:rPr lang="en-US" dirty="0" smtClean="0">
                <a:latin typeface="Arial" panose="020B0604020202020204" pitchFamily="34" charset="0"/>
                <a:ea typeface="Champagne &amp; Limousines" panose="020B0502020202020204" pitchFamily="34" charset="0"/>
                <a:cs typeface="Arial" panose="020B0604020202020204" pitchFamily="34" charset="0"/>
              </a:rPr>
              <a:t>French Club</a:t>
            </a:r>
          </a:p>
          <a:p>
            <a:pPr lvl="1"/>
            <a:r>
              <a:rPr lang="en-US" dirty="0" smtClean="0">
                <a:latin typeface="Arial" panose="020B0604020202020204" pitchFamily="34" charset="0"/>
                <a:ea typeface="Champagne &amp; Limousines" panose="020B0502020202020204" pitchFamily="34" charset="0"/>
                <a:cs typeface="Arial" panose="020B0604020202020204" pitchFamily="34" charset="0"/>
              </a:rPr>
              <a:t>National Honor Society</a:t>
            </a:r>
          </a:p>
          <a:p>
            <a:pPr lvl="1"/>
            <a:r>
              <a:rPr lang="en-US" dirty="0" smtClean="0">
                <a:latin typeface="Arial" panose="020B0604020202020204" pitchFamily="34" charset="0"/>
                <a:ea typeface="Champagne &amp; Limousines" panose="020B0502020202020204" pitchFamily="34" charset="0"/>
                <a:cs typeface="Arial" panose="020B0604020202020204" pitchFamily="34" charset="0"/>
              </a:rPr>
              <a:t>Student newspaper</a:t>
            </a:r>
          </a:p>
          <a:p>
            <a:r>
              <a:rPr lang="en-US" dirty="0" smtClean="0">
                <a:latin typeface="Arial" panose="020B0604020202020204" pitchFamily="34" charset="0"/>
                <a:ea typeface="Champagne &amp; Limousines" panose="020B0502020202020204" pitchFamily="34" charset="0"/>
                <a:cs typeface="Arial" panose="020B0604020202020204" pitchFamily="34" charset="0"/>
              </a:rPr>
              <a:t>I was so focused being the “best” that it drove me to become a perfectionist</a:t>
            </a:r>
          </a:p>
          <a:p>
            <a:r>
              <a:rPr lang="en-US" dirty="0" smtClean="0">
                <a:latin typeface="Arial" panose="020B0604020202020204" pitchFamily="34" charset="0"/>
                <a:ea typeface="Champagne &amp; Limousines" panose="020B0502020202020204" pitchFamily="34" charset="0"/>
                <a:cs typeface="Arial" panose="020B0604020202020204" pitchFamily="34" charset="0"/>
              </a:rPr>
              <a:t>I never worked so hard as I did in high school</a:t>
            </a:r>
          </a:p>
          <a:p>
            <a:pPr marL="457200" lvl="1"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endParaRPr lang="en-US" dirty="0">
              <a:latin typeface="Arial" panose="020B0604020202020204" pitchFamily="34" charset="0"/>
              <a:ea typeface="Champagne &amp; Limousines" panose="020B0502020202020204" pitchFamily="34" charset="0"/>
              <a:cs typeface="Arial" panose="020B0604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4564" t="3322" b="33771"/>
          <a:stretch/>
        </p:blipFill>
        <p:spPr>
          <a:xfrm rot="5400000">
            <a:off x="6806418" y="1676937"/>
            <a:ext cx="5859194" cy="3235569"/>
          </a:xfrm>
          <a:prstGeom prst="rect">
            <a:avLst/>
          </a:prstGeom>
        </p:spPr>
      </p:pic>
    </p:spTree>
    <p:extLst>
      <p:ext uri="{BB962C8B-B14F-4D97-AF65-F5344CB8AC3E}">
        <p14:creationId xmlns:p14="http://schemas.microsoft.com/office/powerpoint/2010/main" val="157299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10800000">
            <a:off x="2011678" y="154109"/>
            <a:ext cx="8478130" cy="6361504"/>
          </a:xfrm>
          <a:prstGeom prst="rect">
            <a:avLst/>
          </a:prstGeom>
        </p:spPr>
      </p:pic>
    </p:spTree>
    <p:extLst>
      <p:ext uri="{BB962C8B-B14F-4D97-AF65-F5344CB8AC3E}">
        <p14:creationId xmlns:p14="http://schemas.microsoft.com/office/powerpoint/2010/main" val="1248875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normAutofit/>
          </a:bodyPr>
          <a:lstStyle/>
          <a:p>
            <a:r>
              <a:rPr lang="en-US" sz="8000" dirty="0" smtClean="0">
                <a:solidFill>
                  <a:srgbClr val="7030A0"/>
                </a:solidFill>
                <a:latin typeface="French Script MT" panose="03020402040607040605" pitchFamily="66" charset="0"/>
              </a:rPr>
              <a:t>High School</a:t>
            </a:r>
            <a:endParaRPr lang="en-US" sz="8000" dirty="0">
              <a:solidFill>
                <a:srgbClr val="7030A0"/>
              </a:solidFill>
              <a:latin typeface="French Script MT" panose="03020402040607040605" pitchFamily="66" charset="0"/>
            </a:endParaRPr>
          </a:p>
        </p:txBody>
      </p:sp>
      <p:sp>
        <p:nvSpPr>
          <p:cNvPr id="3" name="Content Placeholder 2"/>
          <p:cNvSpPr>
            <a:spLocks noGrp="1"/>
          </p:cNvSpPr>
          <p:nvPr>
            <p:ph idx="1"/>
          </p:nvPr>
        </p:nvSpPr>
        <p:spPr>
          <a:xfrm>
            <a:off x="838201" y="1825625"/>
            <a:ext cx="5942427" cy="4351338"/>
          </a:xfrm>
          <a:solidFill>
            <a:schemeClr val="bg1"/>
          </a:solidFill>
        </p:spPr>
        <p:txBody>
          <a:bodyPr/>
          <a:lstStyle/>
          <a:p>
            <a:r>
              <a:rPr lang="en-US" dirty="0" smtClean="0">
                <a:latin typeface="Arial" panose="020B0604020202020204" pitchFamily="34" charset="0"/>
                <a:ea typeface="Champagne &amp; Limousines" panose="020B0502020202020204" pitchFamily="34" charset="0"/>
                <a:cs typeface="Arial" panose="020B0604020202020204" pitchFamily="34" charset="0"/>
              </a:rPr>
              <a:t>I started to come out of my “cocoon” phase Junior year</a:t>
            </a:r>
          </a:p>
          <a:p>
            <a:r>
              <a:rPr lang="en-US" dirty="0" smtClean="0">
                <a:latin typeface="Arial" panose="020B0604020202020204" pitchFamily="34" charset="0"/>
                <a:ea typeface="Champagne &amp; Limousines" panose="020B0502020202020204" pitchFamily="34" charset="0"/>
                <a:cs typeface="Arial" panose="020B0604020202020204" pitchFamily="34" charset="0"/>
              </a:rPr>
              <a:t>Had a boyfriend during Junior and Senior year</a:t>
            </a:r>
          </a:p>
          <a:p>
            <a:pPr marL="457200" lvl="1"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endParaRPr lang="en-US" dirty="0">
              <a:latin typeface="Arial" panose="020B0604020202020204" pitchFamily="34" charset="0"/>
              <a:ea typeface="Champagne &amp; Limousines" panose="020B0502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6780628" y="354837"/>
            <a:ext cx="4573172" cy="6101281"/>
          </a:xfrm>
          <a:prstGeom prst="rect">
            <a:avLst/>
          </a:prstGeom>
        </p:spPr>
      </p:pic>
      <p:pic>
        <p:nvPicPr>
          <p:cNvPr id="6" name="Picture 5"/>
          <p:cNvPicPr>
            <a:picLocks noChangeAspect="1"/>
          </p:cNvPicPr>
          <p:nvPr/>
        </p:nvPicPr>
        <p:blipFill rotWithShape="1">
          <a:blip r:embed="rId4"/>
          <a:srcRect t="2681" b="23068"/>
          <a:stretch/>
        </p:blipFill>
        <p:spPr>
          <a:xfrm rot="10800000">
            <a:off x="1202055" y="3727938"/>
            <a:ext cx="5214718" cy="2905320"/>
          </a:xfrm>
          <a:prstGeom prst="rect">
            <a:avLst/>
          </a:prstGeom>
        </p:spPr>
      </p:pic>
    </p:spTree>
    <p:extLst>
      <p:ext uri="{BB962C8B-B14F-4D97-AF65-F5344CB8AC3E}">
        <p14:creationId xmlns:p14="http://schemas.microsoft.com/office/powerpoint/2010/main" val="41840654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normAutofit/>
          </a:bodyPr>
          <a:lstStyle/>
          <a:p>
            <a:r>
              <a:rPr lang="en-US" sz="8000" dirty="0" smtClean="0">
                <a:solidFill>
                  <a:srgbClr val="7030A0"/>
                </a:solidFill>
                <a:latin typeface="French Script MT" panose="03020402040607040605" pitchFamily="66" charset="0"/>
              </a:rPr>
              <a:t>High School</a:t>
            </a:r>
            <a:endParaRPr lang="en-US" sz="8000" dirty="0">
              <a:solidFill>
                <a:srgbClr val="7030A0"/>
              </a:solidFill>
              <a:latin typeface="French Script MT" panose="03020402040607040605" pitchFamily="66" charset="0"/>
            </a:endParaRPr>
          </a:p>
        </p:txBody>
      </p:sp>
      <p:sp>
        <p:nvSpPr>
          <p:cNvPr id="3" name="Content Placeholder 2"/>
          <p:cNvSpPr>
            <a:spLocks noGrp="1"/>
          </p:cNvSpPr>
          <p:nvPr>
            <p:ph idx="1"/>
          </p:nvPr>
        </p:nvSpPr>
        <p:spPr>
          <a:xfrm>
            <a:off x="838201" y="1825625"/>
            <a:ext cx="6610349" cy="4351338"/>
          </a:xfrm>
          <a:solidFill>
            <a:schemeClr val="bg1"/>
          </a:solidFill>
        </p:spPr>
        <p:txBody>
          <a:bodyPr/>
          <a:lstStyle/>
          <a:p>
            <a:r>
              <a:rPr lang="en-US" dirty="0" smtClean="0">
                <a:latin typeface="Arial" panose="020B0604020202020204" pitchFamily="34" charset="0"/>
                <a:ea typeface="Champagne &amp; Limousines" panose="020B0502020202020204" pitchFamily="34" charset="0"/>
                <a:cs typeface="Arial" panose="020B0604020202020204" pitchFamily="34" charset="0"/>
              </a:rPr>
              <a:t>September 11</a:t>
            </a:r>
            <a:r>
              <a:rPr lang="en-US" baseline="30000" dirty="0" smtClean="0">
                <a:latin typeface="Arial" panose="020B0604020202020204" pitchFamily="34" charset="0"/>
                <a:ea typeface="Champagne &amp; Limousines" panose="020B0502020202020204" pitchFamily="34" charset="0"/>
                <a:cs typeface="Arial" panose="020B0604020202020204" pitchFamily="34" charset="0"/>
              </a:rPr>
              <a:t>th</a:t>
            </a:r>
            <a:r>
              <a:rPr lang="en-US" dirty="0" smtClean="0">
                <a:latin typeface="Arial" panose="020B0604020202020204" pitchFamily="34" charset="0"/>
                <a:ea typeface="Champagne &amp; Limousines" panose="020B0502020202020204" pitchFamily="34" charset="0"/>
                <a:cs typeface="Arial" panose="020B0604020202020204" pitchFamily="34" charset="0"/>
              </a:rPr>
              <a:t>, 2001 happened during my Junior year</a:t>
            </a:r>
          </a:p>
          <a:p>
            <a:r>
              <a:rPr lang="en-US" dirty="0" smtClean="0">
                <a:latin typeface="Arial" panose="020B0604020202020204" pitchFamily="34" charset="0"/>
                <a:ea typeface="Champagne &amp; Limousines" panose="020B0502020202020204" pitchFamily="34" charset="0"/>
                <a:cs typeface="Arial" panose="020B0604020202020204" pitchFamily="34" charset="0"/>
              </a:rPr>
              <a:t>I started doing college visits</a:t>
            </a:r>
          </a:p>
          <a:p>
            <a:r>
              <a:rPr lang="en-US" dirty="0" smtClean="0">
                <a:latin typeface="Arial" panose="020B0604020202020204" pitchFamily="34" charset="0"/>
                <a:ea typeface="Champagne &amp; Limousines" panose="020B0502020202020204" pitchFamily="34" charset="0"/>
                <a:cs typeface="Arial" panose="020B0604020202020204" pitchFamily="34" charset="0"/>
              </a:rPr>
              <a:t>Ran track during the spring of my Junior and Senior year</a:t>
            </a:r>
          </a:p>
          <a:p>
            <a:r>
              <a:rPr lang="en-US" dirty="0" smtClean="0">
                <a:latin typeface="Arial" panose="020B0604020202020204" pitchFamily="34" charset="0"/>
                <a:ea typeface="Champagne &amp; Limousines" panose="020B0502020202020204" pitchFamily="34" charset="0"/>
                <a:cs typeface="Arial" panose="020B0604020202020204" pitchFamily="34" charset="0"/>
              </a:rPr>
              <a:t>Decided not to do cheerleading for basketball Senior year</a:t>
            </a:r>
          </a:p>
          <a:p>
            <a:pPr marL="457200" lvl="1"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endParaRPr lang="en-US" dirty="0">
              <a:latin typeface="Arial" panose="020B0604020202020204" pitchFamily="34" charset="0"/>
              <a:ea typeface="Champagne &amp; Limousines" panose="020B0502020202020204" pitchFamily="34" charset="0"/>
              <a:cs typeface="Arial" panose="020B0604020202020204" pitchFamily="34" charset="0"/>
            </a:endParaRPr>
          </a:p>
        </p:txBody>
      </p:sp>
      <p:pic>
        <p:nvPicPr>
          <p:cNvPr id="4" name="Picture 3"/>
          <p:cNvPicPr>
            <a:picLocks noChangeAspect="1"/>
          </p:cNvPicPr>
          <p:nvPr/>
        </p:nvPicPr>
        <p:blipFill rotWithShape="1">
          <a:blip r:embed="rId3"/>
          <a:srcRect t="11685"/>
          <a:stretch/>
        </p:blipFill>
        <p:spPr>
          <a:xfrm>
            <a:off x="7448550" y="0"/>
            <a:ext cx="3905250" cy="460138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8550" y="3814248"/>
            <a:ext cx="3905250" cy="2928938"/>
          </a:xfrm>
          <a:prstGeom prst="rect">
            <a:avLst/>
          </a:prstGeom>
        </p:spPr>
      </p:pic>
    </p:spTree>
    <p:extLst>
      <p:ext uri="{BB962C8B-B14F-4D97-AF65-F5344CB8AC3E}">
        <p14:creationId xmlns:p14="http://schemas.microsoft.com/office/powerpoint/2010/main" val="4284604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normAutofit/>
          </a:bodyPr>
          <a:lstStyle/>
          <a:p>
            <a:r>
              <a:rPr lang="en-US" sz="8000" dirty="0" smtClean="0">
                <a:solidFill>
                  <a:srgbClr val="7030A0"/>
                </a:solidFill>
                <a:latin typeface="French Script MT" panose="03020402040607040605" pitchFamily="66" charset="0"/>
              </a:rPr>
              <a:t>High School</a:t>
            </a:r>
            <a:endParaRPr lang="en-US" sz="8000" dirty="0">
              <a:solidFill>
                <a:srgbClr val="7030A0"/>
              </a:solidFill>
              <a:latin typeface="French Script MT" panose="03020402040607040605" pitchFamily="66" charset="0"/>
            </a:endParaRPr>
          </a:p>
        </p:txBody>
      </p:sp>
      <p:sp>
        <p:nvSpPr>
          <p:cNvPr id="3" name="Content Placeholder 2"/>
          <p:cNvSpPr>
            <a:spLocks noGrp="1"/>
          </p:cNvSpPr>
          <p:nvPr>
            <p:ph idx="1"/>
          </p:nvPr>
        </p:nvSpPr>
        <p:spPr>
          <a:xfrm>
            <a:off x="838201" y="1825625"/>
            <a:ext cx="10515599" cy="4351338"/>
          </a:xfrm>
          <a:solidFill>
            <a:schemeClr val="bg1"/>
          </a:solidFill>
        </p:spPr>
        <p:txBody>
          <a:bodyPr/>
          <a:lstStyle/>
          <a:p>
            <a:r>
              <a:rPr lang="en-US" dirty="0" smtClean="0">
                <a:latin typeface="Arial" panose="020B0604020202020204" pitchFamily="34" charset="0"/>
                <a:ea typeface="Champagne &amp; Limousines" panose="020B0502020202020204" pitchFamily="34" charset="0"/>
                <a:cs typeface="Arial" panose="020B0604020202020204" pitchFamily="34" charset="0"/>
              </a:rPr>
              <a:t>On the weekends, we hung out in each other’s basements, went to Steak ‘n Shake and pizza king, the mall, movies, and hung out in parking lots trying to decide what to do</a:t>
            </a:r>
          </a:p>
          <a:p>
            <a:r>
              <a:rPr lang="en-US" dirty="0" smtClean="0">
                <a:latin typeface="Arial" panose="020B0604020202020204" pitchFamily="34" charset="0"/>
                <a:ea typeface="Champagne &amp; Limousines" panose="020B0502020202020204" pitchFamily="34" charset="0"/>
                <a:cs typeface="Arial" panose="020B0604020202020204" pitchFamily="34" charset="0"/>
              </a:rPr>
              <a:t>Senior year I was OVER the drama and started to drift away from high school friends</a:t>
            </a:r>
          </a:p>
          <a:p>
            <a:r>
              <a:rPr lang="en-US" dirty="0" smtClean="0">
                <a:latin typeface="Arial" panose="020B0604020202020204" pitchFamily="34" charset="0"/>
                <a:ea typeface="Champagne &amp; Limousines" panose="020B0502020202020204" pitchFamily="34" charset="0"/>
                <a:cs typeface="Arial" panose="020B0604020202020204" pitchFamily="34" charset="0"/>
              </a:rPr>
              <a:t>Graduated in May 2003 with honors</a:t>
            </a:r>
          </a:p>
          <a:p>
            <a:r>
              <a:rPr lang="en-US" dirty="0" smtClean="0">
                <a:latin typeface="Arial" panose="020B0604020202020204" pitchFamily="34" charset="0"/>
                <a:ea typeface="Champagne &amp; Limousines" panose="020B0502020202020204" pitchFamily="34" charset="0"/>
                <a:cs typeface="Arial" panose="020B0604020202020204" pitchFamily="34" charset="0"/>
              </a:rPr>
              <a:t>The one piece of advice I wish I knew and trusted….</a:t>
            </a:r>
          </a:p>
          <a:p>
            <a:pPr marL="457200" lvl="1"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0" indent="0">
              <a:buNone/>
            </a:pPr>
            <a:endParaRPr lang="en-US" dirty="0">
              <a:latin typeface="Arial" panose="020B0604020202020204" pitchFamily="34" charset="0"/>
              <a:ea typeface="Champagne &amp; Limousines" panose="020B0502020202020204" pitchFamily="34" charset="0"/>
              <a:cs typeface="Arial" panose="020B0604020202020204" pitchFamily="34" charset="0"/>
            </a:endParaRPr>
          </a:p>
        </p:txBody>
      </p:sp>
      <p:sp>
        <p:nvSpPr>
          <p:cNvPr id="5" name="Rectangle 4"/>
          <p:cNvSpPr/>
          <p:nvPr/>
        </p:nvSpPr>
        <p:spPr>
          <a:xfrm>
            <a:off x="2568962" y="4838338"/>
            <a:ext cx="7251024"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ea typeface="Champagne &amp; Limousines" panose="020B0502020202020204" pitchFamily="34" charset="0"/>
                <a:cs typeface="Arial" panose="020B0604020202020204" pitchFamily="34" charset="0"/>
              </a:rPr>
              <a:t>IT WILL GET BETTER</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96728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normAutofit/>
          </a:bodyPr>
          <a:lstStyle/>
          <a:p>
            <a:r>
              <a:rPr lang="en-US" sz="8000" dirty="0" smtClean="0">
                <a:solidFill>
                  <a:srgbClr val="7030A0"/>
                </a:solidFill>
                <a:latin typeface="French Script MT" panose="03020402040607040605" pitchFamily="66" charset="0"/>
              </a:rPr>
              <a:t>College</a:t>
            </a:r>
            <a:endParaRPr lang="en-US" sz="8000" dirty="0">
              <a:solidFill>
                <a:srgbClr val="7030A0"/>
              </a:solidFill>
              <a:latin typeface="French Script MT" panose="03020402040607040605" pitchFamily="66" charset="0"/>
            </a:endParaRPr>
          </a:p>
        </p:txBody>
      </p:sp>
      <p:pic>
        <p:nvPicPr>
          <p:cNvPr id="2050" name="Picture 2" descr="http://www.icindiana.org/resource/resmgr/campus_logos/saint-mary-s-college-offic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849993"/>
            <a:ext cx="3701197" cy="3867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4539398" y="1849993"/>
            <a:ext cx="6814402" cy="4287714"/>
          </a:xfrm>
          <a:prstGeom prst="rect">
            <a:avLst/>
          </a:prstGeom>
        </p:spPr>
      </p:pic>
    </p:spTree>
    <p:extLst>
      <p:ext uri="{BB962C8B-B14F-4D97-AF65-F5344CB8AC3E}">
        <p14:creationId xmlns:p14="http://schemas.microsoft.com/office/powerpoint/2010/main" val="617063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normAutofit/>
          </a:bodyPr>
          <a:lstStyle/>
          <a:p>
            <a:r>
              <a:rPr lang="en-US" sz="8000" dirty="0" smtClean="0">
                <a:solidFill>
                  <a:srgbClr val="7030A0"/>
                </a:solidFill>
                <a:latin typeface="French Script MT" panose="03020402040607040605" pitchFamily="66" charset="0"/>
              </a:rPr>
              <a:t>College</a:t>
            </a:r>
            <a:endParaRPr lang="en-US" sz="8000" dirty="0">
              <a:solidFill>
                <a:srgbClr val="7030A0"/>
              </a:solidFill>
              <a:latin typeface="French Script MT" panose="03020402040607040605" pitchFamily="66" charset="0"/>
            </a:endParaRPr>
          </a:p>
        </p:txBody>
      </p:sp>
      <p:sp>
        <p:nvSpPr>
          <p:cNvPr id="3" name="Content Placeholder 2"/>
          <p:cNvSpPr>
            <a:spLocks noGrp="1"/>
          </p:cNvSpPr>
          <p:nvPr>
            <p:ph idx="1"/>
          </p:nvPr>
        </p:nvSpPr>
        <p:spPr>
          <a:xfrm>
            <a:off x="838201" y="1825625"/>
            <a:ext cx="10515599" cy="4351338"/>
          </a:xfrm>
          <a:solidFill>
            <a:schemeClr val="bg1"/>
          </a:solidFill>
        </p:spPr>
        <p:txBody>
          <a:bodyPr/>
          <a:lstStyle/>
          <a:p>
            <a:r>
              <a:rPr lang="en-US" dirty="0" smtClean="0">
                <a:latin typeface="Arial" panose="020B0604020202020204" pitchFamily="34" charset="0"/>
                <a:ea typeface="Champagne &amp; Limousines" panose="020B0502020202020204" pitchFamily="34" charset="0"/>
                <a:cs typeface="Arial" panose="020B0604020202020204" pitchFamily="34" charset="0"/>
              </a:rPr>
              <a:t>Went “pot luck” my Freshman year and met the girl who would become my roommate all four years of college and a lifelong best friend</a:t>
            </a:r>
          </a:p>
          <a:p>
            <a:r>
              <a:rPr lang="en-US" dirty="0" smtClean="0">
                <a:latin typeface="Arial" panose="020B0604020202020204" pitchFamily="34" charset="0"/>
                <a:ea typeface="Champagne &amp; Limousines" panose="020B0502020202020204" pitchFamily="34" charset="0"/>
                <a:cs typeface="Arial" panose="020B0604020202020204" pitchFamily="34" charset="0"/>
              </a:rPr>
              <a:t>I was so exhausted from the stress of extracurricular that I literally did nothing but study and have fun the first two years of college</a:t>
            </a:r>
          </a:p>
          <a:p>
            <a:r>
              <a:rPr lang="en-US" dirty="0" smtClean="0">
                <a:latin typeface="Arial" panose="020B0604020202020204" pitchFamily="34" charset="0"/>
                <a:ea typeface="Champagne &amp; Limousines" panose="020B0502020202020204" pitchFamily="34" charset="0"/>
                <a:cs typeface="Arial" panose="020B0604020202020204" pitchFamily="34" charset="0"/>
              </a:rPr>
              <a:t>I started out as a Communications major then switched to Business my Sophomore year</a:t>
            </a:r>
          </a:p>
          <a:p>
            <a:r>
              <a:rPr lang="en-US" dirty="0" smtClean="0">
                <a:latin typeface="Arial" panose="020B0604020202020204" pitchFamily="34" charset="0"/>
                <a:ea typeface="Champagne &amp; Limousines" panose="020B0502020202020204" pitchFamily="34" charset="0"/>
                <a:cs typeface="Arial" panose="020B0604020202020204" pitchFamily="34" charset="0"/>
              </a:rPr>
              <a:t>Facebook came out during fall 2004 (my Sophomore year of college)</a:t>
            </a:r>
          </a:p>
          <a:p>
            <a:pPr marL="457200" lvl="1"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0" indent="0">
              <a:buNone/>
            </a:pPr>
            <a:endParaRPr lang="en-US" dirty="0">
              <a:latin typeface="Arial" panose="020B0604020202020204" pitchFamily="34" charset="0"/>
              <a:ea typeface="Champagne &amp; Limousines" panose="020B0502020202020204" pitchFamily="34" charset="0"/>
              <a:cs typeface="Arial" panose="020B0604020202020204" pitchFamily="34" charset="0"/>
            </a:endParaRPr>
          </a:p>
        </p:txBody>
      </p:sp>
    </p:spTree>
    <p:extLst>
      <p:ext uri="{BB962C8B-B14F-4D97-AF65-F5344CB8AC3E}">
        <p14:creationId xmlns:p14="http://schemas.microsoft.com/office/powerpoint/2010/main" val="202849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normAutofit/>
          </a:bodyPr>
          <a:lstStyle/>
          <a:p>
            <a:r>
              <a:rPr lang="en-US" sz="8000" dirty="0" smtClean="0">
                <a:solidFill>
                  <a:srgbClr val="7030A0"/>
                </a:solidFill>
                <a:latin typeface="French Script MT" panose="03020402040607040605" pitchFamily="66" charset="0"/>
              </a:rPr>
              <a:t>College</a:t>
            </a:r>
            <a:endParaRPr lang="en-US" sz="8000" dirty="0">
              <a:solidFill>
                <a:srgbClr val="7030A0"/>
              </a:solidFill>
              <a:latin typeface="French Script MT" panose="03020402040607040605" pitchFamily="66" charset="0"/>
            </a:endParaRPr>
          </a:p>
        </p:txBody>
      </p:sp>
      <p:pic>
        <p:nvPicPr>
          <p:cNvPr id="4" name="Content Placeholder 3"/>
          <p:cNvPicPr>
            <a:picLocks noGrp="1" noChangeAspect="1"/>
          </p:cNvPicPr>
          <p:nvPr>
            <p:ph idx="1"/>
          </p:nvPr>
        </p:nvPicPr>
        <p:blipFill>
          <a:blip r:embed="rId3"/>
          <a:stretch>
            <a:fillRect/>
          </a:stretch>
        </p:blipFill>
        <p:spPr>
          <a:xfrm>
            <a:off x="5779770" y="365125"/>
            <a:ext cx="5753100" cy="4314825"/>
          </a:xfrm>
          <a:prstGeom prst="rect">
            <a:avLst/>
          </a:prstGeom>
        </p:spPr>
      </p:pic>
      <p:pic>
        <p:nvPicPr>
          <p:cNvPr id="5" name="Picture 4"/>
          <p:cNvPicPr>
            <a:picLocks noChangeAspect="1"/>
          </p:cNvPicPr>
          <p:nvPr/>
        </p:nvPicPr>
        <p:blipFill>
          <a:blip r:embed="rId4"/>
          <a:stretch>
            <a:fillRect/>
          </a:stretch>
        </p:blipFill>
        <p:spPr>
          <a:xfrm>
            <a:off x="838200" y="1690688"/>
            <a:ext cx="5753100" cy="4314825"/>
          </a:xfrm>
          <a:prstGeom prst="rect">
            <a:avLst/>
          </a:prstGeom>
        </p:spPr>
      </p:pic>
      <p:pic>
        <p:nvPicPr>
          <p:cNvPr id="6" name="Picture 5"/>
          <p:cNvPicPr>
            <a:picLocks noChangeAspect="1"/>
          </p:cNvPicPr>
          <p:nvPr/>
        </p:nvPicPr>
        <p:blipFill rotWithShape="1">
          <a:blip r:embed="rId5"/>
          <a:srcRect t="19761"/>
          <a:stretch/>
        </p:blipFill>
        <p:spPr>
          <a:xfrm>
            <a:off x="6408713" y="3395810"/>
            <a:ext cx="5753100" cy="3462190"/>
          </a:xfrm>
          <a:prstGeom prst="rect">
            <a:avLst/>
          </a:prstGeom>
        </p:spPr>
      </p:pic>
    </p:spTree>
    <p:extLst>
      <p:ext uri="{BB962C8B-B14F-4D97-AF65-F5344CB8AC3E}">
        <p14:creationId xmlns:p14="http://schemas.microsoft.com/office/powerpoint/2010/main" val="26817418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normAutofit/>
          </a:bodyPr>
          <a:lstStyle/>
          <a:p>
            <a:r>
              <a:rPr lang="en-US" sz="8000" dirty="0" smtClean="0">
                <a:solidFill>
                  <a:srgbClr val="7030A0"/>
                </a:solidFill>
                <a:latin typeface="French Script MT" panose="03020402040607040605" pitchFamily="66" charset="0"/>
              </a:rPr>
              <a:t>First Jobs</a:t>
            </a:r>
            <a:endParaRPr lang="en-US" sz="8000" dirty="0">
              <a:solidFill>
                <a:srgbClr val="7030A0"/>
              </a:solidFill>
              <a:latin typeface="French Script MT" panose="03020402040607040605" pitchFamily="66" charset="0"/>
            </a:endParaRPr>
          </a:p>
        </p:txBody>
      </p:sp>
      <p:sp>
        <p:nvSpPr>
          <p:cNvPr id="3" name="Content Placeholder 2"/>
          <p:cNvSpPr>
            <a:spLocks noGrp="1"/>
          </p:cNvSpPr>
          <p:nvPr>
            <p:ph idx="1"/>
          </p:nvPr>
        </p:nvSpPr>
        <p:spPr>
          <a:xfrm>
            <a:off x="838201" y="1825625"/>
            <a:ext cx="10515599" cy="4351338"/>
          </a:xfrm>
          <a:solidFill>
            <a:schemeClr val="bg1"/>
          </a:solidFill>
        </p:spPr>
        <p:txBody>
          <a:bodyPr/>
          <a:lstStyle/>
          <a:p>
            <a:r>
              <a:rPr lang="en-US" dirty="0" smtClean="0">
                <a:latin typeface="Arial" panose="020B0604020202020204" pitchFamily="34" charset="0"/>
                <a:ea typeface="Champagne &amp; Limousines" panose="020B0502020202020204" pitchFamily="34" charset="0"/>
                <a:cs typeface="Arial" panose="020B0604020202020204" pitchFamily="34" charset="0"/>
              </a:rPr>
              <a:t>In high school, I was a lifeguard at the public pool</a:t>
            </a:r>
          </a:p>
          <a:p>
            <a:r>
              <a:rPr lang="en-US" dirty="0" smtClean="0">
                <a:latin typeface="Arial" panose="020B0604020202020204" pitchFamily="34" charset="0"/>
                <a:ea typeface="Champagne &amp; Limousines" panose="020B0502020202020204" pitchFamily="34" charset="0"/>
                <a:cs typeface="Arial" panose="020B0604020202020204" pitchFamily="34" charset="0"/>
              </a:rPr>
              <a:t>In college, I lifeguarded on the beach in Hilton Head, SC</a:t>
            </a:r>
          </a:p>
          <a:p>
            <a:pPr marL="0"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457200" lvl="1"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0" indent="0">
              <a:buNone/>
            </a:pPr>
            <a:endParaRPr lang="en-US" dirty="0">
              <a:latin typeface="Arial" panose="020B0604020202020204" pitchFamily="34" charset="0"/>
              <a:ea typeface="Champagne &amp; Limousines" panose="020B0502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3657600" y="2880361"/>
            <a:ext cx="5303519" cy="3977639"/>
          </a:xfrm>
          <a:prstGeom prst="rect">
            <a:avLst/>
          </a:prstGeom>
        </p:spPr>
      </p:pic>
    </p:spTree>
    <p:extLst>
      <p:ext uri="{BB962C8B-B14F-4D97-AF65-F5344CB8AC3E}">
        <p14:creationId xmlns:p14="http://schemas.microsoft.com/office/powerpoint/2010/main" val="17284194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3668" y="366957"/>
            <a:ext cx="10515600" cy="1325563"/>
          </a:xfrm>
          <a:solidFill>
            <a:schemeClr val="bg1">
              <a:alpha val="70000"/>
            </a:schemeClr>
          </a:solidFill>
        </p:spPr>
        <p:txBody>
          <a:bodyPr>
            <a:normAutofit/>
          </a:bodyPr>
          <a:lstStyle/>
          <a:p>
            <a:r>
              <a:rPr lang="en-US" sz="8000" dirty="0" smtClean="0">
                <a:solidFill>
                  <a:srgbClr val="7030A0"/>
                </a:solidFill>
                <a:latin typeface="French Script MT" panose="03020402040607040605" pitchFamily="66" charset="0"/>
              </a:rPr>
              <a:t>Internships</a:t>
            </a:r>
            <a:endParaRPr lang="en-US" sz="8000" dirty="0">
              <a:solidFill>
                <a:srgbClr val="7030A0"/>
              </a:solidFill>
              <a:latin typeface="French Script MT" panose="03020402040607040605" pitchFamily="66" charset="0"/>
            </a:endParaRPr>
          </a:p>
        </p:txBody>
      </p:sp>
      <p:sp>
        <p:nvSpPr>
          <p:cNvPr id="3" name="Content Placeholder 2"/>
          <p:cNvSpPr>
            <a:spLocks noGrp="1"/>
          </p:cNvSpPr>
          <p:nvPr>
            <p:ph idx="1"/>
          </p:nvPr>
        </p:nvSpPr>
        <p:spPr>
          <a:xfrm>
            <a:off x="838201" y="1825625"/>
            <a:ext cx="7252096" cy="4351338"/>
          </a:xfrm>
          <a:solidFill>
            <a:schemeClr val="bg1"/>
          </a:solidFill>
        </p:spPr>
        <p:txBody>
          <a:bodyPr/>
          <a:lstStyle/>
          <a:p>
            <a:r>
              <a:rPr lang="en-US" dirty="0" smtClean="0">
                <a:latin typeface="Arial" panose="020B0604020202020204" pitchFamily="34" charset="0"/>
                <a:ea typeface="Champagne &amp; Limousines" panose="020B0502020202020204" pitchFamily="34" charset="0"/>
                <a:cs typeface="Arial" panose="020B0604020202020204" pitchFamily="34" charset="0"/>
              </a:rPr>
              <a:t>During the fall of my Junior year of college, I did a marketing internship with a restaurant company</a:t>
            </a:r>
          </a:p>
          <a:p>
            <a:r>
              <a:rPr lang="en-US" dirty="0" smtClean="0">
                <a:latin typeface="Arial" panose="020B0604020202020204" pitchFamily="34" charset="0"/>
                <a:ea typeface="Champagne &amp; Limousines" panose="020B0502020202020204" pitchFamily="34" charset="0"/>
                <a:cs typeface="Arial" panose="020B0604020202020204" pitchFamily="34" charset="0"/>
              </a:rPr>
              <a:t>During the summer between my Junior and Senior year of college, I did a marketing internship in Ireland</a:t>
            </a:r>
          </a:p>
          <a:p>
            <a:pPr marL="0"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0"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457200" lvl="1"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0" indent="0">
              <a:buNone/>
            </a:pPr>
            <a:endParaRPr lang="en-US" dirty="0">
              <a:latin typeface="Arial" panose="020B0604020202020204" pitchFamily="34" charset="0"/>
              <a:ea typeface="Champagne &amp; Limousines" panose="020B0502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4464249" y="4001293"/>
            <a:ext cx="3782907" cy="2837180"/>
          </a:xfrm>
          <a:prstGeom prst="rect">
            <a:avLst/>
          </a:prstGeom>
        </p:spPr>
      </p:pic>
      <p:pic>
        <p:nvPicPr>
          <p:cNvPr id="6" name="Picture 5"/>
          <p:cNvPicPr>
            <a:picLocks noChangeAspect="1"/>
          </p:cNvPicPr>
          <p:nvPr/>
        </p:nvPicPr>
        <p:blipFill>
          <a:blip r:embed="rId4"/>
          <a:stretch>
            <a:fillRect/>
          </a:stretch>
        </p:blipFill>
        <p:spPr>
          <a:xfrm>
            <a:off x="8090297" y="1825625"/>
            <a:ext cx="3263503" cy="4351337"/>
          </a:xfrm>
          <a:prstGeom prst="rect">
            <a:avLst/>
          </a:prstGeom>
        </p:spPr>
      </p:pic>
    </p:spTree>
    <p:extLst>
      <p:ext uri="{BB962C8B-B14F-4D97-AF65-F5344CB8AC3E}">
        <p14:creationId xmlns:p14="http://schemas.microsoft.com/office/powerpoint/2010/main" val="15672570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normAutofit/>
          </a:bodyPr>
          <a:lstStyle/>
          <a:p>
            <a:r>
              <a:rPr lang="en-US" sz="8000" dirty="0" smtClean="0">
                <a:solidFill>
                  <a:srgbClr val="7030A0"/>
                </a:solidFill>
                <a:latin typeface="French Script MT" panose="03020402040607040605" pitchFamily="66" charset="0"/>
              </a:rPr>
              <a:t>Introduction</a:t>
            </a:r>
            <a:endParaRPr lang="en-US" sz="8000" dirty="0">
              <a:solidFill>
                <a:srgbClr val="7030A0"/>
              </a:solidFill>
              <a:latin typeface="French Script MT" panose="03020402040607040605" pitchFamily="66" charset="0"/>
            </a:endParaRPr>
          </a:p>
        </p:txBody>
      </p:sp>
      <p:sp>
        <p:nvSpPr>
          <p:cNvPr id="3" name="Content Placeholder 2"/>
          <p:cNvSpPr>
            <a:spLocks noGrp="1"/>
          </p:cNvSpPr>
          <p:nvPr>
            <p:ph idx="1"/>
          </p:nvPr>
        </p:nvSpPr>
        <p:spPr>
          <a:solidFill>
            <a:schemeClr val="bg1"/>
          </a:solidFill>
        </p:spPr>
        <p:txBody>
          <a:bodyPr/>
          <a:lstStyle/>
          <a:p>
            <a:r>
              <a:rPr lang="en-US" dirty="0" smtClean="0">
                <a:latin typeface="Arial" panose="020B0604020202020204" pitchFamily="34" charset="0"/>
                <a:ea typeface="Champagne &amp; Limousines" panose="020B0502020202020204" pitchFamily="34" charset="0"/>
                <a:cs typeface="Arial" panose="020B0604020202020204" pitchFamily="34" charset="0"/>
              </a:rPr>
              <a:t>My name is Maggie Oldham and I am 31 years old </a:t>
            </a:r>
          </a:p>
          <a:p>
            <a:r>
              <a:rPr lang="en-US" dirty="0" smtClean="0">
                <a:latin typeface="Arial" panose="020B0604020202020204" pitchFamily="34" charset="0"/>
                <a:ea typeface="Champagne &amp; Limousines" panose="020B0502020202020204" pitchFamily="34" charset="0"/>
                <a:cs typeface="Arial" panose="020B0604020202020204" pitchFamily="34" charset="0"/>
              </a:rPr>
              <a:t>I have a “day” job: </a:t>
            </a:r>
          </a:p>
          <a:p>
            <a:pPr lvl="1"/>
            <a:r>
              <a:rPr lang="en-US" dirty="0" err="1" smtClean="0">
                <a:latin typeface="Arial" panose="020B0604020202020204" pitchFamily="34" charset="0"/>
                <a:ea typeface="Champagne &amp; Limousines" panose="020B0502020202020204" pitchFamily="34" charset="0"/>
                <a:cs typeface="Arial" panose="020B0604020202020204" pitchFamily="34" charset="0"/>
              </a:rPr>
              <a:t>Goldco</a:t>
            </a:r>
            <a:r>
              <a:rPr lang="en-US" dirty="0" smtClean="0">
                <a:latin typeface="Arial" panose="020B0604020202020204" pitchFamily="34" charset="0"/>
                <a:ea typeface="Champagne &amp; Limousines" panose="020B0502020202020204" pitchFamily="34" charset="0"/>
                <a:cs typeface="Arial" panose="020B0604020202020204" pitchFamily="34" charset="0"/>
              </a:rPr>
              <a:t> Precious Metals</a:t>
            </a:r>
          </a:p>
          <a:p>
            <a:pPr lvl="1"/>
            <a:r>
              <a:rPr lang="en-US" dirty="0" smtClean="0">
                <a:latin typeface="Arial" panose="020B0604020202020204" pitchFamily="34" charset="0"/>
                <a:ea typeface="Champagne &amp; Limousines" panose="020B0502020202020204" pitchFamily="34" charset="0"/>
                <a:cs typeface="Arial" panose="020B0604020202020204" pitchFamily="34" charset="0"/>
              </a:rPr>
              <a:t>We help people invest some of their savings into gold and silver. I work in the marketing department doing e-mail and Internet marketing.</a:t>
            </a:r>
          </a:p>
          <a:p>
            <a:r>
              <a:rPr lang="en-US" dirty="0" smtClean="0">
                <a:latin typeface="Arial" panose="020B0604020202020204" pitchFamily="34" charset="0"/>
                <a:ea typeface="Champagne &amp; Limousines" panose="020B0502020202020204" pitchFamily="34" charset="0"/>
                <a:cs typeface="Arial" panose="020B0604020202020204" pitchFamily="34" charset="0"/>
              </a:rPr>
              <a:t>And…. a “passion job”:</a:t>
            </a:r>
          </a:p>
          <a:p>
            <a:pPr lvl="1"/>
            <a:r>
              <a:rPr lang="en-US" dirty="0" smtClean="0">
                <a:latin typeface="Arial" panose="020B0604020202020204" pitchFamily="34" charset="0"/>
                <a:ea typeface="Champagne &amp; Limousines" panose="020B0502020202020204" pitchFamily="34" charset="0"/>
                <a:cs typeface="Arial" panose="020B0604020202020204" pitchFamily="34" charset="0"/>
              </a:rPr>
              <a:t>Modern Etiquette Coach</a:t>
            </a:r>
          </a:p>
          <a:p>
            <a:pPr lvl="1"/>
            <a:r>
              <a:rPr lang="en-US" dirty="0" smtClean="0">
                <a:latin typeface="Arial" panose="020B0604020202020204" pitchFamily="34" charset="0"/>
                <a:ea typeface="Champagne &amp; Limousines" panose="020B0502020202020204" pitchFamily="34" charset="0"/>
                <a:cs typeface="Arial" panose="020B0604020202020204" pitchFamily="34" charset="0"/>
              </a:rPr>
              <a:t>I help people put their best foot forward in business, social, and dating situations. I have a blog with articles and videos, and I teach individuals and groups.</a:t>
            </a:r>
            <a:endParaRPr lang="en-US" dirty="0">
              <a:latin typeface="Arial" panose="020B0604020202020204" pitchFamily="34" charset="0"/>
              <a:ea typeface="Champagne &amp; Limousines" panose="020B0502020202020204" pitchFamily="34" charset="0"/>
              <a:cs typeface="Arial" panose="020B0604020202020204" pitchFamily="34" charset="0"/>
            </a:endParaRPr>
          </a:p>
        </p:txBody>
      </p:sp>
    </p:spTree>
    <p:extLst>
      <p:ext uri="{BB962C8B-B14F-4D97-AF65-F5344CB8AC3E}">
        <p14:creationId xmlns:p14="http://schemas.microsoft.com/office/powerpoint/2010/main" val="93831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normAutofit/>
          </a:bodyPr>
          <a:lstStyle/>
          <a:p>
            <a:r>
              <a:rPr lang="en-US" sz="8000" dirty="0" smtClean="0">
                <a:solidFill>
                  <a:srgbClr val="7030A0"/>
                </a:solidFill>
                <a:latin typeface="French Script MT" panose="03020402040607040605" pitchFamily="66" charset="0"/>
              </a:rPr>
              <a:t>Jobs After College</a:t>
            </a:r>
            <a:endParaRPr lang="en-US" sz="8000" dirty="0">
              <a:solidFill>
                <a:srgbClr val="7030A0"/>
              </a:solidFill>
              <a:latin typeface="French Script MT" panose="03020402040607040605" pitchFamily="66" charset="0"/>
            </a:endParaRPr>
          </a:p>
        </p:txBody>
      </p:sp>
      <p:sp>
        <p:nvSpPr>
          <p:cNvPr id="3" name="Content Placeholder 2"/>
          <p:cNvSpPr>
            <a:spLocks noGrp="1"/>
          </p:cNvSpPr>
          <p:nvPr>
            <p:ph idx="1"/>
          </p:nvPr>
        </p:nvSpPr>
        <p:spPr>
          <a:xfrm>
            <a:off x="838201" y="1825625"/>
            <a:ext cx="10515599" cy="4351338"/>
          </a:xfrm>
          <a:solidFill>
            <a:schemeClr val="bg1"/>
          </a:solidFill>
        </p:spPr>
        <p:txBody>
          <a:bodyPr/>
          <a:lstStyle/>
          <a:p>
            <a:r>
              <a:rPr lang="en-US" dirty="0" smtClean="0">
                <a:latin typeface="Arial" panose="020B0604020202020204" pitchFamily="34" charset="0"/>
                <a:ea typeface="Champagne &amp; Limousines" panose="020B0502020202020204" pitchFamily="34" charset="0"/>
                <a:cs typeface="Arial" panose="020B0604020202020204" pitchFamily="34" charset="0"/>
              </a:rPr>
              <a:t>I graduated from Saint Mary’s College in May 2007 and started working as an analyst for Huron Consulting Group in Chicago that September</a:t>
            </a:r>
          </a:p>
          <a:p>
            <a:pPr lvl="1"/>
            <a:r>
              <a:rPr lang="en-US" dirty="0" smtClean="0">
                <a:latin typeface="Arial" panose="020B0604020202020204" pitchFamily="34" charset="0"/>
                <a:ea typeface="Champagne &amp; Limousines" panose="020B0502020202020204" pitchFamily="34" charset="0"/>
                <a:cs typeface="Arial" panose="020B0604020202020204" pitchFamily="34" charset="0"/>
              </a:rPr>
              <a:t>Travel and a lot of spreadsheets</a:t>
            </a:r>
          </a:p>
          <a:p>
            <a:pPr lvl="1"/>
            <a:r>
              <a:rPr lang="en-US" dirty="0" smtClean="0">
                <a:latin typeface="Arial" panose="020B0604020202020204" pitchFamily="34" charset="0"/>
                <a:ea typeface="Champagne &amp; Limousines" panose="020B0502020202020204" pitchFamily="34" charset="0"/>
                <a:cs typeface="Arial" panose="020B0604020202020204" pitchFamily="34" charset="0"/>
              </a:rPr>
              <a:t>I LOVED living in the “big city” of Chicago</a:t>
            </a:r>
          </a:p>
          <a:p>
            <a:r>
              <a:rPr lang="en-US" dirty="0" smtClean="0">
                <a:latin typeface="Arial" panose="020B0604020202020204" pitchFamily="34" charset="0"/>
                <a:ea typeface="Champagne &amp; Limousines" panose="020B0502020202020204" pitchFamily="34" charset="0"/>
                <a:cs typeface="Arial" panose="020B0604020202020204" pitchFamily="34" charset="0"/>
              </a:rPr>
              <a:t>Worked in pricing for four years Cook Medical in Indiana</a:t>
            </a:r>
          </a:p>
          <a:p>
            <a:pPr lvl="1"/>
            <a:r>
              <a:rPr lang="en-US" dirty="0" smtClean="0">
                <a:latin typeface="Arial" panose="020B0604020202020204" pitchFamily="34" charset="0"/>
                <a:ea typeface="Champagne &amp; Limousines" panose="020B0502020202020204" pitchFamily="34" charset="0"/>
                <a:cs typeface="Arial" panose="020B0604020202020204" pitchFamily="34" charset="0"/>
              </a:rPr>
              <a:t>I tried to be happy but I wasn’t truly happy</a:t>
            </a:r>
          </a:p>
          <a:p>
            <a:pPr lvl="1"/>
            <a:r>
              <a:rPr lang="en-US" dirty="0" smtClean="0">
                <a:latin typeface="Arial" panose="020B0604020202020204" pitchFamily="34" charset="0"/>
                <a:ea typeface="Champagne &amp; Limousines" panose="020B0502020202020204" pitchFamily="34" charset="0"/>
                <a:cs typeface="Arial" panose="020B0604020202020204" pitchFamily="34" charset="0"/>
              </a:rPr>
              <a:t>My wake up call</a:t>
            </a:r>
          </a:p>
          <a:p>
            <a:pPr marL="0"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457200" lvl="1"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0" indent="0">
              <a:buNone/>
            </a:pPr>
            <a:endParaRPr lang="en-US" dirty="0">
              <a:latin typeface="Arial" panose="020B0604020202020204" pitchFamily="34" charset="0"/>
              <a:ea typeface="Champagne &amp; Limousines" panose="020B0502020202020204" pitchFamily="34" charset="0"/>
              <a:cs typeface="Arial" panose="020B0604020202020204" pitchFamily="34" charset="0"/>
            </a:endParaRPr>
          </a:p>
        </p:txBody>
      </p:sp>
    </p:spTree>
    <p:extLst>
      <p:ext uri="{BB962C8B-B14F-4D97-AF65-F5344CB8AC3E}">
        <p14:creationId xmlns:p14="http://schemas.microsoft.com/office/powerpoint/2010/main" val="364909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normAutofit/>
          </a:bodyPr>
          <a:lstStyle/>
          <a:p>
            <a:r>
              <a:rPr lang="en-US" sz="8000" dirty="0" smtClean="0">
                <a:solidFill>
                  <a:srgbClr val="7030A0"/>
                </a:solidFill>
                <a:latin typeface="French Script MT" panose="03020402040607040605" pitchFamily="66" charset="0"/>
              </a:rPr>
              <a:t>The Big Move</a:t>
            </a:r>
            <a:endParaRPr lang="en-US" sz="8000" dirty="0">
              <a:solidFill>
                <a:srgbClr val="7030A0"/>
              </a:solidFill>
              <a:latin typeface="French Script MT" panose="03020402040607040605" pitchFamily="66" charset="0"/>
            </a:endParaRPr>
          </a:p>
        </p:txBody>
      </p:sp>
      <p:sp>
        <p:nvSpPr>
          <p:cNvPr id="3" name="Content Placeholder 2"/>
          <p:cNvSpPr>
            <a:spLocks noGrp="1"/>
          </p:cNvSpPr>
          <p:nvPr>
            <p:ph idx="1"/>
          </p:nvPr>
        </p:nvSpPr>
        <p:spPr>
          <a:xfrm>
            <a:off x="838201" y="1825625"/>
            <a:ext cx="10515599" cy="4351338"/>
          </a:xfrm>
          <a:solidFill>
            <a:schemeClr val="bg1"/>
          </a:solidFill>
        </p:spPr>
        <p:txBody>
          <a:bodyPr/>
          <a:lstStyle/>
          <a:p>
            <a:r>
              <a:rPr lang="en-US" dirty="0" smtClean="0">
                <a:latin typeface="Arial" panose="020B0604020202020204" pitchFamily="34" charset="0"/>
                <a:ea typeface="Champagne &amp; Limousines" panose="020B0502020202020204" pitchFamily="34" charset="0"/>
                <a:cs typeface="Arial" panose="020B0604020202020204" pitchFamily="34" charset="0"/>
              </a:rPr>
              <a:t>I made the decision to move in the fall of 2012</a:t>
            </a:r>
          </a:p>
          <a:p>
            <a:r>
              <a:rPr lang="en-US" dirty="0" smtClean="0">
                <a:latin typeface="Arial" panose="020B0604020202020204" pitchFamily="34" charset="0"/>
                <a:ea typeface="Champagne &amp; Limousines" panose="020B0502020202020204" pitchFamily="34" charset="0"/>
                <a:cs typeface="Arial" panose="020B0604020202020204" pitchFamily="34" charset="0"/>
              </a:rPr>
              <a:t>But first….. Switzerland!</a:t>
            </a:r>
          </a:p>
          <a:p>
            <a:pPr lvl="1"/>
            <a:r>
              <a:rPr lang="en-US" dirty="0" smtClean="0">
                <a:latin typeface="Arial" panose="020B0604020202020204" pitchFamily="34" charset="0"/>
                <a:ea typeface="Champagne &amp; Limousines" panose="020B0502020202020204" pitchFamily="34" charset="0"/>
                <a:cs typeface="Arial" panose="020B0604020202020204" pitchFamily="34" charset="0"/>
              </a:rPr>
              <a:t>The </a:t>
            </a:r>
            <a:r>
              <a:rPr lang="en-US" dirty="0" err="1" smtClean="0">
                <a:latin typeface="Arial" panose="020B0604020202020204" pitchFamily="34" charset="0"/>
                <a:ea typeface="Champagne &amp; Limousines" panose="020B0502020202020204" pitchFamily="34" charset="0"/>
                <a:cs typeface="Arial" panose="020B0604020202020204" pitchFamily="34" charset="0"/>
              </a:rPr>
              <a:t>Insititut</a:t>
            </a:r>
            <a:r>
              <a:rPr lang="en-US" dirty="0" smtClean="0">
                <a:latin typeface="Arial" panose="020B0604020202020204" pitchFamily="34" charset="0"/>
                <a:ea typeface="Champagne &amp; Limousines" panose="020B0502020202020204" pitchFamily="34" charset="0"/>
                <a:cs typeface="Arial" panose="020B0604020202020204" pitchFamily="34" charset="0"/>
              </a:rPr>
              <a:t> Villa </a:t>
            </a:r>
            <a:r>
              <a:rPr lang="en-US" dirty="0" err="1" smtClean="0">
                <a:latin typeface="Arial" panose="020B0604020202020204" pitchFamily="34" charset="0"/>
                <a:ea typeface="Champagne &amp; Limousines" panose="020B0502020202020204" pitchFamily="34" charset="0"/>
                <a:cs typeface="Arial" panose="020B0604020202020204" pitchFamily="34" charset="0"/>
              </a:rPr>
              <a:t>Pierrefeu</a:t>
            </a:r>
            <a:r>
              <a:rPr lang="en-US" dirty="0" smtClean="0">
                <a:latin typeface="Arial" panose="020B0604020202020204" pitchFamily="34" charset="0"/>
                <a:ea typeface="Champagne &amp; Limousines" panose="020B0502020202020204" pitchFamily="34" charset="0"/>
                <a:cs typeface="Arial" panose="020B0604020202020204" pitchFamily="34" charset="0"/>
              </a:rPr>
              <a:t> finishing school</a:t>
            </a:r>
          </a:p>
          <a:p>
            <a:pPr lvl="1"/>
            <a:r>
              <a:rPr lang="en-US" dirty="0" smtClean="0">
                <a:latin typeface="Arial" panose="020B0604020202020204" pitchFamily="34" charset="0"/>
                <a:ea typeface="Champagne &amp; Limousines" panose="020B0502020202020204" pitchFamily="34" charset="0"/>
                <a:cs typeface="Arial" panose="020B0604020202020204" pitchFamily="34" charset="0"/>
              </a:rPr>
              <a:t>Changed my life</a:t>
            </a:r>
          </a:p>
          <a:p>
            <a:pPr marL="457200" lvl="1"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0"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457200" lvl="1"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0" indent="0">
              <a:buNone/>
            </a:pPr>
            <a:endParaRPr lang="en-US" dirty="0">
              <a:latin typeface="Arial" panose="020B0604020202020204" pitchFamily="34" charset="0"/>
              <a:ea typeface="Champagne &amp; Limousines" panose="020B0502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rot="16200000">
            <a:off x="4288340" y="3069066"/>
            <a:ext cx="2617837" cy="3597958"/>
          </a:xfrm>
          <a:prstGeom prst="rect">
            <a:avLst/>
          </a:prstGeom>
        </p:spPr>
      </p:pic>
      <p:pic>
        <p:nvPicPr>
          <p:cNvPr id="5" name="Picture 4"/>
          <p:cNvPicPr>
            <a:picLocks noChangeAspect="1"/>
          </p:cNvPicPr>
          <p:nvPr/>
        </p:nvPicPr>
        <p:blipFill>
          <a:blip r:embed="rId4"/>
          <a:stretch>
            <a:fillRect/>
          </a:stretch>
        </p:blipFill>
        <p:spPr>
          <a:xfrm rot="10800000">
            <a:off x="7396237" y="3207433"/>
            <a:ext cx="3957562" cy="2969529"/>
          </a:xfrm>
          <a:prstGeom prst="rect">
            <a:avLst/>
          </a:prstGeom>
        </p:spPr>
      </p:pic>
    </p:spTree>
    <p:extLst>
      <p:ext uri="{BB962C8B-B14F-4D97-AF65-F5344CB8AC3E}">
        <p14:creationId xmlns:p14="http://schemas.microsoft.com/office/powerpoint/2010/main" val="25676301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normAutofit/>
          </a:bodyPr>
          <a:lstStyle/>
          <a:p>
            <a:r>
              <a:rPr lang="en-US" sz="8000" dirty="0" smtClean="0">
                <a:solidFill>
                  <a:srgbClr val="7030A0"/>
                </a:solidFill>
                <a:latin typeface="French Script MT" panose="03020402040607040605" pitchFamily="66" charset="0"/>
              </a:rPr>
              <a:t>The Big Move</a:t>
            </a:r>
            <a:endParaRPr lang="en-US" sz="8000" dirty="0">
              <a:solidFill>
                <a:srgbClr val="7030A0"/>
              </a:solidFill>
              <a:latin typeface="French Script MT" panose="03020402040607040605" pitchFamily="66" charset="0"/>
            </a:endParaRPr>
          </a:p>
        </p:txBody>
      </p:sp>
      <p:sp>
        <p:nvSpPr>
          <p:cNvPr id="3" name="Content Placeholder 2"/>
          <p:cNvSpPr>
            <a:spLocks noGrp="1"/>
          </p:cNvSpPr>
          <p:nvPr>
            <p:ph idx="1"/>
          </p:nvPr>
        </p:nvSpPr>
        <p:spPr>
          <a:xfrm>
            <a:off x="838201" y="1825625"/>
            <a:ext cx="10515599" cy="4351338"/>
          </a:xfrm>
          <a:solidFill>
            <a:schemeClr val="bg1"/>
          </a:solidFill>
        </p:spPr>
        <p:txBody>
          <a:bodyPr/>
          <a:lstStyle/>
          <a:p>
            <a:r>
              <a:rPr lang="en-US" dirty="0" smtClean="0">
                <a:latin typeface="Arial" panose="020B0604020202020204" pitchFamily="34" charset="0"/>
                <a:ea typeface="Champagne &amp; Limousines" panose="020B0502020202020204" pitchFamily="34" charset="0"/>
                <a:cs typeface="Arial" panose="020B0604020202020204" pitchFamily="34" charset="0"/>
              </a:rPr>
              <a:t>Packed two suitcases and moved to LA on March 11, 2013</a:t>
            </a:r>
          </a:p>
          <a:p>
            <a:r>
              <a:rPr lang="en-US" dirty="0" smtClean="0">
                <a:latin typeface="Arial" panose="020B0604020202020204" pitchFamily="34" charset="0"/>
                <a:ea typeface="Champagne &amp; Limousines" panose="020B0502020202020204" pitchFamily="34" charset="0"/>
                <a:cs typeface="Arial" panose="020B0604020202020204" pitchFamily="34" charset="0"/>
              </a:rPr>
              <a:t>I experienced an overwhelming sense of peace</a:t>
            </a:r>
          </a:p>
          <a:p>
            <a:endParaRPr lang="en-US" dirty="0">
              <a:latin typeface="Arial" panose="020B0604020202020204" pitchFamily="34" charset="0"/>
              <a:ea typeface="Champagne &amp; Limousines" panose="020B0502020202020204" pitchFamily="34" charset="0"/>
              <a:cs typeface="Arial" panose="020B0604020202020204" pitchFamily="34" charset="0"/>
            </a:endParaRPr>
          </a:p>
          <a:p>
            <a:pPr marL="0"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457200" lvl="1"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0"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457200" lvl="1"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0" indent="0">
              <a:buNone/>
            </a:pPr>
            <a:endParaRPr lang="en-US" dirty="0">
              <a:latin typeface="Arial" panose="020B0604020202020204" pitchFamily="34" charset="0"/>
              <a:ea typeface="Champagne &amp; Limousines" panose="020B0502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5742" y="2952066"/>
            <a:ext cx="6958818" cy="3733116"/>
          </a:xfrm>
          <a:prstGeom prst="rect">
            <a:avLst/>
          </a:prstGeom>
        </p:spPr>
      </p:pic>
    </p:spTree>
    <p:extLst>
      <p:ext uri="{BB962C8B-B14F-4D97-AF65-F5344CB8AC3E}">
        <p14:creationId xmlns:p14="http://schemas.microsoft.com/office/powerpoint/2010/main" val="5711137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normAutofit/>
          </a:bodyPr>
          <a:lstStyle/>
          <a:p>
            <a:r>
              <a:rPr lang="en-US" sz="8000" dirty="0" smtClean="0">
                <a:solidFill>
                  <a:srgbClr val="7030A0"/>
                </a:solidFill>
                <a:latin typeface="French Script MT" panose="03020402040607040605" pitchFamily="66" charset="0"/>
              </a:rPr>
              <a:t>I love LA!!</a:t>
            </a:r>
            <a:endParaRPr lang="en-US" sz="8000" dirty="0">
              <a:solidFill>
                <a:srgbClr val="7030A0"/>
              </a:solidFill>
              <a:latin typeface="French Script MT" panose="03020402040607040605" pitchFamily="66" charset="0"/>
            </a:endParaRPr>
          </a:p>
        </p:txBody>
      </p:sp>
      <p:sp>
        <p:nvSpPr>
          <p:cNvPr id="3" name="Content Placeholder 2"/>
          <p:cNvSpPr>
            <a:spLocks noGrp="1"/>
          </p:cNvSpPr>
          <p:nvPr>
            <p:ph idx="1"/>
          </p:nvPr>
        </p:nvSpPr>
        <p:spPr>
          <a:xfrm>
            <a:off x="838201" y="1825625"/>
            <a:ext cx="10515599" cy="4351338"/>
          </a:xfrm>
          <a:solidFill>
            <a:schemeClr val="bg1"/>
          </a:solidFill>
        </p:spPr>
        <p:txBody>
          <a:bodyPr/>
          <a:lstStyle/>
          <a:p>
            <a:pPr marL="0" indent="0">
              <a:buNone/>
            </a:pPr>
            <a:endParaRPr lang="en-US" dirty="0">
              <a:latin typeface="Arial" panose="020B0604020202020204" pitchFamily="34" charset="0"/>
              <a:ea typeface="Champagne &amp; Limousines" panose="020B0502020202020204" pitchFamily="34" charset="0"/>
              <a:cs typeface="Arial" panose="020B0604020202020204" pitchFamily="34" charset="0"/>
            </a:endParaRPr>
          </a:p>
          <a:p>
            <a:pPr marL="0"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457200" lvl="1"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0"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457200" lvl="1"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0" indent="0">
              <a:buNone/>
            </a:pPr>
            <a:endParaRPr lang="en-US" dirty="0">
              <a:latin typeface="Arial" panose="020B0604020202020204" pitchFamily="34" charset="0"/>
              <a:ea typeface="Champagne &amp; Limousines" panose="020B0502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7820464" y="0"/>
            <a:ext cx="4371536" cy="3278652"/>
          </a:xfrm>
          <a:prstGeom prst="rect">
            <a:avLst/>
          </a:prstGeom>
        </p:spPr>
      </p:pic>
      <p:pic>
        <p:nvPicPr>
          <p:cNvPr id="5" name="Picture 4"/>
          <p:cNvPicPr>
            <a:picLocks noChangeAspect="1"/>
          </p:cNvPicPr>
          <p:nvPr/>
        </p:nvPicPr>
        <p:blipFill>
          <a:blip r:embed="rId4"/>
          <a:stretch>
            <a:fillRect/>
          </a:stretch>
        </p:blipFill>
        <p:spPr>
          <a:xfrm>
            <a:off x="838200" y="1435698"/>
            <a:ext cx="5131191" cy="5131191"/>
          </a:xfrm>
          <a:prstGeom prst="rect">
            <a:avLst/>
          </a:prstGeom>
        </p:spPr>
      </p:pic>
      <p:pic>
        <p:nvPicPr>
          <p:cNvPr id="7" name="Picture 6"/>
          <p:cNvPicPr>
            <a:picLocks noChangeAspect="1"/>
          </p:cNvPicPr>
          <p:nvPr/>
        </p:nvPicPr>
        <p:blipFill>
          <a:blip r:embed="rId5"/>
          <a:stretch>
            <a:fillRect/>
          </a:stretch>
        </p:blipFill>
        <p:spPr>
          <a:xfrm>
            <a:off x="6129997" y="2195353"/>
            <a:ext cx="4371536" cy="4371536"/>
          </a:xfrm>
          <a:prstGeom prst="rect">
            <a:avLst/>
          </a:prstGeom>
        </p:spPr>
      </p:pic>
    </p:spTree>
    <p:extLst>
      <p:ext uri="{BB962C8B-B14F-4D97-AF65-F5344CB8AC3E}">
        <p14:creationId xmlns:p14="http://schemas.microsoft.com/office/powerpoint/2010/main" val="33794391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normAutofit/>
          </a:bodyPr>
          <a:lstStyle/>
          <a:p>
            <a:r>
              <a:rPr lang="en-US" sz="8000" dirty="0" smtClean="0">
                <a:solidFill>
                  <a:srgbClr val="7030A0"/>
                </a:solidFill>
                <a:latin typeface="French Script MT" panose="03020402040607040605" pitchFamily="66" charset="0"/>
              </a:rPr>
              <a:t>I love LA!!</a:t>
            </a:r>
            <a:endParaRPr lang="en-US" sz="8000" dirty="0">
              <a:solidFill>
                <a:srgbClr val="7030A0"/>
              </a:solidFill>
              <a:latin typeface="French Script MT" panose="03020402040607040605" pitchFamily="66" charset="0"/>
            </a:endParaRPr>
          </a:p>
        </p:txBody>
      </p:sp>
      <p:sp>
        <p:nvSpPr>
          <p:cNvPr id="3" name="Content Placeholder 2"/>
          <p:cNvSpPr>
            <a:spLocks noGrp="1"/>
          </p:cNvSpPr>
          <p:nvPr>
            <p:ph idx="1"/>
          </p:nvPr>
        </p:nvSpPr>
        <p:spPr>
          <a:xfrm>
            <a:off x="838201" y="1825625"/>
            <a:ext cx="10515599" cy="4351338"/>
          </a:xfrm>
          <a:solidFill>
            <a:schemeClr val="bg1"/>
          </a:solidFill>
        </p:spPr>
        <p:txBody>
          <a:bodyPr/>
          <a:lstStyle/>
          <a:p>
            <a:pPr marL="0" indent="0">
              <a:buNone/>
            </a:pPr>
            <a:endParaRPr lang="en-US" dirty="0">
              <a:latin typeface="Arial" panose="020B0604020202020204" pitchFamily="34" charset="0"/>
              <a:ea typeface="Champagne &amp; Limousines" panose="020B0502020202020204" pitchFamily="34" charset="0"/>
              <a:cs typeface="Arial" panose="020B0604020202020204" pitchFamily="34" charset="0"/>
            </a:endParaRPr>
          </a:p>
          <a:p>
            <a:pPr marL="0"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457200" lvl="1"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0"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457200" lvl="1"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0" indent="0">
              <a:buNone/>
            </a:pPr>
            <a:endParaRPr lang="en-US" dirty="0">
              <a:latin typeface="Arial" panose="020B0604020202020204" pitchFamily="34" charset="0"/>
              <a:ea typeface="Champagne &amp; Limousines" panose="020B0502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838200" y="0"/>
            <a:ext cx="10515600" cy="7010400"/>
          </a:xfrm>
          <a:prstGeom prst="rect">
            <a:avLst/>
          </a:prstGeom>
        </p:spPr>
      </p:pic>
    </p:spTree>
    <p:extLst>
      <p:ext uri="{BB962C8B-B14F-4D97-AF65-F5344CB8AC3E}">
        <p14:creationId xmlns:p14="http://schemas.microsoft.com/office/powerpoint/2010/main" val="6035894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normAutofit/>
          </a:bodyPr>
          <a:lstStyle/>
          <a:p>
            <a:r>
              <a:rPr lang="en-US" sz="8000" dirty="0" smtClean="0">
                <a:solidFill>
                  <a:srgbClr val="7030A0"/>
                </a:solidFill>
                <a:latin typeface="French Script MT" panose="03020402040607040605" pitchFamily="66" charset="0"/>
              </a:rPr>
              <a:t>Modern Etiquette Coach</a:t>
            </a:r>
            <a:endParaRPr lang="en-US" sz="8000" dirty="0">
              <a:solidFill>
                <a:srgbClr val="7030A0"/>
              </a:solidFill>
              <a:latin typeface="French Script MT" panose="03020402040607040605" pitchFamily="66" charset="0"/>
            </a:endParaRPr>
          </a:p>
        </p:txBody>
      </p:sp>
      <p:sp>
        <p:nvSpPr>
          <p:cNvPr id="3" name="Content Placeholder 2"/>
          <p:cNvSpPr>
            <a:spLocks noGrp="1"/>
          </p:cNvSpPr>
          <p:nvPr>
            <p:ph idx="1"/>
          </p:nvPr>
        </p:nvSpPr>
        <p:spPr>
          <a:xfrm>
            <a:off x="838202" y="1825625"/>
            <a:ext cx="3975022" cy="4351338"/>
          </a:xfrm>
          <a:solidFill>
            <a:schemeClr val="bg1"/>
          </a:solidFill>
        </p:spPr>
        <p:txBody>
          <a:bodyPr/>
          <a:lstStyle/>
          <a:p>
            <a:r>
              <a:rPr lang="en-US" dirty="0" smtClean="0">
                <a:latin typeface="Arial" panose="020B0604020202020204" pitchFamily="34" charset="0"/>
                <a:ea typeface="Champagne &amp; Limousines" panose="020B0502020202020204" pitchFamily="34" charset="0"/>
                <a:cs typeface="Arial" panose="020B0604020202020204" pitchFamily="34" charset="0"/>
              </a:rPr>
              <a:t>What is etiquette?</a:t>
            </a:r>
          </a:p>
          <a:p>
            <a:r>
              <a:rPr lang="en-US" dirty="0" smtClean="0">
                <a:latin typeface="Arial" panose="020B0604020202020204" pitchFamily="34" charset="0"/>
                <a:ea typeface="Champagne &amp; Limousines" panose="020B0502020202020204" pitchFamily="34" charset="0"/>
                <a:cs typeface="Arial" panose="020B0604020202020204" pitchFamily="34" charset="0"/>
              </a:rPr>
              <a:t>Starting my own business</a:t>
            </a:r>
          </a:p>
          <a:p>
            <a:pPr lvl="1"/>
            <a:r>
              <a:rPr lang="en-US" dirty="0" smtClean="0">
                <a:latin typeface="Arial" panose="020B0604020202020204" pitchFamily="34" charset="0"/>
                <a:ea typeface="Champagne &amp; Limousines" panose="020B0502020202020204" pitchFamily="34" charset="0"/>
                <a:cs typeface="Arial" panose="020B0604020202020204" pitchFamily="34" charset="0"/>
              </a:rPr>
              <a:t>Website</a:t>
            </a:r>
          </a:p>
          <a:p>
            <a:pPr lvl="1"/>
            <a:r>
              <a:rPr lang="en-US" dirty="0" smtClean="0">
                <a:latin typeface="Arial" panose="020B0604020202020204" pitchFamily="34" charset="0"/>
                <a:ea typeface="Champagne &amp; Limousines" panose="020B0502020202020204" pitchFamily="34" charset="0"/>
                <a:cs typeface="Arial" panose="020B0604020202020204" pitchFamily="34" charset="0"/>
              </a:rPr>
              <a:t>Marketing</a:t>
            </a:r>
          </a:p>
          <a:p>
            <a:pPr lvl="1"/>
            <a:r>
              <a:rPr lang="en-US" dirty="0" smtClean="0">
                <a:latin typeface="Arial" panose="020B0604020202020204" pitchFamily="34" charset="0"/>
                <a:ea typeface="Champagne &amp; Limousines" panose="020B0502020202020204" pitchFamily="34" charset="0"/>
                <a:cs typeface="Arial" panose="020B0604020202020204" pitchFamily="34" charset="0"/>
              </a:rPr>
              <a:t>Content</a:t>
            </a:r>
          </a:p>
          <a:p>
            <a:pPr lvl="1"/>
            <a:r>
              <a:rPr lang="en-US" dirty="0" smtClean="0">
                <a:latin typeface="Arial" panose="020B0604020202020204" pitchFamily="34" charset="0"/>
                <a:ea typeface="Champagne &amp; Limousines" panose="020B0502020202020204" pitchFamily="34" charset="0"/>
                <a:cs typeface="Arial" panose="020B0604020202020204" pitchFamily="34" charset="0"/>
              </a:rPr>
              <a:t>Social media</a:t>
            </a:r>
          </a:p>
          <a:p>
            <a:r>
              <a:rPr lang="en-US" dirty="0" smtClean="0">
                <a:latin typeface="Arial" panose="020B0604020202020204" pitchFamily="34" charset="0"/>
                <a:ea typeface="Champagne &amp; Limousines" panose="020B0502020202020204" pitchFamily="34" charset="0"/>
                <a:cs typeface="Arial" panose="020B0604020202020204" pitchFamily="34" charset="0"/>
              </a:rPr>
              <a:t>Why it’s important to be smart about income</a:t>
            </a:r>
          </a:p>
          <a:p>
            <a:pPr marL="0"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0"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457200" lvl="1"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0" indent="0">
              <a:buNone/>
            </a:pPr>
            <a:endParaRPr lang="en-US" dirty="0">
              <a:latin typeface="Arial" panose="020B0604020202020204" pitchFamily="34" charset="0"/>
              <a:ea typeface="Champagne &amp; Limousines" panose="020B0502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4813223" y="1825625"/>
            <a:ext cx="6540577" cy="4351338"/>
          </a:xfrm>
          <a:prstGeom prst="rect">
            <a:avLst/>
          </a:prstGeom>
        </p:spPr>
      </p:pic>
    </p:spTree>
    <p:extLst>
      <p:ext uri="{BB962C8B-B14F-4D97-AF65-F5344CB8AC3E}">
        <p14:creationId xmlns:p14="http://schemas.microsoft.com/office/powerpoint/2010/main" val="57351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normAutofit/>
          </a:bodyPr>
          <a:lstStyle/>
          <a:p>
            <a:r>
              <a:rPr lang="en-US" sz="8000" dirty="0" smtClean="0">
                <a:solidFill>
                  <a:srgbClr val="7030A0"/>
                </a:solidFill>
                <a:latin typeface="French Script MT" panose="03020402040607040605" pitchFamily="66" charset="0"/>
              </a:rPr>
              <a:t>Modern Etiquette Coach</a:t>
            </a:r>
            <a:endParaRPr lang="en-US" sz="8000" dirty="0">
              <a:solidFill>
                <a:srgbClr val="7030A0"/>
              </a:solidFill>
              <a:latin typeface="French Script MT" panose="03020402040607040605" pitchFamily="66" charset="0"/>
            </a:endParaRPr>
          </a:p>
        </p:txBody>
      </p:sp>
      <p:pic>
        <p:nvPicPr>
          <p:cNvPr id="6" name="Picture 5"/>
          <p:cNvPicPr>
            <a:picLocks noChangeAspect="1"/>
          </p:cNvPicPr>
          <p:nvPr/>
        </p:nvPicPr>
        <p:blipFill>
          <a:blip r:embed="rId3"/>
          <a:stretch>
            <a:fillRect/>
          </a:stretch>
        </p:blipFill>
        <p:spPr>
          <a:xfrm>
            <a:off x="1470074" y="1628775"/>
            <a:ext cx="9448800" cy="5229225"/>
          </a:xfrm>
          <a:prstGeom prst="rect">
            <a:avLst/>
          </a:prstGeom>
        </p:spPr>
      </p:pic>
    </p:spTree>
    <p:extLst>
      <p:ext uri="{BB962C8B-B14F-4D97-AF65-F5344CB8AC3E}">
        <p14:creationId xmlns:p14="http://schemas.microsoft.com/office/powerpoint/2010/main" val="18617821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normAutofit/>
          </a:bodyPr>
          <a:lstStyle/>
          <a:p>
            <a:r>
              <a:rPr lang="en-US" sz="8000" dirty="0" smtClean="0">
                <a:solidFill>
                  <a:srgbClr val="7030A0"/>
                </a:solidFill>
                <a:latin typeface="French Script MT" panose="03020402040607040605" pitchFamily="66" charset="0"/>
              </a:rPr>
              <a:t>Final Thoughts</a:t>
            </a:r>
            <a:endParaRPr lang="en-US" sz="8000" dirty="0">
              <a:solidFill>
                <a:srgbClr val="7030A0"/>
              </a:solidFill>
              <a:latin typeface="French Script MT" panose="03020402040607040605" pitchFamily="66" charset="0"/>
            </a:endParaRPr>
          </a:p>
        </p:txBody>
      </p:sp>
      <p:sp>
        <p:nvSpPr>
          <p:cNvPr id="3" name="Content Placeholder 2"/>
          <p:cNvSpPr>
            <a:spLocks noGrp="1"/>
          </p:cNvSpPr>
          <p:nvPr>
            <p:ph idx="1"/>
          </p:nvPr>
        </p:nvSpPr>
        <p:spPr>
          <a:xfrm>
            <a:off x="838202" y="1825625"/>
            <a:ext cx="10515598" cy="4351338"/>
          </a:xfrm>
          <a:solidFill>
            <a:schemeClr val="bg1"/>
          </a:solidFill>
        </p:spPr>
        <p:txBody>
          <a:bodyPr/>
          <a:lstStyle/>
          <a:p>
            <a:r>
              <a:rPr lang="en-US" dirty="0" smtClean="0">
                <a:latin typeface="Arial" panose="020B0604020202020204" pitchFamily="34" charset="0"/>
                <a:ea typeface="Champagne &amp; Limousines" panose="020B0502020202020204" pitchFamily="34" charset="0"/>
                <a:cs typeface="Arial" panose="020B0604020202020204" pitchFamily="34" charset="0"/>
              </a:rPr>
              <a:t>It’s great to have a plan, but it’s also important to trust the process</a:t>
            </a:r>
          </a:p>
          <a:p>
            <a:r>
              <a:rPr lang="en-US" dirty="0" smtClean="0">
                <a:latin typeface="Arial" panose="020B0604020202020204" pitchFamily="34" charset="0"/>
                <a:ea typeface="Champagne &amp; Limousines" panose="020B0502020202020204" pitchFamily="34" charset="0"/>
                <a:cs typeface="Arial" panose="020B0604020202020204" pitchFamily="34" charset="0"/>
              </a:rPr>
              <a:t>Work hard and be nice to people</a:t>
            </a:r>
          </a:p>
          <a:p>
            <a:r>
              <a:rPr lang="en-US" dirty="0" smtClean="0">
                <a:latin typeface="Arial" panose="020B0604020202020204" pitchFamily="34" charset="0"/>
                <a:ea typeface="Champagne &amp; Limousines" panose="020B0502020202020204" pitchFamily="34" charset="0"/>
                <a:cs typeface="Arial" panose="020B0604020202020204" pitchFamily="34" charset="0"/>
              </a:rPr>
              <a:t>Do your inner work</a:t>
            </a:r>
          </a:p>
          <a:p>
            <a:r>
              <a:rPr lang="en-US" dirty="0" smtClean="0">
                <a:latin typeface="Arial" panose="020B0604020202020204" pitchFamily="34" charset="0"/>
                <a:ea typeface="Champagne &amp; Limousines" panose="020B0502020202020204" pitchFamily="34" charset="0"/>
                <a:cs typeface="Arial" panose="020B0604020202020204" pitchFamily="34" charset="0"/>
              </a:rPr>
              <a:t>Books I recommend:</a:t>
            </a:r>
          </a:p>
          <a:p>
            <a:pPr lvl="1"/>
            <a:r>
              <a:rPr lang="en-US" dirty="0" smtClean="0">
                <a:latin typeface="Arial" panose="020B0604020202020204" pitchFamily="34" charset="0"/>
                <a:ea typeface="Champagne &amp; Limousines" panose="020B0502020202020204" pitchFamily="34" charset="0"/>
                <a:cs typeface="Arial" panose="020B0604020202020204" pitchFamily="34" charset="0"/>
              </a:rPr>
              <a:t>“How to Win Friends and Influence People” – Dale Carnegie</a:t>
            </a:r>
          </a:p>
          <a:p>
            <a:pPr lvl="1"/>
            <a:r>
              <a:rPr lang="en-US" dirty="0" smtClean="0">
                <a:latin typeface="Arial" panose="020B0604020202020204" pitchFamily="34" charset="0"/>
                <a:ea typeface="Champagne &amp; Limousines" panose="020B0502020202020204" pitchFamily="34" charset="0"/>
                <a:cs typeface="Arial" panose="020B0604020202020204" pitchFamily="34" charset="0"/>
              </a:rPr>
              <a:t>“The Secret” – Rhonda Byrne</a:t>
            </a:r>
          </a:p>
          <a:p>
            <a:pPr lvl="1"/>
            <a:r>
              <a:rPr lang="en-US" dirty="0" smtClean="0">
                <a:latin typeface="Arial" panose="020B0604020202020204" pitchFamily="34" charset="0"/>
                <a:ea typeface="Champagne &amp; Limousines" panose="020B0502020202020204" pitchFamily="34" charset="0"/>
                <a:cs typeface="Arial" panose="020B0604020202020204" pitchFamily="34" charset="0"/>
              </a:rPr>
              <a:t>“Men Are From Mars, Women Are From Venus” – John Gray</a:t>
            </a:r>
          </a:p>
          <a:p>
            <a:pPr marL="0"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0"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457200" lvl="1"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0" indent="0">
              <a:buNone/>
            </a:pPr>
            <a:endParaRPr lang="en-US" dirty="0">
              <a:latin typeface="Arial" panose="020B0604020202020204" pitchFamily="34" charset="0"/>
              <a:ea typeface="Champagne &amp; Limousines" panose="020B0502020202020204" pitchFamily="34" charset="0"/>
              <a:cs typeface="Arial" panose="020B0604020202020204" pitchFamily="34" charset="0"/>
            </a:endParaRPr>
          </a:p>
        </p:txBody>
      </p:sp>
    </p:spTree>
    <p:extLst>
      <p:ext uri="{BB962C8B-B14F-4D97-AF65-F5344CB8AC3E}">
        <p14:creationId xmlns:p14="http://schemas.microsoft.com/office/powerpoint/2010/main" val="362028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normAutofit/>
          </a:bodyPr>
          <a:lstStyle/>
          <a:p>
            <a:r>
              <a:rPr lang="en-US" sz="8000" dirty="0" smtClean="0">
                <a:solidFill>
                  <a:srgbClr val="7030A0"/>
                </a:solidFill>
                <a:latin typeface="French Script MT" panose="03020402040607040605" pitchFamily="66" charset="0"/>
              </a:rPr>
              <a:t>Questions</a:t>
            </a:r>
            <a:endParaRPr lang="en-US" sz="8000" dirty="0">
              <a:solidFill>
                <a:srgbClr val="7030A0"/>
              </a:solidFill>
              <a:latin typeface="French Script MT" panose="03020402040607040605" pitchFamily="66" charset="0"/>
            </a:endParaRPr>
          </a:p>
        </p:txBody>
      </p:sp>
      <p:sp>
        <p:nvSpPr>
          <p:cNvPr id="3" name="Content Placeholder 2"/>
          <p:cNvSpPr>
            <a:spLocks noGrp="1"/>
          </p:cNvSpPr>
          <p:nvPr>
            <p:ph idx="1"/>
          </p:nvPr>
        </p:nvSpPr>
        <p:spPr>
          <a:xfrm>
            <a:off x="838202" y="1825625"/>
            <a:ext cx="10515598" cy="4351338"/>
          </a:xfrm>
          <a:solidFill>
            <a:schemeClr val="bg1"/>
          </a:solidFill>
        </p:spPr>
        <p:txBody>
          <a:bodyPr/>
          <a:lstStyle/>
          <a:p>
            <a:pPr marL="0"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0"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457200" lvl="1" indent="0">
              <a:buNone/>
            </a:pPr>
            <a:endParaRPr lang="en-US" dirty="0" smtClean="0">
              <a:latin typeface="Arial" panose="020B0604020202020204" pitchFamily="34" charset="0"/>
              <a:ea typeface="Champagne &amp; Limousines" panose="020B0502020202020204" pitchFamily="34" charset="0"/>
              <a:cs typeface="Arial" panose="020B0604020202020204" pitchFamily="34" charset="0"/>
            </a:endParaRPr>
          </a:p>
          <a:p>
            <a:pPr marL="0" indent="0">
              <a:buNone/>
            </a:pPr>
            <a:endParaRPr lang="en-US" dirty="0">
              <a:latin typeface="Arial" panose="020B0604020202020204" pitchFamily="34" charset="0"/>
              <a:ea typeface="Champagne &amp; Limousines" panose="020B0502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516054"/>
            <a:ext cx="5521569" cy="3681046"/>
          </a:xfrm>
          <a:prstGeom prst="rect">
            <a:avLst/>
          </a:prstGeom>
        </p:spPr>
      </p:pic>
      <p:pic>
        <p:nvPicPr>
          <p:cNvPr id="4" name="Picture 3"/>
          <p:cNvPicPr>
            <a:picLocks noChangeAspect="1"/>
          </p:cNvPicPr>
          <p:nvPr/>
        </p:nvPicPr>
        <p:blipFill>
          <a:blip r:embed="rId4"/>
          <a:stretch>
            <a:fillRect/>
          </a:stretch>
        </p:blipFill>
        <p:spPr>
          <a:xfrm>
            <a:off x="5192151" y="1555726"/>
            <a:ext cx="6161649" cy="4621237"/>
          </a:xfrm>
          <a:prstGeom prst="rect">
            <a:avLst/>
          </a:prstGeom>
        </p:spPr>
      </p:pic>
    </p:spTree>
    <p:extLst>
      <p:ext uri="{BB962C8B-B14F-4D97-AF65-F5344CB8AC3E}">
        <p14:creationId xmlns:p14="http://schemas.microsoft.com/office/powerpoint/2010/main" val="1811805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normAutofit/>
          </a:bodyPr>
          <a:lstStyle/>
          <a:p>
            <a:r>
              <a:rPr lang="en-US" sz="8000" dirty="0" smtClean="0">
                <a:solidFill>
                  <a:srgbClr val="7030A0"/>
                </a:solidFill>
                <a:latin typeface="French Script MT" panose="03020402040607040605" pitchFamily="66" charset="0"/>
              </a:rPr>
              <a:t>The Early Years</a:t>
            </a:r>
            <a:endParaRPr lang="en-US" sz="8000" dirty="0">
              <a:solidFill>
                <a:srgbClr val="7030A0"/>
              </a:solidFill>
              <a:latin typeface="French Script MT" panose="03020402040607040605" pitchFamily="66" charset="0"/>
            </a:endParaRPr>
          </a:p>
        </p:txBody>
      </p:sp>
      <p:sp>
        <p:nvSpPr>
          <p:cNvPr id="3" name="Content Placeholder 2"/>
          <p:cNvSpPr>
            <a:spLocks noGrp="1"/>
          </p:cNvSpPr>
          <p:nvPr>
            <p:ph idx="1"/>
          </p:nvPr>
        </p:nvSpPr>
        <p:spPr>
          <a:solidFill>
            <a:schemeClr val="bg1"/>
          </a:solidFill>
        </p:spPr>
        <p:txBody>
          <a:bodyPr/>
          <a:lstStyle/>
          <a:p>
            <a:r>
              <a:rPr lang="en-US" dirty="0" smtClean="0">
                <a:latin typeface="Arial" panose="020B0604020202020204" pitchFamily="34" charset="0"/>
                <a:cs typeface="Arial" panose="020B0604020202020204" pitchFamily="34" charset="0"/>
              </a:rPr>
              <a:t>Born and raised in Indianapolis, Indiana</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3179593" y="2375315"/>
            <a:ext cx="5832814" cy="3801648"/>
          </a:xfrm>
          <a:prstGeom prst="rect">
            <a:avLst/>
          </a:prstGeom>
        </p:spPr>
      </p:pic>
    </p:spTree>
    <p:extLst>
      <p:ext uri="{BB962C8B-B14F-4D97-AF65-F5344CB8AC3E}">
        <p14:creationId xmlns:p14="http://schemas.microsoft.com/office/powerpoint/2010/main" val="29610659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normAutofit/>
          </a:bodyPr>
          <a:lstStyle/>
          <a:p>
            <a:r>
              <a:rPr lang="en-US" sz="8000" dirty="0" smtClean="0">
                <a:solidFill>
                  <a:srgbClr val="7030A0"/>
                </a:solidFill>
                <a:latin typeface="French Script MT" panose="03020402040607040605" pitchFamily="66" charset="0"/>
              </a:rPr>
              <a:t>The Early Years</a:t>
            </a:r>
            <a:endParaRPr lang="en-US" sz="8000" dirty="0">
              <a:solidFill>
                <a:srgbClr val="7030A0"/>
              </a:solidFill>
              <a:latin typeface="French Script MT" panose="03020402040607040605" pitchFamily="66" charset="0"/>
            </a:endParaRPr>
          </a:p>
        </p:txBody>
      </p:sp>
      <p:sp>
        <p:nvSpPr>
          <p:cNvPr id="3" name="Content Placeholder 2"/>
          <p:cNvSpPr>
            <a:spLocks noGrp="1"/>
          </p:cNvSpPr>
          <p:nvPr>
            <p:ph idx="1"/>
          </p:nvPr>
        </p:nvSpPr>
        <p:spPr>
          <a:solidFill>
            <a:schemeClr val="bg1"/>
          </a:solidFill>
        </p:spPr>
        <p:txBody>
          <a:bodyPr/>
          <a:lstStyle/>
          <a:p>
            <a:r>
              <a:rPr lang="en-US" dirty="0" smtClean="0">
                <a:latin typeface="Arial" panose="020B0604020202020204" pitchFamily="34" charset="0"/>
                <a:cs typeface="Arial" panose="020B0604020202020204" pitchFamily="34" charset="0"/>
              </a:rPr>
              <a:t>I was adopted and I’m an only child</a:t>
            </a:r>
          </a:p>
          <a:p>
            <a:r>
              <a:rPr lang="en-US" dirty="0" smtClean="0">
                <a:latin typeface="Arial" panose="020B0604020202020204" pitchFamily="34" charset="0"/>
                <a:cs typeface="Arial" panose="020B0604020202020204" pitchFamily="34" charset="0"/>
              </a:rPr>
              <a:t>I loved to play outside</a:t>
            </a:r>
          </a:p>
          <a:p>
            <a:r>
              <a:rPr lang="en-US" dirty="0" smtClean="0">
                <a:latin typeface="Arial" panose="020B0604020202020204" pitchFamily="34" charset="0"/>
                <a:cs typeface="Arial" panose="020B0604020202020204" pitchFamily="34" charset="0"/>
              </a:rPr>
              <a:t>Loved animals </a:t>
            </a:r>
          </a:p>
          <a:p>
            <a:r>
              <a:rPr lang="en-US" dirty="0" smtClean="0">
                <a:latin typeface="Arial" panose="020B0604020202020204" pitchFamily="34" charset="0"/>
                <a:cs typeface="Arial" panose="020B0604020202020204" pitchFamily="34" charset="0"/>
              </a:rPr>
              <a:t>Strong-willed child</a:t>
            </a:r>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4373" y="2852592"/>
            <a:ext cx="4432495" cy="3324371"/>
          </a:xfrm>
          <a:prstGeom prst="rect">
            <a:avLst/>
          </a:prstGeom>
        </p:spPr>
      </p:pic>
      <p:pic>
        <p:nvPicPr>
          <p:cNvPr id="6" name="Picture 5"/>
          <p:cNvPicPr>
            <a:picLocks noChangeAspect="1"/>
          </p:cNvPicPr>
          <p:nvPr/>
        </p:nvPicPr>
        <p:blipFill rotWithShape="1">
          <a:blip r:embed="rId4"/>
          <a:srcRect l="12777" t="8757" r="18420"/>
          <a:stretch/>
        </p:blipFill>
        <p:spPr>
          <a:xfrm>
            <a:off x="8666868" y="1423034"/>
            <a:ext cx="2686932" cy="4753929"/>
          </a:xfrm>
          <a:prstGeom prst="rect">
            <a:avLst/>
          </a:prstGeom>
        </p:spPr>
      </p:pic>
    </p:spTree>
    <p:extLst>
      <p:ext uri="{BB962C8B-B14F-4D97-AF65-F5344CB8AC3E}">
        <p14:creationId xmlns:p14="http://schemas.microsoft.com/office/powerpoint/2010/main" val="31322757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normAutofit/>
          </a:bodyPr>
          <a:lstStyle/>
          <a:p>
            <a:r>
              <a:rPr lang="en-US" sz="8000" dirty="0" smtClean="0">
                <a:solidFill>
                  <a:srgbClr val="7030A0"/>
                </a:solidFill>
                <a:latin typeface="French Script MT" panose="03020402040607040605" pitchFamily="66" charset="0"/>
              </a:rPr>
              <a:t>The Early Years</a:t>
            </a:r>
            <a:endParaRPr lang="en-US" sz="8000" dirty="0">
              <a:solidFill>
                <a:srgbClr val="7030A0"/>
              </a:solidFill>
              <a:latin typeface="French Script MT" panose="03020402040607040605" pitchFamily="66" charset="0"/>
            </a:endParaRPr>
          </a:p>
        </p:txBody>
      </p:sp>
      <p:sp>
        <p:nvSpPr>
          <p:cNvPr id="3" name="Content Placeholder 2"/>
          <p:cNvSpPr>
            <a:spLocks noGrp="1"/>
          </p:cNvSpPr>
          <p:nvPr>
            <p:ph idx="1"/>
          </p:nvPr>
        </p:nvSpPr>
        <p:spPr>
          <a:xfrm>
            <a:off x="838200" y="1825625"/>
            <a:ext cx="8419514" cy="4351338"/>
          </a:xfrm>
          <a:solidFill>
            <a:schemeClr val="bg1"/>
          </a:solidFill>
        </p:spPr>
        <p:txBody>
          <a:bodyPr/>
          <a:lstStyle/>
          <a:p>
            <a:r>
              <a:rPr lang="en-US" dirty="0" smtClean="0">
                <a:latin typeface="Arial" panose="020B0604020202020204" pitchFamily="34" charset="0"/>
                <a:cs typeface="Arial" panose="020B0604020202020204" pitchFamily="34" charset="0"/>
              </a:rPr>
              <a:t>Loved sleepovers</a:t>
            </a:r>
          </a:p>
          <a:p>
            <a:r>
              <a:rPr lang="en-US" dirty="0" smtClean="0">
                <a:latin typeface="Arial" panose="020B0604020202020204" pitchFamily="34" charset="0"/>
                <a:cs typeface="Arial" panose="020B0604020202020204" pitchFamily="34" charset="0"/>
              </a:rPr>
              <a:t>First boyfriend was in kindergarten</a:t>
            </a:r>
          </a:p>
          <a:p>
            <a:r>
              <a:rPr lang="en-US" dirty="0" smtClean="0">
                <a:latin typeface="Arial" panose="020B0604020202020204" pitchFamily="34" charset="0"/>
                <a:cs typeface="Arial" panose="020B0604020202020204" pitchFamily="34" charset="0"/>
              </a:rPr>
              <a:t>My dad was a principal at another elementary school in the district so I was “teacher’s pet”</a:t>
            </a:r>
          </a:p>
          <a:p>
            <a:r>
              <a:rPr lang="en-US" dirty="0" smtClean="0">
                <a:latin typeface="Arial" panose="020B0604020202020204" pitchFamily="34" charset="0"/>
                <a:cs typeface="Arial" panose="020B0604020202020204" pitchFamily="34" charset="0"/>
              </a:rPr>
              <a:t>Switched elementary schools in before 4</a:t>
            </a:r>
            <a:r>
              <a:rPr lang="en-US" baseline="30000" dirty="0" smtClean="0">
                <a:latin typeface="Arial" panose="020B0604020202020204" pitchFamily="34" charset="0"/>
                <a:cs typeface="Arial" panose="020B0604020202020204" pitchFamily="34" charset="0"/>
              </a:rPr>
              <a:t>th</a:t>
            </a:r>
            <a:r>
              <a:rPr lang="en-US" dirty="0" smtClean="0">
                <a:latin typeface="Arial" panose="020B0604020202020204" pitchFamily="34" charset="0"/>
                <a:cs typeface="Arial" panose="020B0604020202020204" pitchFamily="34" charset="0"/>
              </a:rPr>
              <a:t> grade – very rough transition</a:t>
            </a:r>
          </a:p>
          <a:p>
            <a:r>
              <a:rPr lang="en-US" dirty="0" smtClean="0">
                <a:latin typeface="Arial" panose="020B0604020202020204" pitchFamily="34" charset="0"/>
                <a:cs typeface="Arial" panose="020B0604020202020204" pitchFamily="34" charset="0"/>
              </a:rPr>
              <a:t>Started to understand what a “clique” was</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2154" t="27938" b="31310"/>
          <a:stretch/>
        </p:blipFill>
        <p:spPr>
          <a:xfrm rot="5400000">
            <a:off x="7309998" y="2133160"/>
            <a:ext cx="5807468" cy="2280139"/>
          </a:xfrm>
          <a:prstGeom prst="rect">
            <a:avLst/>
          </a:prstGeom>
        </p:spPr>
      </p:pic>
    </p:spTree>
    <p:extLst>
      <p:ext uri="{BB962C8B-B14F-4D97-AF65-F5344CB8AC3E}">
        <p14:creationId xmlns:p14="http://schemas.microsoft.com/office/powerpoint/2010/main" val="175477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normAutofit/>
          </a:bodyPr>
          <a:lstStyle/>
          <a:p>
            <a:r>
              <a:rPr lang="en-US" sz="8000" dirty="0" smtClean="0">
                <a:solidFill>
                  <a:srgbClr val="7030A0"/>
                </a:solidFill>
                <a:latin typeface="French Script MT" panose="03020402040607040605" pitchFamily="66" charset="0"/>
              </a:rPr>
              <a:t>Middle School</a:t>
            </a:r>
            <a:endParaRPr lang="en-US" sz="8000" dirty="0">
              <a:solidFill>
                <a:srgbClr val="7030A0"/>
              </a:solidFill>
              <a:latin typeface="French Script MT" panose="03020402040607040605" pitchFamily="66" charset="0"/>
            </a:endParaRPr>
          </a:p>
        </p:txBody>
      </p:sp>
      <p:sp>
        <p:nvSpPr>
          <p:cNvPr id="3" name="Content Placeholder 2"/>
          <p:cNvSpPr>
            <a:spLocks noGrp="1"/>
          </p:cNvSpPr>
          <p:nvPr>
            <p:ph idx="1"/>
          </p:nvPr>
        </p:nvSpPr>
        <p:spPr>
          <a:xfrm>
            <a:off x="838200" y="1825625"/>
            <a:ext cx="4999850" cy="4351338"/>
          </a:xfrm>
          <a:solidFill>
            <a:schemeClr val="bg1"/>
          </a:solidFill>
        </p:spPr>
        <p:txBody>
          <a:bodyPr/>
          <a:lstStyle/>
          <a:p>
            <a:r>
              <a:rPr lang="en-US" dirty="0" smtClean="0">
                <a:latin typeface="Arial" panose="020B0604020202020204" pitchFamily="34" charset="0"/>
                <a:cs typeface="Arial" panose="020B0604020202020204" pitchFamily="34" charset="0"/>
              </a:rPr>
              <a:t>Opened my eyes to other people’s realities</a:t>
            </a:r>
          </a:p>
          <a:p>
            <a:r>
              <a:rPr lang="en-US" dirty="0" smtClean="0">
                <a:latin typeface="Arial" panose="020B0604020202020204" pitchFamily="34" charset="0"/>
                <a:cs typeface="Arial" panose="020B0604020202020204" pitchFamily="34" charset="0"/>
              </a:rPr>
              <a:t>Late bloomer – braces and no boyfriend</a:t>
            </a:r>
          </a:p>
          <a:p>
            <a:r>
              <a:rPr lang="en-US" dirty="0" smtClean="0">
                <a:latin typeface="Arial" panose="020B0604020202020204" pitchFamily="34" charset="0"/>
                <a:cs typeface="Arial" panose="020B0604020202020204" pitchFamily="34" charset="0"/>
              </a:rPr>
              <a:t>My hair started to get curly and I didn’t know what to do with it</a:t>
            </a:r>
          </a:p>
          <a:p>
            <a:r>
              <a:rPr lang="en-US" dirty="0" smtClean="0">
                <a:latin typeface="Arial" panose="020B0604020202020204" pitchFamily="34" charset="0"/>
                <a:cs typeface="Arial" panose="020B0604020202020204" pitchFamily="34" charset="0"/>
              </a:rPr>
              <a:t>Cheerleading and volleyball</a:t>
            </a:r>
          </a:p>
        </p:txBody>
      </p:sp>
      <p:pic>
        <p:nvPicPr>
          <p:cNvPr id="5" name="Picture 4"/>
          <p:cNvPicPr>
            <a:picLocks noChangeAspect="1"/>
          </p:cNvPicPr>
          <p:nvPr/>
        </p:nvPicPr>
        <p:blipFill rotWithShape="1">
          <a:blip r:embed="rId3"/>
          <a:srcRect t="26847" b="14022"/>
          <a:stretch/>
        </p:blipFill>
        <p:spPr>
          <a:xfrm>
            <a:off x="5838050" y="1825625"/>
            <a:ext cx="5515750" cy="4351338"/>
          </a:xfrm>
          <a:prstGeom prst="rect">
            <a:avLst/>
          </a:prstGeom>
        </p:spPr>
      </p:pic>
    </p:spTree>
    <p:extLst>
      <p:ext uri="{BB962C8B-B14F-4D97-AF65-F5344CB8AC3E}">
        <p14:creationId xmlns:p14="http://schemas.microsoft.com/office/powerpoint/2010/main" val="298867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normAutofit/>
          </a:bodyPr>
          <a:lstStyle/>
          <a:p>
            <a:r>
              <a:rPr lang="en-US" sz="8000" dirty="0" smtClean="0">
                <a:solidFill>
                  <a:srgbClr val="7030A0"/>
                </a:solidFill>
                <a:latin typeface="French Script MT" panose="03020402040607040605" pitchFamily="66" charset="0"/>
              </a:rPr>
              <a:t>Middle School</a:t>
            </a:r>
            <a:endParaRPr lang="en-US" sz="8000" dirty="0">
              <a:solidFill>
                <a:srgbClr val="7030A0"/>
              </a:solidFill>
              <a:latin typeface="French Script MT" panose="03020402040607040605" pitchFamily="66" charset="0"/>
            </a:endParaRPr>
          </a:p>
        </p:txBody>
      </p:sp>
      <p:sp>
        <p:nvSpPr>
          <p:cNvPr id="3" name="Content Placeholder 2"/>
          <p:cNvSpPr>
            <a:spLocks noGrp="1"/>
          </p:cNvSpPr>
          <p:nvPr>
            <p:ph idx="1"/>
          </p:nvPr>
        </p:nvSpPr>
        <p:spPr>
          <a:solidFill>
            <a:schemeClr val="bg1"/>
          </a:solidFill>
        </p:spPr>
        <p:txBody>
          <a:bodyPr/>
          <a:lstStyle/>
          <a:p>
            <a:r>
              <a:rPr lang="en-US" dirty="0" smtClean="0">
                <a:latin typeface="Arial" panose="020B0604020202020204" pitchFamily="34" charset="0"/>
                <a:ea typeface="Champagne &amp; Limousines" panose="020B0502020202020204" pitchFamily="34" charset="0"/>
                <a:cs typeface="Arial" panose="020B0604020202020204" pitchFamily="34" charset="0"/>
              </a:rPr>
              <a:t>Things that were popular in middle school (1996-1999):</a:t>
            </a:r>
          </a:p>
          <a:p>
            <a:pPr marL="457200" lvl="1" indent="0">
              <a:buNone/>
            </a:pPr>
            <a:endParaRPr lang="en-US" dirty="0">
              <a:latin typeface="Arial" panose="020B0604020202020204" pitchFamily="34" charset="0"/>
              <a:ea typeface="Champagne &amp; Limousines" panose="020B0502020202020204" pitchFamily="34" charset="0"/>
              <a:cs typeface="Arial" panose="020B0604020202020204" pitchFamily="34" charset="0"/>
            </a:endParaRPr>
          </a:p>
        </p:txBody>
      </p:sp>
      <p:pic>
        <p:nvPicPr>
          <p:cNvPr id="4" name="Picture 3"/>
          <p:cNvPicPr>
            <a:picLocks noChangeAspect="1"/>
          </p:cNvPicPr>
          <p:nvPr/>
        </p:nvPicPr>
        <p:blipFill rotWithShape="1">
          <a:blip r:embed="rId3"/>
          <a:srcRect t="17631" b="45446"/>
          <a:stretch/>
        </p:blipFill>
        <p:spPr>
          <a:xfrm>
            <a:off x="838200" y="2327238"/>
            <a:ext cx="4533901" cy="1674056"/>
          </a:xfrm>
          <a:prstGeom prst="rect">
            <a:avLst/>
          </a:prstGeom>
        </p:spPr>
      </p:pic>
      <p:pic>
        <p:nvPicPr>
          <p:cNvPr id="6" name="Picture 5"/>
          <p:cNvPicPr>
            <a:picLocks noChangeAspect="1"/>
          </p:cNvPicPr>
          <p:nvPr/>
        </p:nvPicPr>
        <p:blipFill>
          <a:blip r:embed="rId4"/>
          <a:stretch>
            <a:fillRect/>
          </a:stretch>
        </p:blipFill>
        <p:spPr>
          <a:xfrm>
            <a:off x="5622433" y="4108961"/>
            <a:ext cx="1365198" cy="1820264"/>
          </a:xfrm>
          <a:prstGeom prst="rect">
            <a:avLst/>
          </a:prstGeom>
        </p:spPr>
      </p:pic>
      <p:pic>
        <p:nvPicPr>
          <p:cNvPr id="7" name="Picture 6"/>
          <p:cNvPicPr>
            <a:picLocks noChangeAspect="1"/>
          </p:cNvPicPr>
          <p:nvPr/>
        </p:nvPicPr>
        <p:blipFill>
          <a:blip r:embed="rId5"/>
          <a:stretch>
            <a:fillRect/>
          </a:stretch>
        </p:blipFill>
        <p:spPr>
          <a:xfrm>
            <a:off x="7371895" y="4103512"/>
            <a:ext cx="1367267" cy="1831162"/>
          </a:xfrm>
          <a:prstGeom prst="rect">
            <a:avLst/>
          </a:prstGeom>
        </p:spPr>
      </p:pic>
      <p:pic>
        <p:nvPicPr>
          <p:cNvPr id="8" name="Picture 7"/>
          <p:cNvPicPr>
            <a:picLocks noChangeAspect="1"/>
          </p:cNvPicPr>
          <p:nvPr/>
        </p:nvPicPr>
        <p:blipFill>
          <a:blip r:embed="rId6"/>
          <a:stretch>
            <a:fillRect/>
          </a:stretch>
        </p:blipFill>
        <p:spPr>
          <a:xfrm>
            <a:off x="1405859" y="3629465"/>
            <a:ext cx="1964818" cy="2322415"/>
          </a:xfrm>
          <a:prstGeom prst="rect">
            <a:avLst/>
          </a:prstGeom>
        </p:spPr>
      </p:pic>
      <p:pic>
        <p:nvPicPr>
          <p:cNvPr id="9" name="Picture 8"/>
          <p:cNvPicPr>
            <a:picLocks noChangeAspect="1"/>
          </p:cNvPicPr>
          <p:nvPr/>
        </p:nvPicPr>
        <p:blipFill rotWithShape="1">
          <a:blip r:embed="rId7"/>
          <a:srcRect l="24729" r="24564"/>
          <a:stretch/>
        </p:blipFill>
        <p:spPr>
          <a:xfrm>
            <a:off x="3982634" y="3798278"/>
            <a:ext cx="1027842" cy="2026994"/>
          </a:xfrm>
          <a:prstGeom prst="rect">
            <a:avLst/>
          </a:prstGeom>
        </p:spPr>
      </p:pic>
      <p:pic>
        <p:nvPicPr>
          <p:cNvPr id="10" name="Picture 9"/>
          <p:cNvPicPr>
            <a:picLocks noChangeAspect="1"/>
          </p:cNvPicPr>
          <p:nvPr/>
        </p:nvPicPr>
        <p:blipFill>
          <a:blip r:embed="rId8"/>
          <a:stretch>
            <a:fillRect/>
          </a:stretch>
        </p:blipFill>
        <p:spPr>
          <a:xfrm>
            <a:off x="5622433" y="2327238"/>
            <a:ext cx="2986315" cy="1533986"/>
          </a:xfrm>
          <a:prstGeom prst="rect">
            <a:avLst/>
          </a:prstGeom>
        </p:spPr>
      </p:pic>
      <p:pic>
        <p:nvPicPr>
          <p:cNvPr id="11" name="Picture 10"/>
          <p:cNvPicPr>
            <a:picLocks noChangeAspect="1"/>
          </p:cNvPicPr>
          <p:nvPr/>
        </p:nvPicPr>
        <p:blipFill rotWithShape="1">
          <a:blip r:embed="rId9"/>
          <a:srcRect l="33366" r="32172"/>
          <a:stretch/>
        </p:blipFill>
        <p:spPr>
          <a:xfrm>
            <a:off x="9078608" y="2764448"/>
            <a:ext cx="2166424" cy="2876550"/>
          </a:xfrm>
          <a:prstGeom prst="rect">
            <a:avLst/>
          </a:prstGeom>
        </p:spPr>
      </p:pic>
    </p:spTree>
    <p:extLst>
      <p:ext uri="{BB962C8B-B14F-4D97-AF65-F5344CB8AC3E}">
        <p14:creationId xmlns:p14="http://schemas.microsoft.com/office/powerpoint/2010/main" val="13966437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normAutofit/>
          </a:bodyPr>
          <a:lstStyle/>
          <a:p>
            <a:r>
              <a:rPr lang="en-US" sz="8000" dirty="0" smtClean="0">
                <a:solidFill>
                  <a:srgbClr val="7030A0"/>
                </a:solidFill>
                <a:latin typeface="French Script MT" panose="03020402040607040605" pitchFamily="66" charset="0"/>
              </a:rPr>
              <a:t>High School</a:t>
            </a:r>
            <a:endParaRPr lang="en-US" sz="8000" dirty="0">
              <a:solidFill>
                <a:srgbClr val="7030A0"/>
              </a:solidFill>
              <a:latin typeface="French Script MT" panose="03020402040607040605" pitchFamily="66" charset="0"/>
            </a:endParaRPr>
          </a:p>
        </p:txBody>
      </p:sp>
      <p:sp>
        <p:nvSpPr>
          <p:cNvPr id="3" name="Content Placeholder 2"/>
          <p:cNvSpPr>
            <a:spLocks noGrp="1"/>
          </p:cNvSpPr>
          <p:nvPr>
            <p:ph idx="1"/>
          </p:nvPr>
        </p:nvSpPr>
        <p:spPr>
          <a:xfrm>
            <a:off x="838200" y="1825625"/>
            <a:ext cx="6406662" cy="4351338"/>
          </a:xfrm>
          <a:solidFill>
            <a:schemeClr val="bg1"/>
          </a:solidFill>
        </p:spPr>
        <p:txBody>
          <a:bodyPr/>
          <a:lstStyle/>
          <a:p>
            <a:r>
              <a:rPr lang="en-US" dirty="0" smtClean="0">
                <a:latin typeface="Arial" panose="020B0604020202020204" pitchFamily="34" charset="0"/>
                <a:ea typeface="Champagne &amp; Limousines" panose="020B0502020202020204" pitchFamily="34" charset="0"/>
                <a:cs typeface="Arial" panose="020B0604020202020204" pitchFamily="34" charset="0"/>
              </a:rPr>
              <a:t>Dad became the Assistant Superintendent, so the pressure was on to get straight A’s and to “keep my nose clean” (aka stay out of trouble)</a:t>
            </a:r>
          </a:p>
          <a:p>
            <a:r>
              <a:rPr lang="en-US" dirty="0" smtClean="0">
                <a:latin typeface="Arial" panose="020B0604020202020204" pitchFamily="34" charset="0"/>
                <a:ea typeface="Champagne &amp; Limousines" panose="020B0502020202020204" pitchFamily="34" charset="0"/>
                <a:cs typeface="Arial" panose="020B0604020202020204" pitchFamily="34" charset="0"/>
              </a:rPr>
              <a:t>Braces came off, but still in my “cocoon” phase</a:t>
            </a:r>
          </a:p>
          <a:p>
            <a:r>
              <a:rPr lang="en-US" dirty="0" smtClean="0">
                <a:latin typeface="Arial" panose="020B0604020202020204" pitchFamily="34" charset="0"/>
                <a:ea typeface="Champagne &amp; Limousines" panose="020B0502020202020204" pitchFamily="34" charset="0"/>
                <a:cs typeface="Arial" panose="020B0604020202020204" pitchFamily="34" charset="0"/>
              </a:rPr>
              <a:t>Took honors classes and studied very hard – stressed myself out</a:t>
            </a:r>
          </a:p>
          <a:p>
            <a:r>
              <a:rPr lang="en-US" dirty="0" smtClean="0">
                <a:latin typeface="Arial" panose="020B0604020202020204" pitchFamily="34" charset="0"/>
                <a:ea typeface="Champagne &amp; Limousines" panose="020B0502020202020204" pitchFamily="34" charset="0"/>
                <a:cs typeface="Arial" panose="020B0604020202020204" pitchFamily="34" charset="0"/>
              </a:rPr>
              <a:t>The only freshman without a date to the Homecoming dance</a:t>
            </a:r>
            <a:endParaRPr lang="en-US" dirty="0">
              <a:latin typeface="Arial" panose="020B0604020202020204" pitchFamily="34" charset="0"/>
              <a:ea typeface="Champagne &amp; Limousines" panose="020B0502020202020204" pitchFamily="34" charset="0"/>
              <a:cs typeface="Arial" panose="020B0604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3818"/>
          <a:stretch/>
        </p:blipFill>
        <p:spPr>
          <a:xfrm rot="5400000">
            <a:off x="6289431" y="955431"/>
            <a:ext cx="6858000" cy="4947138"/>
          </a:xfrm>
          <a:prstGeom prst="rect">
            <a:avLst/>
          </a:prstGeom>
        </p:spPr>
      </p:pic>
    </p:spTree>
    <p:extLst>
      <p:ext uri="{BB962C8B-B14F-4D97-AF65-F5344CB8AC3E}">
        <p14:creationId xmlns:p14="http://schemas.microsoft.com/office/powerpoint/2010/main" val="265215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normAutofit/>
          </a:bodyPr>
          <a:lstStyle/>
          <a:p>
            <a:r>
              <a:rPr lang="en-US" sz="8000" dirty="0" smtClean="0">
                <a:solidFill>
                  <a:srgbClr val="7030A0"/>
                </a:solidFill>
                <a:latin typeface="French Script MT" panose="03020402040607040605" pitchFamily="66" charset="0"/>
              </a:rPr>
              <a:t>High School</a:t>
            </a:r>
            <a:endParaRPr lang="en-US" sz="8000" dirty="0">
              <a:solidFill>
                <a:srgbClr val="7030A0"/>
              </a:solidFill>
              <a:latin typeface="French Script MT" panose="03020402040607040605" pitchFamily="66" charset="0"/>
            </a:endParaRPr>
          </a:p>
        </p:txBody>
      </p:sp>
      <p:sp>
        <p:nvSpPr>
          <p:cNvPr id="3" name="Content Placeholder 2"/>
          <p:cNvSpPr>
            <a:spLocks noGrp="1"/>
          </p:cNvSpPr>
          <p:nvPr>
            <p:ph idx="1"/>
          </p:nvPr>
        </p:nvSpPr>
        <p:spPr>
          <a:xfrm>
            <a:off x="838201" y="1825625"/>
            <a:ext cx="4137186" cy="4351338"/>
          </a:xfrm>
          <a:solidFill>
            <a:schemeClr val="bg1"/>
          </a:solidFill>
        </p:spPr>
        <p:txBody>
          <a:bodyPr/>
          <a:lstStyle/>
          <a:p>
            <a:r>
              <a:rPr lang="en-US" dirty="0" smtClean="0">
                <a:latin typeface="Arial" panose="020B0604020202020204" pitchFamily="34" charset="0"/>
                <a:ea typeface="Champagne &amp; Limousines" panose="020B0502020202020204" pitchFamily="34" charset="0"/>
                <a:cs typeface="Arial" panose="020B0604020202020204" pitchFamily="34" charset="0"/>
              </a:rPr>
              <a:t>Cheerleading was a big part of my life… but, it came with serious “highs” and “lows”</a:t>
            </a:r>
          </a:p>
          <a:p>
            <a:endParaRPr lang="en-US" dirty="0">
              <a:latin typeface="Arial" panose="020B0604020202020204" pitchFamily="34" charset="0"/>
              <a:ea typeface="Champagne &amp; Limousines" panose="020B0502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4872" t="11282" r="2513" b="6462"/>
          <a:stretch/>
        </p:blipFill>
        <p:spPr>
          <a:xfrm>
            <a:off x="4975386" y="1463040"/>
            <a:ext cx="7011461" cy="5235748"/>
          </a:xfrm>
          <a:prstGeom prst="rect">
            <a:avLst/>
          </a:prstGeom>
        </p:spPr>
      </p:pic>
    </p:spTree>
    <p:extLst>
      <p:ext uri="{BB962C8B-B14F-4D97-AF65-F5344CB8AC3E}">
        <p14:creationId xmlns:p14="http://schemas.microsoft.com/office/powerpoint/2010/main" val="37069308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870</Words>
  <Application>Microsoft Office PowerPoint</Application>
  <PresentationFormat>Widescreen</PresentationFormat>
  <Paragraphs>135</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Champagne &amp; Limousines</vt:lpstr>
      <vt:lpstr>French Script MT</vt:lpstr>
      <vt:lpstr>Office Theme</vt:lpstr>
      <vt:lpstr>Maggie Oldham</vt:lpstr>
      <vt:lpstr>Introduction</vt:lpstr>
      <vt:lpstr>The Early Years</vt:lpstr>
      <vt:lpstr>The Early Years</vt:lpstr>
      <vt:lpstr>The Early Years</vt:lpstr>
      <vt:lpstr>Middle School</vt:lpstr>
      <vt:lpstr>Middle School</vt:lpstr>
      <vt:lpstr>High School</vt:lpstr>
      <vt:lpstr>High School</vt:lpstr>
      <vt:lpstr>High School</vt:lpstr>
      <vt:lpstr>PowerPoint Presentation</vt:lpstr>
      <vt:lpstr>High School</vt:lpstr>
      <vt:lpstr>High School</vt:lpstr>
      <vt:lpstr>High School</vt:lpstr>
      <vt:lpstr>College</vt:lpstr>
      <vt:lpstr>College</vt:lpstr>
      <vt:lpstr>College</vt:lpstr>
      <vt:lpstr>First Jobs</vt:lpstr>
      <vt:lpstr>Internships</vt:lpstr>
      <vt:lpstr>Jobs After College</vt:lpstr>
      <vt:lpstr>The Big Move</vt:lpstr>
      <vt:lpstr>The Big Move</vt:lpstr>
      <vt:lpstr>I love LA!!</vt:lpstr>
      <vt:lpstr>I love LA!!</vt:lpstr>
      <vt:lpstr>Modern Etiquette Coach</vt:lpstr>
      <vt:lpstr>Modern Etiquette Coach</vt:lpstr>
      <vt:lpstr>Final Thoughts</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Maggie Oldham</dc:title>
  <dc:creator>Maggie Byrne</dc:creator>
  <cp:lastModifiedBy>Maggie Byrne</cp:lastModifiedBy>
  <cp:revision>31</cp:revision>
  <dcterms:created xsi:type="dcterms:W3CDTF">2015-08-16T23:50:45Z</dcterms:created>
  <dcterms:modified xsi:type="dcterms:W3CDTF">2015-08-17T05:02:48Z</dcterms:modified>
</cp:coreProperties>
</file>