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gif" ContentType="image/gif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3004800" cy="9753600"/>
  <p:notesSz cx="6858000" cy="9144000"/>
  <p:defaultTextStyle>
    <a:lvl1pPr algn="ctr" defTabSz="584200">
      <a:defRPr sz="3600">
        <a:solidFill>
          <a:srgbClr val="535353"/>
        </a:solidFill>
        <a:latin typeface="+mn-lt"/>
        <a:ea typeface="+mn-ea"/>
        <a:cs typeface="+mn-cs"/>
        <a:sym typeface="Gill Sans Light"/>
      </a:defRPr>
    </a:lvl1pPr>
    <a:lvl2pPr indent="228600" algn="ctr" defTabSz="584200">
      <a:defRPr sz="3600">
        <a:solidFill>
          <a:srgbClr val="535353"/>
        </a:solidFill>
        <a:latin typeface="+mn-lt"/>
        <a:ea typeface="+mn-ea"/>
        <a:cs typeface="+mn-cs"/>
        <a:sym typeface="Gill Sans Light"/>
      </a:defRPr>
    </a:lvl2pPr>
    <a:lvl3pPr indent="457200" algn="ctr" defTabSz="584200">
      <a:defRPr sz="3600">
        <a:solidFill>
          <a:srgbClr val="535353"/>
        </a:solidFill>
        <a:latin typeface="+mn-lt"/>
        <a:ea typeface="+mn-ea"/>
        <a:cs typeface="+mn-cs"/>
        <a:sym typeface="Gill Sans Light"/>
      </a:defRPr>
    </a:lvl3pPr>
    <a:lvl4pPr indent="685800" algn="ctr" defTabSz="584200">
      <a:defRPr sz="3600">
        <a:solidFill>
          <a:srgbClr val="535353"/>
        </a:solidFill>
        <a:latin typeface="+mn-lt"/>
        <a:ea typeface="+mn-ea"/>
        <a:cs typeface="+mn-cs"/>
        <a:sym typeface="Gill Sans Light"/>
      </a:defRPr>
    </a:lvl4pPr>
    <a:lvl5pPr indent="914400" algn="ctr" defTabSz="584200">
      <a:defRPr sz="3600">
        <a:solidFill>
          <a:srgbClr val="535353"/>
        </a:solidFill>
        <a:latin typeface="+mn-lt"/>
        <a:ea typeface="+mn-ea"/>
        <a:cs typeface="+mn-cs"/>
        <a:sym typeface="Gill Sans Light"/>
      </a:defRPr>
    </a:lvl5pPr>
    <a:lvl6pPr indent="1143000" algn="ctr" defTabSz="584200">
      <a:defRPr sz="3600">
        <a:solidFill>
          <a:srgbClr val="535353"/>
        </a:solidFill>
        <a:latin typeface="+mn-lt"/>
        <a:ea typeface="+mn-ea"/>
        <a:cs typeface="+mn-cs"/>
        <a:sym typeface="Gill Sans Light"/>
      </a:defRPr>
    </a:lvl6pPr>
    <a:lvl7pPr indent="1371600" algn="ctr" defTabSz="584200">
      <a:defRPr sz="3600">
        <a:solidFill>
          <a:srgbClr val="535353"/>
        </a:solidFill>
        <a:latin typeface="+mn-lt"/>
        <a:ea typeface="+mn-ea"/>
        <a:cs typeface="+mn-cs"/>
        <a:sym typeface="Gill Sans Light"/>
      </a:defRPr>
    </a:lvl7pPr>
    <a:lvl8pPr indent="1600200" algn="ctr" defTabSz="584200">
      <a:defRPr sz="3600">
        <a:solidFill>
          <a:srgbClr val="535353"/>
        </a:solidFill>
        <a:latin typeface="+mn-lt"/>
        <a:ea typeface="+mn-ea"/>
        <a:cs typeface="+mn-cs"/>
        <a:sym typeface="Gill Sans Light"/>
      </a:defRPr>
    </a:lvl8pPr>
    <a:lvl9pPr indent="1828800" algn="ctr" defTabSz="584200">
      <a:defRPr sz="3600">
        <a:solidFill>
          <a:srgbClr val="535353"/>
        </a:solidFill>
        <a:latin typeface="+mn-lt"/>
        <a:ea typeface="+mn-ea"/>
        <a:cs typeface="+mn-cs"/>
        <a:sym typeface="Gill Sans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D4553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3D4553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06B7E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3D4553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06B7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50800" cap="flat">
              <a:noFill/>
              <a:miter lim="400000"/>
            </a:ln>
          </a:left>
          <a:right>
            <a:ln w="50800" cap="flat">
              <a:noFill/>
              <a:miter lim="400000"/>
            </a:ln>
          </a:right>
          <a:top>
            <a:ln w="50800" cap="flat">
              <a:noFill/>
              <a:miter lim="400000"/>
            </a:ln>
          </a:top>
          <a:bottom>
            <a:ln w="50800" cap="flat">
              <a:noFill/>
              <a:miter lim="400000"/>
            </a:ln>
          </a:bottom>
          <a:insideH>
            <a:ln w="50800" cap="flat">
              <a:noFill/>
              <a:miter lim="400000"/>
            </a:ln>
          </a:insideH>
          <a:insideV>
            <a:ln w="508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5E6E5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A5F5E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BEBEB"/>
          </a:solidFill>
        </a:fill>
      </a:tcStyle>
    </a:band2H>
    <a:firstCo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E5E6E5"/>
          </a:solidFill>
        </a:fill>
      </a:tcStyle>
    </a:firstCol>
    <a:la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lastRow>
    <a:fir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A5F5E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A5F5E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6"/>
    <p:restoredTop sz="94672"/>
  </p:normalViewPr>
  <p:slideViewPr>
    <p:cSldViewPr snapToGrid="0" snapToObjects="1">
      <p:cViewPr varScale="1">
        <p:scale>
          <a:sx n="145" d="100"/>
          <a:sy n="145" d="100"/>
        </p:scale>
        <p:origin x="271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3" name="Shape 4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179669670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title"/>
          </p:nvPr>
        </p:nvSpPr>
        <p:spPr>
          <a:xfrm>
            <a:off x="355600" y="2044700"/>
            <a:ext cx="12293600" cy="3238500"/>
          </a:xfrm>
          <a:prstGeom prst="rect">
            <a:avLst/>
          </a:prstGeom>
        </p:spPr>
        <p:txBody>
          <a:bodyPr anchor="b"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7200" cap="all">
                <a:solidFill>
                  <a:srgbClr val="535353"/>
                </a:solidFill>
              </a:rPr>
              <a:t>Title Text</a:t>
            </a:r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xfrm>
            <a:off x="355600" y="5270500"/>
            <a:ext cx="12293600" cy="12954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1pPr>
            <a:lvl2pPr marL="0" indent="22860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2pPr>
            <a:lvl3pPr marL="0" indent="45720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3pPr>
            <a:lvl4pPr marL="0" indent="68580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4pPr>
            <a:lvl5pPr marL="0" indent="91440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Five</a:t>
            </a:r>
          </a:p>
        </p:txBody>
      </p:sp>
      <p:sp>
        <p:nvSpPr>
          <p:cNvPr id="8" name="Shape 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xfrm>
            <a:off x="1270000" y="6908800"/>
            <a:ext cx="10464800" cy="1282700"/>
          </a:xfrm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7200" cap="all">
                <a:solidFill>
                  <a:srgbClr val="535353"/>
                </a:solidFill>
              </a:rPr>
              <a:t>Title Text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1pPr>
            <a:lvl2pPr marL="0" indent="22860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2pPr>
            <a:lvl3pPr marL="0" indent="45720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3pPr>
            <a:lvl4pPr marL="0" indent="68580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4pPr>
            <a:lvl5pPr marL="0" indent="91440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Five</a:t>
            </a:r>
          </a:p>
        </p:txBody>
      </p:sp>
      <p:sp>
        <p:nvSpPr>
          <p:cNvPr id="12" name="Shape 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355600" y="3251200"/>
            <a:ext cx="12293600" cy="3238500"/>
          </a:xfrm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7200" cap="all">
                <a:solidFill>
                  <a:srgbClr val="535353"/>
                </a:solidFill>
              </a:rPr>
              <a:t>Title Text</a:t>
            </a:r>
          </a:p>
        </p:txBody>
      </p:sp>
      <p:sp>
        <p:nvSpPr>
          <p:cNvPr id="15" name="Shape 1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/>
          </p:cNvSpPr>
          <p:nvPr>
            <p:ph type="title"/>
          </p:nvPr>
        </p:nvSpPr>
        <p:spPr>
          <a:xfrm>
            <a:off x="355600" y="1016000"/>
            <a:ext cx="5892800" cy="3886200"/>
          </a:xfrm>
          <a:prstGeom prst="rect">
            <a:avLst/>
          </a:prstGeom>
        </p:spPr>
        <p:txBody>
          <a:bodyPr anchor="b"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7200" cap="all">
                <a:solidFill>
                  <a:srgbClr val="535353"/>
                </a:solidFill>
              </a:rPr>
              <a:t>Title Text</a:t>
            </a:r>
          </a:p>
        </p:txBody>
      </p:sp>
      <p:sp>
        <p:nvSpPr>
          <p:cNvPr id="18" name="Shape 18"/>
          <p:cNvSpPr>
            <a:spLocks noGrp="1"/>
          </p:cNvSpPr>
          <p:nvPr>
            <p:ph type="body" idx="1"/>
          </p:nvPr>
        </p:nvSpPr>
        <p:spPr>
          <a:xfrm>
            <a:off x="355600" y="4889500"/>
            <a:ext cx="5892800" cy="3886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1pPr>
            <a:lvl2pPr marL="0" indent="22860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2pPr>
            <a:lvl3pPr marL="0" indent="45720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3pPr>
            <a:lvl4pPr marL="0" indent="68580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4pPr>
            <a:lvl5pPr marL="0" indent="91440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Five</a:t>
            </a:r>
          </a:p>
        </p:txBody>
      </p:sp>
      <p:sp>
        <p:nvSpPr>
          <p:cNvPr id="19" name="Shape 1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7200" cap="all">
                <a:solidFill>
                  <a:srgbClr val="535353"/>
                </a:solidFill>
              </a:rP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7200" cap="all">
                <a:solidFill>
                  <a:srgbClr val="535353"/>
                </a:solidFill>
              </a:rPr>
              <a:t>Title Text</a:t>
            </a:r>
          </a:p>
        </p:txBody>
      </p:sp>
      <p:sp>
        <p:nvSpPr>
          <p:cNvPr id="25" name="Shape 2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Body Level Five</a:t>
            </a:r>
          </a:p>
        </p:txBody>
      </p:sp>
      <p:sp>
        <p:nvSpPr>
          <p:cNvPr id="26" name="Shape 2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7200" cap="all">
                <a:solidFill>
                  <a:srgbClr val="535353"/>
                </a:solidFill>
              </a:rPr>
              <a:t>Title Text</a:t>
            </a:r>
          </a:p>
        </p:txBody>
      </p:sp>
      <p:sp>
        <p:nvSpPr>
          <p:cNvPr id="29" name="Shape 29"/>
          <p:cNvSpPr>
            <a:spLocks noGrp="1"/>
          </p:cNvSpPr>
          <p:nvPr>
            <p:ph type="body" idx="1"/>
          </p:nvPr>
        </p:nvSpPr>
        <p:spPr>
          <a:xfrm>
            <a:off x="355600" y="2730500"/>
            <a:ext cx="5892800" cy="6299200"/>
          </a:xfrm>
          <a:prstGeom prst="rect">
            <a:avLst/>
          </a:prstGeom>
        </p:spPr>
        <p:txBody>
          <a:bodyPr/>
          <a:lstStyle>
            <a:lvl1pPr marL="431800" indent="-431800">
              <a:lnSpc>
                <a:spcPct val="100000"/>
              </a:lnSpc>
              <a:spcBef>
                <a:spcPts val="3800"/>
              </a:spcBef>
              <a:defRPr sz="3800"/>
            </a:lvl1pPr>
            <a:lvl2pPr marL="863600" indent="-431800">
              <a:lnSpc>
                <a:spcPct val="100000"/>
              </a:lnSpc>
              <a:spcBef>
                <a:spcPts val="3800"/>
              </a:spcBef>
              <a:defRPr sz="3800"/>
            </a:lvl2pPr>
            <a:lvl3pPr marL="1295400" indent="-431800">
              <a:lnSpc>
                <a:spcPct val="100000"/>
              </a:lnSpc>
              <a:spcBef>
                <a:spcPts val="3800"/>
              </a:spcBef>
              <a:defRPr sz="3800"/>
            </a:lvl3pPr>
            <a:lvl4pPr marL="1727200" indent="-431800">
              <a:lnSpc>
                <a:spcPct val="100000"/>
              </a:lnSpc>
              <a:spcBef>
                <a:spcPts val="3800"/>
              </a:spcBef>
              <a:defRPr sz="3800"/>
            </a:lvl4pPr>
            <a:lvl5pPr marL="2159000" indent="-431800">
              <a:lnSpc>
                <a:spcPct val="100000"/>
              </a:lnSpc>
              <a:spcBef>
                <a:spcPts val="3800"/>
              </a:spcBef>
              <a:defRPr sz="38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Five</a:t>
            </a:r>
          </a:p>
        </p:txBody>
      </p:sp>
      <p:sp>
        <p:nvSpPr>
          <p:cNvPr id="30" name="Shape 3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body" idx="1"/>
          </p:nvPr>
        </p:nvSpPr>
        <p:spPr>
          <a:xfrm>
            <a:off x="762000" y="762000"/>
            <a:ext cx="11468100" cy="82169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Body Level Five</a:t>
            </a:r>
          </a:p>
        </p:txBody>
      </p:sp>
      <p:sp>
        <p:nvSpPr>
          <p:cNvPr id="33" name="Shape 3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355600" y="254000"/>
            <a:ext cx="122936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7200" cap="all">
                <a:solidFill>
                  <a:srgbClr val="535353"/>
                </a:solidFill>
              </a:rP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355600" y="2730500"/>
            <a:ext cx="12293600" cy="629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324599" y="9271000"/>
            <a:ext cx="342901" cy="35560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>
              <a:defRPr sz="1800"/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algn="ctr" defTabSz="584200">
        <a:defRPr sz="7200" cap="all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1pPr>
      <a:lvl2pPr indent="228600" algn="ctr" defTabSz="584200">
        <a:defRPr sz="7200" cap="all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2pPr>
      <a:lvl3pPr indent="457200" algn="ctr" defTabSz="584200">
        <a:defRPr sz="7200" cap="all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3pPr>
      <a:lvl4pPr indent="685800" algn="ctr" defTabSz="584200">
        <a:defRPr sz="7200" cap="all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4pPr>
      <a:lvl5pPr indent="914400" algn="ctr" defTabSz="584200">
        <a:defRPr sz="7200" cap="all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5pPr>
      <a:lvl6pPr indent="1143000" algn="ctr" defTabSz="584200">
        <a:defRPr sz="7200" cap="all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6pPr>
      <a:lvl7pPr indent="1371600" algn="ctr" defTabSz="584200">
        <a:defRPr sz="7200" cap="all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7pPr>
      <a:lvl8pPr indent="1600200" algn="ctr" defTabSz="584200">
        <a:defRPr sz="7200" cap="all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8pPr>
      <a:lvl9pPr indent="1828800" algn="ctr" defTabSz="584200">
        <a:defRPr sz="7200" cap="all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9pPr>
    </p:titleStyle>
    <p:bodyStyle>
      <a:lvl1pPr marL="520700" indent="-520700" defTabSz="584200">
        <a:lnSpc>
          <a:spcPct val="120000"/>
        </a:lnSpc>
        <a:spcBef>
          <a:spcPts val="4600"/>
        </a:spcBef>
        <a:buSzPct val="82000"/>
        <a:buChar char="•"/>
        <a:defRPr sz="46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1pPr>
      <a:lvl2pPr marL="1041400" indent="-520700" defTabSz="584200">
        <a:lnSpc>
          <a:spcPct val="120000"/>
        </a:lnSpc>
        <a:spcBef>
          <a:spcPts val="4600"/>
        </a:spcBef>
        <a:buSzPct val="82000"/>
        <a:buChar char="•"/>
        <a:defRPr sz="46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2pPr>
      <a:lvl3pPr marL="1562100" indent="-520700" defTabSz="584200">
        <a:lnSpc>
          <a:spcPct val="120000"/>
        </a:lnSpc>
        <a:spcBef>
          <a:spcPts val="4600"/>
        </a:spcBef>
        <a:buSzPct val="82000"/>
        <a:buChar char="•"/>
        <a:defRPr sz="46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3pPr>
      <a:lvl4pPr marL="2082800" indent="-520700" defTabSz="584200">
        <a:lnSpc>
          <a:spcPct val="120000"/>
        </a:lnSpc>
        <a:spcBef>
          <a:spcPts val="4600"/>
        </a:spcBef>
        <a:buSzPct val="82000"/>
        <a:buChar char="•"/>
        <a:defRPr sz="46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4pPr>
      <a:lvl5pPr marL="2603500" indent="-520700" defTabSz="584200">
        <a:lnSpc>
          <a:spcPct val="120000"/>
        </a:lnSpc>
        <a:spcBef>
          <a:spcPts val="4600"/>
        </a:spcBef>
        <a:buSzPct val="82000"/>
        <a:buChar char="•"/>
        <a:defRPr sz="46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5pPr>
      <a:lvl6pPr marL="3124200" indent="-520700" defTabSz="584200">
        <a:lnSpc>
          <a:spcPct val="120000"/>
        </a:lnSpc>
        <a:spcBef>
          <a:spcPts val="4600"/>
        </a:spcBef>
        <a:buSzPct val="82000"/>
        <a:buChar char="•"/>
        <a:defRPr sz="46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6pPr>
      <a:lvl7pPr marL="3644900" indent="-520700" defTabSz="584200">
        <a:lnSpc>
          <a:spcPct val="120000"/>
        </a:lnSpc>
        <a:spcBef>
          <a:spcPts val="4600"/>
        </a:spcBef>
        <a:buSzPct val="82000"/>
        <a:buChar char="•"/>
        <a:defRPr sz="46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7pPr>
      <a:lvl8pPr marL="4165600" indent="-520700" defTabSz="584200">
        <a:lnSpc>
          <a:spcPct val="120000"/>
        </a:lnSpc>
        <a:spcBef>
          <a:spcPts val="4600"/>
        </a:spcBef>
        <a:buSzPct val="82000"/>
        <a:buChar char="•"/>
        <a:defRPr sz="46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8pPr>
      <a:lvl9pPr marL="4686300" indent="-520700" defTabSz="584200">
        <a:lnSpc>
          <a:spcPct val="120000"/>
        </a:lnSpc>
        <a:spcBef>
          <a:spcPts val="4600"/>
        </a:spcBef>
        <a:buSzPct val="82000"/>
        <a:buChar char="•"/>
        <a:defRPr sz="46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1pPr>
      <a:lvl2pPr indent="2286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2pPr>
      <a:lvl3pPr indent="4572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3pPr>
      <a:lvl4pPr indent="6858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4pPr>
      <a:lvl5pPr indent="9144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5pPr>
      <a:lvl6pPr indent="11430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6pPr>
      <a:lvl7pPr indent="13716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7pPr>
      <a:lvl8pPr indent="16002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8pPr>
      <a:lvl9pPr indent="18288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Relationship Id="rId3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eg"/><Relationship Id="rId3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25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jpeg"/><Relationship Id="rId3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25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jpeg"/><Relationship Id="rId3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jpeg"/><Relationship Id="rId3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jpeg"/><Relationship Id="rId3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jpeg"/><Relationship Id="rId3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mailto:nima@razorgator.co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5" Type="http://schemas.openxmlformats.org/officeDocument/2006/relationships/image" Target="../media/image5.png"/><Relationship Id="rId6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jpe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7200" cap="all">
                <a:solidFill>
                  <a:srgbClr val="535353"/>
                </a:solidFill>
              </a:rPr>
              <a:t>Nima Moayedi</a:t>
            </a:r>
          </a:p>
        </p:txBody>
      </p:sp>
      <p:sp>
        <p:nvSpPr>
          <p:cNvPr id="46" name="Shape 4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 dirty="0">
                <a:solidFill>
                  <a:srgbClr val="6DA248"/>
                </a:solidFill>
              </a:rPr>
              <a:t>youth</a:t>
            </a:r>
            <a:r>
              <a:rPr sz="3800" dirty="0">
                <a:solidFill>
                  <a:srgbClr val="2DA1AA"/>
                </a:solidFill>
              </a:rPr>
              <a:t>business</a:t>
            </a:r>
            <a:r>
              <a:rPr sz="3800" dirty="0">
                <a:solidFill>
                  <a:srgbClr val="535353"/>
                </a:solidFill>
              </a:rPr>
              <a:t>: ALLIANCE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800" dirty="0" smtClean="0">
                <a:solidFill>
                  <a:srgbClr val="535353"/>
                </a:solidFill>
              </a:rPr>
              <a:t>April 26th</a:t>
            </a:r>
            <a:r>
              <a:rPr sz="3800" dirty="0" smtClean="0">
                <a:solidFill>
                  <a:srgbClr val="535353"/>
                </a:solidFill>
              </a:rPr>
              <a:t>, </a:t>
            </a:r>
            <a:r>
              <a:rPr sz="3800" dirty="0">
                <a:solidFill>
                  <a:srgbClr val="535353"/>
                </a:solidFill>
              </a:rPr>
              <a:t>2015</a:t>
            </a:r>
          </a:p>
        </p:txBody>
      </p:sp>
      <p:sp>
        <p:nvSpPr>
          <p:cNvPr id="47" name="Shape 47"/>
          <p:cNvSpPr/>
          <p:nvPr/>
        </p:nvSpPr>
        <p:spPr>
          <a:xfrm>
            <a:off x="4018942" y="1023478"/>
            <a:ext cx="4966916" cy="620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>
                <a:solidFill>
                  <a:srgbClr val="5A5F5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A5F5E"/>
                </a:solidFill>
              </a:rPr>
              <a:t>Alliance - Collins Family</a:t>
            </a:r>
          </a:p>
        </p:txBody>
      </p:sp>
      <p:sp>
        <p:nvSpPr>
          <p:cNvPr id="48" name="Shape 48"/>
          <p:cNvSpPr>
            <a:spLocks noGrp="1"/>
          </p:cNvSpPr>
          <p:nvPr>
            <p:ph type="sldNum" sz="quarter" idx="2"/>
          </p:nvPr>
        </p:nvSpPr>
        <p:spPr>
          <a:xfrm>
            <a:off x="6381749" y="9271000"/>
            <a:ext cx="228601" cy="355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535353"/>
                </a:solidFill>
              </a:rPr>
              <a:t>1</a:t>
            </a:fld>
            <a:endParaRPr>
              <a:solidFill>
                <a:srgbClr val="535353"/>
              </a:solidFill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" name="Group 119"/>
          <p:cNvGrpSpPr/>
          <p:nvPr/>
        </p:nvGrpSpPr>
        <p:grpSpPr>
          <a:xfrm>
            <a:off x="6781800" y="2730500"/>
            <a:ext cx="5461000" cy="6426200"/>
            <a:chOff x="-88900" y="-50800"/>
            <a:chExt cx="5461000" cy="6426200"/>
          </a:xfrm>
        </p:grpSpPr>
        <p:pic>
          <p:nvPicPr>
            <p:cNvPr id="118" name="edwards.jpg"/>
            <p:cNvPicPr/>
            <p:nvPr/>
          </p:nvPicPr>
          <p:blipFill>
            <a:blip r:embed="rId2">
              <a:extLst/>
            </a:blip>
            <a:srcRect t="6099" b="6099"/>
            <a:stretch>
              <a:fillRect/>
            </a:stretch>
          </p:blipFill>
          <p:spPr>
            <a:xfrm>
              <a:off x="0" y="0"/>
              <a:ext cx="5283200" cy="61849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17" name="Picture 116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88900" y="-50800"/>
              <a:ext cx="5461000" cy="6426200"/>
            </a:xfrm>
            <a:prstGeom prst="rect">
              <a:avLst/>
            </a:prstGeom>
            <a:effectLst/>
          </p:spPr>
        </p:pic>
      </p:grpSp>
      <p:sp>
        <p:nvSpPr>
          <p:cNvPr id="120" name="Shape 1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7200" cap="all">
                <a:solidFill>
                  <a:srgbClr val="535353"/>
                </a:solidFill>
              </a:rPr>
              <a:t>high school </a:t>
            </a:r>
          </a:p>
        </p:txBody>
      </p:sp>
      <p:sp>
        <p:nvSpPr>
          <p:cNvPr id="121" name="Shape 12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71347" lvl="0" indent="-371347" defTabSz="502412">
              <a:spcBef>
                <a:spcPts val="3200"/>
              </a:spcBef>
              <a:defRPr sz="1800">
                <a:solidFill>
                  <a:srgbClr val="000000"/>
                </a:solidFill>
              </a:defRPr>
            </a:pPr>
            <a:r>
              <a:rPr sz="3268">
                <a:solidFill>
                  <a:srgbClr val="535353"/>
                </a:solidFill>
              </a:rPr>
              <a:t>I worked at the movie theater starting when I was 16 years old</a:t>
            </a:r>
          </a:p>
          <a:p>
            <a:pPr marL="1026093" lvl="2" indent="-283397" defTabSz="502412">
              <a:spcBef>
                <a:spcPts val="3200"/>
              </a:spcBef>
              <a:defRPr sz="1800">
                <a:solidFill>
                  <a:srgbClr val="000000"/>
                </a:solidFill>
              </a:defRPr>
            </a:pPr>
            <a:r>
              <a:rPr sz="2494">
                <a:solidFill>
                  <a:srgbClr val="535353"/>
                </a:solidFill>
              </a:rPr>
              <a:t>Didn’t pay for movies! yeah!</a:t>
            </a:r>
            <a:r>
              <a:rPr sz="3268">
                <a:solidFill>
                  <a:srgbClr val="535353"/>
                </a:solidFill>
              </a:rPr>
              <a:t> </a:t>
            </a:r>
          </a:p>
          <a:p>
            <a:pPr marL="371347" lvl="0" indent="-371347" defTabSz="502412">
              <a:spcBef>
                <a:spcPts val="3200"/>
              </a:spcBef>
              <a:defRPr sz="1800">
                <a:solidFill>
                  <a:srgbClr val="000000"/>
                </a:solidFill>
              </a:defRPr>
            </a:pPr>
            <a:r>
              <a:rPr sz="3268">
                <a:solidFill>
                  <a:srgbClr val="535353"/>
                </a:solidFill>
              </a:rPr>
              <a:t>I was hired to work concessions, but also cleaned the theater after shows and took tickets up front</a:t>
            </a:r>
          </a:p>
          <a:p>
            <a:pPr marL="371347" lvl="0" indent="-371347" defTabSz="502412">
              <a:spcBef>
                <a:spcPts val="3200"/>
              </a:spcBef>
              <a:defRPr sz="1800">
                <a:solidFill>
                  <a:srgbClr val="000000"/>
                </a:solidFill>
              </a:defRPr>
            </a:pPr>
            <a:r>
              <a:rPr sz="3268">
                <a:solidFill>
                  <a:srgbClr val="535353"/>
                </a:solidFill>
              </a:rPr>
              <a:t>Learned to deal with angry /impatient customers and learned to jump in and help wherever I could when things got crazy</a:t>
            </a:r>
          </a:p>
        </p:txBody>
      </p:sp>
      <p:sp>
        <p:nvSpPr>
          <p:cNvPr id="122" name="Shape 1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535353"/>
                </a:solidFill>
              </a:rPr>
              <a:t>10</a:t>
            </a:fld>
            <a:endParaRPr>
              <a:solidFill>
                <a:srgbClr val="535353"/>
              </a:solidFill>
            </a:endParaRP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7200" cap="all">
                <a:solidFill>
                  <a:srgbClr val="535353"/>
                </a:solidFill>
              </a:rPr>
              <a:t>getting into college</a:t>
            </a:r>
          </a:p>
        </p:txBody>
      </p:sp>
      <p:sp>
        <p:nvSpPr>
          <p:cNvPr id="125" name="Shape 125"/>
          <p:cNvSpPr>
            <a:spLocks noGrp="1"/>
          </p:cNvSpPr>
          <p:nvPr>
            <p:ph type="body" idx="1"/>
          </p:nvPr>
        </p:nvSpPr>
        <p:spPr>
          <a:xfrm>
            <a:off x="355600" y="2730500"/>
            <a:ext cx="6935838" cy="6299200"/>
          </a:xfrm>
          <a:prstGeom prst="rect">
            <a:avLst/>
          </a:prstGeom>
        </p:spPr>
        <p:txBody>
          <a:bodyPr/>
          <a:lstStyle/>
          <a:p>
            <a:pPr marL="307212" lvl="0" indent="-307212" defTabSz="344677">
              <a:spcBef>
                <a:spcPts val="2700"/>
              </a:spcBef>
              <a:defRPr sz="1800">
                <a:solidFill>
                  <a:srgbClr val="000000"/>
                </a:solidFill>
              </a:defRPr>
            </a:pPr>
            <a:r>
              <a:rPr sz="2714">
                <a:solidFill>
                  <a:srgbClr val="535353"/>
                </a:solidFill>
              </a:rPr>
              <a:t>I did well in most my classes and my parents were always on me about grades. No excuses!</a:t>
            </a:r>
          </a:p>
          <a:p>
            <a:pPr marL="307212" lvl="0" indent="-307212" defTabSz="344677">
              <a:spcBef>
                <a:spcPts val="2700"/>
              </a:spcBef>
              <a:defRPr sz="1800">
                <a:solidFill>
                  <a:srgbClr val="000000"/>
                </a:solidFill>
              </a:defRPr>
            </a:pPr>
            <a:r>
              <a:rPr sz="2714">
                <a:solidFill>
                  <a:srgbClr val="535353"/>
                </a:solidFill>
              </a:rPr>
              <a:t>I took an SAT course with the Princeton Review</a:t>
            </a:r>
          </a:p>
          <a:p>
            <a:pPr marL="614425" lvl="1" indent="-307212" defTabSz="344677">
              <a:spcBef>
                <a:spcPts val="2700"/>
              </a:spcBef>
              <a:defRPr sz="1800">
                <a:solidFill>
                  <a:srgbClr val="000000"/>
                </a:solidFill>
              </a:defRPr>
            </a:pPr>
            <a:r>
              <a:rPr sz="2714">
                <a:solidFill>
                  <a:srgbClr val="535353"/>
                </a:solidFill>
              </a:rPr>
              <a:t>My sore improved so much that I was asked to come back and teach once I graduated</a:t>
            </a:r>
          </a:p>
          <a:p>
            <a:pPr marL="614425" lvl="1" indent="-307212" defTabSz="344677">
              <a:spcBef>
                <a:spcPts val="2700"/>
              </a:spcBef>
              <a:defRPr sz="1800">
                <a:solidFill>
                  <a:srgbClr val="000000"/>
                </a:solidFill>
              </a:defRPr>
            </a:pPr>
            <a:r>
              <a:rPr sz="2714">
                <a:solidFill>
                  <a:srgbClr val="535353"/>
                </a:solidFill>
              </a:rPr>
              <a:t>Ended up becoming teacher of the year and taught SAT Math, English and the GRE for 4 years with them. Some of my fondest memories of that time</a:t>
            </a:r>
          </a:p>
        </p:txBody>
      </p:sp>
      <p:grpSp>
        <p:nvGrpSpPr>
          <p:cNvPr id="128" name="Group 128"/>
          <p:cNvGrpSpPr/>
          <p:nvPr/>
        </p:nvGrpSpPr>
        <p:grpSpPr>
          <a:xfrm>
            <a:off x="7679823" y="2872555"/>
            <a:ext cx="4852483" cy="6015090"/>
            <a:chOff x="-88900" y="-50800"/>
            <a:chExt cx="4852482" cy="6015089"/>
          </a:xfrm>
        </p:grpSpPr>
        <p:pic>
          <p:nvPicPr>
            <p:cNvPr id="127" name="highschool.jp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674683" cy="577379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26" name="Picture 125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88900" y="-50800"/>
              <a:ext cx="4852483" cy="6015090"/>
            </a:xfrm>
            <a:prstGeom prst="rect">
              <a:avLst/>
            </a:prstGeom>
            <a:effectLst/>
          </p:spPr>
        </p:pic>
      </p:grpSp>
      <p:sp>
        <p:nvSpPr>
          <p:cNvPr id="129" name="Shape 12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535353"/>
                </a:solidFill>
              </a:rPr>
              <a:t>11</a:t>
            </a:fld>
            <a:endParaRPr>
              <a:solidFill>
                <a:srgbClr val="535353"/>
              </a:solidFill>
            </a:endParaRP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" name="Group 133"/>
          <p:cNvGrpSpPr/>
          <p:nvPr/>
        </p:nvGrpSpPr>
        <p:grpSpPr>
          <a:xfrm>
            <a:off x="6680200" y="2400300"/>
            <a:ext cx="5664200" cy="6578600"/>
            <a:chOff x="-190500" y="-203200"/>
            <a:chExt cx="5664200" cy="6578600"/>
          </a:xfrm>
        </p:grpSpPr>
        <p:pic>
          <p:nvPicPr>
            <p:cNvPr id="132" name="Screen Shot 2015-03-02 at 5.25.43 PM.png"/>
            <p:cNvPicPr/>
            <p:nvPr/>
          </p:nvPicPr>
          <p:blipFill>
            <a:blip r:embed="rId2">
              <a:extLst/>
            </a:blip>
            <a:srcRect l="9407" r="9407"/>
            <a:stretch>
              <a:fillRect/>
            </a:stretch>
          </p:blipFill>
          <p:spPr>
            <a:xfrm>
              <a:off x="0" y="0"/>
              <a:ext cx="5283200" cy="61849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31" name="Picture 130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90500" y="-203200"/>
              <a:ext cx="5664200" cy="6578600"/>
            </a:xfrm>
            <a:prstGeom prst="rect">
              <a:avLst/>
            </a:prstGeom>
            <a:effectLst/>
          </p:spPr>
        </p:pic>
      </p:grpSp>
      <p:sp>
        <p:nvSpPr>
          <p:cNvPr id="134" name="Shape 13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7200" cap="all">
                <a:solidFill>
                  <a:srgbClr val="535353"/>
                </a:solidFill>
              </a:rPr>
              <a:t>college</a:t>
            </a:r>
          </a:p>
        </p:txBody>
      </p:sp>
      <p:sp>
        <p:nvSpPr>
          <p:cNvPr id="135" name="Shape 13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I went to University of California, Irvine (UCI)</a:t>
            </a:r>
          </a:p>
        </p:txBody>
      </p:sp>
      <p:pic>
        <p:nvPicPr>
          <p:cNvPr id="136" name="uc-irvine-logo.gi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38780" y="2510252"/>
            <a:ext cx="1326440" cy="1493225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Shape 1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535353"/>
                </a:solidFill>
              </a:rPr>
              <a:t>12</a:t>
            </a:fld>
            <a:endParaRPr>
              <a:solidFill>
                <a:srgbClr val="535353"/>
              </a:solidFill>
            </a:endParaRP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7200" cap="all">
                <a:solidFill>
                  <a:srgbClr val="535353"/>
                </a:solidFill>
              </a:rPr>
              <a:t>college</a:t>
            </a:r>
          </a:p>
        </p:txBody>
      </p:sp>
      <p:sp>
        <p:nvSpPr>
          <p:cNvPr id="140" name="Shape 14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48869" lvl="0" indent="-348869" defTabSz="391414">
              <a:spcBef>
                <a:spcPts val="3000"/>
              </a:spcBef>
              <a:defRPr sz="1800">
                <a:solidFill>
                  <a:srgbClr val="000000"/>
                </a:solidFill>
              </a:defRPr>
            </a:pPr>
            <a:r>
              <a:rPr sz="3082">
                <a:solidFill>
                  <a:srgbClr val="535353"/>
                </a:solidFill>
              </a:rPr>
              <a:t>I majored in Political Science and minored in Sociology: Law and Criminology</a:t>
            </a:r>
          </a:p>
          <a:p>
            <a:pPr marL="348869" lvl="0" indent="-348869" defTabSz="391414">
              <a:spcBef>
                <a:spcPts val="3000"/>
              </a:spcBef>
              <a:defRPr sz="1800">
                <a:solidFill>
                  <a:srgbClr val="000000"/>
                </a:solidFill>
              </a:defRPr>
            </a:pPr>
            <a:r>
              <a:rPr sz="3082">
                <a:solidFill>
                  <a:srgbClr val="535353"/>
                </a:solidFill>
              </a:rPr>
              <a:t>I had a pretty well balanced mix of school, work and personal life</a:t>
            </a:r>
          </a:p>
          <a:p>
            <a:pPr marL="697738" lvl="1" indent="-348869" defTabSz="391414">
              <a:spcBef>
                <a:spcPts val="3000"/>
              </a:spcBef>
              <a:defRPr sz="1800">
                <a:solidFill>
                  <a:srgbClr val="000000"/>
                </a:solidFill>
              </a:defRPr>
            </a:pPr>
            <a:r>
              <a:rPr sz="3082">
                <a:solidFill>
                  <a:srgbClr val="535353"/>
                </a:solidFill>
              </a:rPr>
              <a:t>At school I enjoyed statistics and did research with an incredible professor, Dr. Noviello. I also loved all my criminology classes</a:t>
            </a:r>
          </a:p>
          <a:p>
            <a:pPr marL="697738" lvl="1" indent="-348869" defTabSz="391414">
              <a:spcBef>
                <a:spcPts val="3000"/>
              </a:spcBef>
              <a:defRPr sz="1800">
                <a:solidFill>
                  <a:srgbClr val="000000"/>
                </a:solidFill>
              </a:defRPr>
            </a:pPr>
            <a:r>
              <a:rPr sz="3082">
                <a:solidFill>
                  <a:srgbClr val="535353"/>
                </a:solidFill>
              </a:rPr>
              <a:t>I worked at computer store, first at Computer City and then Computer Palace</a:t>
            </a:r>
          </a:p>
          <a:p>
            <a:pPr marL="697738" lvl="1" indent="-348869" defTabSz="391414">
              <a:spcBef>
                <a:spcPts val="3000"/>
              </a:spcBef>
              <a:defRPr sz="1800">
                <a:solidFill>
                  <a:srgbClr val="000000"/>
                </a:solidFill>
              </a:defRPr>
            </a:pPr>
            <a:r>
              <a:rPr sz="3082">
                <a:solidFill>
                  <a:srgbClr val="535353"/>
                </a:solidFill>
              </a:rPr>
              <a:t>I promoted parties under the brand “Mystery 4” :-) (still around, but I’m not involved)</a:t>
            </a:r>
          </a:p>
        </p:txBody>
      </p:sp>
      <p:sp>
        <p:nvSpPr>
          <p:cNvPr id="141" name="Shape 1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535353"/>
                </a:solidFill>
              </a:rPr>
              <a:t>13</a:t>
            </a:fld>
            <a:endParaRPr>
              <a:solidFill>
                <a:srgbClr val="535353"/>
              </a:solidFill>
            </a:endParaRP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7200" cap="all">
                <a:solidFill>
                  <a:srgbClr val="535353"/>
                </a:solidFill>
              </a:rPr>
              <a:t>college</a:t>
            </a:r>
          </a:p>
        </p:txBody>
      </p:sp>
      <p:sp>
        <p:nvSpPr>
          <p:cNvPr id="144" name="Shape 144"/>
          <p:cNvSpPr>
            <a:spLocks noGrp="1"/>
          </p:cNvSpPr>
          <p:nvPr>
            <p:ph type="body" idx="1"/>
          </p:nvPr>
        </p:nvSpPr>
        <p:spPr>
          <a:xfrm>
            <a:off x="736600" y="2730500"/>
            <a:ext cx="5333504" cy="5047407"/>
          </a:xfrm>
          <a:prstGeom prst="rect">
            <a:avLst/>
          </a:prstGeom>
        </p:spPr>
        <p:txBody>
          <a:bodyPr/>
          <a:lstStyle/>
          <a:p>
            <a:pPr marL="0" lvl="0" indent="0" defTabSz="490727">
              <a:spcBef>
                <a:spcPts val="31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3191">
                <a:solidFill>
                  <a:srgbClr val="535353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Classes I enjoyed</a:t>
            </a:r>
          </a:p>
          <a:p>
            <a:pPr marL="361320" lvl="0" indent="-361320" defTabSz="394715">
              <a:spcBef>
                <a:spcPts val="3100"/>
              </a:spcBef>
              <a:buClr>
                <a:srgbClr val="535353"/>
              </a:buClr>
              <a:defRPr sz="1800">
                <a:solidFill>
                  <a:srgbClr val="000000"/>
                </a:solidFill>
              </a:defRPr>
            </a:pPr>
            <a:r>
              <a:rPr sz="3191">
                <a:solidFill>
                  <a:srgbClr val="535353"/>
                </a:solidFill>
              </a:rPr>
              <a:t>Probability and Statistics</a:t>
            </a:r>
          </a:p>
          <a:p>
            <a:pPr marL="361320" lvl="0" indent="-361320" defTabSz="394715">
              <a:spcBef>
                <a:spcPts val="3100"/>
              </a:spcBef>
              <a:buClr>
                <a:srgbClr val="535353"/>
              </a:buClr>
              <a:defRPr sz="1800">
                <a:solidFill>
                  <a:srgbClr val="000000"/>
                </a:solidFill>
              </a:defRPr>
            </a:pPr>
            <a:r>
              <a:rPr sz="3191">
                <a:solidFill>
                  <a:srgbClr val="535353"/>
                </a:solidFill>
              </a:rPr>
              <a:t>International Business</a:t>
            </a:r>
          </a:p>
          <a:p>
            <a:pPr marL="361320" lvl="0" indent="-361320" defTabSz="394715">
              <a:spcBef>
                <a:spcPts val="3100"/>
              </a:spcBef>
              <a:buClr>
                <a:srgbClr val="535353"/>
              </a:buClr>
              <a:defRPr sz="1800">
                <a:solidFill>
                  <a:srgbClr val="000000"/>
                </a:solidFill>
              </a:defRPr>
            </a:pPr>
            <a:r>
              <a:rPr sz="3191">
                <a:solidFill>
                  <a:srgbClr val="535353"/>
                </a:solidFill>
              </a:rPr>
              <a:t>Macroeconomics</a:t>
            </a:r>
          </a:p>
          <a:p>
            <a:pPr marL="361320" lvl="0" indent="-361320" defTabSz="394715">
              <a:spcBef>
                <a:spcPts val="3100"/>
              </a:spcBef>
              <a:buClr>
                <a:srgbClr val="535353"/>
              </a:buClr>
              <a:defRPr sz="1800">
                <a:solidFill>
                  <a:srgbClr val="000000"/>
                </a:solidFill>
              </a:defRPr>
            </a:pPr>
            <a:r>
              <a:rPr sz="3191">
                <a:solidFill>
                  <a:srgbClr val="535353"/>
                </a:solidFill>
              </a:rPr>
              <a:t>Anything Law/Criminology related (e.g. Organized Crime)</a:t>
            </a:r>
          </a:p>
        </p:txBody>
      </p:sp>
      <p:sp>
        <p:nvSpPr>
          <p:cNvPr id="145" name="Shape 145"/>
          <p:cNvSpPr/>
          <p:nvPr/>
        </p:nvSpPr>
        <p:spPr>
          <a:xfrm>
            <a:off x="7505303" y="2866603"/>
            <a:ext cx="4013994" cy="477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 algn="l" defTabSz="514095">
              <a:spcBef>
                <a:spcPts val="3300"/>
              </a:spcBef>
              <a:defRPr sz="1800">
                <a:solidFill>
                  <a:srgbClr val="000000"/>
                </a:solidFill>
              </a:defRPr>
            </a:pPr>
            <a:r>
              <a:rPr sz="3343">
                <a:solidFill>
                  <a:srgbClr val="535353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Classes I didn’t enjoy</a:t>
            </a:r>
          </a:p>
          <a:p>
            <a:pPr marL="378526" lvl="0" indent="-378526" algn="l" defTabSz="413512">
              <a:spcBef>
                <a:spcPts val="3300"/>
              </a:spcBef>
              <a:buClr>
                <a:srgbClr val="535353"/>
              </a:buClr>
              <a:buSzPct val="82000"/>
              <a:buChar char="•"/>
              <a:defRPr sz="1800">
                <a:solidFill>
                  <a:srgbClr val="000000"/>
                </a:solidFill>
              </a:defRPr>
            </a:pPr>
            <a:r>
              <a:rPr sz="3343">
                <a:solidFill>
                  <a:srgbClr val="535353"/>
                </a:solidFill>
              </a:rPr>
              <a:t>Political Theory</a:t>
            </a:r>
          </a:p>
          <a:p>
            <a:pPr marL="378526" lvl="0" indent="-378526" algn="l" defTabSz="413512">
              <a:spcBef>
                <a:spcPts val="3300"/>
              </a:spcBef>
              <a:buClr>
                <a:srgbClr val="535353"/>
              </a:buClr>
              <a:buSzPct val="82000"/>
              <a:buChar char="•"/>
              <a:defRPr sz="1800">
                <a:solidFill>
                  <a:srgbClr val="000000"/>
                </a:solidFill>
              </a:defRPr>
            </a:pPr>
            <a:r>
              <a:rPr sz="3343">
                <a:solidFill>
                  <a:srgbClr val="535353"/>
                </a:solidFill>
              </a:rPr>
              <a:t>Public Policy</a:t>
            </a:r>
          </a:p>
          <a:p>
            <a:pPr marL="378526" lvl="0" indent="-378526" algn="l" defTabSz="413512">
              <a:spcBef>
                <a:spcPts val="3300"/>
              </a:spcBef>
              <a:buClr>
                <a:srgbClr val="535353"/>
              </a:buClr>
              <a:buSzPct val="82000"/>
              <a:buChar char="•"/>
              <a:defRPr sz="1800">
                <a:solidFill>
                  <a:srgbClr val="000000"/>
                </a:solidFill>
              </a:defRPr>
            </a:pPr>
            <a:r>
              <a:rPr sz="3343">
                <a:solidFill>
                  <a:srgbClr val="535353"/>
                </a:solidFill>
              </a:rPr>
              <a:t>US and Int’l politics and Government</a:t>
            </a:r>
          </a:p>
          <a:p>
            <a:pPr marL="378526" lvl="0" indent="-378526" algn="l" defTabSz="413512">
              <a:spcBef>
                <a:spcPts val="3300"/>
              </a:spcBef>
              <a:buClr>
                <a:srgbClr val="535353"/>
              </a:buClr>
              <a:buSzPct val="82000"/>
              <a:buChar char="•"/>
              <a:defRPr sz="1800">
                <a:solidFill>
                  <a:srgbClr val="000000"/>
                </a:solidFill>
              </a:defRPr>
            </a:pPr>
            <a:r>
              <a:rPr sz="3343">
                <a:solidFill>
                  <a:srgbClr val="535353"/>
                </a:solidFill>
              </a:rPr>
              <a:t>Urban Policy</a:t>
            </a:r>
          </a:p>
        </p:txBody>
      </p:sp>
      <p:sp>
        <p:nvSpPr>
          <p:cNvPr id="146" name="Shape 14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535353"/>
                </a:solidFill>
              </a:rPr>
              <a:t>14</a:t>
            </a:fld>
            <a:endParaRPr>
              <a:solidFill>
                <a:srgbClr val="535353"/>
              </a:solidFill>
            </a:endParaRP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7200" cap="all">
                <a:solidFill>
                  <a:srgbClr val="535353"/>
                </a:solidFill>
              </a:rPr>
              <a:t>college</a:t>
            </a:r>
          </a:p>
        </p:txBody>
      </p:sp>
      <p:sp>
        <p:nvSpPr>
          <p:cNvPr id="149" name="Shape 149"/>
          <p:cNvSpPr>
            <a:spLocks noGrp="1"/>
          </p:cNvSpPr>
          <p:nvPr>
            <p:ph type="body" idx="1"/>
          </p:nvPr>
        </p:nvSpPr>
        <p:spPr>
          <a:xfrm>
            <a:off x="355600" y="2730500"/>
            <a:ext cx="7332713" cy="6299200"/>
          </a:xfrm>
          <a:prstGeom prst="rect">
            <a:avLst/>
          </a:prstGeom>
        </p:spPr>
        <p:txBody>
          <a:bodyPr/>
          <a:lstStyle/>
          <a:p>
            <a:pPr marL="338454" lvl="0" indent="-338454" defTabSz="379729">
              <a:spcBef>
                <a:spcPts val="2900"/>
              </a:spcBef>
              <a:defRPr sz="1800">
                <a:solidFill>
                  <a:srgbClr val="000000"/>
                </a:solidFill>
              </a:defRPr>
            </a:pPr>
            <a:r>
              <a:rPr sz="2990">
                <a:solidFill>
                  <a:srgbClr val="535353"/>
                </a:solidFill>
              </a:rPr>
              <a:t>In college, I was bit by the entrepreneurial bug</a:t>
            </a:r>
          </a:p>
          <a:p>
            <a:pPr marL="338454" lvl="0" indent="-338454" defTabSz="379729">
              <a:spcBef>
                <a:spcPts val="2900"/>
              </a:spcBef>
              <a:defRPr sz="1800">
                <a:solidFill>
                  <a:srgbClr val="000000"/>
                </a:solidFill>
              </a:defRPr>
            </a:pPr>
            <a:r>
              <a:rPr sz="2990">
                <a:solidFill>
                  <a:srgbClr val="535353"/>
                </a:solidFill>
              </a:rPr>
              <a:t>I started Simple Web (we designed websites in the very early days)</a:t>
            </a:r>
          </a:p>
          <a:p>
            <a:pPr marL="338454" lvl="0" indent="-338454" defTabSz="379729">
              <a:spcBef>
                <a:spcPts val="2900"/>
              </a:spcBef>
              <a:defRPr sz="1800">
                <a:solidFill>
                  <a:srgbClr val="000000"/>
                </a:solidFill>
              </a:defRPr>
            </a:pPr>
            <a:r>
              <a:rPr sz="2990">
                <a:solidFill>
                  <a:srgbClr val="535353"/>
                </a:solidFill>
              </a:rPr>
              <a:t>I originally intended on going to law school (took the LSAT and did fairly well), but I ultimately took the GMAT and got into the MBA program at UCI</a:t>
            </a:r>
          </a:p>
          <a:p>
            <a:pPr marL="338454" lvl="0" indent="-338454" defTabSz="379729">
              <a:spcBef>
                <a:spcPts val="2900"/>
              </a:spcBef>
              <a:defRPr sz="1800">
                <a:solidFill>
                  <a:srgbClr val="000000"/>
                </a:solidFill>
              </a:defRPr>
            </a:pPr>
            <a:r>
              <a:rPr sz="2990">
                <a:solidFill>
                  <a:srgbClr val="535353"/>
                </a:solidFill>
              </a:rPr>
              <a:t>Regrets? I should have registered some domain names :)</a:t>
            </a:r>
          </a:p>
        </p:txBody>
      </p:sp>
      <p:grpSp>
        <p:nvGrpSpPr>
          <p:cNvPr id="152" name="Group 152"/>
          <p:cNvGrpSpPr/>
          <p:nvPr/>
        </p:nvGrpSpPr>
        <p:grpSpPr>
          <a:xfrm>
            <a:off x="8374758" y="3101928"/>
            <a:ext cx="4432186" cy="5495972"/>
            <a:chOff x="-88900" y="-50800"/>
            <a:chExt cx="4432184" cy="5495971"/>
          </a:xfrm>
        </p:grpSpPr>
        <p:pic>
          <p:nvPicPr>
            <p:cNvPr id="151" name="undergrad.jp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254385" cy="525467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50" name="Picture 149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88900" y="-50800"/>
              <a:ext cx="4432185" cy="5495972"/>
            </a:xfrm>
            <a:prstGeom prst="rect">
              <a:avLst/>
            </a:prstGeom>
            <a:effectLst/>
          </p:spPr>
        </p:pic>
      </p:grpSp>
      <p:sp>
        <p:nvSpPr>
          <p:cNvPr id="153" name="Shape 15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535353"/>
                </a:solidFill>
              </a:rPr>
              <a:t>15</a:t>
            </a:fld>
            <a:endParaRPr>
              <a:solidFill>
                <a:srgbClr val="535353"/>
              </a:solidFill>
            </a:endParaRP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" name="Group 157"/>
          <p:cNvGrpSpPr/>
          <p:nvPr/>
        </p:nvGrpSpPr>
        <p:grpSpPr>
          <a:xfrm>
            <a:off x="6680200" y="2400300"/>
            <a:ext cx="5664200" cy="6578600"/>
            <a:chOff x="-190500" y="-203200"/>
            <a:chExt cx="5664200" cy="6578600"/>
          </a:xfrm>
        </p:grpSpPr>
        <p:pic>
          <p:nvPicPr>
            <p:cNvPr id="156" name="Screen Shot 2015-03-02 at 5.25.43 PM.png"/>
            <p:cNvPicPr/>
            <p:nvPr/>
          </p:nvPicPr>
          <p:blipFill>
            <a:blip r:embed="rId2">
              <a:extLst/>
            </a:blip>
            <a:srcRect l="9407" r="9407"/>
            <a:stretch>
              <a:fillRect/>
            </a:stretch>
          </p:blipFill>
          <p:spPr>
            <a:xfrm>
              <a:off x="0" y="0"/>
              <a:ext cx="5283200" cy="61849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55" name="Picture 154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90500" y="-203200"/>
              <a:ext cx="5664200" cy="6578600"/>
            </a:xfrm>
            <a:prstGeom prst="rect">
              <a:avLst/>
            </a:prstGeom>
            <a:effectLst/>
          </p:spPr>
        </p:pic>
      </p:grpSp>
      <p:sp>
        <p:nvSpPr>
          <p:cNvPr id="158" name="Shape 15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7200" cap="all">
                <a:solidFill>
                  <a:srgbClr val="535353"/>
                </a:solidFill>
              </a:rPr>
              <a:t>grad school</a:t>
            </a:r>
          </a:p>
        </p:txBody>
      </p:sp>
      <p:sp>
        <p:nvSpPr>
          <p:cNvPr id="159" name="Shape 159"/>
          <p:cNvSpPr>
            <a:spLocks noGrp="1"/>
          </p:cNvSpPr>
          <p:nvPr>
            <p:ph type="body" idx="1"/>
          </p:nvPr>
        </p:nvSpPr>
        <p:spPr>
          <a:xfrm>
            <a:off x="355600" y="3022600"/>
            <a:ext cx="5892801" cy="6299200"/>
          </a:xfrm>
          <a:prstGeom prst="rect">
            <a:avLst/>
          </a:prstGeom>
        </p:spPr>
        <p:txBody>
          <a:bodyPr/>
          <a:lstStyle>
            <a:lvl2pPr>
              <a:defRPr sz="2700"/>
            </a:lvl2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I went to University of California, Irvine - Graduate School of Business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535353"/>
                </a:solidFill>
              </a:rPr>
              <a:t>Now known as the Paul Merage Graduate School of Business</a:t>
            </a:r>
          </a:p>
        </p:txBody>
      </p:sp>
      <p:pic>
        <p:nvPicPr>
          <p:cNvPr id="160" name="uc-irvine-logo.gi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38780" y="2510252"/>
            <a:ext cx="1326440" cy="1493225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Shape 16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535353"/>
                </a:solidFill>
              </a:rPr>
              <a:t>16</a:t>
            </a:fld>
            <a:endParaRPr>
              <a:solidFill>
                <a:srgbClr val="535353"/>
              </a:solidFill>
            </a:endParaRP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7200" cap="all">
                <a:solidFill>
                  <a:srgbClr val="535353"/>
                </a:solidFill>
              </a:rPr>
              <a:t>grad school</a:t>
            </a:r>
          </a:p>
        </p:txBody>
      </p:sp>
      <p:sp>
        <p:nvSpPr>
          <p:cNvPr id="164" name="Shape 164"/>
          <p:cNvSpPr>
            <a:spLocks noGrp="1"/>
          </p:cNvSpPr>
          <p:nvPr>
            <p:ph type="body" idx="1"/>
          </p:nvPr>
        </p:nvSpPr>
        <p:spPr>
          <a:xfrm>
            <a:off x="355600" y="2730500"/>
            <a:ext cx="7890719" cy="62992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07212" lvl="0" indent="-307212" defTabSz="344677">
              <a:spcBef>
                <a:spcPts val="2700"/>
              </a:spcBef>
              <a:defRPr sz="1800">
                <a:solidFill>
                  <a:srgbClr val="000000"/>
                </a:solidFill>
              </a:defRPr>
            </a:pPr>
            <a:r>
              <a:rPr sz="2714">
                <a:solidFill>
                  <a:srgbClr val="535353"/>
                </a:solidFill>
              </a:rPr>
              <a:t>I worked full time (at Webzter) and I went to school in the evenings</a:t>
            </a:r>
          </a:p>
          <a:p>
            <a:pPr marL="307212" lvl="0" indent="-307212" defTabSz="344677">
              <a:spcBef>
                <a:spcPts val="2700"/>
              </a:spcBef>
              <a:defRPr sz="1800">
                <a:solidFill>
                  <a:srgbClr val="000000"/>
                </a:solidFill>
              </a:defRPr>
            </a:pPr>
            <a:r>
              <a:rPr sz="2714">
                <a:solidFill>
                  <a:srgbClr val="535353"/>
                </a:solidFill>
              </a:rPr>
              <a:t>It was a lot of work and some very long days!</a:t>
            </a:r>
          </a:p>
          <a:p>
            <a:pPr marL="307212" lvl="0" indent="-307212" defTabSz="344677">
              <a:spcBef>
                <a:spcPts val="2700"/>
              </a:spcBef>
              <a:defRPr sz="1800">
                <a:solidFill>
                  <a:srgbClr val="000000"/>
                </a:solidFill>
              </a:defRPr>
            </a:pPr>
            <a:r>
              <a:rPr sz="2714">
                <a:solidFill>
                  <a:srgbClr val="535353"/>
                </a:solidFill>
              </a:rPr>
              <a:t>I learned a lot about teamwork and working well in groups</a:t>
            </a:r>
          </a:p>
          <a:p>
            <a:pPr marL="307212" lvl="0" indent="-307212" defTabSz="344677">
              <a:spcBef>
                <a:spcPts val="2700"/>
              </a:spcBef>
              <a:defRPr sz="1800">
                <a:solidFill>
                  <a:srgbClr val="000000"/>
                </a:solidFill>
              </a:defRPr>
            </a:pPr>
            <a:r>
              <a:rPr sz="2714">
                <a:solidFill>
                  <a:srgbClr val="535353"/>
                </a:solidFill>
              </a:rPr>
              <a:t>My fondest memories (</a:t>
            </a:r>
            <a:r>
              <a:rPr sz="2714" i="1">
                <a:solidFill>
                  <a:srgbClr val="535353"/>
                </a:solidFill>
              </a:rPr>
              <a:t>although I didn’t realize it at the time</a:t>
            </a:r>
            <a:r>
              <a:rPr sz="2714">
                <a:solidFill>
                  <a:srgbClr val="535353"/>
                </a:solidFill>
              </a:rPr>
              <a:t>) were working until very late with my group and turning in some really great work I was proud of</a:t>
            </a:r>
          </a:p>
          <a:p>
            <a:pPr marL="307212" lvl="0" indent="-307212" defTabSz="344677">
              <a:spcBef>
                <a:spcPts val="2700"/>
              </a:spcBef>
              <a:defRPr sz="1800">
                <a:solidFill>
                  <a:srgbClr val="000000"/>
                </a:solidFill>
              </a:defRPr>
            </a:pPr>
            <a:r>
              <a:rPr sz="2714">
                <a:solidFill>
                  <a:srgbClr val="535353"/>
                </a:solidFill>
              </a:rPr>
              <a:t>Regrets? I should have paid more attention in Financial Accounting…ugh</a:t>
            </a:r>
          </a:p>
        </p:txBody>
      </p:sp>
      <p:grpSp>
        <p:nvGrpSpPr>
          <p:cNvPr id="167" name="Group 167"/>
          <p:cNvGrpSpPr/>
          <p:nvPr/>
        </p:nvGrpSpPr>
        <p:grpSpPr>
          <a:xfrm>
            <a:off x="8238289" y="3220809"/>
            <a:ext cx="4401669" cy="5458282"/>
            <a:chOff x="-88900" y="-50800"/>
            <a:chExt cx="4401668" cy="5458280"/>
          </a:xfrm>
        </p:grpSpPr>
        <p:pic>
          <p:nvPicPr>
            <p:cNvPr id="166" name="mba.jp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223869" cy="521698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5" name="Picture 164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88900" y="-50800"/>
              <a:ext cx="4401669" cy="5458281"/>
            </a:xfrm>
            <a:prstGeom prst="rect">
              <a:avLst/>
            </a:prstGeom>
            <a:effectLst/>
          </p:spPr>
        </p:pic>
      </p:grpSp>
      <p:sp>
        <p:nvSpPr>
          <p:cNvPr id="168" name="Shape 1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535353"/>
                </a:solidFill>
              </a:rPr>
              <a:t>17</a:t>
            </a:fld>
            <a:endParaRPr>
              <a:solidFill>
                <a:srgbClr val="535353"/>
              </a:solidFill>
            </a:endParaRP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7200" cap="all">
                <a:solidFill>
                  <a:srgbClr val="535353"/>
                </a:solidFill>
              </a:rPr>
              <a:t>career path</a:t>
            </a:r>
          </a:p>
        </p:txBody>
      </p:sp>
      <p:sp>
        <p:nvSpPr>
          <p:cNvPr id="171" name="Shape 171"/>
          <p:cNvSpPr>
            <a:spLocks noGrp="1"/>
          </p:cNvSpPr>
          <p:nvPr>
            <p:ph type="body" idx="1"/>
          </p:nvPr>
        </p:nvSpPr>
        <p:spPr>
          <a:xfrm>
            <a:off x="1518195" y="2730500"/>
            <a:ext cx="11298536" cy="6299200"/>
          </a:xfrm>
          <a:prstGeom prst="rect">
            <a:avLst/>
          </a:prstGeom>
        </p:spPr>
        <p:txBody>
          <a:bodyPr/>
          <a:lstStyle/>
          <a:p>
            <a:pPr marL="291592" lvl="0" indent="-291592" defTabSz="327152">
              <a:spcBef>
                <a:spcPts val="2500"/>
              </a:spcBef>
              <a:defRPr sz="1800">
                <a:solidFill>
                  <a:srgbClr val="000000"/>
                </a:solidFill>
              </a:defRPr>
            </a:pPr>
            <a:r>
              <a:rPr sz="2576">
                <a:solidFill>
                  <a:srgbClr val="535353"/>
                </a:solidFill>
              </a:rPr>
              <a:t>Worked at </a:t>
            </a:r>
            <a:r>
              <a:rPr sz="2576">
                <a:solidFill>
                  <a:srgbClr val="535353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Edwards Theaters</a:t>
            </a:r>
            <a:r>
              <a:rPr sz="2576">
                <a:solidFill>
                  <a:srgbClr val="535353"/>
                </a:solidFill>
              </a:rPr>
              <a:t>, </a:t>
            </a:r>
            <a:r>
              <a:rPr sz="2576">
                <a:solidFill>
                  <a:srgbClr val="535353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Computer Palace</a:t>
            </a:r>
            <a:r>
              <a:rPr sz="2576">
                <a:solidFill>
                  <a:srgbClr val="535353"/>
                </a:solidFill>
              </a:rPr>
              <a:t>, </a:t>
            </a:r>
            <a:r>
              <a:rPr sz="2576">
                <a:solidFill>
                  <a:srgbClr val="535353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Computer City</a:t>
            </a:r>
            <a:endParaRPr sz="2576">
              <a:solidFill>
                <a:srgbClr val="535353"/>
              </a:solidFill>
            </a:endParaRPr>
          </a:p>
          <a:p>
            <a:pPr marL="291592" lvl="0" indent="-291592" defTabSz="327152">
              <a:spcBef>
                <a:spcPts val="2500"/>
              </a:spcBef>
              <a:defRPr sz="1800">
                <a:solidFill>
                  <a:srgbClr val="000000"/>
                </a:solidFill>
              </a:defRPr>
            </a:pPr>
            <a:r>
              <a:rPr sz="2576">
                <a:solidFill>
                  <a:srgbClr val="535353"/>
                </a:solidFill>
              </a:rPr>
              <a:t>Started </a:t>
            </a:r>
            <a:r>
              <a:rPr sz="2576">
                <a:solidFill>
                  <a:srgbClr val="535353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Simple Web </a:t>
            </a:r>
            <a:r>
              <a:rPr sz="2576">
                <a:solidFill>
                  <a:srgbClr val="535353"/>
                </a:solidFill>
              </a:rPr>
              <a:t>(we built websites for small companies)</a:t>
            </a:r>
          </a:p>
          <a:p>
            <a:pPr marL="291592" lvl="0" indent="-291592" defTabSz="327152">
              <a:spcBef>
                <a:spcPts val="2500"/>
              </a:spcBef>
              <a:defRPr sz="1800">
                <a:solidFill>
                  <a:srgbClr val="000000"/>
                </a:solidFill>
              </a:defRPr>
            </a:pPr>
            <a:r>
              <a:rPr sz="2576">
                <a:solidFill>
                  <a:srgbClr val="535353"/>
                </a:solidFill>
              </a:rPr>
              <a:t>Sold to </a:t>
            </a:r>
            <a:r>
              <a:rPr sz="2576">
                <a:solidFill>
                  <a:srgbClr val="535353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Webzter</a:t>
            </a:r>
            <a:r>
              <a:rPr sz="2576">
                <a:solidFill>
                  <a:srgbClr val="535353"/>
                </a:solidFill>
              </a:rPr>
              <a:t> (we built website for medium sized companies)</a:t>
            </a:r>
          </a:p>
          <a:p>
            <a:pPr marL="583184" lvl="1" indent="-291592" defTabSz="327152">
              <a:spcBef>
                <a:spcPts val="2500"/>
              </a:spcBef>
              <a:defRPr sz="1800">
                <a:solidFill>
                  <a:srgbClr val="000000"/>
                </a:solidFill>
              </a:defRPr>
            </a:pPr>
            <a:r>
              <a:rPr sz="1904">
                <a:solidFill>
                  <a:srgbClr val="535353"/>
                </a:solidFill>
              </a:rPr>
              <a:t>They went out of business in 1999 with the crash</a:t>
            </a:r>
          </a:p>
          <a:p>
            <a:pPr marL="215524" lvl="0" indent="-215524" defTabSz="327152">
              <a:spcBef>
                <a:spcPts val="2500"/>
              </a:spcBef>
              <a:defRPr sz="1800">
                <a:solidFill>
                  <a:srgbClr val="000000"/>
                </a:solidFill>
              </a:defRPr>
            </a:pPr>
            <a:r>
              <a:rPr sz="2576">
                <a:solidFill>
                  <a:srgbClr val="535353"/>
                </a:solidFill>
              </a:rPr>
              <a:t>Went to </a:t>
            </a:r>
            <a:r>
              <a:rPr sz="2576">
                <a:solidFill>
                  <a:srgbClr val="535353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Capita</a:t>
            </a:r>
            <a:r>
              <a:rPr sz="2576">
                <a:solidFill>
                  <a:srgbClr val="535353"/>
                </a:solidFill>
              </a:rPr>
              <a:t> as Director of Operations (we built websites for huge companies)</a:t>
            </a:r>
          </a:p>
          <a:p>
            <a:pPr marL="215524" lvl="0" indent="-215524" defTabSz="327152">
              <a:spcBef>
                <a:spcPts val="2500"/>
              </a:spcBef>
              <a:defRPr sz="1800">
                <a:solidFill>
                  <a:srgbClr val="000000"/>
                </a:solidFill>
              </a:defRPr>
            </a:pPr>
            <a:r>
              <a:rPr sz="2576">
                <a:solidFill>
                  <a:srgbClr val="535353"/>
                </a:solidFill>
              </a:rPr>
              <a:t>Went to </a:t>
            </a:r>
            <a:r>
              <a:rPr sz="2576">
                <a:solidFill>
                  <a:srgbClr val="535353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Paciolan</a:t>
            </a:r>
            <a:r>
              <a:rPr sz="2576">
                <a:solidFill>
                  <a:srgbClr val="535353"/>
                </a:solidFill>
              </a:rPr>
              <a:t> (a ticketing company, later sold to Ticketmaster)</a:t>
            </a:r>
          </a:p>
          <a:p>
            <a:pPr marL="215524" lvl="0" indent="-215524" defTabSz="327152">
              <a:spcBef>
                <a:spcPts val="2500"/>
              </a:spcBef>
              <a:defRPr sz="1800">
                <a:solidFill>
                  <a:srgbClr val="000000"/>
                </a:solidFill>
              </a:defRPr>
            </a:pPr>
            <a:r>
              <a:rPr sz="2576">
                <a:solidFill>
                  <a:srgbClr val="535353"/>
                </a:solidFill>
              </a:rPr>
              <a:t>Left Paciolan to start my own company, </a:t>
            </a:r>
            <a:r>
              <a:rPr sz="2576">
                <a:solidFill>
                  <a:srgbClr val="535353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eWorldTones</a:t>
            </a:r>
            <a:r>
              <a:rPr sz="2576">
                <a:solidFill>
                  <a:srgbClr val="535353"/>
                </a:solidFill>
              </a:rPr>
              <a:t> but it failed after about a year</a:t>
            </a:r>
          </a:p>
          <a:p>
            <a:pPr marL="215524" lvl="0" indent="-215524" defTabSz="327152">
              <a:spcBef>
                <a:spcPts val="2500"/>
              </a:spcBef>
              <a:defRPr sz="1800">
                <a:solidFill>
                  <a:srgbClr val="000000"/>
                </a:solidFill>
              </a:defRPr>
            </a:pPr>
            <a:r>
              <a:rPr sz="2576">
                <a:solidFill>
                  <a:srgbClr val="535353"/>
                </a:solidFill>
              </a:rPr>
              <a:t>Came to </a:t>
            </a:r>
            <a:r>
              <a:rPr sz="2576">
                <a:solidFill>
                  <a:srgbClr val="535353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Razorgator</a:t>
            </a:r>
            <a:r>
              <a:rPr sz="2576">
                <a:solidFill>
                  <a:srgbClr val="535353"/>
                </a:solidFill>
              </a:rPr>
              <a:t> in 2006 - and took over as CEO in late 2010</a:t>
            </a:r>
          </a:p>
        </p:txBody>
      </p:sp>
      <p:sp>
        <p:nvSpPr>
          <p:cNvPr id="172" name="Shape 17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535353"/>
                </a:solidFill>
              </a:rPr>
              <a:t>18</a:t>
            </a:fld>
            <a:endParaRPr>
              <a:solidFill>
                <a:srgbClr val="535353"/>
              </a:solidFill>
            </a:endParaRPr>
          </a:p>
        </p:txBody>
      </p:sp>
      <p:sp>
        <p:nvSpPr>
          <p:cNvPr id="173" name="Shape 173"/>
          <p:cNvSpPr/>
          <p:nvPr/>
        </p:nvSpPr>
        <p:spPr>
          <a:xfrm rot="16200000" flipH="1">
            <a:off x="368300" y="2793057"/>
            <a:ext cx="559743" cy="559743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80878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4" name="Shape 174"/>
          <p:cNvSpPr/>
          <p:nvPr/>
        </p:nvSpPr>
        <p:spPr>
          <a:xfrm rot="16200000" flipH="1">
            <a:off x="838200" y="3694993"/>
            <a:ext cx="559743" cy="559743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80878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5" name="Shape 175"/>
          <p:cNvSpPr/>
          <p:nvPr/>
        </p:nvSpPr>
        <p:spPr>
          <a:xfrm rot="16200000" flipH="1">
            <a:off x="368300" y="4596928"/>
            <a:ext cx="559743" cy="559744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80878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6" name="Shape 176"/>
          <p:cNvSpPr/>
          <p:nvPr/>
        </p:nvSpPr>
        <p:spPr>
          <a:xfrm rot="16200000" flipH="1">
            <a:off x="838200" y="5968057"/>
            <a:ext cx="559743" cy="559743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80878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7" name="Shape 177"/>
          <p:cNvSpPr/>
          <p:nvPr/>
        </p:nvSpPr>
        <p:spPr>
          <a:xfrm rot="16200000" flipH="1">
            <a:off x="368300" y="6857057"/>
            <a:ext cx="559743" cy="559743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80878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8" name="Shape 178"/>
          <p:cNvSpPr/>
          <p:nvPr/>
        </p:nvSpPr>
        <p:spPr>
          <a:xfrm rot="16200000" flipH="1">
            <a:off x="838200" y="7568257"/>
            <a:ext cx="559743" cy="559743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80878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>
            <a:spLocks noGrp="1"/>
          </p:cNvSpPr>
          <p:nvPr>
            <p:ph type="title"/>
          </p:nvPr>
        </p:nvSpPr>
        <p:spPr>
          <a:xfrm>
            <a:off x="3125241" y="254000"/>
            <a:ext cx="9523959" cy="2438400"/>
          </a:xfrm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7200" cap="all">
                <a:solidFill>
                  <a:srgbClr val="535353"/>
                </a:solidFill>
              </a:rPr>
              <a:t>current role</a:t>
            </a:r>
          </a:p>
        </p:txBody>
      </p:sp>
      <p:sp>
        <p:nvSpPr>
          <p:cNvPr id="181" name="Shape 18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38454" lvl="0" indent="-338454" defTabSz="379729">
              <a:spcBef>
                <a:spcPts val="2900"/>
              </a:spcBef>
              <a:defRPr sz="1800">
                <a:solidFill>
                  <a:srgbClr val="000000"/>
                </a:solidFill>
              </a:defRPr>
            </a:pPr>
            <a:r>
              <a:rPr sz="2990">
                <a:solidFill>
                  <a:srgbClr val="535353"/>
                </a:solidFill>
              </a:rPr>
              <a:t>We’re all about the live event experience! Sports, Concerts and Theater tickets</a:t>
            </a:r>
          </a:p>
          <a:p>
            <a:pPr marL="676909" lvl="1" indent="-338454" defTabSz="379729">
              <a:spcBef>
                <a:spcPts val="2900"/>
              </a:spcBef>
              <a:defRPr sz="1800">
                <a:solidFill>
                  <a:srgbClr val="000000"/>
                </a:solidFill>
              </a:defRPr>
            </a:pPr>
            <a:r>
              <a:rPr sz="2209">
                <a:solidFill>
                  <a:srgbClr val="535353"/>
                </a:solidFill>
              </a:rPr>
              <a:t>We also have a corporate division; a SaaS product to help huge companies manage their ticket assets</a:t>
            </a:r>
          </a:p>
          <a:p>
            <a:pPr marL="676909" lvl="1" indent="-338454" defTabSz="379729">
              <a:spcBef>
                <a:spcPts val="2900"/>
              </a:spcBef>
              <a:defRPr sz="1800">
                <a:solidFill>
                  <a:srgbClr val="000000"/>
                </a:solidFill>
              </a:defRPr>
            </a:pPr>
            <a:r>
              <a:rPr sz="2209">
                <a:solidFill>
                  <a:srgbClr val="535353"/>
                </a:solidFill>
              </a:rPr>
              <a:t>I actually don’t go to as many events as you might assume :)</a:t>
            </a:r>
          </a:p>
          <a:p>
            <a:pPr marL="338454" lvl="0" indent="-338454" defTabSz="379729">
              <a:spcBef>
                <a:spcPts val="2900"/>
              </a:spcBef>
              <a:defRPr sz="1800">
                <a:solidFill>
                  <a:srgbClr val="000000"/>
                </a:solidFill>
              </a:defRPr>
            </a:pPr>
            <a:r>
              <a:rPr sz="2990">
                <a:solidFill>
                  <a:srgbClr val="535353"/>
                </a:solidFill>
              </a:rPr>
              <a:t>As CEO I oversee Tech, Finance, Sales/Customer Service, Operations/IT,  HR, Marketing…pretty much anything and everything</a:t>
            </a:r>
          </a:p>
          <a:p>
            <a:pPr marL="338454" lvl="0" indent="-338454" defTabSz="379729">
              <a:spcBef>
                <a:spcPts val="2900"/>
              </a:spcBef>
              <a:defRPr sz="1800">
                <a:solidFill>
                  <a:srgbClr val="000000"/>
                </a:solidFill>
              </a:defRPr>
            </a:pPr>
            <a:r>
              <a:rPr sz="2990">
                <a:solidFill>
                  <a:srgbClr val="535353"/>
                </a:solidFill>
              </a:rPr>
              <a:t>Since starting in 2006, we’ve been through a lot of changes</a:t>
            </a:r>
          </a:p>
          <a:p>
            <a:pPr marL="676909" lvl="1" indent="-338454" defTabSz="379729">
              <a:spcBef>
                <a:spcPts val="2900"/>
              </a:spcBef>
              <a:defRPr sz="1800">
                <a:solidFill>
                  <a:srgbClr val="000000"/>
                </a:solidFill>
              </a:defRPr>
            </a:pPr>
            <a:r>
              <a:rPr sz="2990">
                <a:solidFill>
                  <a:srgbClr val="535353"/>
                </a:solidFill>
              </a:rPr>
              <a:t>I’ve been in Customer Service, Ops, I’ve been a ‘turnaround CEO’ (2011-2014) and now a ‘growth CEO’</a:t>
            </a:r>
          </a:p>
        </p:txBody>
      </p:sp>
      <p:grpSp>
        <p:nvGrpSpPr>
          <p:cNvPr id="184" name="Group 184"/>
          <p:cNvGrpSpPr/>
          <p:nvPr/>
        </p:nvGrpSpPr>
        <p:grpSpPr>
          <a:xfrm>
            <a:off x="647154" y="544909"/>
            <a:ext cx="3911601" cy="1651001"/>
            <a:chOff x="-50800" y="-50800"/>
            <a:chExt cx="3911600" cy="1651000"/>
          </a:xfrm>
        </p:grpSpPr>
        <p:pic>
          <p:nvPicPr>
            <p:cNvPr id="183" name="color_logo.jp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3810000" cy="15494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82" name="Picture 181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50800" y="-50800"/>
              <a:ext cx="3911600" cy="1651000"/>
            </a:xfrm>
            <a:prstGeom prst="rect">
              <a:avLst/>
            </a:prstGeom>
            <a:effectLst/>
          </p:spPr>
        </p:pic>
      </p:grpSp>
      <p:sp>
        <p:nvSpPr>
          <p:cNvPr id="185" name="Shape 18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535353"/>
                </a:solidFill>
              </a:rPr>
              <a:t>19</a:t>
            </a:fld>
            <a:endParaRPr>
              <a:solidFill>
                <a:srgbClr val="535353"/>
              </a:solidFill>
            </a:endParaRP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7200" cap="all">
                <a:solidFill>
                  <a:srgbClr val="535353"/>
                </a:solidFill>
              </a:rPr>
              <a:t>introduction</a:t>
            </a:r>
          </a:p>
        </p:txBody>
      </p:sp>
      <p:sp>
        <p:nvSpPr>
          <p:cNvPr id="51" name="Shape 5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26973" lvl="0" indent="-426973" defTabSz="479044">
              <a:spcBef>
                <a:spcPts val="3700"/>
              </a:spcBef>
              <a:defRPr sz="1800">
                <a:solidFill>
                  <a:srgbClr val="000000"/>
                </a:solidFill>
              </a:defRPr>
            </a:pPr>
            <a:r>
              <a:rPr sz="3772" dirty="0">
                <a:solidFill>
                  <a:srgbClr val="535353"/>
                </a:solidFill>
              </a:rPr>
              <a:t>My name is Nima Moayedi and I’m </a:t>
            </a:r>
            <a:r>
              <a:rPr sz="3772" dirty="0" smtClean="0">
                <a:solidFill>
                  <a:srgbClr val="535353"/>
                </a:solidFill>
              </a:rPr>
              <a:t>4</a:t>
            </a:r>
            <a:r>
              <a:rPr lang="en-US" sz="3772" dirty="0" smtClean="0">
                <a:solidFill>
                  <a:srgbClr val="535353"/>
                </a:solidFill>
              </a:rPr>
              <a:t>2</a:t>
            </a:r>
            <a:r>
              <a:rPr sz="3772" dirty="0" smtClean="0">
                <a:solidFill>
                  <a:srgbClr val="535353"/>
                </a:solidFill>
              </a:rPr>
              <a:t> </a:t>
            </a:r>
            <a:r>
              <a:rPr sz="3772" dirty="0">
                <a:solidFill>
                  <a:srgbClr val="535353"/>
                </a:solidFill>
              </a:rPr>
              <a:t>years old</a:t>
            </a:r>
          </a:p>
          <a:p>
            <a:pPr marL="426973" lvl="0" indent="-426973" defTabSz="479044">
              <a:spcBef>
                <a:spcPts val="3700"/>
              </a:spcBef>
              <a:defRPr sz="1800">
                <a:solidFill>
                  <a:srgbClr val="000000"/>
                </a:solidFill>
              </a:defRPr>
            </a:pPr>
            <a:r>
              <a:rPr sz="3772" dirty="0">
                <a:solidFill>
                  <a:srgbClr val="535353"/>
                </a:solidFill>
              </a:rPr>
              <a:t>I work for Razorgator</a:t>
            </a:r>
          </a:p>
          <a:p>
            <a:pPr marL="853947" lvl="1" indent="-426973" defTabSz="479044">
              <a:spcBef>
                <a:spcPts val="3700"/>
              </a:spcBef>
              <a:defRPr sz="1800">
                <a:solidFill>
                  <a:srgbClr val="000000"/>
                </a:solidFill>
              </a:defRPr>
            </a:pPr>
            <a:r>
              <a:rPr sz="3116" dirty="0">
                <a:solidFill>
                  <a:srgbClr val="535353"/>
                </a:solidFill>
              </a:rPr>
              <a:t>Razorgator sells tickets to sports, concert and theater events worldwide</a:t>
            </a:r>
          </a:p>
          <a:p>
            <a:pPr marL="426973" lvl="0" indent="-426973" defTabSz="479044">
              <a:spcBef>
                <a:spcPts val="3700"/>
              </a:spcBef>
              <a:defRPr sz="1800">
                <a:solidFill>
                  <a:srgbClr val="000000"/>
                </a:solidFill>
              </a:defRPr>
            </a:pPr>
            <a:r>
              <a:rPr sz="3772" dirty="0">
                <a:solidFill>
                  <a:srgbClr val="535353"/>
                </a:solidFill>
              </a:rPr>
              <a:t>My role at Razorgator is CEO</a:t>
            </a:r>
          </a:p>
          <a:p>
            <a:pPr marL="426973" lvl="0" indent="-426973" defTabSz="479044">
              <a:spcBef>
                <a:spcPts val="3700"/>
              </a:spcBef>
              <a:defRPr sz="1800">
                <a:solidFill>
                  <a:srgbClr val="000000"/>
                </a:solidFill>
              </a:defRPr>
            </a:pPr>
            <a:r>
              <a:rPr sz="3772" dirty="0">
                <a:solidFill>
                  <a:srgbClr val="535353"/>
                </a:solidFill>
              </a:rPr>
              <a:t>I’ve been with Razorgator since 2006 and have held various management roles. I took over as CEO at the end of 2010</a:t>
            </a:r>
          </a:p>
        </p:txBody>
      </p:sp>
      <p:sp>
        <p:nvSpPr>
          <p:cNvPr id="52" name="Shape 52"/>
          <p:cNvSpPr>
            <a:spLocks noGrp="1"/>
          </p:cNvSpPr>
          <p:nvPr>
            <p:ph type="sldNum" sz="quarter" idx="2"/>
          </p:nvPr>
        </p:nvSpPr>
        <p:spPr>
          <a:xfrm>
            <a:off x="6381749" y="9271000"/>
            <a:ext cx="228601" cy="355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535353"/>
                </a:solidFill>
              </a:rPr>
              <a:t>2</a:t>
            </a:fld>
            <a:endParaRPr>
              <a:solidFill>
                <a:srgbClr val="535353"/>
              </a:solidFill>
            </a:endParaRP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>
            <a:spLocks noGrp="1"/>
          </p:cNvSpPr>
          <p:nvPr>
            <p:ph type="title"/>
          </p:nvPr>
        </p:nvSpPr>
        <p:spPr>
          <a:xfrm>
            <a:off x="3125241" y="254000"/>
            <a:ext cx="9523959" cy="2438400"/>
          </a:xfrm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7200" cap="all">
                <a:solidFill>
                  <a:srgbClr val="535353"/>
                </a:solidFill>
              </a:rPr>
              <a:t>current role</a:t>
            </a:r>
          </a:p>
        </p:txBody>
      </p:sp>
      <p:sp>
        <p:nvSpPr>
          <p:cNvPr id="188" name="Shape 18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32180" lvl="0" indent="-432180" defTabSz="484886">
              <a:spcBef>
                <a:spcPts val="3800"/>
              </a:spcBef>
              <a:defRPr sz="1800">
                <a:solidFill>
                  <a:srgbClr val="000000"/>
                </a:solidFill>
              </a:defRPr>
            </a:pPr>
            <a:r>
              <a:rPr sz="3818">
                <a:solidFill>
                  <a:srgbClr val="535353"/>
                </a:solidFill>
              </a:rPr>
              <a:t>Sales breakdown: 65% Sports, 30% Concerts and 5% Theater</a:t>
            </a:r>
          </a:p>
          <a:p>
            <a:pPr marL="432180" lvl="0" indent="-432180" defTabSz="484886">
              <a:spcBef>
                <a:spcPts val="3800"/>
              </a:spcBef>
              <a:defRPr sz="1800">
                <a:solidFill>
                  <a:srgbClr val="000000"/>
                </a:solidFill>
              </a:defRPr>
            </a:pPr>
            <a:r>
              <a:rPr sz="3818">
                <a:solidFill>
                  <a:srgbClr val="535353"/>
                </a:solidFill>
              </a:rPr>
              <a:t>1million+ customers, $1.5 billion of inventory, $60+mm from investors</a:t>
            </a:r>
          </a:p>
          <a:p>
            <a:pPr marL="432180" lvl="0" indent="-432180" defTabSz="484886">
              <a:spcBef>
                <a:spcPts val="3800"/>
              </a:spcBef>
              <a:defRPr sz="1800">
                <a:solidFill>
                  <a:srgbClr val="000000"/>
                </a:solidFill>
              </a:defRPr>
            </a:pPr>
            <a:r>
              <a:rPr sz="3818">
                <a:solidFill>
                  <a:srgbClr val="535353"/>
                </a:solidFill>
              </a:rPr>
              <a:t>Shift to mobile is happening super fast!</a:t>
            </a:r>
          </a:p>
          <a:p>
            <a:pPr marL="432180" lvl="0" indent="-432180" defTabSz="484886">
              <a:spcBef>
                <a:spcPts val="3800"/>
              </a:spcBef>
              <a:defRPr sz="1800">
                <a:solidFill>
                  <a:srgbClr val="000000"/>
                </a:solidFill>
              </a:defRPr>
            </a:pPr>
            <a:r>
              <a:rPr sz="3818">
                <a:solidFill>
                  <a:srgbClr val="535353"/>
                </a:solidFill>
              </a:rPr>
              <a:t>Over half our orders now include digital tickets</a:t>
            </a:r>
          </a:p>
          <a:p>
            <a:pPr marL="432180" lvl="0" indent="-432180" defTabSz="484886">
              <a:spcBef>
                <a:spcPts val="3800"/>
              </a:spcBef>
              <a:defRPr sz="1800">
                <a:solidFill>
                  <a:srgbClr val="000000"/>
                </a:solidFill>
              </a:defRPr>
            </a:pPr>
            <a:r>
              <a:rPr sz="3818">
                <a:solidFill>
                  <a:srgbClr val="535353"/>
                </a:solidFill>
              </a:rPr>
              <a:t>These last 2 areas are what we’re focusing on now</a:t>
            </a:r>
          </a:p>
        </p:txBody>
      </p:sp>
      <p:grpSp>
        <p:nvGrpSpPr>
          <p:cNvPr id="191" name="Group 191"/>
          <p:cNvGrpSpPr/>
          <p:nvPr/>
        </p:nvGrpSpPr>
        <p:grpSpPr>
          <a:xfrm>
            <a:off x="647154" y="544909"/>
            <a:ext cx="3911601" cy="1651001"/>
            <a:chOff x="-50800" y="-50800"/>
            <a:chExt cx="3911600" cy="1651000"/>
          </a:xfrm>
        </p:grpSpPr>
        <p:pic>
          <p:nvPicPr>
            <p:cNvPr id="190" name="color_logo.jp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3810000" cy="15494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89" name="Picture 188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50800" y="-50800"/>
              <a:ext cx="3911600" cy="1651000"/>
            </a:xfrm>
            <a:prstGeom prst="rect">
              <a:avLst/>
            </a:prstGeom>
            <a:effectLst/>
          </p:spPr>
        </p:pic>
      </p:grpSp>
      <p:sp>
        <p:nvSpPr>
          <p:cNvPr id="192" name="Shape 19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535353"/>
                </a:solidFill>
              </a:rPr>
              <a:t>20</a:t>
            </a:fld>
            <a:endParaRPr>
              <a:solidFill>
                <a:srgbClr val="535353"/>
              </a:solidFill>
            </a:endParaRP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7200" cap="all">
                <a:solidFill>
                  <a:srgbClr val="535353"/>
                </a:solidFill>
              </a:rPr>
              <a:t>more than just work</a:t>
            </a:r>
          </a:p>
        </p:txBody>
      </p:sp>
      <p:sp>
        <p:nvSpPr>
          <p:cNvPr id="195" name="Shape 195"/>
          <p:cNvSpPr>
            <a:spLocks noGrp="1"/>
          </p:cNvSpPr>
          <p:nvPr>
            <p:ph type="body" idx="1"/>
          </p:nvPr>
        </p:nvSpPr>
        <p:spPr>
          <a:xfrm>
            <a:off x="355600" y="2730500"/>
            <a:ext cx="7541469" cy="62992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447802" lvl="0" indent="-447802" defTabSz="502412">
              <a:spcBef>
                <a:spcPts val="3900"/>
              </a:spcBef>
              <a:defRPr sz="1800">
                <a:solidFill>
                  <a:srgbClr val="000000"/>
                </a:solidFill>
              </a:defRPr>
            </a:pPr>
            <a:r>
              <a:rPr sz="3956" dirty="0">
                <a:solidFill>
                  <a:srgbClr val="535353"/>
                </a:solidFill>
              </a:rPr>
              <a:t>I got married to Mariam in 2007; she’s amazing!!</a:t>
            </a:r>
          </a:p>
          <a:p>
            <a:pPr marL="447802" lvl="0" indent="-447802" defTabSz="502412">
              <a:spcBef>
                <a:spcPts val="3900"/>
              </a:spcBef>
              <a:defRPr sz="1800">
                <a:solidFill>
                  <a:srgbClr val="000000"/>
                </a:solidFill>
              </a:defRPr>
            </a:pPr>
            <a:r>
              <a:rPr sz="3956" dirty="0">
                <a:solidFill>
                  <a:srgbClr val="535353"/>
                </a:solidFill>
              </a:rPr>
              <a:t>We love to travel; and have been to </a:t>
            </a:r>
            <a:r>
              <a:rPr sz="3956" dirty="0" smtClean="0">
                <a:solidFill>
                  <a:srgbClr val="535353"/>
                </a:solidFill>
              </a:rPr>
              <a:t>1</a:t>
            </a:r>
            <a:r>
              <a:rPr lang="en-US" sz="3956" dirty="0" smtClean="0">
                <a:solidFill>
                  <a:srgbClr val="535353"/>
                </a:solidFill>
              </a:rPr>
              <a:t>5</a:t>
            </a:r>
            <a:r>
              <a:rPr sz="3956" dirty="0" smtClean="0">
                <a:solidFill>
                  <a:srgbClr val="535353"/>
                </a:solidFill>
              </a:rPr>
              <a:t> </a:t>
            </a:r>
            <a:r>
              <a:rPr sz="3956" dirty="0">
                <a:solidFill>
                  <a:srgbClr val="535353"/>
                </a:solidFill>
              </a:rPr>
              <a:t>countries in the last 5 years</a:t>
            </a:r>
          </a:p>
          <a:p>
            <a:pPr marL="447802" lvl="0" indent="-447802" defTabSz="502412">
              <a:spcBef>
                <a:spcPts val="3900"/>
              </a:spcBef>
              <a:defRPr sz="1800">
                <a:solidFill>
                  <a:srgbClr val="000000"/>
                </a:solidFill>
              </a:defRPr>
            </a:pPr>
            <a:r>
              <a:rPr sz="3956" dirty="0">
                <a:solidFill>
                  <a:srgbClr val="535353"/>
                </a:solidFill>
              </a:rPr>
              <a:t>We love eat out and try new restaurants (Yelp = Favorite App)</a:t>
            </a:r>
          </a:p>
          <a:p>
            <a:pPr marL="447802" lvl="0" indent="-447802" defTabSz="502412">
              <a:spcBef>
                <a:spcPts val="3900"/>
              </a:spcBef>
              <a:defRPr sz="1800">
                <a:solidFill>
                  <a:srgbClr val="000000"/>
                </a:solidFill>
              </a:defRPr>
            </a:pPr>
            <a:r>
              <a:rPr sz="3956" dirty="0">
                <a:solidFill>
                  <a:srgbClr val="535353"/>
                </a:solidFill>
              </a:rPr>
              <a:t>No kids yet, but hopefully soon ;)</a:t>
            </a:r>
          </a:p>
        </p:txBody>
      </p:sp>
      <p:grpSp>
        <p:nvGrpSpPr>
          <p:cNvPr id="198" name="Group 198"/>
          <p:cNvGrpSpPr/>
          <p:nvPr/>
        </p:nvGrpSpPr>
        <p:grpSpPr>
          <a:xfrm>
            <a:off x="8264166" y="2678773"/>
            <a:ext cx="4134921" cy="5479360"/>
            <a:chOff x="-50800" y="-50799"/>
            <a:chExt cx="4134920" cy="5479359"/>
          </a:xfrm>
        </p:grpSpPr>
        <p:pic>
          <p:nvPicPr>
            <p:cNvPr id="197" name="10398522_91153665976_4710739_n.jpg"/>
            <p:cNvPicPr/>
            <p:nvPr/>
          </p:nvPicPr>
          <p:blipFill>
            <a:blip r:embed="rId2">
              <a:extLst/>
            </a:blip>
            <a:srcRect/>
            <a:stretch>
              <a:fillRect/>
            </a:stretch>
          </p:blipFill>
          <p:spPr>
            <a:xfrm>
              <a:off x="0" y="0"/>
              <a:ext cx="4033321" cy="537776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96" name="Picture 195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50800" y="-50800"/>
              <a:ext cx="4134921" cy="5479360"/>
            </a:xfrm>
            <a:prstGeom prst="rect">
              <a:avLst/>
            </a:prstGeom>
            <a:effectLst/>
          </p:spPr>
        </p:pic>
      </p:grpSp>
      <p:sp>
        <p:nvSpPr>
          <p:cNvPr id="199" name="Shape 19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535353"/>
                </a:solidFill>
              </a:rPr>
              <a:t>21</a:t>
            </a:fld>
            <a:endParaRPr>
              <a:solidFill>
                <a:srgbClr val="535353"/>
              </a:solidFill>
            </a:endParaRP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7200" cap="all">
                <a:solidFill>
                  <a:srgbClr val="535353"/>
                </a:solidFill>
              </a:rPr>
              <a:t>what i’ve learned</a:t>
            </a:r>
          </a:p>
        </p:txBody>
      </p:sp>
      <p:sp>
        <p:nvSpPr>
          <p:cNvPr id="202" name="Shape 20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432180" lvl="0" indent="-432180" defTabSz="484886">
              <a:spcBef>
                <a:spcPts val="3800"/>
              </a:spcBef>
              <a:defRPr sz="1800">
                <a:solidFill>
                  <a:srgbClr val="000000"/>
                </a:solidFill>
              </a:defRPr>
            </a:pPr>
            <a:r>
              <a:rPr sz="3818">
                <a:solidFill>
                  <a:srgbClr val="535353"/>
                </a:solidFill>
              </a:rPr>
              <a:t>Hard work pays off and it’s OK to fail</a:t>
            </a:r>
          </a:p>
          <a:p>
            <a:pPr marL="864361" lvl="1" indent="-432180" defTabSz="484886">
              <a:spcBef>
                <a:spcPts val="3800"/>
              </a:spcBef>
              <a:defRPr sz="1800">
                <a:solidFill>
                  <a:srgbClr val="000000"/>
                </a:solidFill>
              </a:defRPr>
            </a:pPr>
            <a:r>
              <a:rPr sz="2822">
                <a:solidFill>
                  <a:srgbClr val="535353"/>
                </a:solidFill>
              </a:rPr>
              <a:t>Just don’t give up!</a:t>
            </a:r>
          </a:p>
          <a:p>
            <a:pPr marL="432180" lvl="0" indent="-432180" defTabSz="484886">
              <a:spcBef>
                <a:spcPts val="3800"/>
              </a:spcBef>
              <a:defRPr sz="1800">
                <a:solidFill>
                  <a:srgbClr val="000000"/>
                </a:solidFill>
              </a:defRPr>
            </a:pPr>
            <a:r>
              <a:rPr sz="3818">
                <a:solidFill>
                  <a:srgbClr val="535353"/>
                </a:solidFill>
              </a:rPr>
              <a:t>Keep learning - continue to stay curious</a:t>
            </a:r>
          </a:p>
          <a:p>
            <a:pPr marL="432180" lvl="0" indent="-432180" defTabSz="484886">
              <a:spcBef>
                <a:spcPts val="3800"/>
              </a:spcBef>
              <a:defRPr sz="1800">
                <a:solidFill>
                  <a:srgbClr val="000000"/>
                </a:solidFill>
              </a:defRPr>
            </a:pPr>
            <a:r>
              <a:rPr sz="3818">
                <a:solidFill>
                  <a:srgbClr val="535353"/>
                </a:solidFill>
              </a:rPr>
              <a:t>Think about Win-Wins! (not I win, you lose)</a:t>
            </a:r>
          </a:p>
          <a:p>
            <a:pPr marL="432180" lvl="0" indent="-432180" defTabSz="484886">
              <a:spcBef>
                <a:spcPts val="3800"/>
              </a:spcBef>
              <a:defRPr sz="1800">
                <a:solidFill>
                  <a:srgbClr val="000000"/>
                </a:solidFill>
              </a:defRPr>
            </a:pPr>
            <a:r>
              <a:rPr sz="3818">
                <a:solidFill>
                  <a:srgbClr val="535353"/>
                </a:solidFill>
              </a:rPr>
              <a:t>Learn how to network &amp; connect with people. Be confident.</a:t>
            </a:r>
          </a:p>
          <a:p>
            <a:pPr marL="432180" lvl="0" indent="-432180" defTabSz="484886">
              <a:spcBef>
                <a:spcPts val="3800"/>
              </a:spcBef>
              <a:defRPr sz="1800">
                <a:solidFill>
                  <a:srgbClr val="000000"/>
                </a:solidFill>
              </a:defRPr>
            </a:pPr>
            <a:r>
              <a:rPr sz="3818">
                <a:solidFill>
                  <a:srgbClr val="535353"/>
                </a:solidFill>
              </a:rPr>
              <a:t>Be nice. As simple as it sounds :)</a:t>
            </a:r>
          </a:p>
        </p:txBody>
      </p:sp>
      <p:sp>
        <p:nvSpPr>
          <p:cNvPr id="203" name="Shape 2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535353"/>
                </a:solidFill>
              </a:rPr>
              <a:t>22</a:t>
            </a:fld>
            <a:endParaRPr>
              <a:solidFill>
                <a:srgbClr val="535353"/>
              </a:solidFill>
            </a:endParaRP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7200" cap="all">
                <a:solidFill>
                  <a:srgbClr val="535353"/>
                </a:solidFill>
              </a:rPr>
              <a:t>do it all over again?</a:t>
            </a:r>
          </a:p>
        </p:txBody>
      </p:sp>
      <p:sp>
        <p:nvSpPr>
          <p:cNvPr id="206" name="Shape 20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494665" lvl="0" indent="-494665" defTabSz="554990">
              <a:spcBef>
                <a:spcPts val="4300"/>
              </a:spcBef>
              <a:defRPr sz="1800">
                <a:solidFill>
                  <a:srgbClr val="000000"/>
                </a:solidFill>
              </a:defRPr>
            </a:pPr>
            <a:r>
              <a:rPr sz="4370" dirty="0">
                <a:solidFill>
                  <a:srgbClr val="535353"/>
                </a:solidFill>
              </a:rPr>
              <a:t>If I could talk to my high school self, what would I say?</a:t>
            </a:r>
          </a:p>
          <a:p>
            <a:pPr marL="1483994" lvl="2" indent="-494665" defTabSz="554990">
              <a:spcBef>
                <a:spcPts val="4300"/>
              </a:spcBef>
              <a:defRPr sz="1800">
                <a:solidFill>
                  <a:srgbClr val="000000"/>
                </a:solidFill>
              </a:defRPr>
            </a:pPr>
            <a:r>
              <a:rPr sz="4370" dirty="0">
                <a:solidFill>
                  <a:srgbClr val="535353"/>
                </a:solidFill>
              </a:rPr>
              <a:t>Start learning about how to save for your future! It’s never too </a:t>
            </a:r>
            <a:r>
              <a:rPr sz="4370" dirty="0" smtClean="0">
                <a:solidFill>
                  <a:srgbClr val="535353"/>
                </a:solidFill>
              </a:rPr>
              <a:t>early</a:t>
            </a:r>
            <a:r>
              <a:rPr lang="en-US" sz="4370" dirty="0" smtClean="0">
                <a:solidFill>
                  <a:srgbClr val="535353"/>
                </a:solidFill>
              </a:rPr>
              <a:t> and never too little</a:t>
            </a:r>
            <a:r>
              <a:rPr sz="4370" dirty="0" smtClean="0">
                <a:solidFill>
                  <a:srgbClr val="535353"/>
                </a:solidFill>
              </a:rPr>
              <a:t>.</a:t>
            </a:r>
            <a:endParaRPr sz="4370" dirty="0">
              <a:solidFill>
                <a:srgbClr val="535353"/>
              </a:solidFill>
            </a:endParaRPr>
          </a:p>
          <a:p>
            <a:pPr marL="1483994" lvl="2" indent="-494665" defTabSz="554990">
              <a:spcBef>
                <a:spcPts val="4300"/>
              </a:spcBef>
              <a:defRPr sz="1800">
                <a:solidFill>
                  <a:srgbClr val="000000"/>
                </a:solidFill>
              </a:defRPr>
            </a:pPr>
            <a:r>
              <a:rPr sz="4370" dirty="0">
                <a:solidFill>
                  <a:srgbClr val="535353"/>
                </a:solidFill>
              </a:rPr>
              <a:t>Your parents are right more often than you think</a:t>
            </a:r>
          </a:p>
          <a:p>
            <a:pPr marL="1483994" lvl="2" indent="-494665" defTabSz="554990">
              <a:spcBef>
                <a:spcPts val="4300"/>
              </a:spcBef>
              <a:defRPr sz="1800">
                <a:solidFill>
                  <a:srgbClr val="000000"/>
                </a:solidFill>
              </a:defRPr>
            </a:pPr>
            <a:r>
              <a:rPr sz="4370" dirty="0">
                <a:solidFill>
                  <a:srgbClr val="535353"/>
                </a:solidFill>
              </a:rPr>
              <a:t>Life will start moving really fast as you get older - enjoy and cherish every second</a:t>
            </a:r>
          </a:p>
        </p:txBody>
      </p:sp>
      <p:sp>
        <p:nvSpPr>
          <p:cNvPr id="207" name="Shape 20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535353"/>
                </a:solidFill>
              </a:rPr>
              <a:t>23</a:t>
            </a:fld>
            <a:endParaRPr>
              <a:solidFill>
                <a:srgbClr val="535353"/>
              </a:solidFill>
            </a:endParaRP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/>
          <p:nvPr/>
        </p:nvSpPr>
        <p:spPr>
          <a:xfrm>
            <a:off x="1270000" y="6835775"/>
            <a:ext cx="10464800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8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535353"/>
                </a:solidFill>
              </a:rPr>
              <a:t>–Jacob Riis</a:t>
            </a:r>
          </a:p>
        </p:txBody>
      </p:sp>
      <p:sp>
        <p:nvSpPr>
          <p:cNvPr id="210" name="Shape 210"/>
          <p:cNvSpPr/>
          <p:nvPr/>
        </p:nvSpPr>
        <p:spPr>
          <a:xfrm>
            <a:off x="1270000" y="2994024"/>
            <a:ext cx="10464800" cy="337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38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“When nothing seems to help, I go look at a stonecutter hammering away at his rock perhaps a hundred times without as much as a crack showing in it. Yet at the hundred and first blow it will split in two, and I know it was not that blow that did it, but all that had gone before.”</a:t>
            </a:r>
          </a:p>
        </p:txBody>
      </p:sp>
      <p:sp>
        <p:nvSpPr>
          <p:cNvPr id="211" name="Shape 211"/>
          <p:cNvSpPr/>
          <p:nvPr/>
        </p:nvSpPr>
        <p:spPr>
          <a:xfrm>
            <a:off x="4010682" y="1622425"/>
            <a:ext cx="498343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35353"/>
                </a:solidFill>
              </a:rPr>
              <a:t>The Stonecutters Credo</a:t>
            </a:r>
          </a:p>
        </p:txBody>
      </p:sp>
      <p:sp>
        <p:nvSpPr>
          <p:cNvPr id="212" name="Shape 2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535353"/>
                </a:solidFill>
              </a:rPr>
              <a:t>24</a:t>
            </a:fld>
            <a:endParaRPr>
              <a:solidFill>
                <a:srgbClr val="535353"/>
              </a:solidFill>
            </a:endParaRP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7200" cap="all">
                <a:solidFill>
                  <a:srgbClr val="535353"/>
                </a:solidFill>
              </a:rPr>
              <a:t>questions and answers</a:t>
            </a:r>
          </a:p>
        </p:txBody>
      </p:sp>
      <p:sp>
        <p:nvSpPr>
          <p:cNvPr id="215" name="Shape 21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535353"/>
                </a:solidFill>
              </a:rPr>
              <a:t>25</a:t>
            </a:fld>
            <a:endParaRPr>
              <a:solidFill>
                <a:srgbClr val="535353"/>
              </a:solidFill>
            </a:endParaRP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7200" cap="all">
                <a:solidFill>
                  <a:srgbClr val="535353"/>
                </a:solidFill>
              </a:rPr>
              <a:t>THANK YOU!!</a:t>
            </a:r>
          </a:p>
          <a:p>
            <a:pPr lvl="0">
              <a:defRPr sz="1800" cap="none">
                <a:solidFill>
                  <a:srgbClr val="000000"/>
                </a:solidFill>
              </a:defRPr>
            </a:pPr>
            <a:endParaRPr sz="7200" cap="all">
              <a:solidFill>
                <a:srgbClr val="535353"/>
              </a:solidFill>
            </a:endParaRPr>
          </a:p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3700" u="sng" cap="all">
                <a:solidFill>
                  <a:srgbClr val="535353"/>
                </a:solidFill>
                <a:hlinkClick r:id="rId2"/>
              </a:rPr>
              <a:t>nima@razorgator.com</a:t>
            </a:r>
          </a:p>
        </p:txBody>
      </p:sp>
      <p:sp>
        <p:nvSpPr>
          <p:cNvPr id="218" name="Shape 21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535353"/>
                </a:solidFill>
              </a:rPr>
              <a:t>26</a:t>
            </a:fld>
            <a:endParaRPr>
              <a:solidFill>
                <a:srgbClr val="535353"/>
              </a:solidFill>
            </a:endParaRP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6"/>
          <p:cNvGrpSpPr/>
          <p:nvPr/>
        </p:nvGrpSpPr>
        <p:grpSpPr>
          <a:xfrm>
            <a:off x="4135690" y="3975851"/>
            <a:ext cx="4851648" cy="5535697"/>
            <a:chOff x="-88900" y="-50800"/>
            <a:chExt cx="4851646" cy="5535695"/>
          </a:xfrm>
        </p:grpSpPr>
        <p:pic>
          <p:nvPicPr>
            <p:cNvPr id="55" name="FullSizeRender.jpg"/>
            <p:cNvPicPr/>
            <p:nvPr/>
          </p:nvPicPr>
          <p:blipFill>
            <a:blip r:embed="rId2">
              <a:extLst/>
            </a:blip>
            <a:srcRect l="7449" r="7449"/>
            <a:stretch>
              <a:fillRect/>
            </a:stretch>
          </p:blipFill>
          <p:spPr>
            <a:xfrm>
              <a:off x="0" y="0"/>
              <a:ext cx="4673847" cy="529439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4" name="Picture 53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88900" y="-50800"/>
              <a:ext cx="4851647" cy="5535696"/>
            </a:xfrm>
            <a:prstGeom prst="rect">
              <a:avLst/>
            </a:prstGeom>
            <a:effectLst/>
          </p:spPr>
        </p:pic>
      </p:grpSp>
      <p:sp>
        <p:nvSpPr>
          <p:cNvPr id="57" name="Shape 5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7200" cap="all">
                <a:solidFill>
                  <a:srgbClr val="535353"/>
                </a:solidFill>
              </a:rPr>
              <a:t>The early years</a:t>
            </a:r>
          </a:p>
        </p:txBody>
      </p:sp>
      <p:sp>
        <p:nvSpPr>
          <p:cNvPr id="58" name="Shape 58"/>
          <p:cNvSpPr/>
          <p:nvPr/>
        </p:nvSpPr>
        <p:spPr>
          <a:xfrm>
            <a:off x="355600" y="2097980"/>
            <a:ext cx="12293600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lnSpcReduction="10000"/>
          </a:bodyPr>
          <a:lstStyle>
            <a:lvl1pPr marL="406145" indent="-406145" algn="l" defTabSz="455675">
              <a:lnSpc>
                <a:spcPct val="120000"/>
              </a:lnSpc>
              <a:spcBef>
                <a:spcPts val="3500"/>
              </a:spcBef>
              <a:buSzPct val="82000"/>
              <a:buChar char="•"/>
              <a:defRPr sz="3587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587">
                <a:solidFill>
                  <a:srgbClr val="535353"/>
                </a:solidFill>
              </a:rPr>
              <a:t>I was born in Tehran and moved to London when I was 5 (1978)</a:t>
            </a:r>
          </a:p>
        </p:txBody>
      </p:sp>
      <p:grpSp>
        <p:nvGrpSpPr>
          <p:cNvPr id="61" name="Group 61"/>
          <p:cNvGrpSpPr/>
          <p:nvPr/>
        </p:nvGrpSpPr>
        <p:grpSpPr>
          <a:xfrm>
            <a:off x="9345638" y="3206889"/>
            <a:ext cx="3372553" cy="3981311"/>
            <a:chOff x="-88899" y="-50800"/>
            <a:chExt cx="3372552" cy="3981310"/>
          </a:xfrm>
        </p:grpSpPr>
        <p:pic>
          <p:nvPicPr>
            <p:cNvPr id="60" name="green.jpg"/>
            <p:cNvPicPr/>
            <p:nvPr/>
          </p:nvPicPr>
          <p:blipFill>
            <a:blip r:embed="rId4">
              <a:extLst/>
            </a:blip>
            <a:srcRect t="9416" b="9416"/>
            <a:stretch>
              <a:fillRect/>
            </a:stretch>
          </p:blipFill>
          <p:spPr>
            <a:xfrm>
              <a:off x="0" y="0"/>
              <a:ext cx="3194753" cy="374001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9" name="Picture 58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88900" y="-50800"/>
              <a:ext cx="3372553" cy="3981311"/>
            </a:xfrm>
            <a:prstGeom prst="rect">
              <a:avLst/>
            </a:prstGeom>
            <a:effectLst/>
          </p:spPr>
        </p:pic>
      </p:grpSp>
      <p:grpSp>
        <p:nvGrpSpPr>
          <p:cNvPr id="64" name="Group 64"/>
          <p:cNvGrpSpPr/>
          <p:nvPr/>
        </p:nvGrpSpPr>
        <p:grpSpPr>
          <a:xfrm>
            <a:off x="404838" y="3206889"/>
            <a:ext cx="3372553" cy="3981311"/>
            <a:chOff x="-88899" y="-50800"/>
            <a:chExt cx="3372552" cy="3981310"/>
          </a:xfrm>
        </p:grpSpPr>
        <p:pic>
          <p:nvPicPr>
            <p:cNvPr id="63" name="IMG_4735.jpeg"/>
            <p:cNvPicPr/>
            <p:nvPr/>
          </p:nvPicPr>
          <p:blipFill>
            <a:blip r:embed="rId6">
              <a:extLst/>
            </a:blip>
            <a:srcRect l="5553" r="5553"/>
            <a:stretch>
              <a:fillRect/>
            </a:stretch>
          </p:blipFill>
          <p:spPr>
            <a:xfrm>
              <a:off x="0" y="0"/>
              <a:ext cx="3194753" cy="374001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2" name="Picture 61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88900" y="-50800"/>
              <a:ext cx="3372553" cy="3981311"/>
            </a:xfrm>
            <a:prstGeom prst="rect">
              <a:avLst/>
            </a:prstGeom>
            <a:effectLst/>
          </p:spPr>
        </p:pic>
      </p:grpSp>
      <p:sp>
        <p:nvSpPr>
          <p:cNvPr id="65" name="Shape 65"/>
          <p:cNvSpPr/>
          <p:nvPr/>
        </p:nvSpPr>
        <p:spPr>
          <a:xfrm>
            <a:off x="955674" y="7226299"/>
            <a:ext cx="2025651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535353"/>
                </a:solidFill>
              </a:rPr>
              <a:t>with grandma</a:t>
            </a:r>
          </a:p>
        </p:txBody>
      </p:sp>
      <p:sp>
        <p:nvSpPr>
          <p:cNvPr id="66" name="Shape 66"/>
          <p:cNvSpPr/>
          <p:nvPr/>
        </p:nvSpPr>
        <p:spPr>
          <a:xfrm>
            <a:off x="5655299" y="3378199"/>
            <a:ext cx="1812430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535353"/>
                </a:solidFill>
              </a:rPr>
              <a:t>2 days old :)</a:t>
            </a:r>
          </a:p>
        </p:txBody>
      </p:sp>
      <p:sp>
        <p:nvSpPr>
          <p:cNvPr id="67" name="Shape 67"/>
          <p:cNvSpPr/>
          <p:nvPr/>
        </p:nvSpPr>
        <p:spPr>
          <a:xfrm>
            <a:off x="10011536" y="7226299"/>
            <a:ext cx="2040757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535353"/>
                </a:solidFill>
              </a:rPr>
              <a:t>I miss the hair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xfrm>
            <a:off x="6381749" y="9271000"/>
            <a:ext cx="228601" cy="355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535353"/>
                </a:solidFill>
              </a:rPr>
              <a:t>3</a:t>
            </a:fld>
            <a:endParaRPr>
              <a:solidFill>
                <a:srgbClr val="535353"/>
              </a:solidFill>
            </a:endParaRP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2"/>
          <p:cNvGrpSpPr/>
          <p:nvPr/>
        </p:nvGrpSpPr>
        <p:grpSpPr>
          <a:xfrm>
            <a:off x="6781799" y="2730500"/>
            <a:ext cx="5651486" cy="6441728"/>
            <a:chOff x="-88900" y="-50799"/>
            <a:chExt cx="5651484" cy="6441727"/>
          </a:xfrm>
        </p:grpSpPr>
        <p:pic>
          <p:nvPicPr>
            <p:cNvPr id="71" name="photo 4.jpeg"/>
            <p:cNvPicPr/>
            <p:nvPr/>
          </p:nvPicPr>
          <p:blipFill>
            <a:blip r:embed="rId2">
              <a:extLst/>
            </a:blip>
            <a:srcRect l="10214" t="4133" r="25921"/>
            <a:stretch>
              <a:fillRect/>
            </a:stretch>
          </p:blipFill>
          <p:spPr>
            <a:xfrm>
              <a:off x="0" y="0"/>
              <a:ext cx="5473685" cy="616232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0" name="Picture 69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88900" y="-50800"/>
              <a:ext cx="5651485" cy="6441728"/>
            </a:xfrm>
            <a:prstGeom prst="rect">
              <a:avLst/>
            </a:prstGeom>
            <a:effectLst/>
          </p:spPr>
        </p:pic>
      </p:grpSp>
      <p:sp>
        <p:nvSpPr>
          <p:cNvPr id="73" name="Shape 7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7200" cap="all" dirty="0">
                <a:solidFill>
                  <a:srgbClr val="535353"/>
                </a:solidFill>
              </a:rPr>
              <a:t>my family</a:t>
            </a:r>
          </a:p>
        </p:txBody>
      </p:sp>
      <p:sp>
        <p:nvSpPr>
          <p:cNvPr id="74" name="Shape 74"/>
          <p:cNvSpPr/>
          <p:nvPr/>
        </p:nvSpPr>
        <p:spPr>
          <a:xfrm>
            <a:off x="355600" y="2034480"/>
            <a:ext cx="12293600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lnSpcReduction="10000"/>
          </a:bodyPr>
          <a:lstStyle>
            <a:lvl1pPr marL="406145" indent="-406145" algn="l" defTabSz="455675">
              <a:lnSpc>
                <a:spcPct val="120000"/>
              </a:lnSpc>
              <a:spcBef>
                <a:spcPts val="3500"/>
              </a:spcBef>
              <a:buSzPct val="82000"/>
              <a:buChar char="•"/>
              <a:defRPr sz="3587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587" dirty="0" smtClean="0">
                <a:solidFill>
                  <a:srgbClr val="535353"/>
                </a:solidFill>
              </a:rPr>
              <a:t>I</a:t>
            </a:r>
            <a:r>
              <a:rPr lang="en-US" sz="3587" dirty="0" smtClean="0">
                <a:solidFill>
                  <a:srgbClr val="535353"/>
                </a:solidFill>
              </a:rPr>
              <a:t>’m</a:t>
            </a:r>
            <a:r>
              <a:rPr sz="3587" dirty="0" smtClean="0">
                <a:solidFill>
                  <a:srgbClr val="535353"/>
                </a:solidFill>
              </a:rPr>
              <a:t> </a:t>
            </a:r>
            <a:r>
              <a:rPr sz="3587" dirty="0">
                <a:solidFill>
                  <a:srgbClr val="535353"/>
                </a:solidFill>
              </a:rPr>
              <a:t>one of the lucky ones; a loving </a:t>
            </a:r>
            <a:r>
              <a:rPr sz="3587" dirty="0" smtClean="0">
                <a:solidFill>
                  <a:srgbClr val="535353"/>
                </a:solidFill>
              </a:rPr>
              <a:t>family</a:t>
            </a:r>
            <a:r>
              <a:rPr lang="is-IS" sz="3587" dirty="0" smtClean="0">
                <a:solidFill>
                  <a:srgbClr val="535353"/>
                </a:solidFill>
              </a:rPr>
              <a:t>…</a:t>
            </a:r>
            <a:endParaRPr sz="3587" dirty="0">
              <a:solidFill>
                <a:srgbClr val="535353"/>
              </a:solidFill>
            </a:endParaRPr>
          </a:p>
        </p:txBody>
      </p:sp>
      <p:grpSp>
        <p:nvGrpSpPr>
          <p:cNvPr id="77" name="Group 77"/>
          <p:cNvGrpSpPr/>
          <p:nvPr/>
        </p:nvGrpSpPr>
        <p:grpSpPr>
          <a:xfrm>
            <a:off x="566142" y="2730499"/>
            <a:ext cx="5471849" cy="6438901"/>
            <a:chOff x="-88900" y="-50800"/>
            <a:chExt cx="5471848" cy="6438900"/>
          </a:xfrm>
        </p:grpSpPr>
        <p:pic>
          <p:nvPicPr>
            <p:cNvPr id="76" name="meandkasra.jpg"/>
            <p:cNvPicPr/>
            <p:nvPr/>
          </p:nvPicPr>
          <p:blipFill>
            <a:blip r:embed="rId4">
              <a:extLst/>
            </a:blip>
            <a:srcRect l="15462" t="594" r="22686" b="594"/>
            <a:stretch>
              <a:fillRect/>
            </a:stretch>
          </p:blipFill>
          <p:spPr>
            <a:xfrm>
              <a:off x="0" y="0"/>
              <a:ext cx="5294049" cy="61976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5" name="Picture 74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88900" y="-50800"/>
              <a:ext cx="5471849" cy="6438900"/>
            </a:xfrm>
            <a:prstGeom prst="rect">
              <a:avLst/>
            </a:prstGeom>
            <a:effectLst/>
          </p:spPr>
        </p:pic>
      </p:grpSp>
      <p:sp>
        <p:nvSpPr>
          <p:cNvPr id="78" name="Shape 78"/>
          <p:cNvSpPr/>
          <p:nvPr/>
        </p:nvSpPr>
        <p:spPr>
          <a:xfrm>
            <a:off x="1015907" y="9036049"/>
            <a:ext cx="4291162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35353"/>
                </a:solidFill>
              </a:rPr>
              <a:t>My brother Kasra (Kaz)</a:t>
            </a:r>
          </a:p>
        </p:txBody>
      </p:sp>
      <p:sp>
        <p:nvSpPr>
          <p:cNvPr id="79" name="Shape 79"/>
          <p:cNvSpPr/>
          <p:nvPr/>
        </p:nvSpPr>
        <p:spPr>
          <a:xfrm>
            <a:off x="7690643" y="9036049"/>
            <a:ext cx="3643314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35353"/>
                </a:solidFill>
              </a:rPr>
              <a:t>with Mom and Dad</a:t>
            </a:r>
          </a:p>
        </p:txBody>
      </p:sp>
      <p:sp>
        <p:nvSpPr>
          <p:cNvPr id="80" name="Shape 80"/>
          <p:cNvSpPr>
            <a:spLocks noGrp="1"/>
          </p:cNvSpPr>
          <p:nvPr>
            <p:ph type="sldNum" sz="quarter" idx="2"/>
          </p:nvPr>
        </p:nvSpPr>
        <p:spPr>
          <a:xfrm>
            <a:off x="6381749" y="9271000"/>
            <a:ext cx="228601" cy="355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535353"/>
                </a:solidFill>
              </a:rPr>
              <a:t>4</a:t>
            </a:fld>
            <a:endParaRPr>
              <a:solidFill>
                <a:srgbClr val="535353"/>
              </a:solidFill>
            </a:endParaRP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hoto 2-enhanced.jpeg"/>
          <p:cNvPicPr/>
          <p:nvPr/>
        </p:nvPicPr>
        <p:blipFill>
          <a:blip r:embed="rId2">
            <a:extLst/>
          </a:blip>
          <a:srcRect t="11706" b="39206"/>
          <a:stretch>
            <a:fillRect/>
          </a:stretch>
        </p:blipFill>
        <p:spPr>
          <a:xfrm>
            <a:off x="7316570" y="1032287"/>
            <a:ext cx="5151924" cy="3742754"/>
          </a:xfrm>
          <a:prstGeom prst="rect">
            <a:avLst/>
          </a:prstGeom>
          <a:ln w="25400">
            <a:miter lim="400000"/>
          </a:ln>
          <a:effectLst>
            <a:outerShdw blurRad="127000" dist="76200" dir="5520000" rotWithShape="0">
              <a:srgbClr val="000000">
                <a:alpha val="60000"/>
              </a:srgbClr>
            </a:outerShdw>
          </a:effectLst>
        </p:spPr>
      </p:pic>
      <p:pic>
        <p:nvPicPr>
          <p:cNvPr id="83" name="photo 3.jpeg"/>
          <p:cNvPicPr/>
          <p:nvPr/>
        </p:nvPicPr>
        <p:blipFill>
          <a:blip r:embed="rId3">
            <a:extLst/>
          </a:blip>
          <a:srcRect l="7361" t="9649" r="1713" b="40809"/>
          <a:stretch>
            <a:fillRect/>
          </a:stretch>
        </p:blipFill>
        <p:spPr>
          <a:xfrm>
            <a:off x="7316371" y="5097668"/>
            <a:ext cx="5152143" cy="3742914"/>
          </a:xfrm>
          <a:prstGeom prst="rect">
            <a:avLst/>
          </a:prstGeom>
          <a:ln w="25400">
            <a:miter lim="400000"/>
          </a:ln>
          <a:effectLst>
            <a:outerShdw blurRad="127000" dist="76200" dir="5520000" rotWithShape="0">
              <a:srgbClr val="000000">
                <a:alpha val="60000"/>
              </a:srgbClr>
            </a:outerShdw>
          </a:effectLst>
        </p:spPr>
      </p:pic>
      <p:pic>
        <p:nvPicPr>
          <p:cNvPr id="84" name="read.jpeg"/>
          <p:cNvPicPr/>
          <p:nvPr/>
        </p:nvPicPr>
        <p:blipFill>
          <a:blip r:embed="rId4">
            <a:extLst/>
          </a:blip>
          <a:srcRect l="9903" r="9903"/>
          <a:stretch>
            <a:fillRect/>
          </a:stretch>
        </p:blipFill>
        <p:spPr>
          <a:xfrm>
            <a:off x="801919" y="911946"/>
            <a:ext cx="5539712" cy="8333654"/>
          </a:xfrm>
          <a:prstGeom prst="rect">
            <a:avLst/>
          </a:prstGeom>
          <a:ln w="25400">
            <a:miter lim="400000"/>
          </a:ln>
          <a:effectLst>
            <a:outerShdw blurRad="127000" dist="76200" dir="5520000" rotWithShape="0">
              <a:srgbClr val="000000">
                <a:alpha val="60000"/>
              </a:srgbClr>
            </a:outerShdw>
          </a:effectLst>
        </p:spPr>
      </p:pic>
      <p:sp>
        <p:nvSpPr>
          <p:cNvPr id="85" name="Shape 85"/>
          <p:cNvSpPr/>
          <p:nvPr/>
        </p:nvSpPr>
        <p:spPr>
          <a:xfrm>
            <a:off x="1632718" y="234949"/>
            <a:ext cx="3440164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35353"/>
                </a:solidFill>
              </a:rPr>
              <a:t>Still LOVE to read!</a:t>
            </a:r>
          </a:p>
        </p:txBody>
      </p:sp>
      <p:sp>
        <p:nvSpPr>
          <p:cNvPr id="86" name="Shape 86"/>
          <p:cNvSpPr/>
          <p:nvPr/>
        </p:nvSpPr>
        <p:spPr>
          <a:xfrm>
            <a:off x="7305333" y="234949"/>
            <a:ext cx="5174309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35353"/>
                </a:solidFill>
              </a:rPr>
              <a:t>School in London was strict!</a:t>
            </a:r>
          </a:p>
        </p:txBody>
      </p:sp>
      <p:sp>
        <p:nvSpPr>
          <p:cNvPr id="87" name="Shape 87"/>
          <p:cNvSpPr/>
          <p:nvPr/>
        </p:nvSpPr>
        <p:spPr>
          <a:xfrm>
            <a:off x="7006301" y="8997949"/>
            <a:ext cx="5543774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35353"/>
                </a:solidFill>
              </a:rPr>
              <a:t>Still super close to my brother</a:t>
            </a:r>
          </a:p>
        </p:txBody>
      </p:sp>
      <p:sp>
        <p:nvSpPr>
          <p:cNvPr id="88" name="Shape 88"/>
          <p:cNvSpPr>
            <a:spLocks noGrp="1"/>
          </p:cNvSpPr>
          <p:nvPr>
            <p:ph type="sldNum" sz="quarter" idx="2"/>
          </p:nvPr>
        </p:nvSpPr>
        <p:spPr>
          <a:xfrm>
            <a:off x="6381749" y="9271000"/>
            <a:ext cx="228601" cy="355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535353"/>
                </a:solidFill>
              </a:rPr>
              <a:t>5</a:t>
            </a:fld>
            <a:endParaRPr>
              <a:solidFill>
                <a:srgbClr val="535353"/>
              </a:solidFill>
            </a:endParaRP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roup 92"/>
          <p:cNvGrpSpPr/>
          <p:nvPr/>
        </p:nvGrpSpPr>
        <p:grpSpPr>
          <a:xfrm>
            <a:off x="6680199" y="2400300"/>
            <a:ext cx="5664201" cy="6578600"/>
            <a:chOff x="-190500" y="-203200"/>
            <a:chExt cx="5664200" cy="6578600"/>
          </a:xfrm>
        </p:grpSpPr>
        <p:pic>
          <p:nvPicPr>
            <p:cNvPr id="91" name="Screen Shot 2015-03-02 at 4.41.22 PM.png"/>
            <p:cNvPicPr/>
            <p:nvPr/>
          </p:nvPicPr>
          <p:blipFill>
            <a:blip r:embed="rId2">
              <a:extLst/>
            </a:blip>
            <a:srcRect l="5614" r="5614"/>
            <a:stretch>
              <a:fillRect/>
            </a:stretch>
          </p:blipFill>
          <p:spPr>
            <a:xfrm>
              <a:off x="0" y="0"/>
              <a:ext cx="5283200" cy="61849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0" name="Picture 89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90500" y="-203200"/>
              <a:ext cx="5664200" cy="6578600"/>
            </a:xfrm>
            <a:prstGeom prst="rect">
              <a:avLst/>
            </a:prstGeom>
            <a:effectLst/>
          </p:spPr>
        </p:pic>
      </p:grpSp>
      <p:sp>
        <p:nvSpPr>
          <p:cNvPr id="93" name="Shape 9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7200" cap="all">
                <a:solidFill>
                  <a:srgbClr val="535353"/>
                </a:solidFill>
              </a:rPr>
              <a:t>high school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idx="1"/>
          </p:nvPr>
        </p:nvSpPr>
        <p:spPr>
          <a:xfrm>
            <a:off x="355600" y="2997200"/>
            <a:ext cx="5892800" cy="62992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I went to University High School in Irvine, CA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It was a huge cultural change from the boarding school I went to in London…</a:t>
            </a:r>
          </a:p>
        </p:txBody>
      </p:sp>
      <p:pic>
        <p:nvPicPr>
          <p:cNvPr id="95" name="University_High_School_Logo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19746" y="2437507"/>
            <a:ext cx="1422401" cy="1638301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Shape 96"/>
          <p:cNvSpPr>
            <a:spLocks noGrp="1"/>
          </p:cNvSpPr>
          <p:nvPr>
            <p:ph type="sldNum" sz="quarter" idx="2"/>
          </p:nvPr>
        </p:nvSpPr>
        <p:spPr>
          <a:xfrm>
            <a:off x="6381749" y="9271000"/>
            <a:ext cx="228601" cy="355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535353"/>
                </a:solidFill>
              </a:rPr>
              <a:t>6</a:t>
            </a:fld>
            <a:endParaRPr>
              <a:solidFill>
                <a:srgbClr val="535353"/>
              </a:solidFill>
            </a:endParaRP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7200" cap="all">
                <a:solidFill>
                  <a:srgbClr val="535353"/>
                </a:solidFill>
              </a:rPr>
              <a:t>from UK to USA</a:t>
            </a:r>
          </a:p>
        </p:txBody>
      </p:sp>
      <p:sp>
        <p:nvSpPr>
          <p:cNvPr id="99" name="Shape 99"/>
          <p:cNvSpPr>
            <a:spLocks noGrp="1"/>
          </p:cNvSpPr>
          <p:nvPr>
            <p:ph type="body" idx="1"/>
          </p:nvPr>
        </p:nvSpPr>
        <p:spPr>
          <a:xfrm>
            <a:off x="355600" y="5370943"/>
            <a:ext cx="6458438" cy="4255657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marL="388619" lvl="0" indent="-388619" defTabSz="525779">
              <a:spcBef>
                <a:spcPts val="3400"/>
              </a:spcBef>
              <a:defRPr sz="1800">
                <a:solidFill>
                  <a:srgbClr val="000000"/>
                </a:solidFill>
              </a:defRPr>
            </a:pPr>
            <a:r>
              <a:rPr sz="3420" dirty="0">
                <a:solidFill>
                  <a:srgbClr val="535353"/>
                </a:solidFill>
              </a:rPr>
              <a:t>Things were much more formal in the UK</a:t>
            </a:r>
          </a:p>
          <a:p>
            <a:pPr marL="388619" lvl="0" indent="-388619" defTabSz="525779">
              <a:spcBef>
                <a:spcPts val="3400"/>
              </a:spcBef>
              <a:defRPr sz="1800">
                <a:solidFill>
                  <a:srgbClr val="000000"/>
                </a:solidFill>
              </a:defRPr>
            </a:pPr>
            <a:r>
              <a:rPr sz="3420" dirty="0">
                <a:solidFill>
                  <a:srgbClr val="535353"/>
                </a:solidFill>
              </a:rPr>
              <a:t>High school here was a big change for me!</a:t>
            </a:r>
          </a:p>
          <a:p>
            <a:pPr marL="777239" lvl="1" indent="-388619" defTabSz="525779">
              <a:spcBef>
                <a:spcPts val="3400"/>
              </a:spcBef>
              <a:defRPr sz="1800">
                <a:solidFill>
                  <a:srgbClr val="000000"/>
                </a:solidFill>
              </a:defRPr>
            </a:pPr>
            <a:r>
              <a:rPr sz="2880" dirty="0">
                <a:solidFill>
                  <a:srgbClr val="535353"/>
                </a:solidFill>
              </a:rPr>
              <a:t>Language </a:t>
            </a:r>
            <a:r>
              <a:rPr sz="2880" dirty="0" smtClean="0">
                <a:solidFill>
                  <a:srgbClr val="535353"/>
                </a:solidFill>
              </a:rPr>
              <a:t>nuances</a:t>
            </a:r>
            <a:r>
              <a:rPr lang="en-US" sz="2880" dirty="0" smtClean="0">
                <a:solidFill>
                  <a:srgbClr val="535353"/>
                </a:solidFill>
              </a:rPr>
              <a:t>, t</a:t>
            </a:r>
            <a:r>
              <a:rPr sz="2880" dirty="0" smtClean="0">
                <a:solidFill>
                  <a:srgbClr val="535353"/>
                </a:solidFill>
              </a:rPr>
              <a:t>otally </a:t>
            </a:r>
            <a:r>
              <a:rPr sz="2880" dirty="0">
                <a:solidFill>
                  <a:srgbClr val="535353"/>
                </a:solidFill>
              </a:rPr>
              <a:t>new </a:t>
            </a:r>
            <a:r>
              <a:rPr sz="2880" dirty="0" smtClean="0">
                <a:solidFill>
                  <a:srgbClr val="535353"/>
                </a:solidFill>
              </a:rPr>
              <a:t>atmosphere</a:t>
            </a:r>
            <a:endParaRPr sz="2880" dirty="0">
              <a:solidFill>
                <a:srgbClr val="535353"/>
              </a:solidFill>
            </a:endParaRPr>
          </a:p>
          <a:p>
            <a:pPr marL="388619" lvl="0" indent="-388619" defTabSz="525779">
              <a:spcBef>
                <a:spcPts val="3400"/>
              </a:spcBef>
              <a:defRPr sz="1800">
                <a:solidFill>
                  <a:srgbClr val="000000"/>
                </a:solidFill>
              </a:defRPr>
            </a:pPr>
            <a:r>
              <a:rPr sz="3420" dirty="0">
                <a:solidFill>
                  <a:srgbClr val="535353"/>
                </a:solidFill>
              </a:rPr>
              <a:t>My school there, Charterhouse, was a 500+yr old monastery! (very different from Irvine)</a:t>
            </a:r>
          </a:p>
        </p:txBody>
      </p:sp>
      <p:pic>
        <p:nvPicPr>
          <p:cNvPr id="100" name="rainbow_backgroun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65937" y="2117408"/>
            <a:ext cx="5264163" cy="30080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" name="charthoriz_1702511c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4796" y="2117408"/>
            <a:ext cx="5294312" cy="2999715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Shape 102"/>
          <p:cNvSpPr>
            <a:spLocks noGrp="1"/>
          </p:cNvSpPr>
          <p:nvPr>
            <p:ph type="sldNum" sz="quarter" idx="2"/>
          </p:nvPr>
        </p:nvSpPr>
        <p:spPr>
          <a:xfrm>
            <a:off x="6381749" y="9271000"/>
            <a:ext cx="228601" cy="355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535353"/>
                </a:solidFill>
              </a:rPr>
              <a:t>7</a:t>
            </a:fld>
            <a:endParaRPr>
              <a:solidFill>
                <a:srgbClr val="535353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5937" y="5810559"/>
            <a:ext cx="5264163" cy="323593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7200" cap="all">
                <a:solidFill>
                  <a:srgbClr val="535353"/>
                </a:solidFill>
              </a:rPr>
              <a:t>high school life</a:t>
            </a:r>
          </a:p>
        </p:txBody>
      </p:sp>
      <p:sp>
        <p:nvSpPr>
          <p:cNvPr id="105" name="Shape 105"/>
          <p:cNvSpPr>
            <a:spLocks noGrp="1"/>
          </p:cNvSpPr>
          <p:nvPr>
            <p:ph type="body" idx="1"/>
          </p:nvPr>
        </p:nvSpPr>
        <p:spPr>
          <a:xfrm>
            <a:off x="349249" y="2468684"/>
            <a:ext cx="12293600" cy="4775300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307213" lvl="0" indent="-307213" defTabSz="344677">
              <a:spcBef>
                <a:spcPts val="2700"/>
              </a:spcBef>
              <a:defRPr sz="1800">
                <a:solidFill>
                  <a:srgbClr val="000000"/>
                </a:solidFill>
              </a:defRPr>
            </a:pPr>
            <a:r>
              <a:rPr sz="3126" dirty="0">
                <a:solidFill>
                  <a:srgbClr val="535353"/>
                </a:solidFill>
              </a:rPr>
              <a:t>Despite the big change, I adjusted fairly well to high school life</a:t>
            </a:r>
          </a:p>
          <a:p>
            <a:pPr marL="614425" lvl="1" indent="-307212" defTabSz="344677">
              <a:spcBef>
                <a:spcPts val="2700"/>
              </a:spcBef>
              <a:defRPr sz="1800">
                <a:solidFill>
                  <a:srgbClr val="000000"/>
                </a:solidFill>
              </a:defRPr>
            </a:pPr>
            <a:r>
              <a:rPr sz="2478" dirty="0">
                <a:solidFill>
                  <a:srgbClr val="535353"/>
                </a:solidFill>
              </a:rPr>
              <a:t>I was always asked to read out loud in English class because of my thick British accent :)</a:t>
            </a:r>
          </a:p>
          <a:p>
            <a:pPr marL="307213" lvl="0" indent="-307213" defTabSz="344677">
              <a:spcBef>
                <a:spcPts val="2700"/>
              </a:spcBef>
              <a:defRPr sz="1800">
                <a:solidFill>
                  <a:srgbClr val="000000"/>
                </a:solidFill>
              </a:defRPr>
            </a:pPr>
            <a:r>
              <a:rPr sz="3126" dirty="0">
                <a:solidFill>
                  <a:srgbClr val="535353"/>
                </a:solidFill>
              </a:rPr>
              <a:t>Was pretty much a normal kid in every way. I tended to get along with everybody (I still do)</a:t>
            </a:r>
          </a:p>
          <a:p>
            <a:pPr marL="307213" lvl="0" indent="-307213" defTabSz="344677">
              <a:spcBef>
                <a:spcPts val="2700"/>
              </a:spcBef>
              <a:defRPr sz="1800">
                <a:solidFill>
                  <a:srgbClr val="000000"/>
                </a:solidFill>
              </a:defRPr>
            </a:pPr>
            <a:r>
              <a:rPr sz="3126" dirty="0">
                <a:solidFill>
                  <a:srgbClr val="535353"/>
                </a:solidFill>
              </a:rPr>
              <a:t>Kept myself busy with school work (I had a lot of AP classes because of my transfer) and I </a:t>
            </a:r>
            <a:r>
              <a:rPr lang="en-US" sz="3126" dirty="0"/>
              <a:t>read a </a:t>
            </a:r>
            <a:r>
              <a:rPr lang="en-US" sz="3126" dirty="0" smtClean="0"/>
              <a:t>lot</a:t>
            </a:r>
          </a:p>
          <a:p>
            <a:pPr marL="307213" lvl="0" indent="-307213" defTabSz="344677">
              <a:spcBef>
                <a:spcPts val="2700"/>
              </a:spcBef>
              <a:defRPr sz="1800">
                <a:solidFill>
                  <a:srgbClr val="000000"/>
                </a:solidFill>
              </a:defRPr>
            </a:pPr>
            <a:r>
              <a:rPr lang="en-US" sz="3126" dirty="0" smtClean="0"/>
              <a:t>Loved going to the arcade (do they even have those anymore?)</a:t>
            </a:r>
            <a:endParaRPr sz="3126" dirty="0"/>
          </a:p>
        </p:txBody>
      </p:sp>
      <p:sp>
        <p:nvSpPr>
          <p:cNvPr id="106" name="Shape 106"/>
          <p:cNvSpPr>
            <a:spLocks noGrp="1"/>
          </p:cNvSpPr>
          <p:nvPr>
            <p:ph type="sldNum" sz="quarter" idx="2"/>
          </p:nvPr>
        </p:nvSpPr>
        <p:spPr>
          <a:xfrm>
            <a:off x="6381749" y="9271000"/>
            <a:ext cx="228601" cy="355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535353"/>
                </a:solidFill>
              </a:rPr>
              <a:t>8</a:t>
            </a:fld>
            <a:endParaRPr>
              <a:solidFill>
                <a:srgbClr val="535353"/>
              </a:solidFill>
            </a:endParaRP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7200" cap="all">
                <a:solidFill>
                  <a:srgbClr val="535353"/>
                </a:solidFill>
              </a:rPr>
              <a:t>high school</a:t>
            </a:r>
          </a:p>
        </p:txBody>
      </p:sp>
      <p:sp>
        <p:nvSpPr>
          <p:cNvPr id="113" name="Shape 113"/>
          <p:cNvSpPr>
            <a:spLocks noGrp="1"/>
          </p:cNvSpPr>
          <p:nvPr>
            <p:ph type="body" idx="1"/>
          </p:nvPr>
        </p:nvSpPr>
        <p:spPr>
          <a:xfrm>
            <a:off x="571500" y="2287265"/>
            <a:ext cx="5932438" cy="7236470"/>
          </a:xfrm>
          <a:prstGeom prst="rect">
            <a:avLst/>
          </a:prstGeom>
        </p:spPr>
        <p:txBody>
          <a:bodyPr lIns="50800" tIns="50800" rIns="50800" bIns="50800">
            <a:noAutofit/>
          </a:bodyPr>
          <a:lstStyle/>
          <a:p>
            <a:pPr marL="0" lvl="0" indent="0"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3100">
                <a:solidFill>
                  <a:srgbClr val="535353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Things I enjoyed in HS</a:t>
            </a:r>
          </a:p>
          <a:p>
            <a:pPr marL="430143" lvl="0" indent="-430143" defTabSz="469900">
              <a:buClr>
                <a:srgbClr val="535353"/>
              </a:buClr>
              <a:defRPr sz="1800">
                <a:solidFill>
                  <a:srgbClr val="000000"/>
                </a:solidFill>
              </a:defRPr>
            </a:pPr>
            <a:r>
              <a:rPr sz="3500">
                <a:solidFill>
                  <a:srgbClr val="535353"/>
                </a:solidFill>
              </a:rPr>
              <a:t>Classes</a:t>
            </a:r>
          </a:p>
          <a:p>
            <a:pPr marL="950843" lvl="1" indent="-430143" defTabSz="469900">
              <a:buClr>
                <a:srgbClr val="535353"/>
              </a:buClr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535353"/>
                </a:solidFill>
              </a:rPr>
              <a:t>English, French, Chemistry, Physics, Photography</a:t>
            </a:r>
          </a:p>
          <a:p>
            <a:pPr marL="430143" lvl="0" indent="-430143" defTabSz="469900">
              <a:buClr>
                <a:srgbClr val="535353"/>
              </a:buClr>
              <a:defRPr sz="1800">
                <a:solidFill>
                  <a:srgbClr val="000000"/>
                </a:solidFill>
              </a:defRPr>
            </a:pPr>
            <a:r>
              <a:rPr sz="3500">
                <a:solidFill>
                  <a:srgbClr val="535353"/>
                </a:solidFill>
              </a:rPr>
              <a:t>In-school activities</a:t>
            </a:r>
          </a:p>
          <a:p>
            <a:pPr marL="950843" lvl="1" indent="-430143" defTabSz="469900">
              <a:buClr>
                <a:srgbClr val="535353"/>
              </a:buClr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535353"/>
                </a:solidFill>
              </a:rPr>
              <a:t>President of French and Persian clubs, Yearbook</a:t>
            </a:r>
          </a:p>
          <a:p>
            <a:pPr marL="430143" lvl="0" indent="-430143" defTabSz="469900">
              <a:buClr>
                <a:srgbClr val="535353"/>
              </a:buClr>
              <a:defRPr sz="1800">
                <a:solidFill>
                  <a:srgbClr val="000000"/>
                </a:solidFill>
              </a:defRPr>
            </a:pPr>
            <a:r>
              <a:rPr sz="3500">
                <a:solidFill>
                  <a:srgbClr val="535353"/>
                </a:solidFill>
              </a:rPr>
              <a:t>Out of School Activities</a:t>
            </a:r>
          </a:p>
          <a:p>
            <a:pPr marL="891513" lvl="1" indent="-370813" defTabSz="469900">
              <a:buClr>
                <a:srgbClr val="535353"/>
              </a:buClr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535353"/>
                </a:solidFill>
              </a:rPr>
              <a:t>Going to the movies, reading, hanging out with friends, computers</a:t>
            </a:r>
          </a:p>
        </p:txBody>
      </p:sp>
      <p:sp>
        <p:nvSpPr>
          <p:cNvPr id="114" name="Shape 114"/>
          <p:cNvSpPr/>
          <p:nvPr/>
        </p:nvSpPr>
        <p:spPr>
          <a:xfrm>
            <a:off x="7048500" y="1511300"/>
            <a:ext cx="5892800" cy="629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 algn="l">
              <a:spcBef>
                <a:spcPts val="3800"/>
              </a:spcBef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535353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Things I didn’t enjoy in HS</a:t>
            </a:r>
          </a:p>
          <a:p>
            <a:pPr marL="430143" lvl="0" indent="-430143" algn="l" defTabSz="469900">
              <a:spcBef>
                <a:spcPts val="3800"/>
              </a:spcBef>
              <a:buClr>
                <a:srgbClr val="535353"/>
              </a:buClr>
              <a:buSzPct val="82000"/>
              <a:buChar char="•"/>
              <a:defRPr sz="1800">
                <a:solidFill>
                  <a:srgbClr val="000000"/>
                </a:solidFill>
              </a:defRPr>
            </a:pPr>
            <a:r>
              <a:rPr sz="3500">
                <a:solidFill>
                  <a:srgbClr val="535353"/>
                </a:solidFill>
              </a:rPr>
              <a:t>Classes</a:t>
            </a:r>
          </a:p>
          <a:p>
            <a:pPr marL="950843" lvl="1" indent="-430143" algn="l" defTabSz="469900">
              <a:spcBef>
                <a:spcPts val="3800"/>
              </a:spcBef>
              <a:buClr>
                <a:srgbClr val="535353"/>
              </a:buClr>
              <a:buSzPct val="82000"/>
              <a:buChar char="•"/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535353"/>
                </a:solidFill>
              </a:rPr>
              <a:t>History, Biology, PE</a:t>
            </a:r>
            <a:br>
              <a:rPr sz="2600">
                <a:solidFill>
                  <a:srgbClr val="535353"/>
                </a:solidFill>
              </a:rPr>
            </a:br>
            <a:endParaRPr sz="2600">
              <a:solidFill>
                <a:srgbClr val="535353"/>
              </a:solidFill>
            </a:endParaRPr>
          </a:p>
          <a:p>
            <a:pPr marL="430143" lvl="0" indent="-430143" algn="l" defTabSz="469900">
              <a:spcBef>
                <a:spcPts val="3800"/>
              </a:spcBef>
              <a:buClr>
                <a:srgbClr val="535353"/>
              </a:buClr>
              <a:buSzPct val="82000"/>
              <a:buChar char="•"/>
              <a:defRPr sz="1800">
                <a:solidFill>
                  <a:srgbClr val="000000"/>
                </a:solidFill>
              </a:defRPr>
            </a:pPr>
            <a:r>
              <a:rPr sz="3500">
                <a:solidFill>
                  <a:srgbClr val="535353"/>
                </a:solidFill>
              </a:rPr>
              <a:t>Sports</a:t>
            </a:r>
          </a:p>
          <a:p>
            <a:pPr marL="950843" lvl="1" indent="-430143" algn="l" defTabSz="469900">
              <a:spcBef>
                <a:spcPts val="3800"/>
              </a:spcBef>
              <a:buClr>
                <a:srgbClr val="535353"/>
              </a:buClr>
              <a:buSzPct val="82000"/>
              <a:buChar char="•"/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535353"/>
                </a:solidFill>
              </a:rPr>
              <a:t>Was never really into sports :-/</a:t>
            </a:r>
          </a:p>
        </p:txBody>
      </p:sp>
      <p:sp>
        <p:nvSpPr>
          <p:cNvPr id="115" name="Shape 115"/>
          <p:cNvSpPr>
            <a:spLocks noGrp="1"/>
          </p:cNvSpPr>
          <p:nvPr>
            <p:ph type="sldNum" sz="quarter" idx="2"/>
          </p:nvPr>
        </p:nvSpPr>
        <p:spPr>
          <a:xfrm>
            <a:off x="6381749" y="9271000"/>
            <a:ext cx="228601" cy="355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535353"/>
                </a:solidFill>
              </a:rPr>
              <a:t>9</a:t>
            </a:fld>
            <a:endParaRPr>
              <a:solidFill>
                <a:srgbClr val="535353"/>
              </a:solidFill>
            </a:endParaRP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Showroom">
  <a:themeElements>
    <a:clrScheme name="Showroom">
      <a:dk1>
        <a:srgbClr val="535353"/>
      </a:dk1>
      <a:lt1>
        <a:srgbClr val="340053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howroom">
  <a:themeElements>
    <a:clrScheme name="Showroom">
      <a:dk1>
        <a:srgbClr val="000000"/>
      </a:dk1>
      <a:lt1>
        <a:srgbClr val="FFFFFF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1355</Words>
  <Application>Microsoft Macintosh PowerPoint</Application>
  <PresentationFormat>Custom</PresentationFormat>
  <Paragraphs>164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Gill Sans Light</vt:lpstr>
      <vt:lpstr>Gill Sans SemiBold</vt:lpstr>
      <vt:lpstr>Helvetica Neue</vt:lpstr>
      <vt:lpstr>Arial</vt:lpstr>
      <vt:lpstr>Showroom</vt:lpstr>
      <vt:lpstr>Nima Moayedi</vt:lpstr>
      <vt:lpstr>introduction</vt:lpstr>
      <vt:lpstr>The early years</vt:lpstr>
      <vt:lpstr>my family</vt:lpstr>
      <vt:lpstr>PowerPoint Presentation</vt:lpstr>
      <vt:lpstr>high school</vt:lpstr>
      <vt:lpstr>from UK to USA</vt:lpstr>
      <vt:lpstr>high school life</vt:lpstr>
      <vt:lpstr>high school</vt:lpstr>
      <vt:lpstr>high school </vt:lpstr>
      <vt:lpstr>getting into college</vt:lpstr>
      <vt:lpstr>college</vt:lpstr>
      <vt:lpstr>college</vt:lpstr>
      <vt:lpstr>college</vt:lpstr>
      <vt:lpstr>college</vt:lpstr>
      <vt:lpstr>grad school</vt:lpstr>
      <vt:lpstr>grad school</vt:lpstr>
      <vt:lpstr>career path</vt:lpstr>
      <vt:lpstr>current role</vt:lpstr>
      <vt:lpstr>current role</vt:lpstr>
      <vt:lpstr>more than just work</vt:lpstr>
      <vt:lpstr>what i’ve learned</vt:lpstr>
      <vt:lpstr>do it all over again?</vt:lpstr>
      <vt:lpstr>PowerPoint Presentation</vt:lpstr>
      <vt:lpstr>questions and answers</vt:lpstr>
      <vt:lpstr>THANK YOU!!  nima@razorgator.com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Nima Moayedi</dc:title>
  <cp:lastModifiedBy>Nima Moayedi</cp:lastModifiedBy>
  <cp:revision>4</cp:revision>
  <dcterms:modified xsi:type="dcterms:W3CDTF">2016-04-25T22:01:26Z</dcterms:modified>
</cp:coreProperties>
</file>