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trike="noStrike" u="none" b="0" cap="none" baseline="0" sz="1800" lang="en-US" i="0"/>
              <a:t>You may use this chart to describe your journey to the current career </a:t>
            </a:r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trike="noStrike" u="none" b="0" cap="none" baseline="0" sz="1800" lang="en-US" i="0"/>
              <a:t>Use this graph to give more description of your current company (history, size, location, products and services, etc.)</a:t>
            </a:r>
          </a:p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trike="noStrike" u="none" b="0" cap="none" baseline="0" sz="1800" lang="en-US" i="0"/>
              <a:t>Use this graph to show general compensation ranges for people in various roles in your company</a:t>
            </a:r>
          </a:p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y="609600" x="685800"/>
            <a:ext cy="42671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y="4953000" x="1371600"/>
            <a:ext cy="12191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480"/>
              </a:spcBef>
              <a:buClr>
                <a:srgbClr val="888888"/>
              </a:buClr>
              <a:buFont typeface="Cambria"/>
              <a:buNone/>
              <a:defRPr/>
            </a:lvl1pPr>
            <a:lvl2pPr algn="ctr" rtl="0" marR="0" indent="0" marL="457200">
              <a:spcBef>
                <a:spcPts val="320"/>
              </a:spcBef>
              <a:buClr>
                <a:srgbClr val="888888"/>
              </a:buClr>
              <a:buFont typeface="Cambria"/>
              <a:buNone/>
              <a:defRPr/>
            </a:lvl2pPr>
            <a:lvl3pPr algn="ctr" rtl="0" marR="0" indent="0" marL="914400">
              <a:spcBef>
                <a:spcPts val="320"/>
              </a:spcBef>
              <a:buClr>
                <a:srgbClr val="888888"/>
              </a:buClr>
              <a:buFont typeface="Cambria"/>
              <a:buNone/>
              <a:defRPr/>
            </a:lvl3pPr>
            <a:lvl4pPr algn="ctr" rtl="0" marR="0" indent="0" marL="1371600">
              <a:spcBef>
                <a:spcPts val="320"/>
              </a:spcBef>
              <a:buClr>
                <a:srgbClr val="888888"/>
              </a:buClr>
              <a:buFont typeface="Cambria"/>
              <a:buNone/>
              <a:defRPr/>
            </a:lvl4pPr>
            <a:lvl5pPr algn="ctr" rtl="0" marR="0" indent="0" marL="1828800">
              <a:spcBef>
                <a:spcPts val="320"/>
              </a:spcBef>
              <a:buClr>
                <a:srgbClr val="888888"/>
              </a:buClr>
              <a:buFont typeface="Cambria"/>
              <a:buNone/>
              <a:defRPr/>
            </a:lvl5pPr>
            <a:lvl6pPr algn="ctr" rtl="0" marR="0" indent="0" marL="2286000">
              <a:spcBef>
                <a:spcPts val="320"/>
              </a:spcBef>
              <a:buClr>
                <a:srgbClr val="888888"/>
              </a:buClr>
              <a:buFont typeface="Cambria"/>
              <a:buNone/>
              <a:defRPr/>
            </a:lvl6pPr>
            <a:lvl7pPr algn="ctr" rtl="0" marR="0" indent="0" marL="2743200">
              <a:spcBef>
                <a:spcPts val="320"/>
              </a:spcBef>
              <a:buClr>
                <a:srgbClr val="888888"/>
              </a:buClr>
              <a:buFont typeface="Cambria"/>
              <a:buNone/>
              <a:defRPr/>
            </a:lvl7pPr>
            <a:lvl8pPr algn="ctr" rtl="0" marR="0" indent="0" marL="3200400">
              <a:spcBef>
                <a:spcPts val="320"/>
              </a:spcBef>
              <a:buClr>
                <a:srgbClr val="888888"/>
              </a:buClr>
              <a:buFont typeface="Cambria"/>
              <a:buNone/>
              <a:defRPr/>
            </a:lvl8pPr>
            <a:lvl9pPr algn="ctr" rtl="0" marR="0" indent="0" marL="3657600">
              <a:spcBef>
                <a:spcPts val="320"/>
              </a:spcBef>
              <a:buClr>
                <a:srgbClr val="888888"/>
              </a:buClr>
              <a:buFont typeface="Cambria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y="6356350" x="6363346"/>
            <a:ext cy="365125" cx="2085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y="6356350" x="8543278"/>
            <a:ext cy="365125" cx="561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y="6356350" x="659164"/>
            <a:ext cy="365125" cx="2847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0" x="457200"/>
            <a:ext cy="1600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y="-251618" x="2309018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480"/>
              </a:spcBef>
              <a:buClr>
                <a:srgbClr val="7F7F7F"/>
              </a:buClr>
              <a:buFont typeface="Cambria"/>
              <a:buChar char="•"/>
              <a:defRPr/>
            </a:lvl1pPr>
            <a:lvl2pPr algn="l" rtl="0" indent="-184150" marL="74295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2pPr>
            <a:lvl3pPr algn="l" rtl="0" indent="-127000" marL="11430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3pPr>
            <a:lvl4pPr algn="l" rtl="0" indent="-127000" marL="16002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4pPr>
            <a:lvl5pPr algn="l" rtl="0" indent="-127000" marL="20574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5pPr>
            <a:lvl6pPr algn="l" rtl="0" indent="-127000" marL="25146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6pPr>
            <a:lvl7pPr algn="l" rtl="0" indent="-127000" marL="29718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7pPr>
            <a:lvl8pPr algn="l" rtl="0" indent="-127000" marL="34290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8pPr>
            <a:lvl9pPr algn="l" rtl="0" indent="-127000" marL="38862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y="6356350" x="6363346"/>
            <a:ext cy="365125" cx="2085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y="6356350" x="659164"/>
            <a:ext cy="365125" cx="2847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y="6356350" x="8543278"/>
            <a:ext cy="365125" cx="561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480"/>
              </a:spcBef>
              <a:buClr>
                <a:srgbClr val="7F7F7F"/>
              </a:buClr>
              <a:buFont typeface="Cambria"/>
              <a:buChar char="•"/>
              <a:defRPr/>
            </a:lvl1pPr>
            <a:lvl2pPr algn="l" rtl="0" indent="-184150" marL="74295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2pPr>
            <a:lvl3pPr algn="l" rtl="0" indent="-127000" marL="11430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3pPr>
            <a:lvl4pPr algn="l" rtl="0" indent="-127000" marL="16002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4pPr>
            <a:lvl5pPr algn="l" rtl="0" indent="-127000" marL="20574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5pPr>
            <a:lvl6pPr algn="l" rtl="0" indent="-127000" marL="25146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6pPr>
            <a:lvl7pPr algn="l" rtl="0" indent="-127000" marL="29718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7pPr>
            <a:lvl8pPr algn="l" rtl="0" indent="-127000" marL="34290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8pPr>
            <a:lvl9pPr algn="l" rtl="0" indent="-127000" marL="38862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y="6356350" x="6363346"/>
            <a:ext cy="365125" cx="2085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y="6356350" x="659164"/>
            <a:ext cy="365125" cx="2847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y="6356350" x="8543278"/>
            <a:ext cy="365125" cx="561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0" x="457200"/>
            <a:ext cy="1600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buFont typeface="Cambria"/>
              <a:buChar char="•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y="6356350" x="6363346"/>
            <a:ext cy="365125" cx="2085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y="6356350" x="659164"/>
            <a:ext cy="365125" cx="2847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y="6356350" x="8543278"/>
            <a:ext cy="365125" cx="561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1371600" x="722312"/>
            <a:ext cy="2505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4068762" x="722312"/>
            <a:ext cy="11318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y="6356350" x="6363346"/>
            <a:ext cy="365125" cx="2085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y="6356350" x="659164"/>
            <a:ext cy="365125" cx="2847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y="6356350" x="8543278"/>
            <a:ext cy="365125" cx="561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/>
          <p:nvPr/>
        </p:nvSpPr>
        <p:spPr>
          <a:xfrm>
            <a:off y="3924300" x="4495800"/>
            <a:ext cy="84771" cx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y="3924300" x="4695825"/>
            <a:ext cy="84771" cx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y="3924300" x="4296728"/>
            <a:ext cy="84771" cx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0" x="457200"/>
            <a:ext cy="1600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y="6356350" x="6363346"/>
            <a:ext cy="365125" cx="2085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y="6356350" x="659164"/>
            <a:ext cy="365125" cx="2847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y="6356350" x="8543278"/>
            <a:ext cy="365125" cx="561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y="1600200" x="365760"/>
            <a:ext cy="4526279" cx="404164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480"/>
              </a:spcBef>
              <a:buClr>
                <a:srgbClr val="7F7F7F"/>
              </a:buClr>
              <a:buFont typeface="Cambria"/>
              <a:buChar char="•"/>
              <a:defRPr/>
            </a:lvl1pPr>
            <a:lvl2pPr algn="l" rtl="0" indent="-184150" marL="74295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2pPr>
            <a:lvl3pPr algn="l" rtl="0" indent="-127000" marL="11430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3pPr>
            <a:lvl4pPr algn="l" rtl="0" indent="-127000" marL="16002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4pPr>
            <a:lvl5pPr algn="l" rtl="0" indent="-127000" marL="20574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5pPr>
            <a:lvl6pPr algn="l" rtl="0" indent="-127000" marL="25146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6pPr>
            <a:lvl7pPr algn="l" rtl="0" indent="-127000" marL="29718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7pPr>
            <a:lvl8pPr algn="l" rtl="0" indent="-127000" marL="34290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8pPr>
            <a:lvl9pPr algn="l" rtl="0" indent="-127000" marL="38862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0" x="457200"/>
            <a:ext cy="1600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600200" x="457200"/>
            <a:ext cy="609599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0" marL="0">
              <a:spcBef>
                <a:spcPts val="0"/>
              </a:spcBef>
              <a:buFont typeface="Cambria"/>
              <a:buNone/>
              <a:defRPr/>
            </a:lvl1pPr>
            <a:lvl2pPr rtl="0" indent="0" marL="457200">
              <a:spcBef>
                <a:spcPts val="0"/>
              </a:spcBef>
              <a:buFont typeface="Cambria"/>
              <a:buNone/>
              <a:defRPr/>
            </a:lvl2pPr>
            <a:lvl3pPr rtl="0" indent="0" marL="914400">
              <a:spcBef>
                <a:spcPts val="0"/>
              </a:spcBef>
              <a:buFont typeface="Cambria"/>
              <a:buNone/>
              <a:defRPr/>
            </a:lvl3pPr>
            <a:lvl4pPr rtl="0" indent="0" marL="1371600">
              <a:spcBef>
                <a:spcPts val="0"/>
              </a:spcBef>
              <a:buFont typeface="Cambria"/>
              <a:buNone/>
              <a:defRPr/>
            </a:lvl4pPr>
            <a:lvl5pPr rtl="0" indent="0" marL="1828800">
              <a:spcBef>
                <a:spcPts val="0"/>
              </a:spcBef>
              <a:buFont typeface="Cambria"/>
              <a:buNone/>
              <a:defRPr/>
            </a:lvl5pPr>
            <a:lvl6pPr rtl="0" indent="0" marL="2286000">
              <a:spcBef>
                <a:spcPts val="0"/>
              </a:spcBef>
              <a:buFont typeface="Cambria"/>
              <a:buNone/>
              <a:defRPr/>
            </a:lvl6pPr>
            <a:lvl7pPr rtl="0" indent="0" marL="2743200">
              <a:spcBef>
                <a:spcPts val="0"/>
              </a:spcBef>
              <a:buFont typeface="Cambria"/>
              <a:buNone/>
              <a:defRPr/>
            </a:lvl7pPr>
            <a:lvl8pPr rtl="0" indent="0" marL="3200400">
              <a:spcBef>
                <a:spcPts val="0"/>
              </a:spcBef>
              <a:buFont typeface="Cambria"/>
              <a:buNone/>
              <a:defRPr/>
            </a:lvl8pPr>
            <a:lvl9pPr rtl="0" indent="0" marL="3657600">
              <a:spcBef>
                <a:spcPts val="0"/>
              </a:spcBef>
              <a:buFont typeface="Cambria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y="1600200" x="4648200"/>
            <a:ext cy="609599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0" marL="0">
              <a:spcBef>
                <a:spcPts val="0"/>
              </a:spcBef>
              <a:buFont typeface="Cambria"/>
              <a:buNone/>
              <a:defRPr/>
            </a:lvl1pPr>
            <a:lvl2pPr rtl="0" indent="0" marL="457200">
              <a:spcBef>
                <a:spcPts val="0"/>
              </a:spcBef>
              <a:buFont typeface="Cambria"/>
              <a:buNone/>
              <a:defRPr/>
            </a:lvl2pPr>
            <a:lvl3pPr rtl="0" indent="0" marL="914400">
              <a:spcBef>
                <a:spcPts val="0"/>
              </a:spcBef>
              <a:buFont typeface="Cambria"/>
              <a:buNone/>
              <a:defRPr/>
            </a:lvl3pPr>
            <a:lvl4pPr rtl="0" indent="0" marL="1371600">
              <a:spcBef>
                <a:spcPts val="0"/>
              </a:spcBef>
              <a:buFont typeface="Cambria"/>
              <a:buNone/>
              <a:defRPr/>
            </a:lvl4pPr>
            <a:lvl5pPr rtl="0" indent="0" marL="1828800">
              <a:spcBef>
                <a:spcPts val="0"/>
              </a:spcBef>
              <a:buFont typeface="Cambria"/>
              <a:buNone/>
              <a:defRPr/>
            </a:lvl5pPr>
            <a:lvl6pPr rtl="0" indent="0" marL="2286000">
              <a:spcBef>
                <a:spcPts val="0"/>
              </a:spcBef>
              <a:buFont typeface="Cambria"/>
              <a:buNone/>
              <a:defRPr/>
            </a:lvl6pPr>
            <a:lvl7pPr rtl="0" indent="0" marL="2743200">
              <a:spcBef>
                <a:spcPts val="0"/>
              </a:spcBef>
              <a:buFont typeface="Cambria"/>
              <a:buNone/>
              <a:defRPr/>
            </a:lvl7pPr>
            <a:lvl8pPr rtl="0" indent="0" marL="3200400">
              <a:spcBef>
                <a:spcPts val="0"/>
              </a:spcBef>
              <a:buFont typeface="Cambria"/>
              <a:buNone/>
              <a:defRPr/>
            </a:lvl8pPr>
            <a:lvl9pPr rtl="0" indent="0" marL="3657600">
              <a:spcBef>
                <a:spcPts val="0"/>
              </a:spcBef>
              <a:buFont typeface="Cambria"/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y="6356350" x="6363346"/>
            <a:ext cy="365125" cx="2085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y="6356350" x="659164"/>
            <a:ext cy="365125" cx="2847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y="6356350" x="8543278"/>
            <a:ext cy="365125" cx="561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y="2212848" x="457200"/>
            <a:ext cy="3913631" cx="404164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480"/>
              </a:spcBef>
              <a:buClr>
                <a:srgbClr val="7F7F7F"/>
              </a:buClr>
              <a:buFont typeface="Cambria"/>
              <a:buChar char="•"/>
              <a:defRPr/>
            </a:lvl1pPr>
            <a:lvl2pPr algn="l" rtl="0" indent="-184150" marL="74295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2pPr>
            <a:lvl3pPr algn="l" rtl="0" indent="-127000" marL="11430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3pPr>
            <a:lvl4pPr algn="l" rtl="0" indent="-127000" marL="16002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4pPr>
            <a:lvl5pPr algn="l" rtl="0" indent="-127000" marL="20574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5pPr>
            <a:lvl6pPr algn="l" rtl="0" indent="-127000" marL="25146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6pPr>
            <a:lvl7pPr algn="l" rtl="0" indent="-127000" marL="29718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7pPr>
            <a:lvl8pPr algn="l" rtl="0" indent="-127000" marL="34290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8pPr>
            <a:lvl9pPr algn="l" rtl="0" indent="-127000" marL="38862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y="2212848" x="4672583"/>
            <a:ext cy="3913187" cx="404164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480"/>
              </a:spcBef>
              <a:buClr>
                <a:srgbClr val="7F7F7F"/>
              </a:buClr>
              <a:buFont typeface="Cambria"/>
              <a:buChar char="•"/>
              <a:defRPr/>
            </a:lvl1pPr>
            <a:lvl2pPr algn="l" rtl="0" indent="-184150" marL="74295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2pPr>
            <a:lvl3pPr algn="l" rtl="0" indent="-127000" marL="11430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3pPr>
            <a:lvl4pPr algn="l" rtl="0" indent="-127000" marL="16002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4pPr>
            <a:lvl5pPr algn="l" rtl="0" indent="-127000" marL="20574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5pPr>
            <a:lvl6pPr algn="l" rtl="0" indent="-127000" marL="25146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6pPr>
            <a:lvl7pPr algn="l" rtl="0" indent="-127000" marL="29718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7pPr>
            <a:lvl8pPr algn="l" rtl="0" indent="-127000" marL="34290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8pPr>
            <a:lvl9pPr algn="l" rtl="0" indent="-127000" marL="38862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0" x="457200"/>
            <a:ext cy="1600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y="6356350" x="6363346"/>
            <a:ext cy="365125" cx="2085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y="6356350" x="659164"/>
            <a:ext cy="365125" cx="2847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y="6356350" x="8543278"/>
            <a:ext cy="365125" cx="561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idx="10" type="dt"/>
          </p:nvPr>
        </p:nvSpPr>
        <p:spPr>
          <a:xfrm>
            <a:off y="6356350" x="6363346"/>
            <a:ext cy="365125" cx="2085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y="6356350" x="659164"/>
            <a:ext cy="365125" cx="2847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y="6356350" x="8543278"/>
            <a:ext cy="365125" cx="561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66700" x="5907087"/>
            <a:ext cy="209549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lnSpc>
                <a:spcPct val="10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273050" x="719137"/>
            <a:ext cy="5853112" cx="499586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y="2438400" x="5907087"/>
            <a:ext cy="36877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lnSpc>
                <a:spcPct val="125000"/>
              </a:lnSpc>
              <a:spcBef>
                <a:spcPts val="0"/>
              </a:spcBef>
              <a:buFont typeface="Cambria"/>
              <a:buNone/>
              <a:defRPr/>
            </a:lvl1pPr>
            <a:lvl2pPr rtl="0" indent="0" marL="457200">
              <a:spcBef>
                <a:spcPts val="0"/>
              </a:spcBef>
              <a:buFont typeface="Cambria"/>
              <a:buNone/>
              <a:defRPr/>
            </a:lvl2pPr>
            <a:lvl3pPr rtl="0" indent="0" marL="914400">
              <a:spcBef>
                <a:spcPts val="0"/>
              </a:spcBef>
              <a:buFont typeface="Cambria"/>
              <a:buNone/>
              <a:defRPr/>
            </a:lvl3pPr>
            <a:lvl4pPr rtl="0" indent="0" marL="1371600">
              <a:spcBef>
                <a:spcPts val="0"/>
              </a:spcBef>
              <a:buFont typeface="Cambria"/>
              <a:buNone/>
              <a:defRPr/>
            </a:lvl4pPr>
            <a:lvl5pPr rtl="0" indent="0" marL="1828800">
              <a:spcBef>
                <a:spcPts val="0"/>
              </a:spcBef>
              <a:buFont typeface="Cambria"/>
              <a:buNone/>
              <a:defRPr/>
            </a:lvl5pPr>
            <a:lvl6pPr rtl="0" indent="0" marL="2286000">
              <a:spcBef>
                <a:spcPts val="0"/>
              </a:spcBef>
              <a:buFont typeface="Cambria"/>
              <a:buNone/>
              <a:defRPr/>
            </a:lvl6pPr>
            <a:lvl7pPr rtl="0" indent="0" marL="2743200">
              <a:spcBef>
                <a:spcPts val="0"/>
              </a:spcBef>
              <a:buFont typeface="Cambria"/>
              <a:buNone/>
              <a:defRPr/>
            </a:lvl7pPr>
            <a:lvl8pPr rtl="0" indent="0" marL="3200400">
              <a:spcBef>
                <a:spcPts val="0"/>
              </a:spcBef>
              <a:buFont typeface="Cambria"/>
              <a:buNone/>
              <a:defRPr/>
            </a:lvl8pPr>
            <a:lvl9pPr rtl="0" indent="0" marL="3657600">
              <a:spcBef>
                <a:spcPts val="0"/>
              </a:spcBef>
              <a:buFont typeface="Cambria"/>
              <a:buNone/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y="6356350" x="6363346"/>
            <a:ext cy="365125" cx="2085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y="6356350" x="659164"/>
            <a:ext cy="365125" cx="2847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y="6356350" x="8543278"/>
            <a:ext cy="365125" cx="561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28600" x="1679575"/>
            <a:ext cy="895349" cx="57118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lnSpc>
                <a:spcPct val="10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y="1143000" x="1508125"/>
            <a:ext cy="4541043" cx="6054724"/>
          </a:xfrm>
          <a:prstGeom prst="rect">
            <a:avLst/>
          </a:prstGeom>
          <a:noFill/>
          <a:ln w="762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5810250" x="1679575"/>
            <a:ext cy="533399" cx="57118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spcBef>
                <a:spcPts val="0"/>
              </a:spcBef>
              <a:buFont typeface="Cambria"/>
              <a:buNone/>
              <a:defRPr/>
            </a:lvl1pPr>
            <a:lvl2pPr rtl="0" indent="0" marL="457200">
              <a:spcBef>
                <a:spcPts val="0"/>
              </a:spcBef>
              <a:buFont typeface="Cambria"/>
              <a:buNone/>
              <a:defRPr/>
            </a:lvl2pPr>
            <a:lvl3pPr rtl="0" indent="0" marL="914400">
              <a:spcBef>
                <a:spcPts val="0"/>
              </a:spcBef>
              <a:buFont typeface="Cambria"/>
              <a:buNone/>
              <a:defRPr/>
            </a:lvl3pPr>
            <a:lvl4pPr rtl="0" indent="0" marL="1371600">
              <a:spcBef>
                <a:spcPts val="0"/>
              </a:spcBef>
              <a:buFont typeface="Cambria"/>
              <a:buNone/>
              <a:defRPr/>
            </a:lvl4pPr>
            <a:lvl5pPr rtl="0" indent="0" marL="1828800">
              <a:spcBef>
                <a:spcPts val="0"/>
              </a:spcBef>
              <a:buFont typeface="Cambria"/>
              <a:buNone/>
              <a:defRPr/>
            </a:lvl5pPr>
            <a:lvl6pPr rtl="0" indent="0" marL="2286000">
              <a:spcBef>
                <a:spcPts val="0"/>
              </a:spcBef>
              <a:buFont typeface="Cambria"/>
              <a:buNone/>
              <a:defRPr/>
            </a:lvl6pPr>
            <a:lvl7pPr rtl="0" indent="0" marL="2743200">
              <a:spcBef>
                <a:spcPts val="0"/>
              </a:spcBef>
              <a:buFont typeface="Cambria"/>
              <a:buNone/>
              <a:defRPr/>
            </a:lvl7pPr>
            <a:lvl8pPr rtl="0" indent="0" marL="3200400">
              <a:spcBef>
                <a:spcPts val="0"/>
              </a:spcBef>
              <a:buFont typeface="Cambria"/>
              <a:buNone/>
              <a:defRPr/>
            </a:lvl8pPr>
            <a:lvl9pPr rtl="0" indent="0" marL="3657600">
              <a:spcBef>
                <a:spcPts val="0"/>
              </a:spcBef>
              <a:buFont typeface="Cambria"/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y="6356350" x="6363346"/>
            <a:ext cy="365125" cx="2085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y="6356350" x="659164"/>
            <a:ext cy="365125" cx="2847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y="6356350" x="8543278"/>
            <a:ext cy="365125" cx="561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4F4F4"/>
            </a:gs>
            <a:gs pos="92000">
              <a:srgbClr val="DADADA"/>
            </a:gs>
            <a:gs pos="100000">
              <a:srgbClr val="DADADA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0" x="457200"/>
            <a:ext cy="1600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90500" marL="342900">
              <a:spcBef>
                <a:spcPts val="480"/>
              </a:spcBef>
              <a:buClr>
                <a:srgbClr val="7F7F7F"/>
              </a:buClr>
              <a:buFont typeface="Cambria"/>
              <a:buChar char="•"/>
              <a:defRPr/>
            </a:lvl1pPr>
            <a:lvl2pPr algn="l" rtl="0" marR="0" indent="-184150" marL="74295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2pPr>
            <a:lvl3pPr algn="l" rtl="0" marR="0" indent="-127000" marL="11430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3pPr>
            <a:lvl4pPr algn="l" rtl="0" marR="0" indent="-127000" marL="16002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4pPr>
            <a:lvl5pPr algn="l" rtl="0" marR="0" indent="-127000" marL="20574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5pPr>
            <a:lvl6pPr algn="l" rtl="0" marR="0" indent="-127000" marL="25146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6pPr>
            <a:lvl7pPr algn="l" rtl="0" marR="0" indent="-127000" marL="29718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7pPr>
            <a:lvl8pPr algn="l" rtl="0" marR="0" indent="-127000" marL="3429000">
              <a:spcBef>
                <a:spcPts val="320"/>
              </a:spcBef>
              <a:buClr>
                <a:srgbClr val="7F7F7F"/>
              </a:buClr>
              <a:buFont typeface="Cambria"/>
              <a:buChar char="o"/>
              <a:defRPr/>
            </a:lvl8pPr>
            <a:lvl9pPr algn="l" rtl="0" marR="0" indent="-127000" marL="3886200">
              <a:spcBef>
                <a:spcPts val="320"/>
              </a:spcBef>
              <a:buClr>
                <a:srgbClr val="7F7F7F"/>
              </a:buClr>
              <a:buFont typeface="Cambria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356350" x="6363346"/>
            <a:ext cy="365125" cx="2085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356350" x="659164"/>
            <a:ext cy="365125" cx="2847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356350" x="8543278"/>
            <a:ext cy="365125" cx="561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/>
          <p:nvPr/>
        </p:nvSpPr>
        <p:spPr>
          <a:xfrm>
            <a:off y="6499383" x="8457760"/>
            <a:ext cy="84771" cx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y="6499383" x="569118"/>
            <a:ext cy="84771" cx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4.jpg" Type="http://schemas.openxmlformats.org/officeDocument/2006/relationships/image" Id="rId3"/><Relationship Target="../media/image07.jpg" Type="http://schemas.openxmlformats.org/officeDocument/2006/relationships/image" Id="rId6"/><Relationship Target="../media/image09.jpg" Type="http://schemas.openxmlformats.org/officeDocument/2006/relationships/image" Id="rId5"/><Relationship Target="../media/image12.jpg" Type="http://schemas.openxmlformats.org/officeDocument/2006/relationships/image" Id="rId8"/><Relationship Target="../media/image24.jpg" Type="http://schemas.openxmlformats.org/officeDocument/2006/relationships/image" Id="rId7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6.jpg" Type="http://schemas.openxmlformats.org/officeDocument/2006/relationships/image" Id="rId4"/><Relationship Target="../media/image21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3.jpg" Type="http://schemas.openxmlformats.org/officeDocument/2006/relationships/image" Id="rId4"/><Relationship Target="../media/image11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6.gif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jpg" Type="http://schemas.openxmlformats.org/officeDocument/2006/relationships/image" Id="rId4"/><Relationship Target="../media/image17.jpg" Type="http://schemas.openxmlformats.org/officeDocument/2006/relationships/image" Id="rId3"/><Relationship Target="../media/image20.jpg" Type="http://schemas.openxmlformats.org/officeDocument/2006/relationships/image" Id="rId6"/><Relationship Target="../media/image18.jpg" Type="http://schemas.openxmlformats.org/officeDocument/2006/relationships/image" Id="rId5"/><Relationship Target="../media/image25.jpg" Type="http://schemas.openxmlformats.org/officeDocument/2006/relationships/image" Id="rId7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0.jp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9.jpg" Type="http://schemas.openxmlformats.org/officeDocument/2006/relationships/image" Id="rId4"/><Relationship Target="../media/image10.jpg" Type="http://schemas.openxmlformats.org/officeDocument/2006/relationships/image" Id="rId3"/><Relationship Target="../media/image02.jpg" Type="http://schemas.openxmlformats.org/officeDocument/2006/relationships/image" Id="rId6"/><Relationship Target="../media/image14.jp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y="1295400" x="-19664"/>
            <a:ext cy="28956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z="7200" lang="en-US">
                <a:solidFill>
                  <a:schemeClr val="dk2"/>
                </a:solidFill>
              </a:rPr>
              <a:t>Jessa Santangelo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y="4953000" x="1371600"/>
            <a:ext cy="1219199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888888"/>
              </a:buClr>
              <a:buSzPct val="25000"/>
              <a:buFont typeface="Cambria"/>
              <a:buNone/>
            </a:pPr>
            <a:r>
              <a:rPr sz="2400" lang="en-US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Activate.LA 501 (c) 3 Nonprofit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381000" x="5334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  <a:r>
              <a:rPr sz="5400" lang="en-US">
                <a:solidFill>
                  <a:schemeClr val="dk2"/>
                </a:solidFill>
              </a:rPr>
              <a:t>...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1524000" x="242900"/>
            <a:ext cy="3399899" cx="8901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rPr strike="noStrike" u="none" b="1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I attended </a:t>
            </a:r>
            <a:r>
              <a:rPr b="1"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San Francisco State &amp; The University of Barcelona</a:t>
            </a: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algn="l" rtl="0" lvl="0" marR="0" indent="0" marL="0">
              <a:spcBef>
                <a:spcPts val="48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trike="noStrike" u="none" b="0" cap="none" baseline="0" sz="2400" i="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y="4648200" x="1066800"/>
            <a:ext cy="369332" cx="214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1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 State 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19000" x="407175"/>
            <a:ext cy="1762125" cx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821900" x="2512225"/>
            <a:ext cy="1524000" cx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4524387" x="242887"/>
            <a:ext cy="1857375" cx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083587" x="6477000"/>
            <a:ext cy="1476375" cx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2050262" x="6134100"/>
            <a:ext cy="1543050" cx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y="3593325" x="4553175"/>
            <a:ext cy="3216724" cx="31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y="1421700" x="457200"/>
            <a:ext cy="954599" cx="3674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Cambria"/>
              <a:buNone/>
            </a:pPr>
            <a:r>
              <a:rPr strike="noStrike" u="none" b="1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Activities in College</a:t>
            </a:r>
          </a:p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y="1619250" x="4131475"/>
            <a:ext cy="757200" cx="4558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Cambria"/>
              <a:buNone/>
            </a:pPr>
            <a:r>
              <a:rPr strike="noStrike" u="none" b="1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Jobs I worked while in College</a:t>
            </a:r>
          </a:p>
        </p:txBody>
      </p:sp>
      <p:sp>
        <p:nvSpPr>
          <p:cNvPr id="187" name="Shape 187"/>
          <p:cNvSpPr txBox="1"/>
          <p:nvPr>
            <p:ph idx="3" type="body"/>
          </p:nvPr>
        </p:nvSpPr>
        <p:spPr>
          <a:xfrm>
            <a:off y="2471700" x="988225"/>
            <a:ext cy="3654899" cx="3510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C.A.R.C/J.J.M.P.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Theatre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8" name="Shape 188"/>
          <p:cNvSpPr txBox="1"/>
          <p:nvPr>
            <p:ph idx="4" type="body"/>
          </p:nvPr>
        </p:nvSpPr>
        <p:spPr>
          <a:xfrm>
            <a:off y="2376400" x="5203625"/>
            <a:ext cy="1588500" cx="3510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Kaplan INC.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Behavioral therapy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A.B.A.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S.O.T.A.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0" marL="152400">
              <a:spcBef>
                <a:spcPts val="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9" name="Shape 189"/>
          <p:cNvSpPr txBox="1"/>
          <p:nvPr>
            <p:ph type="title"/>
          </p:nvPr>
        </p:nvSpPr>
        <p:spPr>
          <a:xfrm>
            <a:off y="381000" x="5334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College 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007625" x="6794882"/>
            <a:ext cy="1352574" cx="17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360200" x="4207675"/>
            <a:ext cy="971550" cx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y="1600200" x="457200"/>
            <a:ext cy="609599" cx="40401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Cambria"/>
              <a:buNone/>
            </a:pPr>
            <a:r>
              <a:rPr strike="noStrike" u="none" b="1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Favorite classes </a:t>
            </a:r>
          </a:p>
        </p:txBody>
      </p:sp>
      <p:sp>
        <p:nvSpPr>
          <p:cNvPr id="198" name="Shape 198"/>
          <p:cNvSpPr txBox="1"/>
          <p:nvPr>
            <p:ph idx="2" type="body"/>
          </p:nvPr>
        </p:nvSpPr>
        <p:spPr>
          <a:xfrm>
            <a:off y="1600200" x="4648200"/>
            <a:ext cy="609599" cx="4041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Cambria"/>
              <a:buNone/>
            </a:pPr>
            <a:r>
              <a:rPr strike="noStrike" u="none" b="1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Least favorite classes</a:t>
            </a:r>
          </a:p>
        </p:txBody>
      </p:sp>
      <p:sp>
        <p:nvSpPr>
          <p:cNvPr id="199" name="Shape 199"/>
          <p:cNvSpPr txBox="1"/>
          <p:nvPr>
            <p:ph idx="3" type="body"/>
          </p:nvPr>
        </p:nvSpPr>
        <p:spPr>
          <a:xfrm>
            <a:off y="2212848" x="457200"/>
            <a:ext cy="3913631" cx="404164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Neuropsychobiology 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Neuropsychology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Sign language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Industrial psychology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Shape 200"/>
          <p:cNvSpPr txBox="1"/>
          <p:nvPr>
            <p:ph idx="4" type="body"/>
          </p:nvPr>
        </p:nvSpPr>
        <p:spPr>
          <a:xfrm>
            <a:off y="2212848" x="4672583"/>
            <a:ext cy="3913187" cx="404164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I loved all my classes!!!</a:t>
            </a:r>
          </a:p>
        </p:txBody>
      </p:sp>
      <p:sp>
        <p:nvSpPr>
          <p:cNvPr id="201" name="Shape 201"/>
          <p:cNvSpPr txBox="1"/>
          <p:nvPr>
            <p:ph type="title"/>
          </p:nvPr>
        </p:nvSpPr>
        <p:spPr>
          <a:xfrm>
            <a:off y="381000" x="5334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274350" x="457204"/>
            <a:ext cy="1750225" cx="46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202798" x="5445250"/>
            <a:ext cy="3250400" cx="326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y="1371600" x="457200"/>
            <a:ext cy="609599" cx="4040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Fondest memories</a:t>
            </a:r>
          </a:p>
        </p:txBody>
      </p:sp>
      <p:sp>
        <p:nvSpPr>
          <p:cNvPr id="210" name="Shape 210"/>
          <p:cNvSpPr txBox="1"/>
          <p:nvPr>
            <p:ph idx="2" type="body"/>
          </p:nvPr>
        </p:nvSpPr>
        <p:spPr>
          <a:xfrm>
            <a:off y="1600200" x="4648200"/>
            <a:ext cy="609599" cx="4041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8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Cambria"/>
              <a:buNone/>
            </a:pPr>
            <a:r>
              <a:rPr strike="noStrike" u="none" b="0" cap="none" baseline="0" sz="205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Obstacles or adversity that you had to overcome</a:t>
            </a:r>
          </a:p>
        </p:txBody>
      </p:sp>
      <p:sp>
        <p:nvSpPr>
          <p:cNvPr id="211" name="Shape 211"/>
          <p:cNvSpPr txBox="1"/>
          <p:nvPr>
            <p:ph idx="3" type="body"/>
          </p:nvPr>
        </p:nvSpPr>
        <p:spPr>
          <a:xfrm>
            <a:off y="2212848" x="457200"/>
            <a:ext cy="3913631" cx="404164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Backpacking through europe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Graduating in the top 3% in my field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Making new friends</a:t>
            </a:r>
          </a:p>
          <a:p>
            <a:pPr algn="l" rtl="0" lvl="0" marR="0" indent="0" marL="152400">
              <a:spcBef>
                <a:spcPts val="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Shape 212"/>
          <p:cNvSpPr txBox="1"/>
          <p:nvPr>
            <p:ph idx="4" type="body"/>
          </p:nvPr>
        </p:nvSpPr>
        <p:spPr>
          <a:xfrm>
            <a:off y="2212848" x="4672583"/>
            <a:ext cy="3913187" cx="404164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Paying tuition while taking a full course load</a:t>
            </a:r>
          </a:p>
          <a:p>
            <a:pPr algn="l" rtl="0" lvl="0" marR="0" indent="0" marL="152400">
              <a:spcBef>
                <a:spcPts val="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Shape 213"/>
          <p:cNvSpPr txBox="1"/>
          <p:nvPr>
            <p:ph type="title"/>
          </p:nvPr>
        </p:nvSpPr>
        <p:spPr>
          <a:xfrm>
            <a:off y="381000" x="5334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570728" x="5392200"/>
            <a:ext cy="2555299" cx="260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152400" x="457200"/>
            <a:ext cy="1219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Career Path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y="1414725" x="336825"/>
            <a:ext cy="49446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- Privately contracted therapy 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/>
              <a:t>- Working with celebrities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-US"/>
              <a:t>- Music industry opportunities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-US"/>
              <a:t>- Opened recording studio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-US"/>
              <a:t>- Then became involved with the tech start-up industry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-US"/>
              <a:t>- Began working with non-profits, and eventually opened my own called “Activate LA”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2" name="Shape 2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77237" x="3607462"/>
            <a:ext cy="2870074" cx="290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8" name="Shape 228"/>
          <p:cNvPicPr preferRelativeResize="0"/>
          <p:nvPr/>
        </p:nvPicPr>
        <p:blipFill>
          <a:blip r:embed="rId3"/>
          <a:stretch>
            <a:fillRect/>
          </a:stretch>
        </p:blipFill>
        <p:spPr>
          <a:xfrm flipH="1">
            <a:off y="1428750" x="533398"/>
            <a:ext cy="1725612" cx="230081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y="3175197" x="762000"/>
            <a:ext cy="369332" cx="144674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pic 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y="4591664" x="6138855"/>
            <a:ext cy="369332" cx="167917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pic #2</a:t>
            </a:r>
          </a:p>
        </p:txBody>
      </p:sp>
      <p:sp>
        <p:nvSpPr>
          <p:cNvPr id="231" name="Shape 231"/>
          <p:cNvSpPr txBox="1"/>
          <p:nvPr>
            <p:ph type="title"/>
          </p:nvPr>
        </p:nvSpPr>
        <p:spPr>
          <a:xfrm>
            <a:off y="0" x="534789"/>
            <a:ext cy="1219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Career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428750" x="205175"/>
            <a:ext cy="2291159" cx="338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360212" x="5640972"/>
            <a:ext cy="2399275" cx="254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900501" x="5110176"/>
            <a:ext cy="1504950" cx="38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4726775" x="983729"/>
            <a:ext cy="1972774" cx="193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y="1600200" x="457200"/>
            <a:ext cy="609599" cx="28647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Cambria"/>
              <a:buNone/>
            </a:pPr>
            <a:r>
              <a:rPr strike="noStrike" u="none" b="1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My first Job</a:t>
            </a:r>
          </a:p>
        </p:txBody>
      </p:sp>
      <p:sp>
        <p:nvSpPr>
          <p:cNvPr id="241" name="Shape 241"/>
          <p:cNvSpPr txBox="1"/>
          <p:nvPr>
            <p:ph idx="2" type="body"/>
          </p:nvPr>
        </p:nvSpPr>
        <p:spPr>
          <a:xfrm>
            <a:off y="1600200" x="3821900"/>
            <a:ext cy="609599" cx="4868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Cambria"/>
              <a:buNone/>
            </a:pPr>
            <a:r>
              <a:rPr strike="noStrike" u="none" b="1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My worst Job</a:t>
            </a:r>
          </a:p>
        </p:txBody>
      </p:sp>
      <p:sp>
        <p:nvSpPr>
          <p:cNvPr id="242" name="Shape 242"/>
          <p:cNvSpPr txBox="1"/>
          <p:nvPr>
            <p:ph idx="3" type="body"/>
          </p:nvPr>
        </p:nvSpPr>
        <p:spPr>
          <a:xfrm>
            <a:off y="2212850" x="1547824"/>
            <a:ext cy="3913499" cx="2951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-Swim instructor &amp; lifeguard</a:t>
            </a:r>
          </a:p>
        </p:txBody>
      </p:sp>
      <p:sp>
        <p:nvSpPr>
          <p:cNvPr id="243" name="Shape 243"/>
          <p:cNvSpPr txBox="1"/>
          <p:nvPr>
            <p:ph idx="4" type="body"/>
          </p:nvPr>
        </p:nvSpPr>
        <p:spPr>
          <a:xfrm>
            <a:off y="2212850" x="5667375"/>
            <a:ext cy="3913199" cx="304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Working as hostess </a:t>
            </a:r>
          </a:p>
        </p:txBody>
      </p:sp>
      <p:sp>
        <p:nvSpPr>
          <p:cNvPr id="244" name="Shape 244"/>
          <p:cNvSpPr txBox="1"/>
          <p:nvPr>
            <p:ph type="title"/>
          </p:nvPr>
        </p:nvSpPr>
        <p:spPr>
          <a:xfrm>
            <a:off y="152400" x="457200"/>
            <a:ext cy="1219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Career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y="1600200" x="457200"/>
            <a:ext cy="392100" cx="7186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8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Cambria"/>
              <a:buNone/>
            </a:pPr>
            <a:r>
              <a:rPr strike="noStrike" u="none" b="1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Some challenges I had to overcome in my career</a:t>
            </a:r>
          </a:p>
        </p:txBody>
      </p:sp>
      <p:sp>
        <p:nvSpPr>
          <p:cNvPr id="251" name="Shape 251"/>
          <p:cNvSpPr txBox="1"/>
          <p:nvPr>
            <p:ph idx="2" type="body"/>
          </p:nvPr>
        </p:nvSpPr>
        <p:spPr>
          <a:xfrm>
            <a:off y="2212848" x="457200"/>
            <a:ext cy="3913631" cx="404164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Deciding between making money, and doing what I am passionate about.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People telling you “no” and continuing to persevere.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Finding guidance in yourself.</a:t>
            </a:r>
          </a:p>
        </p:txBody>
      </p:sp>
      <p:sp>
        <p:nvSpPr>
          <p:cNvPr id="252" name="Shape 252"/>
          <p:cNvSpPr txBox="1"/>
          <p:nvPr>
            <p:ph type="title"/>
          </p:nvPr>
        </p:nvSpPr>
        <p:spPr>
          <a:xfrm>
            <a:off y="152400" x="457200"/>
            <a:ext cy="1219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Career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71725" x="4741075"/>
            <a:ext cy="4053899" cx="4124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y="1229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CURRENT ROLE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y="1441650" x="700625"/>
            <a:ext cy="4823400" cx="7986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-US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Activate LA (non-profit)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- Started in 2013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- 37 employees/volunteers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- Upcycling fashion program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- Art program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2400" lang="en-US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Privately contracted Therapist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- Since 2007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- Northern &amp; Southern California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- Specialized in: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 traumatic brain injury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 monozygotic (identical twins) with Autism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 behavioral neurological or psychological conditions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-US"/>
              <a:t> </a:t>
            </a:r>
          </a:p>
          <a:p>
            <a:pPr indent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y="152400" x="457200"/>
            <a:ext cy="1219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Career Compensation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y="1732550" x="753975"/>
            <a:ext cy="3513300" cx="3192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-US"/>
              <a:t>Activate LA (non-profit)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marL="0">
              <a:spcBef>
                <a:spcPts val="0"/>
              </a:spcBef>
              <a:buNone/>
            </a:pPr>
            <a:r>
              <a:rPr lang="en-US"/>
              <a:t>45k 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y="1764625" x="5069300"/>
            <a:ext cy="3513300" cx="3128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-US"/>
              <a:t>Privately contracted therapy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US"/>
              <a:t>$65-$300/per hour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0" x="457200"/>
            <a:ext cy="1219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rPr strike="noStrike" u="none" b="0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My name is </a:t>
            </a: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Jessa Santangelo </a:t>
            </a:r>
            <a:r>
              <a:rPr strike="noStrike" u="none" b="0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and I am </a:t>
            </a: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26 </a:t>
            </a:r>
            <a:r>
              <a:rPr strike="noStrike" u="none" b="0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years old.</a:t>
            </a:r>
          </a:p>
          <a:p>
            <a:pPr algn="l" rtl="0" lvl="0" marR="0" indent="0" marL="0"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0" marL="0">
              <a:spcBef>
                <a:spcPts val="480"/>
              </a:spcBef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I am the Executive Director at Activate.LA</a:t>
            </a:r>
          </a:p>
          <a:p>
            <a:pPr algn="l" rtl="0" lvl="0" marR="0" indent="-190500" marL="342900">
              <a:spcBef>
                <a:spcPts val="48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-190500" marL="342900">
              <a:spcBef>
                <a:spcPts val="48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-190500" marL="342900">
              <a:spcBef>
                <a:spcPts val="48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-190500" marL="342900">
              <a:spcBef>
                <a:spcPts val="48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0" marL="0">
              <a:spcBef>
                <a:spcPts val="48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0" marL="152400">
              <a:spcBef>
                <a:spcPts val="48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Activate.LA is a nonprofit company in Fashion, Art &amp; Entertainment. We exist to use Fashion, Art &amp; the Entertainment Industry (media) to help other nonprofit charities, causes and companies.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125550" x="3276850"/>
            <a:ext cy="1726974" cx="185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y="228600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ACADEMIC EXERCISE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Char char="•"/>
            </a:pPr>
            <a:r>
              <a:rPr strike="noStrike" u="none" b="0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We will now spend several minutes discussing the day’s academic module and how it is relevant in the ‘real world’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y="0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 AND ANSWER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1403825"/>
            <a:ext cy="4525962" cx="633634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>
            <p:ph idx="1" type="body"/>
          </p:nvPr>
        </p:nvSpPr>
        <p:spPr>
          <a:xfrm>
            <a:off y="1600200" x="1403825"/>
            <a:ext cy="4525963" cx="633634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152400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Early</a:t>
            </a:r>
            <a:r>
              <a:rPr strike="noStrike" u="none" b="0" cap="none" baseline="0" sz="54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Years…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y="1295400" x="457200"/>
            <a:ext cy="838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was born in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Sacramento, Ca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raised in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Bay Area</a:t>
            </a:r>
          </a:p>
          <a:p>
            <a:pPr algn="l" rtl="0" lvl="0" marR="0" indent="0" mar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5399997">
            <a:off y="1599770" x="991020"/>
            <a:ext cy="4270556" cx="320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5400000">
            <a:off y="2133117" x="3916208"/>
            <a:ext cy="5164441" cx="3873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152400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More </a:t>
            </a: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Early</a:t>
            </a:r>
            <a:r>
              <a:rPr strike="noStrike" u="none" b="0" cap="none" baseline="0" sz="54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Years…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1295400" x="457200"/>
            <a:ext cy="106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moved a lot in my early years which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taught me to be outgoing and become good at making new friends.</a:t>
            </a:r>
          </a:p>
          <a:p>
            <a:pPr algn="l" rtl="0" lvl="0" marR="0" indent="0" mar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86749" x="457200"/>
            <a:ext cy="4237050" cx="2842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754777" x="3668250"/>
            <a:ext cy="3301000" cx="459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286749" x="3102449"/>
            <a:ext cy="4237049" cx="558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263414" x="457199"/>
            <a:ext cy="4283722" cx="32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-4915" x="457200"/>
            <a:ext cy="1219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SCHOOL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600200" x="457200"/>
            <a:ext cy="339975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Char char="•"/>
            </a:pPr>
            <a:r>
              <a:rPr strike="noStrike" u="none" b="0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I attended </a:t>
            </a: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three high schools in the Bay Area</a:t>
            </a:r>
            <a:r>
              <a:rPr strike="noStrike" u="none" b="0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and Graduated mid-year of my junior year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0" marL="0">
              <a:spcBef>
                <a:spcPts val="48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trike="noStrike" u="none" b="0" cap="none" baseline="0" sz="2400" i="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 txBox="1"/>
          <p:nvPr/>
        </p:nvSpPr>
        <p:spPr>
          <a:xfrm rot="1085667">
            <a:off y="5401665" x="6067310"/>
            <a:ext cy="369331" cx="27443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\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y="4897125" x="51816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60425" x="1214475"/>
            <a:ext cy="3812224" cx="628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y="1600200" x="457200"/>
            <a:ext cy="2286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Char char="•"/>
            </a:pPr>
            <a:r>
              <a:rPr strike="noStrike" u="none" b="0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As a HS student I was involved in</a:t>
            </a: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 theatre, Speech &amp; debate, and dance</a:t>
            </a:r>
          </a:p>
          <a:p>
            <a:pPr algn="l" rtl="0" lvl="0" marR="0" indent="-342900" marL="342900">
              <a:spcBef>
                <a:spcPts val="480"/>
              </a:spcBef>
              <a:buClr>
                <a:srgbClr val="7F7F7F"/>
              </a:buClr>
              <a:buSzPct val="100000"/>
              <a:buFont typeface="Cambria"/>
              <a:buChar char="•"/>
            </a:pPr>
            <a:r>
              <a:rPr strike="noStrike" u="none" b="0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As a HS student I was always  </a:t>
            </a: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the “new girl”</a:t>
            </a:r>
          </a:p>
          <a:p>
            <a:pPr algn="l" rtl="0" lvl="0" marR="0" indent="0" marL="0">
              <a:spcBef>
                <a:spcPts val="48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trike="noStrike" u="none" b="0" cap="none" baseline="0" sz="2400" i="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y="6326514" x="915920"/>
            <a:ext cy="369332" cx="258776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y="6258232" x="5133483"/>
            <a:ext cy="369332" cx="283943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>
            <p:ph type="title"/>
          </p:nvPr>
        </p:nvSpPr>
        <p:spPr>
          <a:xfrm>
            <a:off y="-4915" x="457200"/>
            <a:ext cy="1219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SCHOOL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y="1600200" x="1"/>
            <a:ext cy="609599" cx="4497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Cambria"/>
              <a:buNone/>
            </a:pPr>
            <a:r>
              <a:rPr strike="noStrike" u="none" b="1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Things I enjoyed in HS</a:t>
            </a:r>
          </a:p>
        </p:txBody>
      </p:sp>
      <p:sp>
        <p:nvSpPr>
          <p:cNvPr id="140" name="Shape 140"/>
          <p:cNvSpPr txBox="1"/>
          <p:nvPr>
            <p:ph idx="2" type="body"/>
          </p:nvPr>
        </p:nvSpPr>
        <p:spPr>
          <a:xfrm>
            <a:off y="1600200" x="4648200"/>
            <a:ext cy="609599" cx="4041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Cambria"/>
              <a:buNone/>
            </a:pPr>
            <a:r>
              <a:rPr strike="noStrike" u="none" b="1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Things I did not enjoy in HS</a:t>
            </a:r>
          </a:p>
        </p:txBody>
      </p:sp>
      <p:sp>
        <p:nvSpPr>
          <p:cNvPr id="141" name="Shape 141"/>
          <p:cNvSpPr txBox="1"/>
          <p:nvPr>
            <p:ph idx="3" type="body"/>
          </p:nvPr>
        </p:nvSpPr>
        <p:spPr>
          <a:xfrm>
            <a:off y="1785950" x="571500"/>
            <a:ext cy="4340399" cx="3927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Making new friends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Speech &amp; Debate</a:t>
            </a:r>
          </a:p>
          <a:p>
            <a:pPr algn="l" rtl="0" lvl="0" marR="0" indent="0" marL="1524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Performing for a crowd</a:t>
            </a:r>
          </a:p>
          <a:p>
            <a:pPr algn="l" rtl="0" lvl="0" marR="0" indent="0" marL="1524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Tests &amp; quizzes</a:t>
            </a:r>
          </a:p>
          <a:p>
            <a:pPr algn="l" rtl="0" lvl="0" marR="0" indent="0" marL="1524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Working in the “Special” day class</a:t>
            </a:r>
          </a:p>
        </p:txBody>
      </p:sp>
      <p:sp>
        <p:nvSpPr>
          <p:cNvPr id="142" name="Shape 142"/>
          <p:cNvSpPr txBox="1"/>
          <p:nvPr>
            <p:ph idx="4" type="body"/>
          </p:nvPr>
        </p:nvSpPr>
        <p:spPr>
          <a:xfrm>
            <a:off y="1785623" x="4672575"/>
            <a:ext cy="4340399" cx="4041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Homework 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gossip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Certain teaching styles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Font typeface="Cambria"/>
              <a:buNone/>
            </a:pPr>
            <a:r>
              <a:t/>
            </a:r>
            <a:endParaRPr sz="24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Shape 143"/>
          <p:cNvSpPr txBox="1"/>
          <p:nvPr>
            <p:ph type="title"/>
          </p:nvPr>
        </p:nvSpPr>
        <p:spPr>
          <a:xfrm>
            <a:off y="-4915" x="457200"/>
            <a:ext cy="1219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SCHOOL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5400000">
            <a:off y="4189637" x="1180737"/>
            <a:ext cy="2836149" cx="21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y="1600200" x="457200"/>
            <a:ext cy="609599" cx="40401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Cambria"/>
              <a:buNone/>
            </a:pPr>
            <a:r>
              <a:rPr strike="noStrike" u="none" b="1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Activities/Athletics in HS</a:t>
            </a:r>
          </a:p>
        </p:txBody>
      </p:sp>
      <p:sp>
        <p:nvSpPr>
          <p:cNvPr id="151" name="Shape 151"/>
          <p:cNvSpPr txBox="1"/>
          <p:nvPr>
            <p:ph idx="2" type="body"/>
          </p:nvPr>
        </p:nvSpPr>
        <p:spPr>
          <a:xfrm>
            <a:off y="1600200" x="4645025"/>
            <a:ext cy="609599" cx="40419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Cambria"/>
              <a:buNone/>
            </a:pPr>
            <a:r>
              <a:rPr strike="noStrike" u="none" b="1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Jobs I worked while in HS</a:t>
            </a:r>
          </a:p>
        </p:txBody>
      </p:sp>
      <p:sp>
        <p:nvSpPr>
          <p:cNvPr id="152" name="Shape 152"/>
          <p:cNvSpPr txBox="1"/>
          <p:nvPr>
            <p:ph idx="3" type="body"/>
          </p:nvPr>
        </p:nvSpPr>
        <p:spPr>
          <a:xfrm>
            <a:off y="2212848" x="457200"/>
            <a:ext cy="3913631" cx="404164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Theatre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Dance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Speech and Debate</a:t>
            </a:r>
          </a:p>
        </p:txBody>
      </p:sp>
      <p:sp>
        <p:nvSpPr>
          <p:cNvPr id="153" name="Shape 153"/>
          <p:cNvSpPr txBox="1"/>
          <p:nvPr>
            <p:ph idx="4" type="body"/>
          </p:nvPr>
        </p:nvSpPr>
        <p:spPr>
          <a:xfrm>
            <a:off y="2212848" x="4672583"/>
            <a:ext cy="3913187" cx="404164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Lifeguard 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Swim instructor 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Worked with children with autism 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hostess at restaurant </a:t>
            </a:r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y="-4915" x="457200"/>
            <a:ext cy="1219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SCHOOL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250550" x="5522975"/>
            <a:ext cy="2000250" cx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y="1381125" x="457200"/>
            <a:ext cy="512099" cx="4040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Cambria"/>
              <a:buNone/>
            </a:pPr>
            <a:r>
              <a:rPr strike="noStrike" u="none" b="1" cap="none" baseline="0" sz="240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Fondest memories from HS</a:t>
            </a:r>
          </a:p>
        </p:txBody>
      </p:sp>
      <p:sp>
        <p:nvSpPr>
          <p:cNvPr id="162" name="Shape 162"/>
          <p:cNvSpPr txBox="1"/>
          <p:nvPr>
            <p:ph idx="2" type="body"/>
          </p:nvPr>
        </p:nvSpPr>
        <p:spPr>
          <a:xfrm>
            <a:off y="1600200" x="4648200"/>
            <a:ext cy="609599" cx="4041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8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Cambria"/>
              <a:buNone/>
            </a:pPr>
            <a:r>
              <a:rPr strike="noStrike" u="none" b="1" cap="none" baseline="0" sz="2050" lang="en-US" i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Obstacles/Adversity you had to overcome in HS</a:t>
            </a:r>
          </a:p>
        </p:txBody>
      </p:sp>
      <p:sp>
        <p:nvSpPr>
          <p:cNvPr id="163" name="Shape 163"/>
          <p:cNvSpPr txBox="1"/>
          <p:nvPr>
            <p:ph idx="3" type="body"/>
          </p:nvPr>
        </p:nvSpPr>
        <p:spPr>
          <a:xfrm>
            <a:off y="2212848" x="457200"/>
            <a:ext cy="3913631" cx="404164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Performing plays in theatre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Being the “new girl”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Making new friends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Working with the special needs kids.. especially Christopher S.</a:t>
            </a:r>
          </a:p>
        </p:txBody>
      </p:sp>
      <p:sp>
        <p:nvSpPr>
          <p:cNvPr id="164" name="Shape 164"/>
          <p:cNvSpPr txBox="1"/>
          <p:nvPr>
            <p:ph idx="4" type="body"/>
          </p:nvPr>
        </p:nvSpPr>
        <p:spPr>
          <a:xfrm>
            <a:off y="2212848" x="4672583"/>
            <a:ext cy="3913187" cx="404164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Moving between several schools</a:t>
            </a:r>
          </a:p>
          <a:p>
            <a:pPr algn="l" rtl="0" lvl="0" marR="0" indent="-190500" marL="342900">
              <a:spcBef>
                <a:spcPts val="0"/>
              </a:spcBef>
              <a:buClr>
                <a:srgbClr val="7F7F7F"/>
              </a:buClr>
              <a:buSzPct val="100000"/>
              <a:buFont typeface="Cambria"/>
              <a:buNone/>
            </a:pPr>
            <a:r>
              <a:rPr sz="2400" lang="en-US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- Family life</a:t>
            </a:r>
          </a:p>
        </p:txBody>
      </p:sp>
      <p:sp>
        <p:nvSpPr>
          <p:cNvPr id="165" name="Shape 165"/>
          <p:cNvSpPr txBox="1"/>
          <p:nvPr>
            <p:ph type="title"/>
          </p:nvPr>
        </p:nvSpPr>
        <p:spPr>
          <a:xfrm>
            <a:off y="-4915" x="457200"/>
            <a:ext cy="1219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SCHOOL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