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9" r:id="rId4"/>
    <p:sldId id="280" r:id="rId5"/>
    <p:sldId id="260" r:id="rId6"/>
    <p:sldId id="261" r:id="rId7"/>
    <p:sldId id="282" r:id="rId8"/>
    <p:sldId id="293" r:id="rId9"/>
    <p:sldId id="281" r:id="rId10"/>
    <p:sldId id="287" r:id="rId11"/>
    <p:sldId id="265" r:id="rId12"/>
    <p:sldId id="284" r:id="rId13"/>
    <p:sldId id="267" r:id="rId14"/>
    <p:sldId id="285" r:id="rId15"/>
    <p:sldId id="286" r:id="rId16"/>
    <p:sldId id="289" r:id="rId17"/>
    <p:sldId id="270" r:id="rId18"/>
    <p:sldId id="269" r:id="rId19"/>
    <p:sldId id="290" r:id="rId20"/>
    <p:sldId id="291" r:id="rId21"/>
    <p:sldId id="275" r:id="rId22"/>
    <p:sldId id="274" r:id="rId23"/>
    <p:sldId id="292" r:id="rId24"/>
    <p:sldId id="288"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568" y="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I became a TV syndicator selling various network, off network and first run TV shows domestically.</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I started as a paralegal in the music, film and TV businesses.</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I am now the CEO of </a:t>
          </a:r>
          <a:r>
            <a:rPr lang="en-US" dirty="0" smtClean="0">
              <a:solidFill>
                <a:schemeClr val="tx1">
                  <a:lumMod val="50000"/>
                  <a:lumOff val="50000"/>
                </a:schemeClr>
              </a:solidFill>
            </a:rPr>
            <a:t>my own company creating my own TV projects, films and partnering in the social media monetization business for celebrity…</a:t>
          </a:r>
          <a:r>
            <a:rPr lang="en-US" dirty="0" smtClean="0">
              <a:solidFill>
                <a:schemeClr val="tx1">
                  <a:lumMod val="50000"/>
                  <a:lumOff val="50000"/>
                </a:schemeClr>
              </a:solidFill>
            </a:rPr>
            <a:t>.</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tx1">
                  <a:lumMod val="50000"/>
                  <a:lumOff val="50000"/>
                </a:schemeClr>
              </a:solidFill>
            </a:rPr>
            <a:t>I started as a paralegal in the music, film and TV businesses.</a:t>
          </a:r>
          <a:endParaRPr lang="en-US" sz="1900" kern="1200" dirty="0">
            <a:solidFill>
              <a:schemeClr val="tx1">
                <a:lumMod val="50000"/>
                <a:lumOff val="50000"/>
              </a:schemeClr>
            </a:solidFill>
          </a:endParaRP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tx1">
                  <a:lumMod val="50000"/>
                  <a:lumOff val="50000"/>
                </a:schemeClr>
              </a:solidFill>
            </a:rPr>
            <a:t>I became a TV syndicator selling various network, off network and first run TV shows domestically.</a:t>
          </a:r>
          <a:endParaRPr lang="en-US" sz="1900" kern="1200" dirty="0">
            <a:solidFill>
              <a:schemeClr val="tx1">
                <a:lumMod val="50000"/>
                <a:lumOff val="50000"/>
              </a:schemeClr>
            </a:solidFill>
          </a:endParaRP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424829"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tx1">
                  <a:lumMod val="50000"/>
                  <a:lumOff val="50000"/>
                </a:schemeClr>
              </a:solidFill>
            </a:rPr>
            <a:t>I am now the CEO of </a:t>
          </a:r>
          <a:r>
            <a:rPr lang="en-US" sz="1900" kern="1200" dirty="0" smtClean="0">
              <a:solidFill>
                <a:schemeClr val="tx1">
                  <a:lumMod val="50000"/>
                  <a:lumOff val="50000"/>
                </a:schemeClr>
              </a:solidFill>
            </a:rPr>
            <a:t>my own company creating my own TV projects, films and partnering in the social media monetization business for celebrity…</a:t>
          </a:r>
          <a:r>
            <a:rPr lang="en-US" sz="1900" kern="1200" dirty="0" smtClean="0">
              <a:solidFill>
                <a:schemeClr val="tx1">
                  <a:lumMod val="50000"/>
                  <a:lumOff val="50000"/>
                </a:schemeClr>
              </a:solidFill>
            </a:rPr>
            <a:t>.</a:t>
          </a:r>
          <a:endParaRPr lang="en-US" sz="1900" kern="1200" dirty="0">
            <a:solidFill>
              <a:schemeClr val="tx1">
                <a:lumMod val="50000"/>
                <a:lumOff val="50000"/>
              </a:schemeClr>
            </a:solidFill>
          </a:endParaRPr>
        </a:p>
      </dsp:txBody>
      <dsp:txXfrm>
        <a:off x="5424829"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3/6/15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3/6/15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3/6/15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solidFill>
            <a:srgbClr val="000000"/>
          </a:solidFill>
        </p:spPr>
        <p:txBody>
          <a:bodyPr/>
          <a:lstStyle/>
          <a:p>
            <a:r>
              <a:rPr lang="en-US" dirty="0" smtClean="0">
                <a:solidFill>
                  <a:srgbClr val="AAEC39"/>
                </a:solidFill>
                <a:cs typeface="Avenir Roman"/>
              </a:rPr>
              <a:t>KNOWING YOUR PATH</a:t>
            </a:r>
          </a:p>
          <a:p>
            <a:r>
              <a:rPr lang="en-US" dirty="0" smtClean="0">
                <a:solidFill>
                  <a:srgbClr val="AAEC39"/>
                </a:solidFill>
                <a:cs typeface="Avenir Roman"/>
              </a:rPr>
              <a:t>DOING WHAT YOU ENJOY</a:t>
            </a:r>
          </a:p>
          <a:p>
            <a:endParaRPr lang="en-US" dirty="0" smtClean="0">
              <a:cs typeface="Avenir Roman"/>
            </a:endParaRPr>
          </a:p>
        </p:txBody>
      </p:sp>
      <p:sp>
        <p:nvSpPr>
          <p:cNvPr id="6" name="Title 1"/>
          <p:cNvSpPr>
            <a:spLocks noGrp="1"/>
          </p:cNvSpPr>
          <p:nvPr>
            <p:ph type="ctrTitle"/>
          </p:nvPr>
        </p:nvSpPr>
        <p:spPr>
          <a:xfrm>
            <a:off x="-19665" y="1905000"/>
            <a:ext cx="9144000" cy="2286001"/>
          </a:xfrm>
          <a:solidFill>
            <a:srgbClr val="000000"/>
          </a:solidFill>
        </p:spPr>
        <p:txBody>
          <a:bodyPr/>
          <a:lstStyle/>
          <a:p>
            <a:r>
              <a:rPr lang="en-US" sz="3600" dirty="0" smtClean="0">
                <a:solidFill>
                  <a:srgbClr val="AAEC39"/>
                </a:solidFill>
                <a:effectLst/>
                <a:latin typeface="Avenir Black"/>
                <a:cs typeface="Avenir Black"/>
              </a:rPr>
              <a:t>YBA </a:t>
            </a:r>
            <a:r>
              <a:rPr lang="en-US" sz="3600" smtClean="0">
                <a:solidFill>
                  <a:srgbClr val="AAEC39"/>
                </a:solidFill>
                <a:effectLst/>
                <a:latin typeface="Avenir Black"/>
                <a:cs typeface="Avenir Black"/>
              </a:rPr>
              <a:t>GUEST </a:t>
            </a:r>
            <a:r>
              <a:rPr lang="en-US" sz="3600" smtClean="0">
                <a:solidFill>
                  <a:srgbClr val="AAEC39"/>
                </a:solidFill>
                <a:effectLst/>
                <a:latin typeface="Avenir Black"/>
                <a:cs typeface="Avenir Black"/>
              </a:rPr>
              <a:t>SPEAKER</a:t>
            </a:r>
            <a:br>
              <a:rPr lang="en-US" sz="3600" smtClean="0">
                <a:solidFill>
                  <a:srgbClr val="AAEC39"/>
                </a:solidFill>
                <a:effectLst/>
                <a:latin typeface="Avenir Black"/>
                <a:cs typeface="Avenir Black"/>
              </a:rPr>
            </a:br>
            <a:r>
              <a:rPr lang="en-US" sz="3600">
                <a:solidFill>
                  <a:srgbClr val="AAEC39"/>
                </a:solidFill>
                <a:latin typeface="Avenir Black"/>
                <a:cs typeface="Avenir Black"/>
              </a:rPr>
              <a:t/>
            </a:r>
            <a:br>
              <a:rPr lang="en-US" sz="3600">
                <a:solidFill>
                  <a:srgbClr val="AAEC39"/>
                </a:solidFill>
                <a:latin typeface="Avenir Black"/>
                <a:cs typeface="Avenir Black"/>
              </a:rPr>
            </a:br>
            <a:r>
              <a:rPr lang="en-US" sz="3600" smtClean="0">
                <a:solidFill>
                  <a:srgbClr val="AAEC39"/>
                </a:solidFill>
                <a:latin typeface="Avenir Black"/>
                <a:cs typeface="Avenir Black"/>
              </a:rPr>
              <a:t>GAYLE DICKIE</a:t>
            </a:r>
            <a:endParaRPr lang="en-US" sz="3600" dirty="0">
              <a:solidFill>
                <a:srgbClr val="AAEC39"/>
              </a:solidFill>
              <a:effectLst/>
              <a:latin typeface="Avenir Black"/>
              <a:cs typeface="Avenir Black"/>
            </a:endParaRPr>
          </a:p>
        </p:txBody>
      </p:sp>
    </p:spTree>
    <p:extLst>
      <p:ext uri="{BB962C8B-B14F-4D97-AF65-F5344CB8AC3E}">
        <p14:creationId xmlns:p14="http://schemas.microsoft.com/office/powerpoint/2010/main" val="1884260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Getting in to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into college were</a:t>
            </a:r>
            <a:r>
              <a:rPr lang="en-US" dirty="0" smtClean="0"/>
              <a:t>:</a:t>
            </a:r>
          </a:p>
          <a:p>
            <a:r>
              <a:rPr lang="en-US" dirty="0" smtClean="0"/>
              <a:t>I probably could have gone anywhere on an athletic scholarship but decided to stay close to home and went to Santa Monica College, then UCLA, the El Camino College and the my MBA program years later while I was employed by a global IT firm running their Media &amp; Entertainment Practice.</a:t>
            </a:r>
            <a:endParaRPr lang="en-US" dirty="0" smtClean="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594950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UCLA</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college </a:t>
            </a:r>
            <a:r>
              <a:rPr lang="en-US" dirty="0" smtClean="0"/>
              <a:t>in Los Angeles, CA</a:t>
            </a:r>
            <a:endParaRPr lang="en-US" dirty="0" smtClean="0"/>
          </a:p>
          <a:p>
            <a:pPr algn="ctr"/>
            <a:endParaRPr lang="en-US" dirty="0"/>
          </a:p>
        </p:txBody>
      </p:sp>
      <p:sp>
        <p:nvSpPr>
          <p:cNvPr id="8" name="TextBox 7"/>
          <p:cNvSpPr txBox="1"/>
          <p:nvPr/>
        </p:nvSpPr>
        <p:spPr>
          <a:xfrm>
            <a:off x="3500938" y="4648200"/>
            <a:ext cx="2142125" cy="369332"/>
          </a:xfrm>
          <a:prstGeom prst="rect">
            <a:avLst/>
          </a:prstGeom>
          <a:noFill/>
        </p:spPr>
        <p:txBody>
          <a:bodyPr wrap="none" rtlCol="0">
            <a:spAutoFit/>
          </a:bodyPr>
          <a:lstStyle/>
          <a:p>
            <a:r>
              <a:rPr lang="en-US" dirty="0" smtClean="0">
                <a:solidFill>
                  <a:schemeClr val="tx1">
                    <a:lumMod val="50000"/>
                    <a:lumOff val="50000"/>
                  </a:schemeClr>
                </a:solidFill>
              </a:rPr>
              <a:t>Insert map shot here</a:t>
            </a:r>
            <a:endParaRPr lang="en-US" dirty="0">
              <a:solidFill>
                <a:schemeClr val="tx1">
                  <a:lumMod val="50000"/>
                  <a:lumOff val="50000"/>
                </a:schemeClr>
              </a:solidFill>
            </a:endParaRPr>
          </a:p>
        </p:txBody>
      </p:sp>
      <p:pic>
        <p:nvPicPr>
          <p:cNvPr id="1026" name="Picture 2" descr="Spanaway, W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393" y="2819400"/>
            <a:ext cx="3439214" cy="178678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9" name="Slide Number Placeholder 8"/>
          <p:cNvSpPr>
            <a:spLocks noGrp="1"/>
          </p:cNvSpPr>
          <p:nvPr>
            <p:ph type="sldNum" sz="quarter" idx="12"/>
          </p:nvPr>
        </p:nvSpPr>
        <p:spPr/>
        <p:txBody>
          <a:bodyPr/>
          <a:lstStyle/>
          <a:p>
            <a:fld id="{83563B19-5B2B-4AAC-A66D-8FF7C83E8865}" type="slidenum">
              <a:rPr lang="en-US" smtClean="0"/>
              <a:pPr/>
              <a:t>11</a:t>
            </a:fld>
            <a:endParaRPr lang="en-US" dirty="0"/>
          </a:p>
        </p:txBody>
      </p:sp>
      <p:pic>
        <p:nvPicPr>
          <p:cNvPr id="4" name="Picture 3" descr="Screenshot 2015-03-06 14.27.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590800"/>
            <a:ext cx="3619500" cy="1993900"/>
          </a:xfrm>
          <a:prstGeom prst="rect">
            <a:avLst/>
          </a:prstGeom>
        </p:spPr>
      </p:pic>
    </p:spTree>
    <p:extLst>
      <p:ext uri="{BB962C8B-B14F-4D97-AF65-F5344CB8AC3E}">
        <p14:creationId xmlns:p14="http://schemas.microsoft.com/office/powerpoint/2010/main" val="2301861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r>
              <a:rPr lang="en-US" smtClean="0"/>
              <a:t>Things I enjoyed in College</a:t>
            </a:r>
            <a:endParaRPr lang="en-US" dirty="0"/>
          </a:p>
        </p:txBody>
      </p:sp>
      <p:sp>
        <p:nvSpPr>
          <p:cNvPr id="5" name="Text Placeholder 4"/>
          <p:cNvSpPr>
            <a:spLocks noGrp="1"/>
          </p:cNvSpPr>
          <p:nvPr>
            <p:ph type="body" sz="quarter" idx="3"/>
          </p:nvPr>
        </p:nvSpPr>
        <p:spPr/>
        <p:txBody>
          <a:bodyPr/>
          <a:lstStyle/>
          <a:p>
            <a:r>
              <a:rPr lang="en-US" smtClean="0"/>
              <a:t>Things I didn’t enjoy in College</a:t>
            </a:r>
            <a:endParaRPr lang="en-US" dirty="0"/>
          </a:p>
        </p:txBody>
      </p:sp>
      <p:pic>
        <p:nvPicPr>
          <p:cNvPr id="2" name="Content Placeholder 1" descr="2011-01-03_15-51-25_322.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11268" r="11268"/>
          <a:stretch>
            <a:fillRect/>
          </a:stretch>
        </p:blipFill>
        <p:spPr/>
      </p:pic>
      <p:pic>
        <p:nvPicPr>
          <p:cNvPr id="6" name="Content Placeholder 5"/>
          <p:cNvPicPr>
            <a:picLocks noGrp="1" noChangeAspect="1"/>
          </p:cNvPicPr>
          <p:nvPr>
            <p:ph sz="quarter" idx="14"/>
          </p:nvPr>
        </p:nvPicPr>
        <p:blipFill>
          <a:blip r:embed="rId4"/>
          <a:srcRect l="1490" r="1490"/>
          <a:stretch>
            <a:fillRect/>
          </a:stretch>
        </p:blipFill>
        <p:spPr/>
      </p:pic>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3045260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pic>
        <p:nvPicPr>
          <p:cNvPr id="2" name="Content Placeholder 1" descr="j0308887.jpg"/>
          <p:cNvPicPr>
            <a:picLocks noGrp="1" noChangeAspect="1"/>
          </p:cNvPicPr>
          <p:nvPr>
            <p:ph sz="quarter" idx="13"/>
          </p:nvPr>
        </p:nvPicPr>
        <p:blipFill>
          <a:blip r:embed="rId3">
            <a:extLst>
              <a:ext uri="{28A0092B-C50C-407E-A947-70E740481C1C}">
                <a14:useLocalDpi xmlns:a14="http://schemas.microsoft.com/office/drawing/2010/main" val="0"/>
              </a:ext>
            </a:extLst>
          </a:blip>
          <a:srcRect l="16002" r="16002"/>
          <a:stretch>
            <a:fillRect/>
          </a:stretch>
        </p:blipFill>
        <p:spPr/>
      </p:pic>
      <p:pic>
        <p:nvPicPr>
          <p:cNvPr id="4" name="Content Placeholder 3" descr="j0182639.jpg"/>
          <p:cNvPicPr>
            <a:picLocks noGrp="1" noChangeAspect="1"/>
          </p:cNvPicPr>
          <p:nvPr>
            <p:ph sz="quarter" idx="14"/>
          </p:nvPr>
        </p:nvPicPr>
        <p:blipFill>
          <a:blip r:embed="rId4">
            <a:extLst>
              <a:ext uri="{28A0092B-C50C-407E-A947-70E740481C1C}">
                <a14:useLocalDpi xmlns:a14="http://schemas.microsoft.com/office/drawing/2010/main" val="0"/>
              </a:ext>
            </a:extLst>
          </a:blip>
          <a:srcRect l="15141" r="15141"/>
          <a:stretch>
            <a:fillRect/>
          </a:stretch>
        </p:blipFill>
        <p:spPr/>
      </p:pic>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2210468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lstStyle/>
          <a:p>
            <a:r>
              <a:rPr lang="en-US" smtClean="0"/>
              <a:t>Jobs I worked while I was in College were:</a:t>
            </a:r>
          </a:p>
          <a:p>
            <a:pPr lvl="1"/>
            <a:r>
              <a:rPr lang="en-US" smtClean="0"/>
              <a:t>(insert any paying and non-paying jobs and what you learned from doing that</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2152268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lstStyle/>
          <a:p>
            <a:r>
              <a:rPr lang="en-US" smtClean="0"/>
              <a:t>Things that felt difficult or challenging for me while I was in College were:</a:t>
            </a:r>
          </a:p>
          <a:p>
            <a:pPr lvl="1"/>
            <a:r>
              <a:rPr lang="en-US" smtClean="0"/>
              <a:t>(list and adversities you had to overcome and how you did it – keep it simple)</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3671467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r>
              <a:rPr lang="en-US" dirty="0" smtClean="0"/>
              <a:t>:</a:t>
            </a:r>
          </a:p>
          <a:p>
            <a:r>
              <a:rPr lang="en-US" dirty="0" smtClean="0"/>
              <a:t>I went to the top agencies for placement in entertainment law firms.</a:t>
            </a:r>
          </a:p>
          <a:p>
            <a:r>
              <a:rPr lang="en-US" dirty="0" smtClean="0"/>
              <a:t>Networked with everyone I knew to at least get in the door.</a:t>
            </a:r>
          </a:p>
          <a:p>
            <a:r>
              <a:rPr lang="en-US" dirty="0" smtClean="0"/>
              <a:t>When I </a:t>
            </a:r>
            <a:r>
              <a:rPr lang="en-US" dirty="0" err="1" smtClean="0"/>
              <a:t>didn</a:t>
            </a:r>
            <a:r>
              <a:rPr lang="fr-FR" dirty="0" smtClean="0"/>
              <a:t>’</a:t>
            </a:r>
            <a:r>
              <a:rPr lang="en-US" dirty="0" smtClean="0"/>
              <a:t>t know the answers, I kept my mouth shut and went quickly to go find answers.</a:t>
            </a:r>
            <a:endParaRPr lang="en-US" dirty="0" smtClean="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2764738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92737" y="5715000"/>
            <a:ext cx="2358526" cy="491581"/>
          </a:xfrm>
          <a:prstGeom prst="rect">
            <a:avLst/>
          </a:prstGeom>
          <a:noFill/>
        </p:spPr>
        <p:txBody>
          <a:bodyPr wrap="none" rtlCol="0">
            <a:spAutoFit/>
          </a:bodyPr>
          <a:lstStyle/>
          <a:p>
            <a:r>
              <a:rPr lang="en-US" dirty="0" smtClean="0">
                <a:solidFill>
                  <a:schemeClr val="tx1">
                    <a:lumMod val="50000"/>
                    <a:lumOff val="50000"/>
                  </a:schemeClr>
                </a:solidFill>
              </a:rPr>
              <a:t>Insert company picture</a:t>
            </a:r>
            <a:endParaRPr lang="en-US" dirty="0">
              <a:solidFill>
                <a:schemeClr val="tx1">
                  <a:lumMod val="50000"/>
                  <a:lumOff val="50000"/>
                </a:schemeClr>
              </a:solidFill>
            </a:endParaRPr>
          </a:p>
        </p:txBody>
      </p:sp>
      <p:sp>
        <p:nvSpPr>
          <p:cNvPr id="11" name="Title 1"/>
          <p:cNvSpPr>
            <a:spLocks noGrp="1"/>
          </p:cNvSpPr>
          <p:nvPr>
            <p:ph type="title"/>
          </p:nvPr>
        </p:nvSpPr>
        <p:spPr/>
        <p:txBody>
          <a:bodyPr/>
          <a:lstStyle/>
          <a:p>
            <a:r>
              <a:rPr lang="en-US" smtClean="0"/>
              <a:t>This is My Company</a:t>
            </a:r>
            <a:endParaRPr lang="en-US" dirty="0"/>
          </a:p>
        </p:txBody>
      </p:sp>
      <p:sp>
        <p:nvSpPr>
          <p:cNvPr id="12" name="Content Placeholder 2"/>
          <p:cNvSpPr>
            <a:spLocks noGrp="1"/>
          </p:cNvSpPr>
          <p:nvPr>
            <p:ph idx="1"/>
          </p:nvPr>
        </p:nvSpPr>
        <p:spPr/>
        <p:txBody>
          <a:bodyPr>
            <a:normAutofit/>
          </a:bodyPr>
          <a:lstStyle/>
          <a:p>
            <a:r>
              <a:rPr lang="en-US" sz="2000" dirty="0" smtClean="0"/>
              <a:t>Every day at my company</a:t>
            </a:r>
            <a:r>
              <a:rPr lang="en-US" sz="2000" dirty="0" smtClean="0"/>
              <a:t>:</a:t>
            </a:r>
          </a:p>
          <a:p>
            <a:r>
              <a:rPr lang="en-US" sz="1800" dirty="0" smtClean="0"/>
              <a:t>I package and develop our slate of projects for film, TV and Social Media Mgmt. and currently working on a Live Event with various partners and investment groups. At any one time, I am working on projects in the music business for various artists, getting a film ready for production and keeping my eye on the next project and various funding opportunities.</a:t>
            </a:r>
            <a:endParaRPr lang="en-US" sz="1800"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pic>
        <p:nvPicPr>
          <p:cNvPr id="2" name="Picture 1" descr="Screenshot 2015-03-06 15.05.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581400"/>
            <a:ext cx="4424696" cy="2743200"/>
          </a:xfrm>
          <a:prstGeom prst="rect">
            <a:avLst/>
          </a:prstGeom>
        </p:spPr>
      </p:pic>
    </p:spTree>
    <p:extLst>
      <p:ext uri="{BB962C8B-B14F-4D97-AF65-F5344CB8AC3E}">
        <p14:creationId xmlns:p14="http://schemas.microsoft.com/office/powerpoint/2010/main" val="29593281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26025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val="16324489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dirty="0" smtClean="0"/>
              <a:t>The first job I had after college was:</a:t>
            </a:r>
          </a:p>
          <a:p>
            <a:pPr lvl="1"/>
            <a:r>
              <a:rPr lang="en-US" dirty="0" smtClean="0"/>
              <a:t>Ski Instructor – YES I TOOK A YEAR OFF!</a:t>
            </a:r>
            <a:endParaRPr lang="en-US" dirty="0" smtClean="0"/>
          </a:p>
          <a:p>
            <a:pPr lvl="1"/>
            <a:endParaRPr lang="en-US" dirty="0" smtClean="0"/>
          </a:p>
          <a:p>
            <a:r>
              <a:rPr lang="en-US" dirty="0" smtClean="0"/>
              <a:t>The worst job I have ever had was</a:t>
            </a:r>
            <a:r>
              <a:rPr lang="en-US" dirty="0" smtClean="0"/>
              <a:t>:</a:t>
            </a:r>
          </a:p>
          <a:p>
            <a:pPr lvl="1"/>
            <a:r>
              <a:rPr lang="en-US" dirty="0"/>
              <a:t> </a:t>
            </a:r>
            <a:r>
              <a:rPr lang="en-US" dirty="0" smtClean="0"/>
              <a:t>Hughes Aircraft – Assistant – nothing was fun about it</a:t>
            </a:r>
          </a:p>
          <a:p>
            <a:pPr lvl="1"/>
            <a:r>
              <a:rPr lang="en-US" dirty="0" smtClean="0"/>
              <a:t>And the people were boring.</a:t>
            </a:r>
            <a:endParaRPr lang="en-US" dirty="0" smtClean="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25385214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lgn="ctr"/>
            <a:r>
              <a:rPr lang="en-US" sz="2000" dirty="0" smtClean="0"/>
              <a:t>My name is </a:t>
            </a:r>
            <a:r>
              <a:rPr lang="en-US" sz="2000" dirty="0" smtClean="0"/>
              <a:t>Gayle Dickie and </a:t>
            </a:r>
            <a:r>
              <a:rPr lang="en-US" sz="2000" dirty="0" smtClean="0"/>
              <a:t>I am </a:t>
            </a:r>
            <a:r>
              <a:rPr lang="en-US" sz="2000" dirty="0" smtClean="0"/>
              <a:t>way older than you think. </a:t>
            </a:r>
            <a:r>
              <a:rPr lang="en-US" sz="2000" dirty="0" smtClean="0"/>
              <a:t> </a:t>
            </a:r>
            <a:endParaRPr lang="en-US" sz="2000" dirty="0" smtClean="0"/>
          </a:p>
          <a:p>
            <a:pPr algn="ctr"/>
            <a:r>
              <a:rPr lang="en-US" sz="2000" dirty="0" smtClean="0"/>
              <a:t>I work for </a:t>
            </a:r>
            <a:r>
              <a:rPr lang="en-US" sz="2000" dirty="0" smtClean="0"/>
              <a:t>my own company Hey Girl Hey Entertainment.</a:t>
            </a:r>
            <a:endParaRPr lang="en-US" sz="2000" dirty="0" smtClean="0"/>
          </a:p>
          <a:p>
            <a:pPr algn="ctr"/>
            <a:endParaRPr lang="en-US" sz="2000" dirty="0" smtClean="0"/>
          </a:p>
          <a:p>
            <a:pPr algn="ctr"/>
            <a:r>
              <a:rPr lang="en-US" sz="2000" dirty="0" smtClean="0"/>
              <a:t>My company </a:t>
            </a:r>
            <a:r>
              <a:rPr lang="en-US" sz="2000" dirty="0" smtClean="0"/>
              <a:t>is an entertainment and media company specializing in film, TV, branding, social media content </a:t>
            </a:r>
            <a:r>
              <a:rPr lang="en-US" sz="2000" dirty="0" smtClean="0"/>
              <a:t>producers, live events and a multiple of entertainment projects. </a:t>
            </a:r>
            <a:endParaRPr lang="en-US" sz="2000" dirty="0" smtClean="0"/>
          </a:p>
          <a:p>
            <a:pPr algn="ctr"/>
            <a:endParaRPr lang="en-US" sz="2000" dirty="0" smtClean="0"/>
          </a:p>
          <a:p>
            <a:pPr algn="ctr"/>
            <a:r>
              <a:rPr lang="en-US" sz="2000" dirty="0" smtClean="0"/>
              <a:t>My role at </a:t>
            </a:r>
            <a:r>
              <a:rPr lang="en-US" sz="2000" dirty="0" smtClean="0"/>
              <a:t>Hey Girl Hey is CEO and President</a:t>
            </a:r>
          </a:p>
          <a:p>
            <a:pPr algn="ctr"/>
            <a:endParaRPr lang="en-US" sz="2000" dirty="0" smtClean="0"/>
          </a:p>
          <a:p>
            <a:pPr lvl="1" algn="ctr"/>
            <a:r>
              <a:rPr lang="en-US" dirty="0" smtClean="0"/>
              <a:t>Every day </a:t>
            </a:r>
            <a:r>
              <a:rPr lang="en-US" dirty="0" smtClean="0"/>
              <a:t>I manage all the current projects in which we are participating and work a lot with investment capital and packaging them to reach our goals.</a:t>
            </a: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dirty="0" smtClean="0"/>
              <a:t>Challenges I have had to overcome throughout my career </a:t>
            </a:r>
            <a:r>
              <a:rPr lang="en-US" dirty="0" smtClean="0"/>
              <a:t>are:</a:t>
            </a:r>
          </a:p>
          <a:p>
            <a:r>
              <a:rPr lang="en-US" dirty="0"/>
              <a:t> </a:t>
            </a:r>
            <a:r>
              <a:rPr lang="en-US" dirty="0" smtClean="0"/>
              <a:t>Being a girl in a guy-only business</a:t>
            </a:r>
          </a:p>
          <a:p>
            <a:r>
              <a:rPr lang="en-US" dirty="0" smtClean="0"/>
              <a:t>Learned how to play golf and liked it to compete with the guys</a:t>
            </a:r>
          </a:p>
          <a:p>
            <a:r>
              <a:rPr lang="en-US" dirty="0" smtClean="0"/>
              <a:t>Working with partners who didn’t contribute as much</a:t>
            </a:r>
          </a:p>
          <a:p>
            <a:r>
              <a:rPr lang="en-US" dirty="0" smtClean="0"/>
              <a:t>Learning to find the righ</a:t>
            </a:r>
            <a:r>
              <a:rPr lang="en-US" dirty="0" smtClean="0"/>
              <a:t>t partners</a:t>
            </a:r>
          </a:p>
          <a:p>
            <a:r>
              <a:rPr lang="en-US" dirty="0" smtClean="0"/>
              <a:t>Being a woman in a mainly male business</a:t>
            </a:r>
          </a:p>
          <a:p>
            <a:r>
              <a:rPr lang="en-US" dirty="0" smtClean="0"/>
              <a:t>Trusting my instincts from the very first impression</a:t>
            </a:r>
            <a:endParaRPr lang="en-US" dirty="0" smtClean="0"/>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9774840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371600" y="2057400"/>
            <a:ext cx="6049416" cy="3481908"/>
            <a:chOff x="1524409" y="1718071"/>
            <a:chExt cx="6049416" cy="3481908"/>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72000" y="2609180"/>
              <a:ext cx="2156482" cy="1639639"/>
            </a:xfrm>
            <a:custGeom>
              <a:avLst/>
              <a:gdLst/>
              <a:ahLst/>
              <a:cxnLst/>
              <a:rect l="0" t="0" r="0" b="0"/>
              <a:pathLst>
                <a:path>
                  <a:moveTo>
                    <a:pt x="0" y="0"/>
                  </a:moveTo>
                  <a:lnTo>
                    <a:pt x="0" y="1452506"/>
                  </a:lnTo>
                  <a:lnTo>
                    <a:pt x="2156482" y="1452506"/>
                  </a:lnTo>
                  <a:lnTo>
                    <a:pt x="2156482"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5517" y="2609180"/>
              <a:ext cx="2156482" cy="1639639"/>
            </a:xfrm>
            <a:custGeom>
              <a:avLst/>
              <a:gdLst/>
              <a:ahLst/>
              <a:cxnLst/>
              <a:rect l="0" t="0" r="0" b="0"/>
              <a:pathLst>
                <a:path>
                  <a:moveTo>
                    <a:pt x="2156482" y="0"/>
                  </a:moveTo>
                  <a:lnTo>
                    <a:pt x="2156482" y="1452506"/>
                  </a:lnTo>
                  <a:lnTo>
                    <a:pt x="0" y="1452506"/>
                  </a:lnTo>
                  <a:lnTo>
                    <a:pt x="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19" name="Freeform 18"/>
            <p:cNvSpPr/>
            <p:nvPr/>
          </p:nvSpPr>
          <p:spPr>
            <a:xfrm>
              <a:off x="1524409"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0" name="Freeform 19"/>
            <p:cNvSpPr/>
            <p:nvPr/>
          </p:nvSpPr>
          <p:spPr>
            <a:xfrm>
              <a:off x="3734209" y="43088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0000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1600" kern="1200" dirty="0" smtClean="0">
                  <a:solidFill>
                    <a:srgbClr val="AAEC39"/>
                  </a:solidFill>
                </a:rPr>
                <a:t>Entry</a:t>
              </a:r>
              <a:endParaRPr lang="en-US" sz="1600" kern="1200" dirty="0">
                <a:solidFill>
                  <a:srgbClr val="AAEC39"/>
                </a:solidFill>
              </a:endParaRPr>
            </a:p>
          </p:txBody>
        </p:sp>
        <p:sp>
          <p:nvSpPr>
            <p:cNvPr id="21" name="Freeform 20"/>
            <p:cNvSpPr/>
            <p:nvPr/>
          </p:nvSpPr>
          <p:spPr>
            <a:xfrm>
              <a:off x="5791609" y="43088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0000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2000" dirty="0" smtClean="0">
                  <a:solidFill>
                    <a:srgbClr val="AAEC39"/>
                  </a:solidFill>
                </a:rPr>
                <a:t>Interns</a:t>
              </a:r>
              <a:endParaRPr lang="en-US" sz="5700" kern="1200" dirty="0">
                <a:solidFill>
                  <a:srgbClr val="AAEC39"/>
                </a:solidFill>
              </a:endParaRPr>
            </a:p>
          </p:txBody>
        </p:sp>
        <p:sp>
          <p:nvSpPr>
            <p:cNvPr id="22" name="Freeform 21"/>
            <p:cNvSpPr/>
            <p:nvPr/>
          </p:nvSpPr>
          <p:spPr>
            <a:xfrm>
              <a:off x="2602650" y="298344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0000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grpSp>
      <p:sp>
        <p:nvSpPr>
          <p:cNvPr id="5" name="Title 1"/>
          <p:cNvSpPr>
            <a:spLocks noGrp="1"/>
          </p:cNvSpPr>
          <p:nvPr>
            <p:ph type="title"/>
          </p:nvPr>
        </p:nvSpPr>
        <p:spPr/>
        <p:txBody>
          <a:bodyPr/>
          <a:lstStyle/>
          <a:p>
            <a:r>
              <a:rPr lang="en-US" dirty="0" smtClean="0"/>
              <a:t>My role within organization</a:t>
            </a:r>
            <a:endParaRPr lang="en-US"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21108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smtClean="0">
                <a:solidFill>
                  <a:srgbClr val="AAEC39"/>
                </a:solidFill>
              </a:rPr>
              <a:t>CEO- ME</a:t>
            </a:r>
            <a:endParaRPr lang="en-US" sz="1800" dirty="0" smtClean="0">
              <a:solidFill>
                <a:srgbClr val="AAEC39"/>
              </a:solidFill>
            </a:endParaRPr>
          </a:p>
        </p:txBody>
      </p:sp>
      <p:sp>
        <p:nvSpPr>
          <p:cNvPr id="24" name="Footer Placeholder 3"/>
          <p:cNvSpPr txBox="1">
            <a:spLocks/>
          </p:cNvSpPr>
          <p:nvPr/>
        </p:nvSpPr>
        <p:spPr>
          <a:xfrm>
            <a:off x="2417339" y="3330053"/>
            <a:ext cx="2139726"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Producers</a:t>
            </a:r>
            <a:endParaRPr lang="en-US" sz="1600" dirty="0" smtClean="0">
              <a:solidFill>
                <a:srgbClr val="AAEC39"/>
              </a:solidFill>
            </a:endParaRP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sp>
        <p:nvSpPr>
          <p:cNvPr id="26" name="Footer Placeholder 3"/>
          <p:cNvSpPr txBox="1">
            <a:spLocks/>
          </p:cNvSpPr>
          <p:nvPr/>
        </p:nvSpPr>
        <p:spPr>
          <a:xfrm>
            <a:off x="5638801" y="4625453"/>
            <a:ext cx="2057400" cy="9371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sp>
        <p:nvSpPr>
          <p:cNvPr id="27" name="Footer Placeholder 3"/>
          <p:cNvSpPr txBox="1">
            <a:spLocks/>
          </p:cNvSpPr>
          <p:nvPr/>
        </p:nvSpPr>
        <p:spPr>
          <a:xfrm>
            <a:off x="1407595" y="4625453"/>
            <a:ext cx="1716605" cy="860947"/>
          </a:xfrm>
          <a:prstGeom prst="rect">
            <a:avLst/>
          </a:prstGeom>
          <a:solidFill>
            <a:srgbClr val="000000"/>
          </a:solidFill>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Assistants</a:t>
            </a:r>
            <a:endParaRPr lang="en-US" sz="2000" dirty="0" smtClean="0">
              <a:solidFill>
                <a:srgbClr val="AAEC39"/>
              </a:solidFill>
            </a:endParaRPr>
          </a:p>
        </p:txBody>
      </p:sp>
    </p:spTree>
    <p:extLst>
      <p:ext uri="{BB962C8B-B14F-4D97-AF65-F5344CB8AC3E}">
        <p14:creationId xmlns:p14="http://schemas.microsoft.com/office/powerpoint/2010/main" val="17649275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Compensation at my company</a:t>
            </a:r>
            <a:endParaRPr lang="en-US" dirty="0"/>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C-Suite</a:t>
              </a:r>
            </a:p>
            <a:p>
              <a:pPr lvl="0" algn="ctr" defTabSz="533400">
                <a:lnSpc>
                  <a:spcPct val="90000"/>
                </a:lnSpc>
                <a:spcBef>
                  <a:spcPct val="0"/>
                </a:spcBef>
                <a:spcAft>
                  <a:spcPct val="35000"/>
                </a:spcAft>
              </a:pPr>
              <a:r>
                <a:rPr lang="en-US" sz="1200" kern="1200" dirty="0" smtClean="0">
                  <a:solidFill>
                    <a:schemeClr val="bg1"/>
                  </a:solidFill>
                </a:rPr>
                <a:t>($350K)</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Management</a:t>
              </a:r>
            </a:p>
            <a:p>
              <a:pPr lvl="0" algn="ctr" defTabSz="533400">
                <a:lnSpc>
                  <a:spcPct val="90000"/>
                </a:lnSpc>
                <a:spcBef>
                  <a:spcPct val="0"/>
                </a:spcBef>
                <a:spcAft>
                  <a:spcPct val="35000"/>
                </a:spcAft>
              </a:pPr>
              <a:r>
                <a:rPr lang="en-US" sz="1200" kern="1200" dirty="0" smtClean="0">
                  <a:solidFill>
                    <a:schemeClr val="bg1"/>
                  </a:solidFill>
                </a:rPr>
                <a:t>($150K)</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Middle Manager</a:t>
              </a:r>
            </a:p>
            <a:p>
              <a:pPr lvl="0" algn="ctr" defTabSz="533400">
                <a:lnSpc>
                  <a:spcPct val="90000"/>
                </a:lnSpc>
                <a:spcBef>
                  <a:spcPct val="0"/>
                </a:spcBef>
                <a:spcAft>
                  <a:spcPct val="35000"/>
                </a:spcAft>
              </a:pPr>
              <a:r>
                <a:rPr lang="en-US" sz="1200" kern="1200" dirty="0" smtClean="0">
                  <a:solidFill>
                    <a:schemeClr val="bg1"/>
                  </a:solidFill>
                </a:rPr>
                <a:t>($75K)</a:t>
              </a:r>
              <a:endParaRPr lang="en-US" sz="1200" kern="1200" dirty="0">
                <a:solidFill>
                  <a:schemeClr val="bg1"/>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Entry Level</a:t>
              </a:r>
            </a:p>
            <a:p>
              <a:pPr lvl="0" algn="ctr" defTabSz="533400">
                <a:lnSpc>
                  <a:spcPct val="90000"/>
                </a:lnSpc>
                <a:spcBef>
                  <a:spcPct val="0"/>
                </a:spcBef>
                <a:spcAft>
                  <a:spcPct val="35000"/>
                </a:spcAft>
              </a:pPr>
              <a:r>
                <a:rPr lang="en-US" sz="1200" kern="1200" dirty="0" smtClean="0">
                  <a:solidFill>
                    <a:schemeClr val="bg1"/>
                  </a:solidFill>
                </a:rPr>
                <a:t>($20K)</a:t>
              </a:r>
              <a:endParaRPr lang="en-US" sz="1200" kern="1200" dirty="0">
                <a:solidFill>
                  <a:schemeClr val="bg1"/>
                </a:solidFill>
              </a:endParaRPr>
            </a:p>
          </p:txBody>
        </p:sp>
      </p:gr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22</a:t>
            </a:fld>
            <a:endParaRPr lang="en-US" dirty="0"/>
          </a:p>
        </p:txBody>
      </p:sp>
    </p:spTree>
    <p:extLst>
      <p:ext uri="{BB962C8B-B14F-4D97-AF65-F5344CB8AC3E}">
        <p14:creationId xmlns:p14="http://schemas.microsoft.com/office/powerpoint/2010/main" val="40748959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r>
              <a:rPr lang="en-US" dirty="0" smtClean="0"/>
              <a:t>:</a:t>
            </a:r>
          </a:p>
          <a:p>
            <a:endParaRPr lang="en-US" dirty="0" smtClean="0"/>
          </a:p>
          <a:p>
            <a:r>
              <a:rPr lang="en-US" dirty="0" smtClean="0"/>
              <a:t>I run, swim, yoga, weights, and go and see as many movies as I can either in a theater or at  home.</a:t>
            </a:r>
          </a:p>
          <a:p>
            <a:r>
              <a:rPr lang="en-US" dirty="0" smtClean="0"/>
              <a:t>I watch every new TV show I can.</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3544113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marL="457200" lvl="1" indent="0">
              <a:buNone/>
            </a:pPr>
            <a:endParaRPr lang="en-US" dirty="0" smtClean="0"/>
          </a:p>
          <a:p>
            <a:pPr marL="457200" lvl="1" indent="0">
              <a:buNone/>
            </a:pPr>
            <a:endParaRPr lang="en-US" dirty="0"/>
          </a:p>
          <a:p>
            <a:pPr marL="457200" lvl="1" indent="0">
              <a:buNone/>
            </a:pPr>
            <a:r>
              <a:rPr lang="en-US" dirty="0"/>
              <a:t>	</a:t>
            </a:r>
            <a:r>
              <a:rPr lang="en-US" dirty="0" smtClean="0"/>
              <a:t>Go to Law School….it won’t hurt… only a little</a:t>
            </a:r>
            <a:r>
              <a:rPr lang="en-US" dirty="0" smtClean="0">
                <a:sym typeface="Wingdings"/>
              </a:rPr>
              <a:t></a:t>
            </a:r>
          </a:p>
          <a:p>
            <a:pPr marL="457200" lvl="1" indent="0">
              <a:buNone/>
            </a:pP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12520506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27940"/>
          </a:xfrm>
          <a:solidFill>
            <a:srgbClr val="000000"/>
          </a:solidFill>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25</a:t>
            </a:fld>
            <a:endParaRPr lang="en-US" dirty="0"/>
          </a:p>
        </p:txBody>
      </p:sp>
    </p:spTree>
    <p:extLst>
      <p:ext uri="{BB962C8B-B14F-4D97-AF65-F5344CB8AC3E}">
        <p14:creationId xmlns:p14="http://schemas.microsoft.com/office/powerpoint/2010/main" val="1362185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childhood</a:t>
            </a:r>
            <a:endParaRPr lang="en-US" dirty="0"/>
          </a:p>
        </p:txBody>
      </p:sp>
      <p:pic>
        <p:nvPicPr>
          <p:cNvPr id="6" name="Content Placeholder 5"/>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6543" t="15254" r="46154" b="16102"/>
          <a:stretch/>
        </p:blipFill>
        <p:spPr>
          <a:xfrm>
            <a:off x="9448800" y="3505200"/>
            <a:ext cx="152400" cy="333351"/>
          </a:xfrm>
        </p:spPr>
      </p:pic>
      <p:sp>
        <p:nvSpPr>
          <p:cNvPr id="9" name="Content Placeholder 2"/>
          <p:cNvSpPr txBox="1">
            <a:spLocks/>
          </p:cNvSpPr>
          <p:nvPr/>
        </p:nvSpPr>
        <p:spPr>
          <a:xfrm>
            <a:off x="457200" y="1477928"/>
            <a:ext cx="8229600" cy="731871"/>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4800" dirty="0" smtClean="0">
                <a:solidFill>
                  <a:schemeClr val="tx1">
                    <a:lumMod val="50000"/>
                    <a:lumOff val="50000"/>
                  </a:schemeClr>
                </a:solidFill>
                <a:latin typeface="Avenir Roman"/>
                <a:cs typeface="Avenir Roman"/>
              </a:rPr>
              <a:t>I was born in </a:t>
            </a:r>
            <a:r>
              <a:rPr lang="en-US" sz="4800" dirty="0" smtClean="0">
                <a:solidFill>
                  <a:schemeClr val="tx1">
                    <a:lumMod val="50000"/>
                    <a:lumOff val="50000"/>
                  </a:schemeClr>
                </a:solidFill>
                <a:latin typeface="Avenir Roman"/>
                <a:cs typeface="Avenir Roman"/>
              </a:rPr>
              <a:t>Glendale, CA and </a:t>
            </a:r>
            <a:r>
              <a:rPr lang="en-US" sz="4800" dirty="0" smtClean="0">
                <a:solidFill>
                  <a:schemeClr val="tx1">
                    <a:lumMod val="50000"/>
                    <a:lumOff val="50000"/>
                  </a:schemeClr>
                </a:solidFill>
                <a:latin typeface="Avenir Roman"/>
                <a:cs typeface="Avenir Roman"/>
              </a:rPr>
              <a:t>raised in </a:t>
            </a:r>
            <a:r>
              <a:rPr lang="en-US" sz="4800" dirty="0" smtClean="0">
                <a:solidFill>
                  <a:schemeClr val="tx1">
                    <a:lumMod val="50000"/>
                    <a:lumOff val="50000"/>
                  </a:schemeClr>
                </a:solidFill>
                <a:latin typeface="Avenir Roman"/>
                <a:cs typeface="Avenir Roman"/>
              </a:rPr>
              <a:t>La Crescenta and La Canada.</a:t>
            </a:r>
          </a:p>
          <a:p>
            <a:r>
              <a:rPr lang="en-US" sz="4800" dirty="0" smtClean="0">
                <a:solidFill>
                  <a:schemeClr val="tx1">
                    <a:lumMod val="50000"/>
                    <a:lumOff val="50000"/>
                  </a:schemeClr>
                </a:solidFill>
                <a:latin typeface="Avenir Roman"/>
                <a:cs typeface="Avenir Roman"/>
              </a:rPr>
              <a:t>We moved to Marina Del Rey when I was a Junior in High School.</a:t>
            </a:r>
            <a:endParaRPr lang="en-US" sz="4800" dirty="0" smtClean="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1981200" y="5791200"/>
            <a:ext cx="4495800" cy="369332"/>
          </a:xfrm>
          <a:prstGeom prst="rect">
            <a:avLst/>
          </a:prstGeom>
          <a:noFill/>
        </p:spPr>
        <p:txBody>
          <a:bodyPr wrap="square" rtlCol="0">
            <a:spAutoFit/>
          </a:bodyPr>
          <a:lstStyle/>
          <a:p>
            <a:r>
              <a:rPr lang="en-US" dirty="0">
                <a:solidFill>
                  <a:schemeClr val="tx1">
                    <a:lumMod val="50000"/>
                    <a:lumOff val="50000"/>
                  </a:schemeClr>
                </a:solidFill>
                <a:latin typeface="Avenir Roman"/>
                <a:cs typeface="Avenir Roman"/>
              </a:rPr>
              <a:t>This is a picture of me at </a:t>
            </a:r>
            <a:r>
              <a:rPr lang="en-US" dirty="0" smtClean="0">
                <a:solidFill>
                  <a:schemeClr val="tx1">
                    <a:lumMod val="50000"/>
                    <a:lumOff val="50000"/>
                  </a:schemeClr>
                </a:solidFill>
                <a:latin typeface="Avenir Roman"/>
                <a:cs typeface="Avenir Roman"/>
              </a:rPr>
              <a:t>3 years of </a:t>
            </a:r>
            <a:r>
              <a:rPr lang="en-US" dirty="0" smtClean="0">
                <a:solidFill>
                  <a:schemeClr val="tx1">
                    <a:lumMod val="50000"/>
                    <a:lumOff val="50000"/>
                  </a:schemeClr>
                </a:solidFill>
                <a:latin typeface="Avenir Roman"/>
                <a:cs typeface="Avenir Roman"/>
              </a:rPr>
              <a:t>age</a:t>
            </a:r>
            <a:endParaRPr lang="en-US"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smtClean="0"/>
              <a:t>Youth Business : ALLIANCE</a:t>
            </a:r>
            <a:endParaRPr lang="en-US" dirty="0" smtClean="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3" name="Picture 2" descr="Gayle 4 or 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667000"/>
            <a:ext cx="2852166" cy="2895600"/>
          </a:xfrm>
          <a:prstGeom prst="rect">
            <a:avLst/>
          </a:prstGeom>
        </p:spPr>
      </p:pic>
    </p:spTree>
    <p:extLst>
      <p:ext uri="{BB962C8B-B14F-4D97-AF65-F5344CB8AC3E}">
        <p14:creationId xmlns:p14="http://schemas.microsoft.com/office/powerpoint/2010/main" val="2091753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07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Youngest daughter – older brother.</a:t>
            </a:r>
            <a:endParaRPr lang="en-US" sz="2400" dirty="0" smtClean="0">
              <a:solidFill>
                <a:schemeClr val="tx1">
                  <a:lumMod val="50000"/>
                  <a:lumOff val="50000"/>
                </a:schemeClr>
              </a:solidFill>
              <a:latin typeface="Avenir Roman"/>
              <a:cs typeface="Avenir Roman"/>
            </a:endParaRPr>
          </a:p>
          <a:p>
            <a:pPr marL="0" indent="0">
              <a:buFont typeface="Arial" pitchFamily="34" charset="0"/>
              <a:buNone/>
            </a:pPr>
            <a:r>
              <a:rPr lang="en-US" sz="2400" dirty="0" smtClean="0">
                <a:solidFill>
                  <a:schemeClr val="tx1">
                    <a:lumMod val="50000"/>
                    <a:lumOff val="50000"/>
                  </a:schemeClr>
                </a:solidFill>
                <a:latin typeface="Avenir Roman"/>
                <a:cs typeface="Avenir Roman"/>
              </a:rPr>
              <a:t>I had to learn very early to stand up for myself and catch either a fast football or baseball or get hit in the head.</a:t>
            </a:r>
          </a:p>
          <a:p>
            <a:pPr marL="0" indent="0" algn="ctr">
              <a:buFont typeface="Arial" pitchFamily="34" charset="0"/>
              <a:buNone/>
            </a:pPr>
            <a:r>
              <a:rPr lang="en-US" sz="2400" dirty="0" smtClean="0">
                <a:solidFill>
                  <a:schemeClr val="tx1">
                    <a:lumMod val="50000"/>
                    <a:lumOff val="50000"/>
                  </a:schemeClr>
                </a:solidFill>
                <a:latin typeface="Avenir Roman"/>
                <a:cs typeface="Avenir Roman"/>
              </a:rPr>
              <a:t>One thing I never forgot is my mother making me sign a piece of paper that read, “I am having a happy childhood.” Signed, Gayle Dickie.</a:t>
            </a: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743200" y="5943600"/>
            <a:ext cx="3355007" cy="369332"/>
          </a:xfrm>
          <a:prstGeom prst="rect">
            <a:avLst/>
          </a:prstGeom>
          <a:noFill/>
        </p:spPr>
        <p:txBody>
          <a:bodyPr wrap="square" rtlCol="0">
            <a:spAutoFit/>
          </a:bodyPr>
          <a:lstStyle/>
          <a:p>
            <a:pPr algn="ctr"/>
            <a:r>
              <a:rPr lang="en-US" dirty="0" smtClean="0">
                <a:solidFill>
                  <a:schemeClr val="tx1">
                    <a:lumMod val="50000"/>
                    <a:lumOff val="50000"/>
                  </a:schemeClr>
                </a:solidFill>
                <a:latin typeface="Avenir Roman"/>
                <a:cs typeface="Avenir Roman"/>
              </a:rPr>
              <a:t>My Dad and Mom </a:t>
            </a:r>
            <a:endParaRPr lang="en-US" dirty="0">
              <a:solidFill>
                <a:schemeClr val="tx1">
                  <a:lumMod val="50000"/>
                  <a:lumOff val="50000"/>
                </a:schemeClr>
              </a:solidFill>
              <a:latin typeface="Avenir Roman"/>
              <a:cs typeface="Avenir Roman"/>
            </a:endParaRPr>
          </a:p>
        </p:txBody>
      </p:sp>
      <p:pic>
        <p:nvPicPr>
          <p:cNvPr id="14"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16523" r="16523"/>
          <a:stretch>
            <a:fillRect/>
          </a:stretch>
        </p:blipFill>
        <p:spPr>
          <a:xfrm>
            <a:off x="3124200" y="3962400"/>
            <a:ext cx="3200400" cy="1743290"/>
          </a:xfrm>
        </p:spPr>
      </p:pic>
      <p:sp>
        <p:nvSpPr>
          <p:cNvPr id="15" name="Footer Placeholder 14"/>
          <p:cNvSpPr>
            <a:spLocks noGrp="1"/>
          </p:cNvSpPr>
          <p:nvPr>
            <p:ph type="ftr" sz="quarter" idx="11"/>
          </p:nvPr>
        </p:nvSpPr>
        <p:spPr/>
        <p:txBody>
          <a:bodyPr/>
          <a:lstStyle/>
          <a:p>
            <a:r>
              <a:rPr lang="en-US" smtClean="0"/>
              <a:t>Youth Business : ALLIANCE</a:t>
            </a:r>
            <a:endParaRPr lang="en-US" dirty="0" smtClean="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3" name="Picture 2" descr="IMG_05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810001"/>
            <a:ext cx="3733800" cy="2209800"/>
          </a:xfrm>
          <a:prstGeom prst="rect">
            <a:avLst/>
          </a:prstGeom>
        </p:spPr>
      </p:pic>
    </p:spTree>
    <p:extLst>
      <p:ext uri="{BB962C8B-B14F-4D97-AF65-F5344CB8AC3E}">
        <p14:creationId xmlns:p14="http://schemas.microsoft.com/office/powerpoint/2010/main" val="3654111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p:txBody>
          <a:bodyPr/>
          <a:lstStyle/>
          <a:p>
            <a:pPr algn="ctr"/>
            <a:r>
              <a:rPr lang="en-US" dirty="0" smtClean="0"/>
              <a:t>I attended </a:t>
            </a:r>
            <a:r>
              <a:rPr lang="en-US" dirty="0" smtClean="0"/>
              <a:t>Crescenta Valley High and Westchester High School in Los Angeles, California</a:t>
            </a:r>
            <a:endParaRPr lang="en-US" dirty="0"/>
          </a:p>
        </p:txBody>
      </p:sp>
      <p:pic>
        <p:nvPicPr>
          <p:cNvPr id="1026" name="Picture 2" descr="Spanaway, W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648248"/>
            <a:ext cx="3886200" cy="201900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2" name="Picture 1" descr="Screenshot 2015-03-06 14.34.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667000"/>
            <a:ext cx="3911600" cy="2133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descr="Screenshot 2015-03-06 14.33.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667000"/>
            <a:ext cx="3886200" cy="21050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74165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76200"/>
            <a:ext cx="8229600" cy="1322479"/>
          </a:xfrm>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smtClean="0"/>
              <a:t>As a HS student I was (shy, outgoing, nerdy, popular, athletic, academic, etc.)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124200"/>
            <a:ext cx="3048000" cy="2286000"/>
          </a:xfrm>
          <a:prstGeom prst="rect">
            <a:avLst/>
          </a:prstGeom>
        </p:spPr>
      </p:pic>
      <p:sp>
        <p:nvSpPr>
          <p:cNvPr id="6" name="TextBox 5"/>
          <p:cNvSpPr txBox="1"/>
          <p:nvPr/>
        </p:nvSpPr>
        <p:spPr>
          <a:xfrm>
            <a:off x="3124200" y="6324600"/>
            <a:ext cx="2839239" cy="369332"/>
          </a:xfrm>
          <a:prstGeom prst="rect">
            <a:avLst/>
          </a:prstGeom>
          <a:noFill/>
        </p:spPr>
        <p:txBody>
          <a:bodyPr wrap="none" rtlCol="0">
            <a:spAutoFit/>
          </a:bodyPr>
          <a:lstStyle/>
          <a:p>
            <a:r>
              <a:rPr lang="en-US" dirty="0" smtClean="0">
                <a:solidFill>
                  <a:schemeClr val="tx1">
                    <a:lumMod val="50000"/>
                    <a:lumOff val="50000"/>
                  </a:schemeClr>
                </a:solidFill>
              </a:rPr>
              <a:t>Here is a picture of me in HS</a:t>
            </a:r>
            <a:endParaRPr lang="en-US" dirty="0">
              <a:solidFill>
                <a:schemeClr val="tx1">
                  <a:lumMod val="50000"/>
                  <a:lumOff val="50000"/>
                </a:schemeClr>
              </a:solidFill>
            </a:endParaRPr>
          </a:p>
        </p:txBody>
      </p:sp>
      <p:sp>
        <p:nvSpPr>
          <p:cNvPr id="10" name="Footer Placeholder 9"/>
          <p:cNvSpPr>
            <a:spLocks noGrp="1"/>
          </p:cNvSpPr>
          <p:nvPr>
            <p:ph type="ftr" sz="quarter" idx="11"/>
          </p:nvPr>
        </p:nvSpPr>
        <p:spPr/>
        <p:txBody>
          <a:bodyPr/>
          <a:lstStyle/>
          <a:p>
            <a:r>
              <a:rPr lang="en-US" smtClean="0"/>
              <a:t>Youth Business : ALLIANCE</a:t>
            </a:r>
            <a:endParaRPr lang="en-US" dirty="0" smtClean="0"/>
          </a:p>
        </p:txBody>
      </p:sp>
      <p:sp>
        <p:nvSpPr>
          <p:cNvPr id="11" name="Slide Number Placeholder 10"/>
          <p:cNvSpPr>
            <a:spLocks noGrp="1"/>
          </p:cNvSpPr>
          <p:nvPr>
            <p:ph type="sldNum" sz="quarter" idx="12"/>
          </p:nvPr>
        </p:nvSpPr>
        <p:spPr/>
        <p:txBody>
          <a:bodyPr/>
          <a:lstStyle/>
          <a:p>
            <a:fld id="{83563B19-5B2B-4AAC-A66D-8FF7C83E8865}" type="slidenum">
              <a:rPr lang="en-US" smtClean="0"/>
              <a:pPr/>
              <a:t>6</a:t>
            </a:fld>
            <a:endParaRPr lang="en-US" dirty="0"/>
          </a:p>
        </p:txBody>
      </p:sp>
    </p:spTree>
    <p:extLst>
      <p:ext uri="{BB962C8B-B14F-4D97-AF65-F5344CB8AC3E}">
        <p14:creationId xmlns:p14="http://schemas.microsoft.com/office/powerpoint/2010/main" val="1956416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r>
              <a:rPr lang="en-US" dirty="0" smtClean="0"/>
              <a:t>Volleyball – All City All State All CIF</a:t>
            </a:r>
          </a:p>
          <a:p>
            <a:r>
              <a:rPr lang="en-US" dirty="0" smtClean="0"/>
              <a:t>Softball  League Championship</a:t>
            </a:r>
          </a:p>
          <a:p>
            <a:r>
              <a:rPr lang="en-US" dirty="0" smtClean="0"/>
              <a:t>Basketball</a:t>
            </a:r>
            <a:endParaRPr lang="en-US" dirty="0"/>
          </a:p>
          <a:p>
            <a:r>
              <a:rPr lang="en-US" dirty="0" smtClean="0"/>
              <a:t>Track</a:t>
            </a:r>
          </a:p>
          <a:p>
            <a:r>
              <a:rPr lang="en-US" dirty="0" smtClean="0"/>
              <a:t>English </a:t>
            </a:r>
          </a:p>
          <a:p>
            <a:r>
              <a:rPr lang="en-US" dirty="0" smtClean="0"/>
              <a:t>Geometry</a:t>
            </a:r>
          </a:p>
          <a:p>
            <a:r>
              <a:rPr lang="en-US" dirty="0" smtClean="0"/>
              <a:t>Boys </a:t>
            </a:r>
            <a:r>
              <a:rPr lang="en-US" dirty="0" smtClean="0">
                <a:sym typeface="Wingdings"/>
              </a:rPr>
              <a:t></a:t>
            </a:r>
            <a:endParaRPr lang="en-US" dirty="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227878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High School were:</a:t>
            </a:r>
          </a:p>
          <a:p>
            <a:r>
              <a:rPr lang="en-US" dirty="0" smtClean="0"/>
              <a:t>I changed High School’s in the middle of my Junior year which could have been a difficult transition.  But within the first hour in admin bldg. I met a girl with whom I am still friends to this day.  I had no expectations and yet everything happened for a reason.  I met the High School quarterback and dated him until he left school</a:t>
            </a:r>
            <a:r>
              <a:rPr lang="en-US" dirty="0" smtClean="0">
                <a:sym typeface="Wingdings"/>
              </a:rPr>
              <a:t></a:t>
            </a:r>
          </a:p>
          <a:p>
            <a:r>
              <a:rPr lang="en-US" dirty="0" smtClean="0">
                <a:sym typeface="Wingdings"/>
              </a:rPr>
              <a:t>I really didn’t have the friendship base in the last year of school because it wasn’t kids I grew up with BUT the one friend I did meet </a:t>
            </a:r>
            <a:r>
              <a:rPr lang="en-US" dirty="0" smtClean="0">
                <a:sym typeface="Wingdings"/>
              </a:rPr>
              <a:t>has been lifelong over 35 years.</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1848056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r>
              <a:rPr lang="en-US" dirty="0" smtClean="0"/>
              <a:t>I worked for one of my friends dad’s who was a lawyer every summer and learned essentially every aspect of the private law practice with the exception of entertainment.  I did divorces, criminal cases, and real estate while he went to th</a:t>
            </a:r>
            <a:r>
              <a:rPr lang="en-US" dirty="0" smtClean="0"/>
              <a:t>e beach every day at 11:30a</a:t>
            </a:r>
            <a:r>
              <a:rPr lang="en-US" dirty="0" smtClean="0">
                <a:sym typeface="Wingdings"/>
              </a:rPr>
              <a:t></a:t>
            </a:r>
          </a:p>
          <a:p>
            <a:endParaRPr lang="en-US" dirty="0">
              <a:sym typeface="Wingdings"/>
            </a:endParaRPr>
          </a:p>
          <a:p>
            <a:r>
              <a:rPr lang="en-US" dirty="0" smtClean="0">
                <a:sym typeface="Wingdings"/>
              </a:rPr>
              <a:t>I worked for a movie theater selling tickets which was a job I couldn’t wait to go to in the evening weekends.  I learned lines to every movie that played and had a great time counting the money.</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2751931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4598</TotalTime>
  <Words>1342</Words>
  <Application>Microsoft Macintosh PowerPoint</Application>
  <PresentationFormat>On-screen Show (4:3)</PresentationFormat>
  <Paragraphs>196</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YBA GUEST SPEAKER  GAYLE DICKIE</vt:lpstr>
      <vt:lpstr>INTRODUCTION</vt:lpstr>
      <vt:lpstr>My childhood</vt:lpstr>
      <vt:lpstr>My family</vt:lpstr>
      <vt:lpstr>MY HIGH SCHOOL</vt:lpstr>
      <vt:lpstr>High School</vt:lpstr>
      <vt:lpstr>High School</vt:lpstr>
      <vt:lpstr>High School</vt:lpstr>
      <vt:lpstr>High School</vt:lpstr>
      <vt:lpstr>Getting in to College</vt:lpstr>
      <vt:lpstr>UCLA</vt:lpstr>
      <vt:lpstr>College</vt:lpstr>
      <vt:lpstr>College</vt:lpstr>
      <vt:lpstr>College</vt:lpstr>
      <vt:lpstr>College</vt:lpstr>
      <vt:lpstr>Getting a job after College</vt:lpstr>
      <vt:lpstr>This is My Company</vt:lpstr>
      <vt:lpstr>My Career Path</vt:lpstr>
      <vt:lpstr>My Career</vt:lpstr>
      <vt:lpstr>My Career</vt:lpstr>
      <vt:lpstr>My role within organization</vt:lpstr>
      <vt:lpstr>Compensation at my company</vt:lpstr>
      <vt:lpstr>More than just work</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Gayle  Dickie</cp:lastModifiedBy>
  <cp:revision>56</cp:revision>
  <dcterms:created xsi:type="dcterms:W3CDTF">2013-01-02T21:12:08Z</dcterms:created>
  <dcterms:modified xsi:type="dcterms:W3CDTF">2015-03-09T18:22:30Z</dcterms:modified>
</cp:coreProperties>
</file>