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79" r:id="rId4"/>
    <p:sldId id="280" r:id="rId5"/>
    <p:sldId id="260" r:id="rId6"/>
    <p:sldId id="261" r:id="rId7"/>
    <p:sldId id="282" r:id="rId8"/>
    <p:sldId id="293" r:id="rId9"/>
    <p:sldId id="281" r:id="rId10"/>
    <p:sldId id="287" r:id="rId11"/>
    <p:sldId id="265" r:id="rId12"/>
    <p:sldId id="284" r:id="rId13"/>
    <p:sldId id="267" r:id="rId14"/>
    <p:sldId id="285" r:id="rId15"/>
    <p:sldId id="286" r:id="rId16"/>
    <p:sldId id="289" r:id="rId17"/>
    <p:sldId id="270" r:id="rId18"/>
    <p:sldId id="269" r:id="rId19"/>
    <p:sldId id="290" r:id="rId20"/>
    <p:sldId id="291" r:id="rId21"/>
    <p:sldId id="275" r:id="rId22"/>
    <p:sldId id="274" r:id="rId23"/>
    <p:sldId id="292" r:id="rId24"/>
    <p:sldId id="288"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BAC4"/>
    <a:srgbClr val="AAEC39"/>
    <a:srgbClr val="1F272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D8BAD-65C0-428B-B763-D5C262BA017E}" type="doc">
      <dgm:prSet loTypeId="urn:microsoft.com/office/officeart/2005/8/layout/arrow2" loCatId="process" qsTypeId="urn:microsoft.com/office/officeart/2005/8/quickstyle/simple1" qsCatId="simple" csTypeId="urn:microsoft.com/office/officeart/2005/8/colors/accent6_2" csCatId="accent6" phldr="1"/>
      <dgm:spPr/>
    </dgm:pt>
    <dgm:pt modelId="{9DF16435-D83C-43CC-88F7-B2FF0728BDD3}">
      <dgm:prSet phldrT="[Text]"/>
      <dgm:spPr/>
      <dgm:t>
        <a:bodyPr/>
        <a:lstStyle/>
        <a:p>
          <a:r>
            <a:rPr lang="en-US" dirty="0" smtClean="0">
              <a:solidFill>
                <a:schemeClr val="tx1">
                  <a:lumMod val="50000"/>
                  <a:lumOff val="50000"/>
                </a:schemeClr>
              </a:solidFill>
            </a:rPr>
            <a:t>I started as </a:t>
          </a:r>
          <a:r>
            <a:rPr lang="en-US" dirty="0" smtClean="0">
              <a:solidFill>
                <a:schemeClr val="tx1">
                  <a:lumMod val="50000"/>
                  <a:lumOff val="50000"/>
                </a:schemeClr>
              </a:solidFill>
            </a:rPr>
            <a:t>an </a:t>
          </a:r>
          <a:r>
            <a:rPr lang="en-US" dirty="0" smtClean="0">
              <a:solidFill>
                <a:schemeClr val="tx1">
                  <a:lumMod val="50000"/>
                  <a:lumOff val="50000"/>
                </a:schemeClr>
              </a:solidFill>
            </a:rPr>
            <a:t>associate at a law firm…)</a:t>
          </a:r>
          <a:endParaRPr lang="en-US" dirty="0">
            <a:solidFill>
              <a:schemeClr val="tx1">
                <a:lumMod val="50000"/>
                <a:lumOff val="50000"/>
              </a:schemeClr>
            </a:solidFill>
          </a:endParaRPr>
        </a:p>
      </dgm:t>
    </dgm:pt>
    <dgm:pt modelId="{CA52AC76-7BB2-413C-9E11-86D38414CFD5}" type="parTrans" cxnId="{4C08DC19-C4DB-42DD-AFF3-3B376FBE56A0}">
      <dgm:prSet/>
      <dgm:spPr/>
      <dgm:t>
        <a:bodyPr/>
        <a:lstStyle/>
        <a:p>
          <a:endParaRPr lang="en-US"/>
        </a:p>
      </dgm:t>
    </dgm:pt>
    <dgm:pt modelId="{517BB5CF-1D96-4F22-8A23-281004CAC4AB}" type="sibTrans" cxnId="{4C08DC19-C4DB-42DD-AFF3-3B376FBE56A0}">
      <dgm:prSet/>
      <dgm:spPr/>
      <dgm:t>
        <a:bodyPr/>
        <a:lstStyle/>
        <a:p>
          <a:endParaRPr lang="en-US"/>
        </a:p>
      </dgm:t>
    </dgm:pt>
    <dgm:pt modelId="{2D8EC281-7FD2-4949-B782-9554AE8D8903}">
      <dgm:prSet phldrT="[Text]"/>
      <dgm:spPr/>
      <dgm:t>
        <a:bodyPr/>
        <a:lstStyle/>
        <a:p>
          <a:r>
            <a:rPr lang="en-US" dirty="0" smtClean="0">
              <a:solidFill>
                <a:schemeClr val="tx1">
                  <a:lumMod val="50000"/>
                  <a:lumOff val="50000"/>
                </a:schemeClr>
              </a:solidFill>
            </a:rPr>
            <a:t>I worked as a summer associate at various law firms</a:t>
          </a:r>
          <a:endParaRPr lang="en-US" dirty="0">
            <a:solidFill>
              <a:schemeClr val="tx1">
                <a:lumMod val="50000"/>
                <a:lumOff val="50000"/>
              </a:schemeClr>
            </a:solidFill>
          </a:endParaRPr>
        </a:p>
      </dgm:t>
    </dgm:pt>
    <dgm:pt modelId="{02539D6B-BCA0-40DA-AE90-785F17D4311C}" type="parTrans" cxnId="{8A517886-B1DE-4194-94CD-5F7FD1872650}">
      <dgm:prSet/>
      <dgm:spPr/>
      <dgm:t>
        <a:bodyPr/>
        <a:lstStyle/>
        <a:p>
          <a:endParaRPr lang="en-US"/>
        </a:p>
      </dgm:t>
    </dgm:pt>
    <dgm:pt modelId="{DF2CC60B-4232-4347-8942-424BC47FE99D}" type="sibTrans" cxnId="{8A517886-B1DE-4194-94CD-5F7FD1872650}">
      <dgm:prSet/>
      <dgm:spPr/>
      <dgm:t>
        <a:bodyPr/>
        <a:lstStyle/>
        <a:p>
          <a:endParaRPr lang="en-US"/>
        </a:p>
      </dgm:t>
    </dgm:pt>
    <dgm:pt modelId="{916EA4CA-F191-44E9-BDEC-685BAEB5F89C}">
      <dgm:prSet phldrT="[Text]"/>
      <dgm:spPr/>
      <dgm:t>
        <a:bodyPr/>
        <a:lstStyle/>
        <a:p>
          <a:r>
            <a:rPr lang="en-US" dirty="0" smtClean="0">
              <a:solidFill>
                <a:schemeClr val="tx1">
                  <a:lumMod val="50000"/>
                  <a:lumOff val="50000"/>
                </a:schemeClr>
              </a:solidFill>
            </a:rPr>
            <a:t>I am now the owner of my law firm ….</a:t>
          </a:r>
          <a:endParaRPr lang="en-US" dirty="0">
            <a:solidFill>
              <a:schemeClr val="tx1">
                <a:lumMod val="50000"/>
                <a:lumOff val="50000"/>
              </a:schemeClr>
            </a:solidFill>
          </a:endParaRPr>
        </a:p>
      </dgm:t>
    </dgm:pt>
    <dgm:pt modelId="{BEB69C27-4E21-4B43-8203-2A91631C23E6}" type="parTrans" cxnId="{E4ED2F5A-DDAD-40C7-AB8D-5EB85B1F32BA}">
      <dgm:prSet/>
      <dgm:spPr/>
      <dgm:t>
        <a:bodyPr/>
        <a:lstStyle/>
        <a:p>
          <a:endParaRPr lang="en-US"/>
        </a:p>
      </dgm:t>
    </dgm:pt>
    <dgm:pt modelId="{24D33D95-3CC9-4ECF-947A-3EB9CB8F05FA}" type="sibTrans" cxnId="{E4ED2F5A-DDAD-40C7-AB8D-5EB85B1F32BA}">
      <dgm:prSet/>
      <dgm:spPr/>
      <dgm:t>
        <a:bodyPr/>
        <a:lstStyle/>
        <a:p>
          <a:endParaRPr lang="en-US"/>
        </a:p>
      </dgm:t>
    </dgm:pt>
    <dgm:pt modelId="{2CA1C279-8CAF-4522-A11C-0306FA8C7E1F}" type="pres">
      <dgm:prSet presAssocID="{117D8BAD-65C0-428B-B763-D5C262BA017E}" presName="arrowDiagram" presStyleCnt="0">
        <dgm:presLayoutVars>
          <dgm:chMax val="5"/>
          <dgm:dir/>
          <dgm:resizeHandles val="exact"/>
        </dgm:presLayoutVars>
      </dgm:prSet>
      <dgm:spPr/>
    </dgm:pt>
    <dgm:pt modelId="{A0B6057C-B937-4C17-83EE-1379B4801F9C}" type="pres">
      <dgm:prSet presAssocID="{117D8BAD-65C0-428B-B763-D5C262BA017E}" presName="arrow" presStyleLbl="bgShp" presStyleIdx="0" presStyleCnt="1"/>
      <dgm:spPr/>
    </dgm:pt>
    <dgm:pt modelId="{C1F15EE0-C9B7-41DF-A01C-F918C34A425B}" type="pres">
      <dgm:prSet presAssocID="{117D8BAD-65C0-428B-B763-D5C262BA017E}" presName="arrowDiagram3" presStyleCnt="0"/>
      <dgm:spPr/>
    </dgm:pt>
    <dgm:pt modelId="{2208C8A2-51B6-864C-804A-BD967CB45B01}" type="pres">
      <dgm:prSet presAssocID="{2D8EC281-7FD2-4949-B782-9554AE8D8903}" presName="bullet3a" presStyleLbl="node1" presStyleIdx="0" presStyleCnt="3"/>
      <dgm:spPr/>
    </dgm:pt>
    <dgm:pt modelId="{3888F5B6-4C1D-1948-8BDC-64F378014E33}" type="pres">
      <dgm:prSet presAssocID="{2D8EC281-7FD2-4949-B782-9554AE8D8903}" presName="textBox3a" presStyleLbl="revTx" presStyleIdx="0" presStyleCnt="3" custLinFactNeighborX="9345">
        <dgm:presLayoutVars>
          <dgm:bulletEnabled val="1"/>
        </dgm:presLayoutVars>
      </dgm:prSet>
      <dgm:spPr/>
      <dgm:t>
        <a:bodyPr/>
        <a:lstStyle/>
        <a:p>
          <a:endParaRPr lang="en-US"/>
        </a:p>
      </dgm:t>
    </dgm:pt>
    <dgm:pt modelId="{8677929E-2521-DA4B-A3F0-4797D22E0F1E}" type="pres">
      <dgm:prSet presAssocID="{9DF16435-D83C-43CC-88F7-B2FF0728BDD3}" presName="bullet3b" presStyleLbl="node1" presStyleIdx="1" presStyleCnt="3"/>
      <dgm:spPr/>
    </dgm:pt>
    <dgm:pt modelId="{4384CF9B-095F-C34A-AF28-41E8777EC18C}" type="pres">
      <dgm:prSet presAssocID="{9DF16435-D83C-43CC-88F7-B2FF0728BDD3}" presName="textBox3b" presStyleLbl="revTx" presStyleIdx="1" presStyleCnt="3" custLinFactNeighborX="6998">
        <dgm:presLayoutVars>
          <dgm:bulletEnabled val="1"/>
        </dgm:presLayoutVars>
      </dgm:prSet>
      <dgm:spPr/>
      <dgm:t>
        <a:bodyPr/>
        <a:lstStyle/>
        <a:p>
          <a:endParaRPr lang="en-US"/>
        </a:p>
      </dgm:t>
    </dgm:pt>
    <dgm:pt modelId="{EA92077A-70E6-4C4C-A836-EA56EC69D16A}" type="pres">
      <dgm:prSet presAssocID="{916EA4CA-F191-44E9-BDEC-685BAEB5F89C}" presName="bullet3c" presStyleLbl="node1" presStyleIdx="2" presStyleCnt="3"/>
      <dgm:spPr/>
    </dgm:pt>
    <dgm:pt modelId="{17067309-CB33-4035-BF41-24F82CD4A52A}" type="pres">
      <dgm:prSet presAssocID="{916EA4CA-F191-44E9-BDEC-685BAEB5F89C}" presName="textBox3c" presStyleLbl="revTx" presStyleIdx="2" presStyleCnt="3" custLinFactNeighborX="6627" custLinFactNeighborY="1464">
        <dgm:presLayoutVars>
          <dgm:bulletEnabled val="1"/>
        </dgm:presLayoutVars>
      </dgm:prSet>
      <dgm:spPr/>
      <dgm:t>
        <a:bodyPr/>
        <a:lstStyle/>
        <a:p>
          <a:endParaRPr lang="en-US"/>
        </a:p>
      </dgm:t>
    </dgm:pt>
  </dgm:ptLst>
  <dgm:cxnLst>
    <dgm:cxn modelId="{F9497D41-EE58-5E48-A5CB-A20BF157F36B}" type="presOf" srcId="{916EA4CA-F191-44E9-BDEC-685BAEB5F89C}" destId="{17067309-CB33-4035-BF41-24F82CD4A52A}" srcOrd="0" destOrd="0" presId="urn:microsoft.com/office/officeart/2005/8/layout/arrow2"/>
    <dgm:cxn modelId="{4C08DC19-C4DB-42DD-AFF3-3B376FBE56A0}" srcId="{117D8BAD-65C0-428B-B763-D5C262BA017E}" destId="{9DF16435-D83C-43CC-88F7-B2FF0728BDD3}" srcOrd="1" destOrd="0" parTransId="{CA52AC76-7BB2-413C-9E11-86D38414CFD5}" sibTransId="{517BB5CF-1D96-4F22-8A23-281004CAC4AB}"/>
    <dgm:cxn modelId="{8A517886-B1DE-4194-94CD-5F7FD1872650}" srcId="{117D8BAD-65C0-428B-B763-D5C262BA017E}" destId="{2D8EC281-7FD2-4949-B782-9554AE8D8903}" srcOrd="0" destOrd="0" parTransId="{02539D6B-BCA0-40DA-AE90-785F17D4311C}" sibTransId="{DF2CC60B-4232-4347-8942-424BC47FE99D}"/>
    <dgm:cxn modelId="{9693F586-B490-4B88-90A7-F464D797084B}" type="presOf" srcId="{117D8BAD-65C0-428B-B763-D5C262BA017E}" destId="{2CA1C279-8CAF-4522-A11C-0306FA8C7E1F}" srcOrd="0" destOrd="0" presId="urn:microsoft.com/office/officeart/2005/8/layout/arrow2"/>
    <dgm:cxn modelId="{C90A972A-0972-D547-87DD-E7D2D5787B58}" type="presOf" srcId="{9DF16435-D83C-43CC-88F7-B2FF0728BDD3}" destId="{4384CF9B-095F-C34A-AF28-41E8777EC18C}" srcOrd="0" destOrd="0" presId="urn:microsoft.com/office/officeart/2005/8/layout/arrow2"/>
    <dgm:cxn modelId="{E4ED2F5A-DDAD-40C7-AB8D-5EB85B1F32BA}" srcId="{117D8BAD-65C0-428B-B763-D5C262BA017E}" destId="{916EA4CA-F191-44E9-BDEC-685BAEB5F89C}" srcOrd="2" destOrd="0" parTransId="{BEB69C27-4E21-4B43-8203-2A91631C23E6}" sibTransId="{24D33D95-3CC9-4ECF-947A-3EB9CB8F05FA}"/>
    <dgm:cxn modelId="{0C4FF0EF-8AAF-6B45-A330-E5503B6A087D}" type="presOf" srcId="{2D8EC281-7FD2-4949-B782-9554AE8D8903}" destId="{3888F5B6-4C1D-1948-8BDC-64F378014E33}" srcOrd="0" destOrd="0" presId="urn:microsoft.com/office/officeart/2005/8/layout/arrow2"/>
    <dgm:cxn modelId="{0D038166-238B-9D41-9E48-FBBC1A120D67}" type="presParOf" srcId="{2CA1C279-8CAF-4522-A11C-0306FA8C7E1F}" destId="{A0B6057C-B937-4C17-83EE-1379B4801F9C}" srcOrd="0" destOrd="0" presId="urn:microsoft.com/office/officeart/2005/8/layout/arrow2"/>
    <dgm:cxn modelId="{F84AFBC1-4B06-9449-87C8-DE14D0934E43}" type="presParOf" srcId="{2CA1C279-8CAF-4522-A11C-0306FA8C7E1F}" destId="{C1F15EE0-C9B7-41DF-A01C-F918C34A425B}" srcOrd="1" destOrd="0" presId="urn:microsoft.com/office/officeart/2005/8/layout/arrow2"/>
    <dgm:cxn modelId="{ED57746C-1E95-7B44-A34A-3D9D0F4BB10E}" type="presParOf" srcId="{C1F15EE0-C9B7-41DF-A01C-F918C34A425B}" destId="{2208C8A2-51B6-864C-804A-BD967CB45B01}" srcOrd="0" destOrd="0" presId="urn:microsoft.com/office/officeart/2005/8/layout/arrow2"/>
    <dgm:cxn modelId="{9B81B19D-991E-7249-B99F-506915B84C1F}" type="presParOf" srcId="{C1F15EE0-C9B7-41DF-A01C-F918C34A425B}" destId="{3888F5B6-4C1D-1948-8BDC-64F378014E33}" srcOrd="1" destOrd="0" presId="urn:microsoft.com/office/officeart/2005/8/layout/arrow2"/>
    <dgm:cxn modelId="{24D6C85C-232F-CF44-A139-EF0CA8E8FA14}" type="presParOf" srcId="{C1F15EE0-C9B7-41DF-A01C-F918C34A425B}" destId="{8677929E-2521-DA4B-A3F0-4797D22E0F1E}" srcOrd="2" destOrd="0" presId="urn:microsoft.com/office/officeart/2005/8/layout/arrow2"/>
    <dgm:cxn modelId="{ED94DE0A-0AD6-2F4F-81C4-972C866AF67E}" type="presParOf" srcId="{C1F15EE0-C9B7-41DF-A01C-F918C34A425B}" destId="{4384CF9B-095F-C34A-AF28-41E8777EC18C}" srcOrd="3" destOrd="0" presId="urn:microsoft.com/office/officeart/2005/8/layout/arrow2"/>
    <dgm:cxn modelId="{C885E211-9391-E241-B695-BEC2FB0A20AE}" type="presParOf" srcId="{C1F15EE0-C9B7-41DF-A01C-F918C34A425B}" destId="{EA92077A-70E6-4C4C-A836-EA56EC69D16A}" srcOrd="4" destOrd="0" presId="urn:microsoft.com/office/officeart/2005/8/layout/arrow2"/>
    <dgm:cxn modelId="{FE052856-8176-834C-B2C6-D15D8BA59365}" type="presParOf" srcId="{C1F15EE0-C9B7-41DF-A01C-F918C34A425B}" destId="{17067309-CB33-4035-BF41-24F82CD4A52A}"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B6057C-B937-4C17-83EE-1379B4801F9C}">
      <dsp:nvSpPr>
        <dsp:cNvPr id="0" name=""/>
        <dsp:cNvSpPr/>
      </dsp:nvSpPr>
      <dsp:spPr>
        <a:xfrm>
          <a:off x="494029" y="0"/>
          <a:ext cx="7241540" cy="4525963"/>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08C8A2-51B6-864C-804A-BD967CB45B01}">
      <dsp:nvSpPr>
        <dsp:cNvPr id="0" name=""/>
        <dsp:cNvSpPr/>
      </dsp:nvSpPr>
      <dsp:spPr>
        <a:xfrm>
          <a:off x="1413705" y="3123819"/>
          <a:ext cx="188280" cy="188280"/>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88F5B6-4C1D-1948-8BDC-64F378014E33}">
      <dsp:nvSpPr>
        <dsp:cNvPr id="0" name=""/>
        <dsp:cNvSpPr/>
      </dsp:nvSpPr>
      <dsp:spPr>
        <a:xfrm>
          <a:off x="1665521"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800100">
            <a:lnSpc>
              <a:spcPct val="90000"/>
            </a:lnSpc>
            <a:spcBef>
              <a:spcPct val="0"/>
            </a:spcBef>
            <a:spcAft>
              <a:spcPct val="35000"/>
            </a:spcAft>
          </a:pPr>
          <a:r>
            <a:rPr lang="en-US" sz="1800" kern="1200" dirty="0" smtClean="0">
              <a:solidFill>
                <a:schemeClr val="tx1">
                  <a:lumMod val="50000"/>
                  <a:lumOff val="50000"/>
                </a:schemeClr>
              </a:solidFill>
            </a:rPr>
            <a:t>I worked as a summer associate at various law firms</a:t>
          </a:r>
          <a:endParaRPr lang="en-US" sz="1800" kern="1200" dirty="0">
            <a:solidFill>
              <a:schemeClr val="tx1">
                <a:lumMod val="50000"/>
                <a:lumOff val="50000"/>
              </a:schemeClr>
            </a:solidFill>
          </a:endParaRPr>
        </a:p>
      </dsp:txBody>
      <dsp:txXfrm>
        <a:off x="1665521" y="3217959"/>
        <a:ext cx="1687279" cy="1308003"/>
      </dsp:txXfrm>
    </dsp:sp>
    <dsp:sp modelId="{8677929E-2521-DA4B-A3F0-4797D22E0F1E}">
      <dsp:nvSpPr>
        <dsp:cNvPr id="0" name=""/>
        <dsp:cNvSpPr/>
      </dsp:nvSpPr>
      <dsp:spPr>
        <a:xfrm>
          <a:off x="3075638" y="1893662"/>
          <a:ext cx="340352" cy="340352"/>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84CF9B-095F-C34A-AF28-41E8777EC18C}">
      <dsp:nvSpPr>
        <dsp:cNvPr id="0" name=""/>
        <dsp:cNvSpPr/>
      </dsp:nvSpPr>
      <dsp:spPr>
        <a:xfrm>
          <a:off x="3367438"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800100">
            <a:lnSpc>
              <a:spcPct val="90000"/>
            </a:lnSpc>
            <a:spcBef>
              <a:spcPct val="0"/>
            </a:spcBef>
            <a:spcAft>
              <a:spcPct val="35000"/>
            </a:spcAft>
          </a:pPr>
          <a:r>
            <a:rPr lang="en-US" sz="1800" kern="1200" dirty="0" smtClean="0">
              <a:solidFill>
                <a:schemeClr val="tx1">
                  <a:lumMod val="50000"/>
                  <a:lumOff val="50000"/>
                </a:schemeClr>
              </a:solidFill>
            </a:rPr>
            <a:t>I started as </a:t>
          </a:r>
          <a:r>
            <a:rPr lang="en-US" sz="1800" kern="1200" dirty="0" smtClean="0">
              <a:solidFill>
                <a:schemeClr val="tx1">
                  <a:lumMod val="50000"/>
                  <a:lumOff val="50000"/>
                </a:schemeClr>
              </a:solidFill>
            </a:rPr>
            <a:t>an </a:t>
          </a:r>
          <a:r>
            <a:rPr lang="en-US" sz="1800" kern="1200" dirty="0" smtClean="0">
              <a:solidFill>
                <a:schemeClr val="tx1">
                  <a:lumMod val="50000"/>
                  <a:lumOff val="50000"/>
                </a:schemeClr>
              </a:solidFill>
            </a:rPr>
            <a:t>associate at a law firm…)</a:t>
          </a:r>
          <a:endParaRPr lang="en-US" sz="1800" kern="1200" dirty="0">
            <a:solidFill>
              <a:schemeClr val="tx1">
                <a:lumMod val="50000"/>
                <a:lumOff val="50000"/>
              </a:schemeClr>
            </a:solidFill>
          </a:endParaRPr>
        </a:p>
      </dsp:txBody>
      <dsp:txXfrm>
        <a:off x="3367438" y="2063839"/>
        <a:ext cx="1737969" cy="2462123"/>
      </dsp:txXfrm>
    </dsp:sp>
    <dsp:sp modelId="{EA92077A-70E6-4C4C-A836-EA56EC69D16A}">
      <dsp:nvSpPr>
        <dsp:cNvPr id="0" name=""/>
        <dsp:cNvSpPr/>
      </dsp:nvSpPr>
      <dsp:spPr>
        <a:xfrm>
          <a:off x="5074304" y="1145068"/>
          <a:ext cx="470700" cy="470700"/>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067309-CB33-4035-BF41-24F82CD4A52A}">
      <dsp:nvSpPr>
        <dsp:cNvPr id="0" name=""/>
        <dsp:cNvSpPr/>
      </dsp:nvSpPr>
      <dsp:spPr>
        <a:xfrm>
          <a:off x="5424829"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800100">
            <a:lnSpc>
              <a:spcPct val="90000"/>
            </a:lnSpc>
            <a:spcBef>
              <a:spcPct val="0"/>
            </a:spcBef>
            <a:spcAft>
              <a:spcPct val="35000"/>
            </a:spcAft>
          </a:pPr>
          <a:r>
            <a:rPr lang="en-US" sz="1800" kern="1200" dirty="0" smtClean="0">
              <a:solidFill>
                <a:schemeClr val="tx1">
                  <a:lumMod val="50000"/>
                  <a:lumOff val="50000"/>
                </a:schemeClr>
              </a:solidFill>
            </a:rPr>
            <a:t>I am now the owner of my law firm ….</a:t>
          </a:r>
          <a:endParaRPr lang="en-US" sz="1800" kern="1200" dirty="0">
            <a:solidFill>
              <a:schemeClr val="tx1">
                <a:lumMod val="50000"/>
                <a:lumOff val="50000"/>
              </a:schemeClr>
            </a:solidFill>
          </a:endParaRPr>
        </a:p>
      </dsp:txBody>
      <dsp:txXfrm>
        <a:off x="5424829" y="1380418"/>
        <a:ext cx="1737969" cy="314554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0AA8B-C0B0-49DC-A79B-CAEEBBCE26C0}" type="datetimeFigureOut">
              <a:rPr lang="en-US" smtClean="0"/>
              <a:pPr/>
              <a:t>5/11/2015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p14="http://schemas.microsoft.com/office/powerpoint/2010/main" xmlns=""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parents</a:t>
            </a:r>
            <a:r>
              <a:rPr lang="en-US" baseline="0" dirty="0" smtClean="0"/>
              <a:t> immigrated from Mexico and most of my older brothers and sisters were born in Mexico.  When they first arrived in the United States they worked in the fields harvesting fruits and vegetables.</a:t>
            </a:r>
          </a:p>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13</a:t>
            </a:fld>
            <a:endParaRPr lang="en-US" dirty="0"/>
          </a:p>
        </p:txBody>
      </p:sp>
    </p:spTree>
    <p:extLst>
      <p:ext uri="{BB962C8B-B14F-4D97-AF65-F5344CB8AC3E}">
        <p14:creationId xmlns:p14="http://schemas.microsoft.com/office/powerpoint/2010/main" xmlns="" val="1851677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14</a:t>
            </a:fld>
            <a:endParaRPr lang="en-US" dirty="0"/>
          </a:p>
        </p:txBody>
      </p:sp>
    </p:spTree>
    <p:extLst>
      <p:ext uri="{BB962C8B-B14F-4D97-AF65-F5344CB8AC3E}">
        <p14:creationId xmlns:p14="http://schemas.microsoft.com/office/powerpoint/2010/main" xmlns="" val="425286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15</a:t>
            </a:fld>
            <a:endParaRPr lang="en-US" dirty="0"/>
          </a:p>
        </p:txBody>
      </p:sp>
    </p:spTree>
    <p:extLst>
      <p:ext uri="{BB962C8B-B14F-4D97-AF65-F5344CB8AC3E}">
        <p14:creationId xmlns:p14="http://schemas.microsoft.com/office/powerpoint/2010/main" xmlns="" val="425286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16</a:t>
            </a:fld>
            <a:endParaRPr lang="en-US" dirty="0"/>
          </a:p>
        </p:txBody>
      </p:sp>
    </p:spTree>
    <p:extLst>
      <p:ext uri="{BB962C8B-B14F-4D97-AF65-F5344CB8AC3E}">
        <p14:creationId xmlns:p14="http://schemas.microsoft.com/office/powerpoint/2010/main" xmlns="" val="4252864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18</a:t>
            </a:fld>
            <a:endParaRPr lang="en-US" dirty="0"/>
          </a:p>
        </p:txBody>
      </p:sp>
    </p:spTree>
    <p:extLst>
      <p:ext uri="{BB962C8B-B14F-4D97-AF65-F5344CB8AC3E}">
        <p14:creationId xmlns:p14="http://schemas.microsoft.com/office/powerpoint/2010/main" xmlns="" val="3079141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19</a:t>
            </a:fld>
            <a:endParaRPr lang="en-US" dirty="0"/>
          </a:p>
        </p:txBody>
      </p:sp>
    </p:spTree>
    <p:extLst>
      <p:ext uri="{BB962C8B-B14F-4D97-AF65-F5344CB8AC3E}">
        <p14:creationId xmlns:p14="http://schemas.microsoft.com/office/powerpoint/2010/main" xmlns="" val="4252864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20</a:t>
            </a:fld>
            <a:endParaRPr lang="en-US" dirty="0"/>
          </a:p>
        </p:txBody>
      </p:sp>
    </p:spTree>
    <p:extLst>
      <p:ext uri="{BB962C8B-B14F-4D97-AF65-F5344CB8AC3E}">
        <p14:creationId xmlns:p14="http://schemas.microsoft.com/office/powerpoint/2010/main" xmlns="" val="4252864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graph</a:t>
            </a:r>
            <a:r>
              <a:rPr lang="en-US" baseline="0" dirty="0" smtClean="0"/>
              <a:t> to give more description of your role specifically (responsibilities, typical work week, direct reports, etc.)</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21</a:t>
            </a:fld>
            <a:endParaRPr lang="en-US" dirty="0"/>
          </a:p>
        </p:txBody>
      </p:sp>
    </p:spTree>
    <p:extLst>
      <p:ext uri="{BB962C8B-B14F-4D97-AF65-F5344CB8AC3E}">
        <p14:creationId xmlns:p14="http://schemas.microsoft.com/office/powerpoint/2010/main" xmlns="" val="2984398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22</a:t>
            </a:fld>
            <a:endParaRPr lang="en-US" dirty="0"/>
          </a:p>
        </p:txBody>
      </p:sp>
    </p:spTree>
    <p:extLst>
      <p:ext uri="{BB962C8B-B14F-4D97-AF65-F5344CB8AC3E}">
        <p14:creationId xmlns:p14="http://schemas.microsoft.com/office/powerpoint/2010/main" xmlns="" val="2984398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23</a:t>
            </a:fld>
            <a:endParaRPr lang="en-US" dirty="0"/>
          </a:p>
        </p:txBody>
      </p:sp>
    </p:spTree>
    <p:extLst>
      <p:ext uri="{BB962C8B-B14F-4D97-AF65-F5344CB8AC3E}">
        <p14:creationId xmlns:p14="http://schemas.microsoft.com/office/powerpoint/2010/main" xmlns="" val="425286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5</a:t>
            </a:fld>
            <a:endParaRPr lang="en-US" dirty="0"/>
          </a:p>
        </p:txBody>
      </p:sp>
    </p:spTree>
    <p:extLst>
      <p:ext uri="{BB962C8B-B14F-4D97-AF65-F5344CB8AC3E}">
        <p14:creationId xmlns:p14="http://schemas.microsoft.com/office/powerpoint/2010/main" xmlns="" val="4252864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24</a:t>
            </a:fld>
            <a:endParaRPr lang="en-US" dirty="0"/>
          </a:p>
        </p:txBody>
      </p:sp>
    </p:spTree>
    <p:extLst>
      <p:ext uri="{BB962C8B-B14F-4D97-AF65-F5344CB8AC3E}">
        <p14:creationId xmlns:p14="http://schemas.microsoft.com/office/powerpoint/2010/main" xmlns="" val="425286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p14="http://schemas.microsoft.com/office/powerpoint/2010/main" xmlns="" val="425286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p14="http://schemas.microsoft.com/office/powerpoint/2010/main" xmlns="" val="425286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8</a:t>
            </a:fld>
            <a:endParaRPr lang="en-US" dirty="0"/>
          </a:p>
        </p:txBody>
      </p:sp>
    </p:spTree>
    <p:extLst>
      <p:ext uri="{BB962C8B-B14F-4D97-AF65-F5344CB8AC3E}">
        <p14:creationId xmlns:p14="http://schemas.microsoft.com/office/powerpoint/2010/main" xmlns="" val="425286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p14="http://schemas.microsoft.com/office/powerpoint/2010/main" xmlns="" val="425286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p14="http://schemas.microsoft.com/office/powerpoint/2010/main" xmlns="" val="425286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11</a:t>
            </a:fld>
            <a:endParaRPr lang="en-US" dirty="0"/>
          </a:p>
        </p:txBody>
      </p:sp>
    </p:spTree>
    <p:extLst>
      <p:ext uri="{BB962C8B-B14F-4D97-AF65-F5344CB8AC3E}">
        <p14:creationId xmlns:p14="http://schemas.microsoft.com/office/powerpoint/2010/main" xmlns="" val="4252864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12</a:t>
            </a:fld>
            <a:endParaRPr lang="en-US" dirty="0"/>
          </a:p>
        </p:txBody>
      </p:sp>
    </p:spTree>
    <p:extLst>
      <p:ext uri="{BB962C8B-B14F-4D97-AF65-F5344CB8AC3E}">
        <p14:creationId xmlns:p14="http://schemas.microsoft.com/office/powerpoint/2010/main" xmlns="" val="185167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5/11/2015</a:t>
            </a:fld>
            <a:endParaRPr lang="en-US" dirty="0"/>
          </a:p>
        </p:txBody>
      </p:sp>
      <p:sp>
        <p:nvSpPr>
          <p:cNvPr id="8" name="Slide Number Placeholder 7"/>
          <p:cNvSpPr>
            <a:spLocks noGrp="1"/>
          </p:cNvSpPr>
          <p:nvPr>
            <p:ph type="sldNum" sz="quarter" idx="11"/>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Footer Placeholder 8"/>
          <p:cNvSpPr>
            <a:spLocks noGrp="1"/>
          </p:cNvSpPr>
          <p:nvPr>
            <p:ph type="ftr" sz="quarter" idx="12"/>
          </p:nvPr>
        </p:nvSpPr>
        <p:spPr/>
        <p:txBody>
          <a:bodyPr/>
          <a:lstStyle>
            <a:lvl1pPr>
              <a:defRPr>
                <a:solidFill>
                  <a:schemeClr val="tx1">
                    <a:lumMod val="50000"/>
                    <a:lumOff val="50000"/>
                  </a:schemeClr>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5/11/2015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5/11/2015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5/11/2015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rgbClr val="00BAC4"/>
                </a:solidFill>
                <a:effectLst/>
                <a:latin typeface="Avenir Black"/>
                <a:ea typeface="+mj-ea"/>
                <a:cs typeface="Avenir Black"/>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5/11/2015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5/11/2015</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5/11/2015</a:t>
            </a:fld>
            <a:endParaRPr lang="en-US" dirty="0"/>
          </a:p>
        </p:txBody>
      </p:sp>
      <p:sp>
        <p:nvSpPr>
          <p:cNvPr id="8" name="Footer Placeholder 7"/>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9" name="Slide Number Placeholder 8"/>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5/11/2015</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5" name="Slide Number Placeholder 4"/>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5/11/2015</a:t>
            </a:fld>
            <a:endParaRPr lang="en-US" dirty="0"/>
          </a:p>
        </p:txBody>
      </p:sp>
      <p:sp>
        <p:nvSpPr>
          <p:cNvPr id="3" name="Footer Placeholder 2"/>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4" name="Slide Number Placeholder 3"/>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latin typeface="Avenir Black"/>
                <a:cs typeface="Avenir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5/11/2015</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5/11/2015</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8861"/>
            <a:ext cx="8229600" cy="1322479"/>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0E295D2-AE44-4374-A884-1A794EA1BC3F}" type="datetimeFigureOut">
              <a:rPr lang="en-US" smtClean="0"/>
              <a:pPr/>
              <a:t>5/11/2015</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563B19-5B2B-4AAC-A66D-8FF7C83E8865}"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4800" kern="1200" cap="all">
          <a:solidFill>
            <a:srgbClr val="00BAC4"/>
          </a:solidFill>
          <a:effectLst/>
          <a:latin typeface="Avenir Heavy"/>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venir Roman"/>
          <a:ea typeface="+mn-ea"/>
          <a:cs typeface="+mn-cs"/>
        </a:defRPr>
      </a:lvl1pPr>
      <a:lvl2pPr marL="742950" indent="-28575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162800"/>
          </a:xfrm>
          <a:prstGeom prst="rect">
            <a:avLst/>
          </a:prstGeom>
          <a:solidFill>
            <a:srgbClr val="1F27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p:txBody>
          <a:bodyPr>
            <a:normAutofit fontScale="92500" lnSpcReduction="20000"/>
          </a:bodyPr>
          <a:lstStyle/>
          <a:p>
            <a:r>
              <a:rPr lang="en-US" sz="4400" dirty="0" smtClean="0">
                <a:solidFill>
                  <a:srgbClr val="00BAC4"/>
                </a:solidFill>
                <a:cs typeface="Avenir Roman"/>
              </a:rPr>
              <a:t>Catalina L. </a:t>
            </a:r>
            <a:r>
              <a:rPr lang="en-US" sz="4400" dirty="0" err="1" smtClean="0">
                <a:solidFill>
                  <a:srgbClr val="00BAC4"/>
                </a:solidFill>
                <a:cs typeface="Avenir Roman"/>
              </a:rPr>
              <a:t>Manzano</a:t>
            </a:r>
            <a:endParaRPr lang="en-US" sz="4400" dirty="0" smtClean="0">
              <a:solidFill>
                <a:srgbClr val="00BAC4"/>
              </a:solidFill>
              <a:cs typeface="Avenir Roman"/>
            </a:endParaRPr>
          </a:p>
          <a:p>
            <a:r>
              <a:rPr lang="en-US" sz="4400" dirty="0" smtClean="0">
                <a:solidFill>
                  <a:srgbClr val="00BAC4"/>
                </a:solidFill>
                <a:cs typeface="Avenir Roman"/>
              </a:rPr>
              <a:t>Attorney at Law</a:t>
            </a:r>
          </a:p>
          <a:p>
            <a:endParaRPr lang="en-US" dirty="0">
              <a:latin typeface="Avenir Roman"/>
              <a:cs typeface="Avenir Roman"/>
            </a:endParaRPr>
          </a:p>
          <a:p>
            <a:endParaRPr lang="en-US" dirty="0">
              <a:latin typeface="Avenir Roman"/>
              <a:cs typeface="Avenir Roman"/>
            </a:endParaRPr>
          </a:p>
        </p:txBody>
      </p:sp>
      <p:sp>
        <p:nvSpPr>
          <p:cNvPr id="6" name="Title 1"/>
          <p:cNvSpPr>
            <a:spLocks noGrp="1"/>
          </p:cNvSpPr>
          <p:nvPr>
            <p:ph type="ctrTitle"/>
          </p:nvPr>
        </p:nvSpPr>
        <p:spPr>
          <a:xfrm>
            <a:off x="-19665" y="1295400"/>
            <a:ext cx="9144000" cy="2895601"/>
          </a:xfrm>
        </p:spPr>
        <p:txBody>
          <a:bodyPr/>
          <a:lstStyle/>
          <a:p>
            <a:r>
              <a:rPr lang="en-US" sz="6000" dirty="0" smtClean="0">
                <a:solidFill>
                  <a:srgbClr val="00BAC4"/>
                </a:solidFill>
                <a:effectLst/>
                <a:latin typeface="Avenir Black"/>
                <a:cs typeface="Avenir Black"/>
              </a:rPr>
              <a:t>YBA GUEST </a:t>
            </a:r>
            <a:br>
              <a:rPr lang="en-US" sz="6000" dirty="0" smtClean="0">
                <a:solidFill>
                  <a:srgbClr val="00BAC4"/>
                </a:solidFill>
                <a:effectLst/>
                <a:latin typeface="Avenir Black"/>
                <a:cs typeface="Avenir Black"/>
              </a:rPr>
            </a:br>
            <a:r>
              <a:rPr lang="en-US" sz="6000" dirty="0" smtClean="0">
                <a:solidFill>
                  <a:srgbClr val="00BAC4"/>
                </a:solidFill>
                <a:effectLst/>
                <a:latin typeface="Avenir Black"/>
                <a:cs typeface="Avenir Black"/>
              </a:rPr>
              <a:t>Speaker</a:t>
            </a:r>
            <a:endParaRPr lang="en-US" sz="6000" dirty="0">
              <a:solidFill>
                <a:srgbClr val="00BAC4"/>
              </a:solidFill>
              <a:effectLst/>
              <a:latin typeface="Avenir Black"/>
              <a:cs typeface="Avenir Black"/>
            </a:endParaRPr>
          </a:p>
        </p:txBody>
      </p:sp>
    </p:spTree>
    <p:extLst>
      <p:ext uri="{BB962C8B-B14F-4D97-AF65-F5344CB8AC3E}">
        <p14:creationId xmlns:p14="http://schemas.microsoft.com/office/powerpoint/2010/main" xmlns="" val="1884260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Getting in to College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top few things I did to ensure I got into college were:</a:t>
            </a:r>
          </a:p>
          <a:p>
            <a:r>
              <a:rPr lang="en-US" dirty="0" smtClean="0"/>
              <a:t>I always made sure that my grades were as strong as they could be.  I used to take great pride in being Number 1 in my class.  Getting B’s was not an option so I really focused on studying.</a:t>
            </a:r>
          </a:p>
          <a:p>
            <a:r>
              <a:rPr lang="en-US" dirty="0" smtClean="0"/>
              <a:t>I knew that universities looked favorably on extracurricular and community/volunteer activities so I was President of the </a:t>
            </a:r>
            <a:r>
              <a:rPr lang="en-US" dirty="0" err="1" smtClean="0"/>
              <a:t>Keywanettes</a:t>
            </a:r>
            <a:r>
              <a:rPr lang="en-US" dirty="0" smtClean="0"/>
              <a:t> (a service organization) ; I was a cheerleader, on the tennis team, and played on the softball team one year.</a:t>
            </a:r>
          </a:p>
          <a:p>
            <a:r>
              <a:rPr lang="en-US" dirty="0" smtClean="0"/>
              <a:t>Also I made sure to visit as many universities as possible during my freshman and sophomore years so that by junior year I knew exactly what the requirements were of each, had spoken to admissions counselors etc.  </a:t>
            </a:r>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10</a:t>
            </a:fld>
            <a:endParaRPr lang="en-US" dirty="0"/>
          </a:p>
        </p:txBody>
      </p:sp>
    </p:spTree>
    <p:extLst>
      <p:ext uri="{BB962C8B-B14F-4D97-AF65-F5344CB8AC3E}">
        <p14:creationId xmlns:p14="http://schemas.microsoft.com/office/powerpoint/2010/main" xmlns="" val="2594950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College</a:t>
            </a:r>
            <a:endParaRPr lang="en-US" dirty="0"/>
          </a:p>
        </p:txBody>
      </p:sp>
      <p:sp>
        <p:nvSpPr>
          <p:cNvPr id="3" name="Content Placeholder 2"/>
          <p:cNvSpPr>
            <a:spLocks noGrp="1"/>
          </p:cNvSpPr>
          <p:nvPr>
            <p:ph idx="1"/>
          </p:nvPr>
        </p:nvSpPr>
        <p:spPr>
          <a:xfrm>
            <a:off x="457200" y="1600200"/>
            <a:ext cx="8229600" cy="4525963"/>
          </a:xfrm>
        </p:spPr>
        <p:txBody>
          <a:bodyPr/>
          <a:lstStyle/>
          <a:p>
            <a:pPr algn="ctr"/>
            <a:r>
              <a:rPr lang="en-US" dirty="0" smtClean="0"/>
              <a:t>For my undergraduate work I </a:t>
            </a:r>
            <a:r>
              <a:rPr lang="en-US" dirty="0" smtClean="0"/>
              <a:t>attended the University of California in Santa Barbara</a:t>
            </a:r>
            <a:r>
              <a:rPr lang="en-US" dirty="0" smtClean="0"/>
              <a:t>.  I did graduate work at California State University, San Jose, and then went to Law School at Pepperdine University in Malibu, California.  I spent one summer at Yale University in a wonderful program called the Women’s Campaign School.</a:t>
            </a:r>
          </a:p>
          <a:p>
            <a:pPr algn="ctr"/>
            <a:endParaRPr lang="en-US" dirty="0"/>
          </a:p>
        </p:txBody>
      </p:sp>
      <p:sp>
        <p:nvSpPr>
          <p:cNvPr id="8" name="TextBox 7"/>
          <p:cNvSpPr txBox="1"/>
          <p:nvPr/>
        </p:nvSpPr>
        <p:spPr>
          <a:xfrm>
            <a:off x="3500938" y="4648200"/>
            <a:ext cx="2142125" cy="369332"/>
          </a:xfrm>
          <a:prstGeom prst="rect">
            <a:avLst/>
          </a:prstGeom>
          <a:noFill/>
        </p:spPr>
        <p:txBody>
          <a:bodyPr wrap="none" rtlCol="0">
            <a:spAutoFit/>
          </a:bodyPr>
          <a:lstStyle/>
          <a:p>
            <a:r>
              <a:rPr lang="en-US" dirty="0" smtClean="0">
                <a:solidFill>
                  <a:schemeClr val="tx1">
                    <a:lumMod val="50000"/>
                    <a:lumOff val="50000"/>
                  </a:schemeClr>
                </a:solidFill>
              </a:rPr>
              <a:t>Insert map shot here</a:t>
            </a:r>
            <a:endParaRPr lang="en-US" dirty="0">
              <a:solidFill>
                <a:schemeClr val="tx1">
                  <a:lumMod val="50000"/>
                  <a:lumOff val="50000"/>
                </a:schemeClr>
              </a:solidFill>
            </a:endParaRPr>
          </a:p>
        </p:txBody>
      </p:sp>
      <p:sp>
        <p:nvSpPr>
          <p:cNvPr id="7" name="Footer Placeholder 6"/>
          <p:cNvSpPr>
            <a:spLocks noGrp="1"/>
          </p:cNvSpPr>
          <p:nvPr>
            <p:ph type="ftr" sz="quarter" idx="11"/>
          </p:nvPr>
        </p:nvSpPr>
        <p:spPr/>
        <p:txBody>
          <a:bodyPr/>
          <a:lstStyle/>
          <a:p>
            <a:r>
              <a:rPr lang="en-US" smtClean="0"/>
              <a:t>Youth Business : ALLIANCE</a:t>
            </a:r>
            <a:endParaRPr lang="en-US" dirty="0" smtClean="0"/>
          </a:p>
        </p:txBody>
      </p:sp>
      <p:sp>
        <p:nvSpPr>
          <p:cNvPr id="9" name="Slide Number Placeholder 8"/>
          <p:cNvSpPr>
            <a:spLocks noGrp="1"/>
          </p:cNvSpPr>
          <p:nvPr>
            <p:ph type="sldNum" sz="quarter" idx="12"/>
          </p:nvPr>
        </p:nvSpPr>
        <p:spPr/>
        <p:txBody>
          <a:bodyPr/>
          <a:lstStyle/>
          <a:p>
            <a:fld id="{83563B19-5B2B-4AAC-A66D-8FF7C83E8865}" type="slidenum">
              <a:rPr lang="en-US" smtClean="0"/>
              <a:pPr/>
              <a:t>11</a:t>
            </a:fld>
            <a:endParaRPr lang="en-US" dirty="0"/>
          </a:p>
        </p:txBody>
      </p:sp>
    </p:spTree>
    <p:extLst>
      <p:ext uri="{BB962C8B-B14F-4D97-AF65-F5344CB8AC3E}">
        <p14:creationId xmlns:p14="http://schemas.microsoft.com/office/powerpoint/2010/main" xmlns="" val="2301861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College</a:t>
            </a:r>
            <a:endParaRPr lang="en-US" dirty="0"/>
          </a:p>
        </p:txBody>
      </p:sp>
      <p:sp>
        <p:nvSpPr>
          <p:cNvPr id="3" name="Text Placeholder 2"/>
          <p:cNvSpPr>
            <a:spLocks noGrp="1"/>
          </p:cNvSpPr>
          <p:nvPr>
            <p:ph type="body" idx="1"/>
          </p:nvPr>
        </p:nvSpPr>
        <p:spPr/>
        <p:txBody>
          <a:bodyPr/>
          <a:lstStyle/>
          <a:p>
            <a:r>
              <a:rPr lang="en-US" smtClean="0"/>
              <a:t>Things I enjoyed in College</a:t>
            </a:r>
            <a:endParaRPr lang="en-US" dirty="0"/>
          </a:p>
        </p:txBody>
      </p:sp>
      <p:sp>
        <p:nvSpPr>
          <p:cNvPr id="5" name="Text Placeholder 4"/>
          <p:cNvSpPr>
            <a:spLocks noGrp="1"/>
          </p:cNvSpPr>
          <p:nvPr>
            <p:ph type="body" sz="quarter" idx="3"/>
          </p:nvPr>
        </p:nvSpPr>
        <p:spPr/>
        <p:txBody>
          <a:bodyPr/>
          <a:lstStyle/>
          <a:p>
            <a:r>
              <a:rPr lang="en-US" smtClean="0"/>
              <a:t>Things I didn’t enjoy in College</a:t>
            </a:r>
            <a:endParaRPr lang="en-US" dirty="0"/>
          </a:p>
        </p:txBody>
      </p:sp>
      <p:sp>
        <p:nvSpPr>
          <p:cNvPr id="10" name="Content Placeholder 9"/>
          <p:cNvSpPr>
            <a:spLocks noGrp="1"/>
          </p:cNvSpPr>
          <p:nvPr>
            <p:ph sz="quarter" idx="13"/>
          </p:nvPr>
        </p:nvSpPr>
        <p:spPr/>
        <p:txBody>
          <a:bodyPr>
            <a:normAutofit fontScale="92500" lnSpcReduction="20000"/>
          </a:bodyPr>
          <a:lstStyle/>
          <a:p>
            <a:r>
              <a:rPr lang="en-US" dirty="0" smtClean="0"/>
              <a:t>New Friends</a:t>
            </a:r>
          </a:p>
          <a:p>
            <a:r>
              <a:rPr lang="en-US" dirty="0" smtClean="0"/>
              <a:t>Living in the Dorms</a:t>
            </a:r>
          </a:p>
          <a:p>
            <a:r>
              <a:rPr lang="en-US" dirty="0" smtClean="0"/>
              <a:t>Freedom to select classes</a:t>
            </a:r>
          </a:p>
          <a:p>
            <a:r>
              <a:rPr lang="en-US" dirty="0" smtClean="0"/>
              <a:t>My Sorority (Alpha Chi Omega)</a:t>
            </a:r>
          </a:p>
          <a:p>
            <a:r>
              <a:rPr lang="en-US" dirty="0" smtClean="0"/>
              <a:t>Formals (like prom)</a:t>
            </a:r>
          </a:p>
          <a:p>
            <a:r>
              <a:rPr lang="en-US" dirty="0" smtClean="0"/>
              <a:t>Road Trips with my friends</a:t>
            </a:r>
          </a:p>
          <a:p>
            <a:r>
              <a:rPr lang="en-US" dirty="0" smtClean="0"/>
              <a:t>Psychology</a:t>
            </a:r>
          </a:p>
          <a:p>
            <a:r>
              <a:rPr lang="en-US" dirty="0" smtClean="0"/>
              <a:t>Chicano </a:t>
            </a:r>
            <a:r>
              <a:rPr lang="en-US" dirty="0" smtClean="0"/>
              <a:t>Studies</a:t>
            </a:r>
          </a:p>
          <a:p>
            <a:r>
              <a:rPr lang="en-US" dirty="0" smtClean="0"/>
              <a:t>Having Cesar Chavez as a Professor (United Farm Workers)</a:t>
            </a:r>
            <a:endParaRPr lang="en-US" dirty="0"/>
          </a:p>
        </p:txBody>
      </p:sp>
      <p:sp>
        <p:nvSpPr>
          <p:cNvPr id="11" name="Content Placeholder 10"/>
          <p:cNvSpPr>
            <a:spLocks noGrp="1"/>
          </p:cNvSpPr>
          <p:nvPr>
            <p:ph sz="quarter" idx="14"/>
          </p:nvPr>
        </p:nvSpPr>
        <p:spPr/>
        <p:txBody>
          <a:bodyPr/>
          <a:lstStyle/>
          <a:p>
            <a:r>
              <a:rPr lang="en-US" dirty="0" smtClean="0"/>
              <a:t>I missed my mom’s cooking and my friends from home</a:t>
            </a:r>
          </a:p>
          <a:p>
            <a:r>
              <a:rPr lang="en-US" dirty="0" smtClean="0"/>
              <a:t>Not having much spending money</a:t>
            </a:r>
          </a:p>
          <a:p>
            <a:r>
              <a:rPr lang="en-US" dirty="0" smtClean="0"/>
              <a:t>Finals (stress)</a:t>
            </a:r>
          </a:p>
          <a:p>
            <a:endParaRPr lang="en-US" dirty="0"/>
          </a:p>
        </p:txBody>
      </p:sp>
      <p:sp>
        <p:nvSpPr>
          <p:cNvPr id="12" name="Footer Placeholder 11"/>
          <p:cNvSpPr>
            <a:spLocks noGrp="1"/>
          </p:cNvSpPr>
          <p:nvPr>
            <p:ph type="ftr" sz="quarter" idx="11"/>
          </p:nvPr>
        </p:nvSpPr>
        <p:spPr/>
        <p:txBody>
          <a:bodyPr/>
          <a:lstStyle/>
          <a:p>
            <a:r>
              <a:rPr lang="en-US"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12</a:t>
            </a:fld>
            <a:endParaRPr lang="en-US" dirty="0"/>
          </a:p>
        </p:txBody>
      </p:sp>
    </p:spTree>
    <p:extLst>
      <p:ext uri="{BB962C8B-B14F-4D97-AF65-F5344CB8AC3E}">
        <p14:creationId xmlns:p14="http://schemas.microsoft.com/office/powerpoint/2010/main" xmlns="" val="3045260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College</a:t>
            </a:r>
            <a:endParaRPr lang="en-US" dirty="0"/>
          </a:p>
        </p:txBody>
      </p:sp>
      <p:sp>
        <p:nvSpPr>
          <p:cNvPr id="3" name="Text Placeholder 2"/>
          <p:cNvSpPr>
            <a:spLocks noGrp="1"/>
          </p:cNvSpPr>
          <p:nvPr>
            <p:ph type="body" idx="1"/>
          </p:nvPr>
        </p:nvSpPr>
        <p:spPr/>
        <p:txBody>
          <a:bodyPr/>
          <a:lstStyle/>
          <a:p>
            <a:pPr algn="l"/>
            <a:r>
              <a:rPr lang="en-US" b="1" dirty="0" smtClean="0"/>
              <a:t>Favorite classes </a:t>
            </a:r>
            <a:endParaRPr lang="en-US" b="1" dirty="0"/>
          </a:p>
        </p:txBody>
      </p:sp>
      <p:sp>
        <p:nvSpPr>
          <p:cNvPr id="5" name="Text Placeholder 4"/>
          <p:cNvSpPr>
            <a:spLocks noGrp="1"/>
          </p:cNvSpPr>
          <p:nvPr>
            <p:ph type="body" sz="quarter" idx="3"/>
          </p:nvPr>
        </p:nvSpPr>
        <p:spPr/>
        <p:txBody>
          <a:bodyPr/>
          <a:lstStyle/>
          <a:p>
            <a:pPr algn="l"/>
            <a:r>
              <a:rPr lang="en-US" b="1" dirty="0" smtClean="0"/>
              <a:t>Least favorite classes</a:t>
            </a:r>
            <a:endParaRPr lang="en-US" b="1" dirty="0"/>
          </a:p>
        </p:txBody>
      </p:sp>
      <p:sp>
        <p:nvSpPr>
          <p:cNvPr id="10" name="Content Placeholder 9"/>
          <p:cNvSpPr>
            <a:spLocks noGrp="1"/>
          </p:cNvSpPr>
          <p:nvPr>
            <p:ph sz="quarter" idx="13"/>
          </p:nvPr>
        </p:nvSpPr>
        <p:spPr/>
        <p:txBody>
          <a:bodyPr/>
          <a:lstStyle/>
          <a:p>
            <a:r>
              <a:rPr lang="en-US" dirty="0" smtClean="0"/>
              <a:t>Psychology</a:t>
            </a:r>
          </a:p>
          <a:p>
            <a:r>
              <a:rPr lang="en-US" dirty="0" smtClean="0"/>
              <a:t>Chicano Studies</a:t>
            </a:r>
            <a:endParaRPr lang="en-US" dirty="0"/>
          </a:p>
        </p:txBody>
      </p:sp>
      <p:sp>
        <p:nvSpPr>
          <p:cNvPr id="11" name="Content Placeholder 10"/>
          <p:cNvSpPr>
            <a:spLocks noGrp="1"/>
          </p:cNvSpPr>
          <p:nvPr>
            <p:ph sz="quarter" idx="14"/>
          </p:nvPr>
        </p:nvSpPr>
        <p:spPr/>
        <p:txBody>
          <a:bodyPr/>
          <a:lstStyle/>
          <a:p>
            <a:r>
              <a:rPr lang="en-US" dirty="0" smtClean="0"/>
              <a:t>Statistics</a:t>
            </a:r>
            <a:endParaRPr lang="en-US" dirty="0"/>
          </a:p>
        </p:txBody>
      </p:sp>
      <p:sp>
        <p:nvSpPr>
          <p:cNvPr id="12" name="Footer Placeholder 11"/>
          <p:cNvSpPr>
            <a:spLocks noGrp="1"/>
          </p:cNvSpPr>
          <p:nvPr>
            <p:ph type="ftr" sz="quarter" idx="11"/>
          </p:nvPr>
        </p:nvSpPr>
        <p:spPr/>
        <p:txBody>
          <a:bodyPr/>
          <a:lstStyle/>
          <a:p>
            <a:r>
              <a:rPr lang="en-US"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13</a:t>
            </a:fld>
            <a:endParaRPr lang="en-US" dirty="0"/>
          </a:p>
        </p:txBody>
      </p:sp>
    </p:spTree>
    <p:extLst>
      <p:ext uri="{BB962C8B-B14F-4D97-AF65-F5344CB8AC3E}">
        <p14:creationId xmlns:p14="http://schemas.microsoft.com/office/powerpoint/2010/main" xmlns="" val="2210468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College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Jobs I worked while I was in College were:</a:t>
            </a:r>
          </a:p>
          <a:p>
            <a:r>
              <a:rPr lang="en-US" dirty="0" smtClean="0"/>
              <a:t>Resident Assistant for a Summer Program for Underprivileged High School Students</a:t>
            </a:r>
          </a:p>
          <a:p>
            <a:r>
              <a:rPr lang="en-US" dirty="0" smtClean="0"/>
              <a:t>ESL Instructor for One Stop Immigration and Education- I taught adults English in the evenings from 7-10 p.m.  It was the best work experience I had during college. </a:t>
            </a:r>
          </a:p>
          <a:p>
            <a:r>
              <a:rPr lang="en-US" dirty="0" smtClean="0"/>
              <a:t>Intern at California Rural Legal Assistance – worked on a Slavery case that involved indigent Mexican workers that were forced into slavery at </a:t>
            </a:r>
            <a:r>
              <a:rPr lang="en-US" dirty="0" err="1" smtClean="0"/>
              <a:t>Somis</a:t>
            </a:r>
            <a:r>
              <a:rPr lang="en-US" dirty="0" smtClean="0"/>
              <a:t> Ranch in Ventura County, California. </a:t>
            </a:r>
          </a:p>
          <a:p>
            <a:r>
              <a:rPr lang="en-US" dirty="0" smtClean="0"/>
              <a:t>Intern for the President of Mexico (Carlos Salinas de </a:t>
            </a:r>
            <a:r>
              <a:rPr lang="en-US" dirty="0" err="1" smtClean="0"/>
              <a:t>Gortari</a:t>
            </a:r>
            <a:r>
              <a:rPr lang="en-US" dirty="0" smtClean="0"/>
              <a:t>  Administration).  I researched and documented human right violations along the Mexico-US border and provided reports to the government.  I lived in Mexico City and on one </a:t>
            </a:r>
            <a:r>
              <a:rPr lang="en-US" dirty="0" err="1" smtClean="0"/>
              <a:t>ocassion</a:t>
            </a:r>
            <a:r>
              <a:rPr lang="en-US" dirty="0" smtClean="0"/>
              <a:t> had breakfast at the President’s house!</a:t>
            </a:r>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14</a:t>
            </a:fld>
            <a:endParaRPr lang="en-US" dirty="0"/>
          </a:p>
        </p:txBody>
      </p:sp>
    </p:spTree>
    <p:extLst>
      <p:ext uri="{BB962C8B-B14F-4D97-AF65-F5344CB8AC3E}">
        <p14:creationId xmlns:p14="http://schemas.microsoft.com/office/powerpoint/2010/main" xmlns="" val="2152268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College</a:t>
            </a:r>
            <a:endParaRPr lang="en-US" dirty="0"/>
          </a:p>
        </p:txBody>
      </p:sp>
      <p:sp>
        <p:nvSpPr>
          <p:cNvPr id="3" name="Content Placeholder 2"/>
          <p:cNvSpPr>
            <a:spLocks noGrp="1"/>
          </p:cNvSpPr>
          <p:nvPr>
            <p:ph idx="1"/>
          </p:nvPr>
        </p:nvSpPr>
        <p:spPr/>
        <p:txBody>
          <a:bodyPr/>
          <a:lstStyle/>
          <a:p>
            <a:r>
              <a:rPr lang="en-US" dirty="0" smtClean="0"/>
              <a:t>Things that felt difficult or challenging for me while I was in College were:</a:t>
            </a:r>
          </a:p>
          <a:p>
            <a:r>
              <a:rPr lang="en-US" dirty="0" smtClean="0"/>
              <a:t>Finances!!!  I never had enough money to do the things /activities that I wanted to do even though I worked throughout my college years.</a:t>
            </a:r>
          </a:p>
          <a:p>
            <a:r>
              <a:rPr lang="en-US" dirty="0" smtClean="0"/>
              <a:t>Managing my time.  I had to learn how to use my time wisely because it was my first experience with so much freedom.</a:t>
            </a:r>
          </a:p>
          <a:p>
            <a:r>
              <a:rPr lang="en-US" dirty="0" smtClean="0"/>
              <a:t>Being away from my family and high school friends. We all went to different universities so I rarely got to see them.</a:t>
            </a:r>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15</a:t>
            </a:fld>
            <a:endParaRPr lang="en-US" dirty="0"/>
          </a:p>
        </p:txBody>
      </p:sp>
    </p:spTree>
    <p:extLst>
      <p:ext uri="{BB962C8B-B14F-4D97-AF65-F5344CB8AC3E}">
        <p14:creationId xmlns:p14="http://schemas.microsoft.com/office/powerpoint/2010/main" xmlns="" val="3671467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38861"/>
            <a:ext cx="9144000" cy="1322479"/>
          </a:xfrm>
        </p:spPr>
        <p:txBody>
          <a:bodyPr/>
          <a:lstStyle/>
          <a:p>
            <a:r>
              <a:rPr lang="en-US" dirty="0" smtClean="0"/>
              <a:t>Getting a job after College</a:t>
            </a:r>
            <a:endParaRPr lang="en-US" dirty="0"/>
          </a:p>
        </p:txBody>
      </p:sp>
      <p:sp>
        <p:nvSpPr>
          <p:cNvPr id="3" name="Content Placeholder 2"/>
          <p:cNvSpPr>
            <a:spLocks noGrp="1"/>
          </p:cNvSpPr>
          <p:nvPr>
            <p:ph idx="1"/>
          </p:nvPr>
        </p:nvSpPr>
        <p:spPr/>
        <p:txBody>
          <a:bodyPr/>
          <a:lstStyle/>
          <a:p>
            <a:r>
              <a:rPr lang="en-US" dirty="0" smtClean="0"/>
              <a:t>The top few things I did to ensure I got a good job after college were:</a:t>
            </a:r>
          </a:p>
          <a:p>
            <a:r>
              <a:rPr lang="en-US" dirty="0" smtClean="0"/>
              <a:t>Research;</a:t>
            </a:r>
          </a:p>
          <a:p>
            <a:r>
              <a:rPr lang="en-US" dirty="0" smtClean="0"/>
              <a:t>Internships;</a:t>
            </a:r>
          </a:p>
          <a:p>
            <a:r>
              <a:rPr lang="en-US" dirty="0" smtClean="0"/>
              <a:t>Networking</a:t>
            </a:r>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16</a:t>
            </a:fld>
            <a:endParaRPr lang="en-US" dirty="0"/>
          </a:p>
        </p:txBody>
      </p:sp>
    </p:spTree>
    <p:extLst>
      <p:ext uri="{BB962C8B-B14F-4D97-AF65-F5344CB8AC3E}">
        <p14:creationId xmlns:p14="http://schemas.microsoft.com/office/powerpoint/2010/main" xmlns="" val="2764738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92737" y="5715000"/>
            <a:ext cx="2358526" cy="491581"/>
          </a:xfrm>
          <a:prstGeom prst="rect">
            <a:avLst/>
          </a:prstGeom>
          <a:noFill/>
        </p:spPr>
        <p:txBody>
          <a:bodyPr wrap="none" rtlCol="0">
            <a:spAutoFit/>
          </a:bodyPr>
          <a:lstStyle/>
          <a:p>
            <a:r>
              <a:rPr lang="en-US" dirty="0" smtClean="0">
                <a:solidFill>
                  <a:schemeClr val="tx1">
                    <a:lumMod val="50000"/>
                    <a:lumOff val="50000"/>
                  </a:schemeClr>
                </a:solidFill>
              </a:rPr>
              <a:t>Insert company picture</a:t>
            </a:r>
            <a:endParaRPr lang="en-US" dirty="0">
              <a:solidFill>
                <a:schemeClr val="tx1">
                  <a:lumMod val="50000"/>
                  <a:lumOff val="50000"/>
                </a:schemeClr>
              </a:solidFill>
            </a:endParaRPr>
          </a:p>
        </p:txBody>
      </p:sp>
      <p:sp>
        <p:nvSpPr>
          <p:cNvPr id="11" name="Title 1"/>
          <p:cNvSpPr>
            <a:spLocks noGrp="1"/>
          </p:cNvSpPr>
          <p:nvPr>
            <p:ph type="title"/>
          </p:nvPr>
        </p:nvSpPr>
        <p:spPr/>
        <p:txBody>
          <a:bodyPr/>
          <a:lstStyle/>
          <a:p>
            <a:r>
              <a:rPr lang="en-US" smtClean="0"/>
              <a:t>This is My Company</a:t>
            </a:r>
            <a:endParaRPr lang="en-US" dirty="0"/>
          </a:p>
        </p:txBody>
      </p:sp>
      <p:sp>
        <p:nvSpPr>
          <p:cNvPr id="12" name="Content Placeholder 2"/>
          <p:cNvSpPr>
            <a:spLocks noGrp="1"/>
          </p:cNvSpPr>
          <p:nvPr>
            <p:ph idx="1"/>
          </p:nvPr>
        </p:nvSpPr>
        <p:spPr/>
        <p:txBody>
          <a:bodyPr/>
          <a:lstStyle/>
          <a:p>
            <a:r>
              <a:rPr lang="en-US" dirty="0" smtClean="0"/>
              <a:t>Every day at my company:</a:t>
            </a:r>
          </a:p>
          <a:p>
            <a:pPr lvl="1"/>
            <a:r>
              <a:rPr lang="en-US" dirty="0" smtClean="0"/>
              <a:t>As a law firm, our first priority is our clients.  </a:t>
            </a:r>
          </a:p>
          <a:p>
            <a:pPr lvl="1"/>
            <a:r>
              <a:rPr lang="en-US" dirty="0" smtClean="0"/>
              <a:t>Much of the day is spent meeting with the clients and updating them on their cases or talking to new clients.</a:t>
            </a:r>
          </a:p>
          <a:p>
            <a:pPr lvl="1"/>
            <a:r>
              <a:rPr lang="en-US" dirty="0" smtClean="0"/>
              <a:t>If there is a court appearance of course one of the attorneys will be assigned to “cover” the hearing.</a:t>
            </a:r>
          </a:p>
          <a:p>
            <a:pPr lvl="1"/>
            <a:r>
              <a:rPr lang="en-US" dirty="0" smtClean="0"/>
              <a:t>When we have had high profile cases we sometimes hold press conferences to let the public know what is happening with the case.  For example, we had press conferences for the “car wash” cases and the </a:t>
            </a:r>
            <a:r>
              <a:rPr lang="en-US" dirty="0" err="1" smtClean="0"/>
              <a:t>Miramonte</a:t>
            </a:r>
            <a:r>
              <a:rPr lang="en-US" dirty="0" smtClean="0"/>
              <a:t> Cases.</a:t>
            </a:r>
          </a:p>
          <a:p>
            <a:endParaRPr lang="en-US" dirty="0"/>
          </a:p>
        </p:txBody>
      </p:sp>
      <p:sp>
        <p:nvSpPr>
          <p:cNvPr id="4" name="Footer Placeholder 3"/>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17</a:t>
            </a:fld>
            <a:endParaRPr lang="en-US" dirty="0"/>
          </a:p>
        </p:txBody>
      </p:sp>
    </p:spTree>
    <p:extLst>
      <p:ext uri="{BB962C8B-B14F-4D97-AF65-F5344CB8AC3E}">
        <p14:creationId xmlns:p14="http://schemas.microsoft.com/office/powerpoint/2010/main" xmlns="" val="2959328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My Career Path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153113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18</a:t>
            </a:fld>
            <a:endParaRPr lang="en-US" dirty="0"/>
          </a:p>
        </p:txBody>
      </p:sp>
    </p:spTree>
    <p:extLst>
      <p:ext uri="{BB962C8B-B14F-4D97-AF65-F5344CB8AC3E}">
        <p14:creationId xmlns:p14="http://schemas.microsoft.com/office/powerpoint/2010/main" xmlns="" val="1632448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My Career</a:t>
            </a:r>
            <a:endParaRPr lang="en-US" dirty="0"/>
          </a:p>
        </p:txBody>
      </p:sp>
      <p:sp>
        <p:nvSpPr>
          <p:cNvPr id="3" name="Content Placeholder 2"/>
          <p:cNvSpPr>
            <a:spLocks noGrp="1"/>
          </p:cNvSpPr>
          <p:nvPr>
            <p:ph idx="1"/>
          </p:nvPr>
        </p:nvSpPr>
        <p:spPr/>
        <p:txBody>
          <a:bodyPr/>
          <a:lstStyle/>
          <a:p>
            <a:r>
              <a:rPr lang="en-US" dirty="0" smtClean="0"/>
              <a:t>The first job I had after college was</a:t>
            </a:r>
            <a:r>
              <a:rPr lang="en-US" dirty="0" smtClean="0"/>
              <a:t>:</a:t>
            </a:r>
          </a:p>
          <a:p>
            <a:r>
              <a:rPr lang="en-US" dirty="0" smtClean="0"/>
              <a:t>My first job after undergraduate school (UCSB) was teaching the 3</a:t>
            </a:r>
            <a:r>
              <a:rPr lang="en-US" baseline="30000" dirty="0" smtClean="0"/>
              <a:t>rd</a:t>
            </a:r>
            <a:r>
              <a:rPr lang="en-US" dirty="0" smtClean="0"/>
              <a:t> grade at Winnetka Elementary School in the valley- Canoga Park, CA.</a:t>
            </a:r>
          </a:p>
          <a:p>
            <a:endParaRPr lang="en-US" dirty="0" smtClean="0"/>
          </a:p>
          <a:p>
            <a:pPr lvl="1"/>
            <a:r>
              <a:rPr lang="en-US" dirty="0" smtClean="0"/>
              <a:t>The first job after law school was at Sony Pictures Entertainment working on film credits.  I then went to NBC where I worked </a:t>
            </a:r>
            <a:r>
              <a:rPr lang="en-US" dirty="0" smtClean="0"/>
              <a:t>on rights analysis </a:t>
            </a:r>
            <a:r>
              <a:rPr lang="en-US" dirty="0" smtClean="0"/>
              <a:t>for Saturday Night Live.</a:t>
            </a:r>
          </a:p>
          <a:p>
            <a:pPr lvl="1"/>
            <a:endParaRPr lang="en-US" dirty="0" smtClean="0"/>
          </a:p>
          <a:p>
            <a:r>
              <a:rPr lang="en-US" dirty="0" smtClean="0"/>
              <a:t>The worst job I have ever had </a:t>
            </a:r>
            <a:r>
              <a:rPr lang="en-US" dirty="0" smtClean="0"/>
              <a:t>was</a:t>
            </a:r>
            <a:r>
              <a:rPr lang="en-US" dirty="0" smtClean="0"/>
              <a:t>:</a:t>
            </a:r>
          </a:p>
          <a:p>
            <a:pPr lvl="1"/>
            <a:r>
              <a:rPr lang="en-US" dirty="0" err="1" smtClean="0"/>
              <a:t>Mcdonalds</a:t>
            </a:r>
            <a:r>
              <a:rPr lang="en-US" dirty="0" smtClean="0"/>
              <a:t>… blue polyester</a:t>
            </a:r>
            <a:r>
              <a:rPr lang="en-US" dirty="0" smtClean="0"/>
              <a:t>!  I worked there for one week while in High School.</a:t>
            </a:r>
            <a:endParaRPr lang="en-US" dirty="0" smtClean="0"/>
          </a:p>
        </p:txBody>
      </p:sp>
      <p:sp>
        <p:nvSpPr>
          <p:cNvPr id="7" name="Footer Placeholder 6"/>
          <p:cNvSpPr>
            <a:spLocks noGrp="1"/>
          </p:cNvSpPr>
          <p:nvPr>
            <p:ph type="ftr" sz="quarter" idx="11"/>
          </p:nvPr>
        </p:nvSpPr>
        <p:spPr/>
        <p:txBody>
          <a:bodyPr/>
          <a:lstStyle/>
          <a:p>
            <a:r>
              <a:rPr lang="en-US" smtClean="0"/>
              <a:t>Youth Business : ALLIANCE</a:t>
            </a:r>
            <a:endParaRPr lang="en-US" dirty="0" smtClean="0"/>
          </a:p>
        </p:txBody>
      </p:sp>
      <p:sp>
        <p:nvSpPr>
          <p:cNvPr id="8" name="Slide Number Placeholder 7"/>
          <p:cNvSpPr>
            <a:spLocks noGrp="1"/>
          </p:cNvSpPr>
          <p:nvPr>
            <p:ph type="sldNum" sz="quarter" idx="12"/>
          </p:nvPr>
        </p:nvSpPr>
        <p:spPr/>
        <p:txBody>
          <a:bodyPr/>
          <a:lstStyle/>
          <a:p>
            <a:fld id="{83563B19-5B2B-4AAC-A66D-8FF7C83E8865}" type="slidenum">
              <a:rPr lang="en-US" smtClean="0"/>
              <a:pPr/>
              <a:t>19</a:t>
            </a:fld>
            <a:endParaRPr lang="en-US" dirty="0"/>
          </a:p>
        </p:txBody>
      </p:sp>
    </p:spTree>
    <p:extLst>
      <p:ext uri="{BB962C8B-B14F-4D97-AF65-F5344CB8AC3E}">
        <p14:creationId xmlns:p14="http://schemas.microsoft.com/office/powerpoint/2010/main" xmlns="" val="2538521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70000" lnSpcReduction="20000"/>
          </a:bodyPr>
          <a:lstStyle/>
          <a:p>
            <a:pPr algn="ctr"/>
            <a:r>
              <a:rPr lang="en-US" dirty="0" smtClean="0"/>
              <a:t>My name is Catalina L. </a:t>
            </a:r>
            <a:r>
              <a:rPr lang="en-US" dirty="0" err="1" smtClean="0"/>
              <a:t>Manzano</a:t>
            </a:r>
            <a:r>
              <a:rPr lang="en-US" dirty="0" smtClean="0"/>
              <a:t> and I am 43 years old.</a:t>
            </a:r>
          </a:p>
          <a:p>
            <a:pPr algn="ctr"/>
            <a:endParaRPr lang="en-US" dirty="0" smtClean="0"/>
          </a:p>
          <a:p>
            <a:pPr algn="ctr"/>
            <a:r>
              <a:rPr lang="en-US" dirty="0" smtClean="0"/>
              <a:t>I work for The </a:t>
            </a:r>
            <a:r>
              <a:rPr lang="en-US" dirty="0" err="1" smtClean="0"/>
              <a:t>Manzano</a:t>
            </a:r>
            <a:r>
              <a:rPr lang="en-US" dirty="0" smtClean="0"/>
              <a:t> Law Offices.</a:t>
            </a:r>
          </a:p>
          <a:p>
            <a:pPr algn="ctr"/>
            <a:endParaRPr lang="en-US" dirty="0" smtClean="0"/>
          </a:p>
          <a:p>
            <a:pPr algn="ctr"/>
            <a:r>
              <a:rPr lang="en-US" dirty="0" smtClean="0"/>
              <a:t>My company is a law firm and we provide legal services in the following areas of the law:</a:t>
            </a:r>
          </a:p>
          <a:p>
            <a:pPr algn="ctr"/>
            <a:endParaRPr lang="en-US" dirty="0" smtClean="0"/>
          </a:p>
          <a:p>
            <a:pPr lvl="1" algn="ctr"/>
            <a:r>
              <a:rPr lang="en-US" dirty="0" smtClean="0"/>
              <a:t>1.  Family Law (divorces, child custody/support, restraining orders etc.);</a:t>
            </a:r>
          </a:p>
          <a:p>
            <a:pPr lvl="1" algn="ctr"/>
            <a:r>
              <a:rPr lang="en-US" dirty="0" smtClean="0"/>
              <a:t>2.  Labor Law (for example when someone is discriminated against at work or not paid the money that they are owed)</a:t>
            </a:r>
          </a:p>
          <a:p>
            <a:pPr lvl="1" algn="ctr"/>
            <a:r>
              <a:rPr lang="en-US" dirty="0" smtClean="0"/>
              <a:t>3.  Business Law (contracts and business disputes)</a:t>
            </a:r>
          </a:p>
          <a:p>
            <a:pPr lvl="1" algn="ctr"/>
            <a:r>
              <a:rPr lang="en-US" dirty="0" smtClean="0"/>
              <a:t>3.  Immigration</a:t>
            </a:r>
          </a:p>
          <a:p>
            <a:pPr algn="ctr"/>
            <a:endParaRPr lang="en-US" dirty="0" smtClean="0"/>
          </a:p>
          <a:p>
            <a:pPr algn="ctr"/>
            <a:r>
              <a:rPr lang="en-US" dirty="0" smtClean="0"/>
              <a:t>My role at the Law Offices of Catalina </a:t>
            </a:r>
            <a:r>
              <a:rPr lang="en-US" dirty="0" err="1" smtClean="0"/>
              <a:t>Manzano</a:t>
            </a:r>
            <a:r>
              <a:rPr lang="en-US" dirty="0" smtClean="0"/>
              <a:t> is mostly managerial, although I do handle some cases personally.</a:t>
            </a:r>
          </a:p>
          <a:p>
            <a:pPr lvl="1" algn="ctr"/>
            <a:r>
              <a:rPr lang="en-US" dirty="0" smtClean="0"/>
              <a:t>Every day I check the calendar to find out what court appearances we have, client meetings etc.  My favorite part of practicing law is going to court and arguing cases.</a:t>
            </a:r>
            <a:endParaRPr lang="en-US" dirty="0"/>
          </a:p>
        </p:txBody>
      </p:sp>
      <p:sp>
        <p:nvSpPr>
          <p:cNvPr id="7" name="Footer Placeholder 6"/>
          <p:cNvSpPr>
            <a:spLocks noGrp="1"/>
          </p:cNvSpPr>
          <p:nvPr>
            <p:ph type="ftr" sz="quarter" idx="11"/>
          </p:nvPr>
        </p:nvSpPr>
        <p:spPr/>
        <p:txBody>
          <a:bodyPr/>
          <a:lstStyle/>
          <a:p>
            <a:r>
              <a:rPr lang="en-US" smtClean="0"/>
              <a:t>Youth Business : ALLIANCE</a:t>
            </a:r>
            <a:endParaRPr lang="en-US" dirty="0" smtClean="0"/>
          </a:p>
        </p:txBody>
      </p:sp>
      <p:sp>
        <p:nvSpPr>
          <p:cNvPr id="8" name="Slide Number Placeholder 7"/>
          <p:cNvSpPr>
            <a:spLocks noGrp="1"/>
          </p:cNvSpPr>
          <p:nvPr>
            <p:ph type="sldNum" sz="quarter" idx="12"/>
          </p:nvPr>
        </p:nvSpPr>
        <p:spPr/>
        <p:txBody>
          <a:bodyPr/>
          <a:lstStyle/>
          <a:p>
            <a:fld id="{83563B19-5B2B-4AAC-A66D-8FF7C83E8865}" type="slidenum">
              <a:rPr lang="en-US" smtClean="0"/>
              <a:pPr/>
              <a:t>2</a:t>
            </a:fld>
            <a:endParaRPr lang="en-US" dirty="0"/>
          </a:p>
        </p:txBody>
      </p:sp>
    </p:spTree>
    <p:extLst>
      <p:ext uri="{BB962C8B-B14F-4D97-AF65-F5344CB8AC3E}">
        <p14:creationId xmlns:p14="http://schemas.microsoft.com/office/powerpoint/2010/main" xmlns="" val="3965783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My Career</a:t>
            </a:r>
            <a:endParaRPr lang="en-US" dirty="0"/>
          </a:p>
        </p:txBody>
      </p:sp>
      <p:sp>
        <p:nvSpPr>
          <p:cNvPr id="3" name="Content Placeholder 2"/>
          <p:cNvSpPr>
            <a:spLocks noGrp="1"/>
          </p:cNvSpPr>
          <p:nvPr>
            <p:ph idx="1"/>
          </p:nvPr>
        </p:nvSpPr>
        <p:spPr/>
        <p:txBody>
          <a:bodyPr/>
          <a:lstStyle/>
          <a:p>
            <a:r>
              <a:rPr lang="en-US" dirty="0" smtClean="0"/>
              <a:t>Challenges I have had to overcome throughout my career are:</a:t>
            </a:r>
          </a:p>
          <a:p>
            <a:pPr lvl="1"/>
            <a:r>
              <a:rPr lang="en-US" dirty="0" smtClean="0"/>
              <a:t>Juggling family with career.  As a young lawyer you are expected to put in many hours and that leaves very little time for family.</a:t>
            </a:r>
          </a:p>
          <a:p>
            <a:pPr lvl="1"/>
            <a:r>
              <a:rPr lang="en-US" dirty="0" smtClean="0"/>
              <a:t>Also, when I started practicing law it was predominantly men at the law firms. </a:t>
            </a:r>
          </a:p>
          <a:p>
            <a:pPr lvl="1"/>
            <a:r>
              <a:rPr lang="en-US" dirty="0" smtClean="0"/>
              <a:t>I did not have many mentors within my inner circle so I had to develop relationships with older more seasoned attorneys who I could go to for advice and guidance.</a:t>
            </a:r>
          </a:p>
        </p:txBody>
      </p:sp>
      <p:sp>
        <p:nvSpPr>
          <p:cNvPr id="5" name="Footer Placeholder 4"/>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20</a:t>
            </a:fld>
            <a:endParaRPr lang="en-US" dirty="0"/>
          </a:p>
        </p:txBody>
      </p:sp>
    </p:spTree>
    <p:extLst>
      <p:ext uri="{BB962C8B-B14F-4D97-AF65-F5344CB8AC3E}">
        <p14:creationId xmlns:p14="http://schemas.microsoft.com/office/powerpoint/2010/main" xmlns="" val="977484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24000" y="2057400"/>
            <a:ext cx="6095180" cy="3421856"/>
            <a:chOff x="1524409" y="1718071"/>
            <a:chExt cx="6095180" cy="3421856"/>
          </a:xfrm>
        </p:grpSpPr>
        <p:sp>
          <p:nvSpPr>
            <p:cNvPr id="14" name="Freeform 13"/>
            <p:cNvSpPr/>
            <p:nvPr/>
          </p:nvSpPr>
          <p:spPr>
            <a:xfrm>
              <a:off x="4384867" y="2609180"/>
              <a:ext cx="187132" cy="819819"/>
            </a:xfrm>
            <a:custGeom>
              <a:avLst/>
              <a:gdLst/>
              <a:ahLst/>
              <a:cxnLst/>
              <a:rect l="0" t="0" r="0" b="0"/>
              <a:pathLst>
                <a:path>
                  <a:moveTo>
                    <a:pt x="187132" y="0"/>
                  </a:moveTo>
                  <a:lnTo>
                    <a:pt x="187132" y="819819"/>
                  </a:lnTo>
                  <a:lnTo>
                    <a:pt x="0" y="81981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4572000" y="2609180"/>
              <a:ext cx="2156482" cy="1639639"/>
            </a:xfrm>
            <a:custGeom>
              <a:avLst/>
              <a:gdLst/>
              <a:ahLst/>
              <a:cxnLst/>
              <a:rect l="0" t="0" r="0" b="0"/>
              <a:pathLst>
                <a:path>
                  <a:moveTo>
                    <a:pt x="0" y="0"/>
                  </a:moveTo>
                  <a:lnTo>
                    <a:pt x="0" y="1452506"/>
                  </a:lnTo>
                  <a:lnTo>
                    <a:pt x="2156482" y="1452506"/>
                  </a:lnTo>
                  <a:lnTo>
                    <a:pt x="2156482"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4526280" y="2609180"/>
              <a:ext cx="91440" cy="1639639"/>
            </a:xfrm>
            <a:custGeom>
              <a:avLst/>
              <a:gdLst/>
              <a:ahLst/>
              <a:cxnLst/>
              <a:rect l="0" t="0" r="0" b="0"/>
              <a:pathLst>
                <a:path>
                  <a:moveTo>
                    <a:pt x="45720" y="0"/>
                  </a:moveTo>
                  <a:lnTo>
                    <a:pt x="45720"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2415517" y="2609180"/>
              <a:ext cx="2156482" cy="1639639"/>
            </a:xfrm>
            <a:custGeom>
              <a:avLst/>
              <a:gdLst/>
              <a:ahLst/>
              <a:cxnLst/>
              <a:rect l="0" t="0" r="0" b="0"/>
              <a:pathLst>
                <a:path>
                  <a:moveTo>
                    <a:pt x="2156482" y="0"/>
                  </a:moveTo>
                  <a:lnTo>
                    <a:pt x="2156482" y="1452506"/>
                  </a:lnTo>
                  <a:lnTo>
                    <a:pt x="0" y="1452506"/>
                  </a:lnTo>
                  <a:lnTo>
                    <a:pt x="0"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680891" y="1718071"/>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sp>
          <p:nvSpPr>
            <p:cNvPr id="19" name="Freeform 18"/>
            <p:cNvSpPr/>
            <p:nvPr/>
          </p:nvSpPr>
          <p:spPr>
            <a:xfrm>
              <a:off x="1524409" y="4248819"/>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85000"/>
                <a:lumOff val="1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sp>
          <p:nvSpPr>
            <p:cNvPr id="20" name="Freeform 19"/>
            <p:cNvSpPr/>
            <p:nvPr/>
          </p:nvSpPr>
          <p:spPr>
            <a:xfrm>
              <a:off x="3680891" y="4248819"/>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85000"/>
                <a:lumOff val="1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sp>
          <p:nvSpPr>
            <p:cNvPr id="21" name="Freeform 20"/>
            <p:cNvSpPr/>
            <p:nvPr/>
          </p:nvSpPr>
          <p:spPr>
            <a:xfrm>
              <a:off x="5837373" y="4248819"/>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85000"/>
                <a:lumOff val="1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sp>
          <p:nvSpPr>
            <p:cNvPr id="22" name="Freeform 21"/>
            <p:cNvSpPr/>
            <p:nvPr/>
          </p:nvSpPr>
          <p:spPr>
            <a:xfrm>
              <a:off x="2602650" y="2983445"/>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50000"/>
                <a:lumOff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p:txBody>
        </p:sp>
      </p:grpSp>
      <p:sp>
        <p:nvSpPr>
          <p:cNvPr id="5" name="Title 1"/>
          <p:cNvSpPr>
            <a:spLocks noGrp="1"/>
          </p:cNvSpPr>
          <p:nvPr>
            <p:ph type="title"/>
          </p:nvPr>
        </p:nvSpPr>
        <p:spPr/>
        <p:txBody>
          <a:bodyPr/>
          <a:lstStyle/>
          <a:p>
            <a:r>
              <a:rPr lang="en-US" dirty="0" smtClean="0"/>
              <a:t>My role within organization</a:t>
            </a:r>
            <a:endParaRPr lang="en-US" dirty="0"/>
          </a:p>
        </p:txBody>
      </p:sp>
      <p:sp>
        <p:nvSpPr>
          <p:cNvPr id="4" name="Footer Placeholder 3"/>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21</a:t>
            </a:fld>
            <a:endParaRPr lang="en-US" dirty="0"/>
          </a:p>
        </p:txBody>
      </p:sp>
      <p:sp>
        <p:nvSpPr>
          <p:cNvPr id="12" name="TextBox 11"/>
          <p:cNvSpPr txBox="1"/>
          <p:nvPr/>
        </p:nvSpPr>
        <p:spPr>
          <a:xfrm>
            <a:off x="1195833" y="816404"/>
            <a:ext cx="184666" cy="369332"/>
          </a:xfrm>
          <a:prstGeom prst="rect">
            <a:avLst/>
          </a:prstGeom>
          <a:noFill/>
        </p:spPr>
        <p:txBody>
          <a:bodyPr wrap="none" rtlCol="0">
            <a:spAutoFit/>
          </a:bodyPr>
          <a:lstStyle/>
          <a:p>
            <a:endParaRPr lang="en-US" dirty="0"/>
          </a:p>
        </p:txBody>
      </p:sp>
      <p:sp>
        <p:nvSpPr>
          <p:cNvPr id="23" name="Footer Placeholder 3"/>
          <p:cNvSpPr txBox="1">
            <a:spLocks/>
          </p:cNvSpPr>
          <p:nvPr/>
        </p:nvSpPr>
        <p:spPr>
          <a:xfrm>
            <a:off x="3581400" y="21108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smtClean="0">
                <a:solidFill>
                  <a:srgbClr val="AAEC39"/>
                </a:solidFill>
              </a:rPr>
              <a:t>Managing </a:t>
            </a:r>
            <a:r>
              <a:rPr lang="en-US" sz="1800" dirty="0" smtClean="0">
                <a:solidFill>
                  <a:srgbClr val="AAEC39"/>
                </a:solidFill>
              </a:rPr>
              <a:t>Partner </a:t>
            </a:r>
            <a:r>
              <a:rPr lang="en-US" sz="1800" dirty="0" smtClean="0">
                <a:solidFill>
                  <a:srgbClr val="AAEC39"/>
                </a:solidFill>
              </a:rPr>
              <a:t>(Me)</a:t>
            </a:r>
          </a:p>
        </p:txBody>
      </p:sp>
      <p:sp>
        <p:nvSpPr>
          <p:cNvPr id="24" name="Footer Placeholder 3"/>
          <p:cNvSpPr txBox="1">
            <a:spLocks/>
          </p:cNvSpPr>
          <p:nvPr/>
        </p:nvSpPr>
        <p:spPr>
          <a:xfrm>
            <a:off x="2417339" y="3330053"/>
            <a:ext cx="2139726"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solidFill>
                  <a:srgbClr val="AAEC39"/>
                </a:solidFill>
              </a:rPr>
              <a:t>Associates</a:t>
            </a:r>
          </a:p>
        </p:txBody>
      </p:sp>
      <p:sp>
        <p:nvSpPr>
          <p:cNvPr id="25" name="Footer Placeholder 3"/>
          <p:cNvSpPr txBox="1">
            <a:spLocks/>
          </p:cNvSpPr>
          <p:nvPr/>
        </p:nvSpPr>
        <p:spPr>
          <a:xfrm>
            <a:off x="3581400" y="46254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solidFill>
                  <a:srgbClr val="AAEC39"/>
                </a:solidFill>
              </a:rPr>
              <a:t>Paralegals</a:t>
            </a:r>
          </a:p>
        </p:txBody>
      </p:sp>
      <p:sp>
        <p:nvSpPr>
          <p:cNvPr id="26" name="Footer Placeholder 3"/>
          <p:cNvSpPr txBox="1">
            <a:spLocks/>
          </p:cNvSpPr>
          <p:nvPr/>
        </p:nvSpPr>
        <p:spPr>
          <a:xfrm>
            <a:off x="5750995" y="46254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solidFill>
                  <a:srgbClr val="AAEC39"/>
                </a:solidFill>
              </a:rPr>
              <a:t>Administrative Assistants</a:t>
            </a:r>
          </a:p>
        </p:txBody>
      </p:sp>
      <p:sp>
        <p:nvSpPr>
          <p:cNvPr id="27" name="Footer Placeholder 3"/>
          <p:cNvSpPr txBox="1">
            <a:spLocks/>
          </p:cNvSpPr>
          <p:nvPr/>
        </p:nvSpPr>
        <p:spPr>
          <a:xfrm>
            <a:off x="1407595" y="46254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solidFill>
                  <a:srgbClr val="AAEC39"/>
                </a:solidFill>
              </a:rPr>
              <a:t>Support Staff</a:t>
            </a:r>
          </a:p>
        </p:txBody>
      </p:sp>
    </p:spTree>
    <p:extLst>
      <p:ext uri="{BB962C8B-B14F-4D97-AF65-F5344CB8AC3E}">
        <p14:creationId xmlns:p14="http://schemas.microsoft.com/office/powerpoint/2010/main" xmlns="" val="1764927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Compensation at my </a:t>
            </a:r>
            <a:r>
              <a:rPr lang="en-US" dirty="0" smtClean="0"/>
              <a:t>company</a:t>
            </a:r>
            <a:br>
              <a:rPr lang="en-US" dirty="0" smtClean="0"/>
            </a:br>
            <a:r>
              <a:rPr lang="en-US" dirty="0" smtClean="0"/>
              <a:t/>
            </a:r>
            <a:br>
              <a:rPr lang="en-US" dirty="0" smtClean="0"/>
            </a:br>
            <a:endParaRPr lang="en-US" dirty="0"/>
          </a:p>
        </p:txBody>
      </p:sp>
      <p:sp>
        <p:nvSpPr>
          <p:cNvPr id="13" name="Content Placeholder 12"/>
          <p:cNvSpPr>
            <a:spLocks noGrp="1"/>
          </p:cNvSpPr>
          <p:nvPr>
            <p:ph idx="1"/>
          </p:nvPr>
        </p:nvSpPr>
        <p:spPr/>
        <p:txBody>
          <a:bodyPr/>
          <a:lstStyle/>
          <a:p>
            <a:r>
              <a:rPr lang="en-US" dirty="0" smtClean="0"/>
              <a:t>Starting Salary for New Attorneys in the Los Angeles Area:   $92,000.00</a:t>
            </a:r>
          </a:p>
          <a:p>
            <a:endParaRPr lang="en-US" dirty="0" smtClean="0"/>
          </a:p>
          <a:p>
            <a:r>
              <a:rPr lang="en-US" dirty="0" smtClean="0"/>
              <a:t>My first Year as an Associate for a Boutique Firm:</a:t>
            </a:r>
          </a:p>
          <a:p>
            <a:r>
              <a:rPr lang="en-US" dirty="0" smtClean="0"/>
              <a:t>$48,000.00</a:t>
            </a:r>
          </a:p>
          <a:p>
            <a:r>
              <a:rPr lang="en-US" dirty="0" smtClean="0"/>
              <a:t>Fifth Year Associate at mid size Insurance Defense Firm:</a:t>
            </a:r>
          </a:p>
          <a:p>
            <a:r>
              <a:rPr lang="en-US" dirty="0" smtClean="0"/>
              <a:t>$80,000.00</a:t>
            </a:r>
          </a:p>
          <a:p>
            <a:r>
              <a:rPr lang="en-US" dirty="0" smtClean="0"/>
              <a:t>Senior Associate at a Mid Size Firm (2008) $125,000.00</a:t>
            </a:r>
            <a:endParaRPr lang="en-US" dirty="0"/>
          </a:p>
        </p:txBody>
      </p:sp>
      <p:sp>
        <p:nvSpPr>
          <p:cNvPr id="11" name="Footer Placeholder 10"/>
          <p:cNvSpPr>
            <a:spLocks noGrp="1"/>
          </p:cNvSpPr>
          <p:nvPr>
            <p:ph type="ftr" sz="quarter" idx="11"/>
          </p:nvPr>
        </p:nvSpPr>
        <p:spPr/>
        <p:txBody>
          <a:bodyPr/>
          <a:lstStyle/>
          <a:p>
            <a:r>
              <a:rPr lang="en-US" smtClean="0"/>
              <a:t>Youth Business : ALLIANCE</a:t>
            </a:r>
            <a:endParaRPr lang="en-US" dirty="0" smtClean="0"/>
          </a:p>
        </p:txBody>
      </p:sp>
      <p:sp>
        <p:nvSpPr>
          <p:cNvPr id="12" name="Slide Number Placeholder 11"/>
          <p:cNvSpPr>
            <a:spLocks noGrp="1"/>
          </p:cNvSpPr>
          <p:nvPr>
            <p:ph type="sldNum" sz="quarter" idx="12"/>
          </p:nvPr>
        </p:nvSpPr>
        <p:spPr/>
        <p:txBody>
          <a:bodyPr/>
          <a:lstStyle/>
          <a:p>
            <a:fld id="{83563B19-5B2B-4AAC-A66D-8FF7C83E8865}" type="slidenum">
              <a:rPr lang="en-US" smtClean="0"/>
              <a:pPr/>
              <a:t>22</a:t>
            </a:fld>
            <a:endParaRPr lang="en-US" dirty="0"/>
          </a:p>
        </p:txBody>
      </p:sp>
    </p:spTree>
    <p:extLst>
      <p:ext uri="{BB962C8B-B14F-4D97-AF65-F5344CB8AC3E}">
        <p14:creationId xmlns:p14="http://schemas.microsoft.com/office/powerpoint/2010/main" xmlns="" val="4074895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More than just work</a:t>
            </a:r>
            <a:endParaRPr lang="en-US" dirty="0"/>
          </a:p>
        </p:txBody>
      </p:sp>
      <p:sp>
        <p:nvSpPr>
          <p:cNvPr id="3" name="Content Placeholder 2"/>
          <p:cNvSpPr>
            <a:spLocks noGrp="1"/>
          </p:cNvSpPr>
          <p:nvPr>
            <p:ph idx="1"/>
          </p:nvPr>
        </p:nvSpPr>
        <p:spPr/>
        <p:txBody>
          <a:bodyPr/>
          <a:lstStyle/>
          <a:p>
            <a:r>
              <a:rPr lang="en-US" dirty="0" smtClean="0"/>
              <a:t>When I am not at work I like to:</a:t>
            </a:r>
          </a:p>
          <a:p>
            <a:r>
              <a:rPr lang="en-US" dirty="0" smtClean="0"/>
              <a:t>Mostly I like to spend time with my 6 year old daughter Isabella.  We enjoy swimming, golf (yes she even has her own little golf clubs!), movies</a:t>
            </a:r>
            <a:r>
              <a:rPr lang="en-US" dirty="0"/>
              <a:t> </a:t>
            </a:r>
            <a:r>
              <a:rPr lang="en-US" dirty="0" smtClean="0"/>
              <a:t>and spending time with our pets Charlie Bear and </a:t>
            </a:r>
            <a:r>
              <a:rPr lang="en-US" dirty="0" err="1" smtClean="0"/>
              <a:t>Gatito</a:t>
            </a:r>
            <a:r>
              <a:rPr lang="en-US" dirty="0" smtClean="0"/>
              <a:t>.</a:t>
            </a:r>
          </a:p>
          <a:p>
            <a:endParaRPr lang="en-US" dirty="0" smtClean="0"/>
          </a:p>
          <a:p>
            <a:r>
              <a:rPr lang="en-US" dirty="0" smtClean="0"/>
              <a:t>When I am not with my daughter I enjoy tennis, dining out, cooking, and reading.</a:t>
            </a:r>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23</a:t>
            </a:fld>
            <a:endParaRPr lang="en-US" dirty="0"/>
          </a:p>
        </p:txBody>
      </p:sp>
    </p:spTree>
    <p:extLst>
      <p:ext uri="{BB962C8B-B14F-4D97-AF65-F5344CB8AC3E}">
        <p14:creationId xmlns:p14="http://schemas.microsoft.com/office/powerpoint/2010/main" xmlns="" val="3544113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Do it all over again?</a:t>
            </a:r>
            <a:endParaRPr lang="en-US" dirty="0"/>
          </a:p>
        </p:txBody>
      </p:sp>
      <p:sp>
        <p:nvSpPr>
          <p:cNvPr id="3" name="Content Placeholder 2"/>
          <p:cNvSpPr>
            <a:spLocks noGrp="1"/>
          </p:cNvSpPr>
          <p:nvPr>
            <p:ph idx="1"/>
          </p:nvPr>
        </p:nvSpPr>
        <p:spPr/>
        <p:txBody>
          <a:bodyPr/>
          <a:lstStyle/>
          <a:p>
            <a:r>
              <a:rPr lang="en-US" dirty="0" smtClean="0"/>
              <a:t>If I could talk to my high school self, what would I say?</a:t>
            </a:r>
          </a:p>
          <a:p>
            <a:pPr lvl="1"/>
            <a:r>
              <a:rPr lang="en-US" dirty="0" smtClean="0"/>
              <a:t>I would have considered more universities outside of California;</a:t>
            </a:r>
          </a:p>
          <a:p>
            <a:pPr lvl="1"/>
            <a:r>
              <a:rPr lang="en-US" dirty="0" smtClean="0"/>
              <a:t>I would have spent less time with my high school boyfriend and more time with my friends and enjoying my extracurricular activities;</a:t>
            </a:r>
          </a:p>
          <a:p>
            <a:pPr lvl="1"/>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24</a:t>
            </a:fld>
            <a:endParaRPr lang="en-US" dirty="0"/>
          </a:p>
        </p:txBody>
      </p:sp>
    </p:spTree>
    <p:extLst>
      <p:ext uri="{BB962C8B-B14F-4D97-AF65-F5344CB8AC3E}">
        <p14:creationId xmlns:p14="http://schemas.microsoft.com/office/powerpoint/2010/main" xmlns="" val="1252050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AAEC39"/>
                </a:solidFill>
              </a:rPr>
              <a:t>QUESTION AND ANSWER</a:t>
            </a:r>
            <a:endParaRPr lang="en-US" dirty="0">
              <a:solidFill>
                <a:srgbClr val="AAEC39"/>
              </a:solidFill>
            </a:endParaRPr>
          </a:p>
        </p:txBody>
      </p:sp>
      <p:pic>
        <p:nvPicPr>
          <p:cNvPr id="4098" name="Picture 2" descr="C:\Users\stephen.minix\AppData\Local\Microsoft\Windows\Temporary Internet Files\Content.IE5\H06GTAOS\MC900385446[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t="11503" b="11503"/>
          <a:stretch>
            <a:fillRect/>
          </a:stretch>
        </p:blipFill>
        <p:spPr/>
      </p:pic>
      <p:sp>
        <p:nvSpPr>
          <p:cNvPr id="5" name="Footer Placeholder 4"/>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25</a:t>
            </a:fld>
            <a:endParaRPr lang="en-US" dirty="0"/>
          </a:p>
        </p:txBody>
      </p:sp>
    </p:spTree>
    <p:extLst>
      <p:ext uri="{BB962C8B-B14F-4D97-AF65-F5344CB8AC3E}">
        <p14:creationId xmlns:p14="http://schemas.microsoft.com/office/powerpoint/2010/main" xmlns="" val="1362185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My childhood</a:t>
            </a:r>
            <a:endParaRPr lang="en-US" dirty="0"/>
          </a:p>
        </p:txBody>
      </p:sp>
      <p:pic>
        <p:nvPicPr>
          <p:cNvPr id="6" name="Content Placeholder 5"/>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rcRect l="16523" r="16523"/>
          <a:stretch>
            <a:fillRect/>
          </a:stretch>
        </p:blipFill>
        <p:spPr>
          <a:xfrm>
            <a:off x="2895600" y="2133600"/>
            <a:ext cx="3061855" cy="3429000"/>
          </a:xfrm>
        </p:spPr>
      </p:pic>
      <p:sp>
        <p:nvSpPr>
          <p:cNvPr id="9" name="Content Placeholder 2"/>
          <p:cNvSpPr txBox="1">
            <a:spLocks/>
          </p:cNvSpPr>
          <p:nvPr/>
        </p:nvSpPr>
        <p:spPr>
          <a:xfrm>
            <a:off x="457200" y="1477929"/>
            <a:ext cx="8229600" cy="4731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solidFill>
                  <a:schemeClr val="tx1">
                    <a:lumMod val="50000"/>
                    <a:lumOff val="50000"/>
                  </a:schemeClr>
                </a:solidFill>
                <a:latin typeface="Avenir Roman"/>
                <a:cs typeface="Avenir Roman"/>
              </a:rPr>
              <a:t>I was born in Ventura, CA and raised in Santa Paula.</a:t>
            </a:r>
          </a:p>
          <a:p>
            <a:pPr marL="0" indent="0">
              <a:buFont typeface="Arial" pitchFamily="34" charset="0"/>
              <a:buNone/>
            </a:pPr>
            <a:endParaRPr lang="en-US" sz="2400" dirty="0">
              <a:solidFill>
                <a:schemeClr val="tx1">
                  <a:lumMod val="50000"/>
                  <a:lumOff val="50000"/>
                </a:schemeClr>
              </a:solidFill>
              <a:latin typeface="Avenir Roman"/>
              <a:cs typeface="Avenir Roman"/>
            </a:endParaRPr>
          </a:p>
        </p:txBody>
      </p:sp>
      <p:sp>
        <p:nvSpPr>
          <p:cNvPr id="13" name="Footer Placeholder 12"/>
          <p:cNvSpPr>
            <a:spLocks noGrp="1"/>
          </p:cNvSpPr>
          <p:nvPr>
            <p:ph type="ftr" sz="quarter" idx="11"/>
          </p:nvPr>
        </p:nvSpPr>
        <p:spPr/>
        <p:txBody>
          <a:bodyPr/>
          <a:lstStyle/>
          <a:p>
            <a:r>
              <a:rPr lang="en-US" smtClean="0"/>
              <a:t>Youth Business : ALLIANCE</a:t>
            </a:r>
            <a:endParaRPr lang="en-US" dirty="0" smtClean="0"/>
          </a:p>
        </p:txBody>
      </p:sp>
      <p:sp>
        <p:nvSpPr>
          <p:cNvPr id="14" name="Slide Number Placeholder 13"/>
          <p:cNvSpPr>
            <a:spLocks noGrp="1"/>
          </p:cNvSpPr>
          <p:nvPr>
            <p:ph type="sldNum" sz="quarter" idx="12"/>
          </p:nvPr>
        </p:nvSpPr>
        <p:spPr/>
        <p:txBody>
          <a:bodyPr/>
          <a:lstStyle/>
          <a:p>
            <a:fld id="{83563B19-5B2B-4AAC-A66D-8FF7C83E8865}" type="slidenum">
              <a:rPr lang="en-US" smtClean="0"/>
              <a:pPr/>
              <a:t>3</a:t>
            </a:fld>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62200" y="2018989"/>
            <a:ext cx="3962400" cy="3658222"/>
          </a:xfrm>
          <a:prstGeom prst="rect">
            <a:avLst/>
          </a:prstGeom>
        </p:spPr>
      </p:pic>
    </p:spTree>
    <p:extLst>
      <p:ext uri="{BB962C8B-B14F-4D97-AF65-F5344CB8AC3E}">
        <p14:creationId xmlns:p14="http://schemas.microsoft.com/office/powerpoint/2010/main" xmlns="" val="2091753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family</a:t>
            </a:r>
            <a:endParaRPr lang="en-US" dirty="0"/>
          </a:p>
        </p:txBody>
      </p:sp>
      <p:sp>
        <p:nvSpPr>
          <p:cNvPr id="8" name="Content Placeholder 2"/>
          <p:cNvSpPr txBox="1">
            <a:spLocks/>
          </p:cNvSpPr>
          <p:nvPr/>
        </p:nvSpPr>
        <p:spPr>
          <a:xfrm>
            <a:off x="4640826" y="2011928"/>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p:txBody>
      </p:sp>
      <p:sp>
        <p:nvSpPr>
          <p:cNvPr id="9" name="Content Placeholder 2"/>
          <p:cNvSpPr txBox="1">
            <a:spLocks/>
          </p:cNvSpPr>
          <p:nvPr/>
        </p:nvSpPr>
        <p:spPr>
          <a:xfrm>
            <a:off x="457200" y="1295400"/>
            <a:ext cx="86868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1">
              <a:buNone/>
            </a:pPr>
            <a:r>
              <a:rPr lang="en-US" sz="1800" dirty="0" smtClean="0">
                <a:solidFill>
                  <a:schemeClr val="tx1">
                    <a:lumMod val="50000"/>
                    <a:lumOff val="50000"/>
                  </a:schemeClr>
                </a:solidFill>
                <a:latin typeface="Avenir Roman"/>
                <a:cs typeface="Avenir Roman"/>
              </a:rPr>
              <a:t>I grew up in a very large family!  I have 4 brothers and 4 sisters.  I am the eighth </a:t>
            </a:r>
            <a:r>
              <a:rPr lang="en-US" sz="1800" dirty="0" smtClean="0">
                <a:solidFill>
                  <a:schemeClr val="tx1">
                    <a:lumMod val="50000"/>
                    <a:lumOff val="50000"/>
                  </a:schemeClr>
                </a:solidFill>
                <a:latin typeface="Avenir Roman"/>
                <a:cs typeface="Avenir Roman"/>
              </a:rPr>
              <a:t>child of nine.  I was the second in the family to attend University.</a:t>
            </a:r>
            <a:endParaRPr lang="en-US" sz="1800" dirty="0" smtClean="0">
              <a:solidFill>
                <a:schemeClr val="tx1">
                  <a:lumMod val="50000"/>
                  <a:lumOff val="50000"/>
                </a:schemeClr>
              </a:solidFill>
              <a:latin typeface="Avenir Roman"/>
              <a:cs typeface="Avenir Roman"/>
            </a:endParaRPr>
          </a:p>
          <a:p>
            <a:pPr lvl="1"/>
            <a:endParaRPr lang="en-US" sz="1800" dirty="0">
              <a:solidFill>
                <a:schemeClr val="tx1">
                  <a:lumMod val="50000"/>
                  <a:lumOff val="50000"/>
                </a:schemeClr>
              </a:solidFill>
              <a:latin typeface="Avenir Roman"/>
              <a:cs typeface="Avenir Roman"/>
            </a:endParaRPr>
          </a:p>
          <a:p>
            <a:pPr lvl="1"/>
            <a:endParaRPr lang="en-US" sz="1800" dirty="0" smtClean="0">
              <a:solidFill>
                <a:schemeClr val="tx1">
                  <a:lumMod val="50000"/>
                  <a:lumOff val="50000"/>
                </a:schemeClr>
              </a:solidFill>
              <a:latin typeface="Avenir Roman"/>
              <a:cs typeface="Avenir Roman"/>
            </a:endParaRPr>
          </a:p>
          <a:p>
            <a:pPr marL="0" indent="0">
              <a:buFont typeface="Arial" pitchFamily="34" charset="0"/>
              <a:buNone/>
            </a:pPr>
            <a:endParaRPr lang="en-US" sz="2400" dirty="0">
              <a:solidFill>
                <a:schemeClr val="tx1">
                  <a:lumMod val="50000"/>
                  <a:lumOff val="50000"/>
                </a:schemeClr>
              </a:solidFill>
              <a:latin typeface="Avenir Roman"/>
              <a:cs typeface="Avenir Roman"/>
            </a:endParaRPr>
          </a:p>
        </p:txBody>
      </p:sp>
      <p:sp>
        <p:nvSpPr>
          <p:cNvPr id="15" name="Footer Placeholder 14"/>
          <p:cNvSpPr>
            <a:spLocks noGrp="1"/>
          </p:cNvSpPr>
          <p:nvPr>
            <p:ph type="ftr" sz="quarter" idx="11"/>
          </p:nvPr>
        </p:nvSpPr>
        <p:spPr/>
        <p:txBody>
          <a:bodyPr/>
          <a:lstStyle/>
          <a:p>
            <a:r>
              <a:rPr lang="en-US" smtClean="0"/>
              <a:t>Youth Business : ALLIANCE</a:t>
            </a:r>
            <a:endParaRPr lang="en-US" dirty="0" smtClean="0"/>
          </a:p>
        </p:txBody>
      </p:sp>
      <p:sp>
        <p:nvSpPr>
          <p:cNvPr id="16" name="Slide Number Placeholder 15"/>
          <p:cNvSpPr>
            <a:spLocks noGrp="1"/>
          </p:cNvSpPr>
          <p:nvPr>
            <p:ph type="sldNum" sz="quarter" idx="12"/>
          </p:nvPr>
        </p:nvSpPr>
        <p:spPr/>
        <p:txBody>
          <a:bodyPr/>
          <a:lstStyle/>
          <a:p>
            <a:fld id="{83563B19-5B2B-4AAC-A66D-8FF7C83E8865}" type="slidenum">
              <a:rPr lang="en-US" smtClean="0"/>
              <a:pPr/>
              <a:t>4</a:t>
            </a:fld>
            <a:endParaRPr lang="en-US"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315864" y="2112554"/>
            <a:ext cx="2808336" cy="3935747"/>
          </a:xfr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52800" y="2451940"/>
            <a:ext cx="5683621" cy="3232150"/>
          </a:xfrm>
          <a:prstGeom prst="rect">
            <a:avLst/>
          </a:prstGeom>
        </p:spPr>
      </p:pic>
    </p:spTree>
    <p:extLst>
      <p:ext uri="{BB962C8B-B14F-4D97-AF65-F5344CB8AC3E}">
        <p14:creationId xmlns:p14="http://schemas.microsoft.com/office/powerpoint/2010/main" xmlns="" val="3654111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MY HIGH SCHOOL</a:t>
            </a:r>
            <a:endParaRPr lang="en-US" dirty="0"/>
          </a:p>
        </p:txBody>
      </p:sp>
      <p:sp>
        <p:nvSpPr>
          <p:cNvPr id="3" name="Content Placeholder 2"/>
          <p:cNvSpPr>
            <a:spLocks noGrp="1"/>
          </p:cNvSpPr>
          <p:nvPr>
            <p:ph idx="1"/>
          </p:nvPr>
        </p:nvSpPr>
        <p:spPr/>
        <p:txBody>
          <a:bodyPr/>
          <a:lstStyle/>
          <a:p>
            <a:pPr algn="ctr"/>
            <a:r>
              <a:rPr lang="en-US" dirty="0" smtClean="0"/>
              <a:t>I attended Santa Paula High School in </a:t>
            </a:r>
            <a:r>
              <a:rPr lang="en-US" dirty="0" smtClean="0"/>
              <a:t>Santa Paula, California</a:t>
            </a:r>
            <a:r>
              <a:rPr lang="en-US" dirty="0" smtClean="0"/>
              <a:t> which is located in Ventura County.</a:t>
            </a:r>
            <a:endParaRPr lang="en-US" dirty="0" smtClean="0"/>
          </a:p>
          <a:p>
            <a:pPr algn="ctr"/>
            <a:endParaRPr lang="en-US" dirty="0"/>
          </a:p>
        </p:txBody>
      </p:sp>
      <p:sp>
        <p:nvSpPr>
          <p:cNvPr id="8" name="TextBox 7"/>
          <p:cNvSpPr txBox="1"/>
          <p:nvPr/>
        </p:nvSpPr>
        <p:spPr>
          <a:xfrm>
            <a:off x="2057400" y="4953000"/>
            <a:ext cx="5444332" cy="369332"/>
          </a:xfrm>
          <a:prstGeom prst="rect">
            <a:avLst/>
          </a:prstGeom>
          <a:noFill/>
        </p:spPr>
        <p:txBody>
          <a:bodyPr wrap="none" rtlCol="0">
            <a:spAutoFit/>
          </a:bodyPr>
          <a:lstStyle/>
          <a:p>
            <a:pPr algn="ctr"/>
            <a:r>
              <a:rPr lang="en-US" dirty="0" smtClean="0">
                <a:solidFill>
                  <a:schemeClr val="tx1">
                    <a:lumMod val="50000"/>
                    <a:lumOff val="50000"/>
                  </a:schemeClr>
                </a:solidFill>
              </a:rPr>
              <a:t>(Insert map or image of high school or mascot etc. here)</a:t>
            </a:r>
            <a:endParaRPr lang="en-US" dirty="0">
              <a:solidFill>
                <a:schemeClr val="tx1">
                  <a:lumMod val="50000"/>
                  <a:lumOff val="50000"/>
                </a:schemeClr>
              </a:solidFill>
            </a:endParaRPr>
          </a:p>
        </p:txBody>
      </p:sp>
      <p:pic>
        <p:nvPicPr>
          <p:cNvPr id="1026" name="Picture 2" descr="Spanaway, W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8800" y="4070450"/>
            <a:ext cx="1295400" cy="673001"/>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Footer Placeholder 10"/>
          <p:cNvSpPr>
            <a:spLocks noGrp="1"/>
          </p:cNvSpPr>
          <p:nvPr>
            <p:ph type="ftr" sz="quarter" idx="11"/>
          </p:nvPr>
        </p:nvSpPr>
        <p:spPr/>
        <p:txBody>
          <a:bodyPr/>
          <a:lstStyle/>
          <a:p>
            <a:r>
              <a:rPr lang="en-US" smtClean="0"/>
              <a:t>Youth Business : ALLIANCE</a:t>
            </a:r>
            <a:endParaRPr lang="en-US" dirty="0" smtClean="0"/>
          </a:p>
        </p:txBody>
      </p:sp>
      <p:sp>
        <p:nvSpPr>
          <p:cNvPr id="12" name="Slide Number Placeholder 11"/>
          <p:cNvSpPr>
            <a:spLocks noGrp="1"/>
          </p:cNvSpPr>
          <p:nvPr>
            <p:ph type="sldNum" sz="quarter" idx="12"/>
          </p:nvPr>
        </p:nvSpPr>
        <p:spPr/>
        <p:txBody>
          <a:bodyPr/>
          <a:lstStyle/>
          <a:p>
            <a:fld id="{83563B19-5B2B-4AAC-A66D-8FF7C83E8865}" type="slidenum">
              <a:rPr lang="en-US" smtClean="0"/>
              <a:pPr/>
              <a:t>5</a:t>
            </a:fld>
            <a:endParaRPr lang="en-US" dirty="0"/>
          </a:p>
        </p:txBody>
      </p:sp>
    </p:spTree>
    <p:extLst>
      <p:ext uri="{BB962C8B-B14F-4D97-AF65-F5344CB8AC3E}">
        <p14:creationId xmlns:p14="http://schemas.microsoft.com/office/powerpoint/2010/main" xmlns="" val="3674165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High School</a:t>
            </a:r>
            <a:endParaRPr lang="en-US" dirty="0"/>
          </a:p>
        </p:txBody>
      </p:sp>
      <p:sp>
        <p:nvSpPr>
          <p:cNvPr id="3" name="Content Placeholder 2"/>
          <p:cNvSpPr>
            <a:spLocks noGrp="1"/>
          </p:cNvSpPr>
          <p:nvPr>
            <p:ph idx="1"/>
          </p:nvPr>
        </p:nvSpPr>
        <p:spPr/>
        <p:txBody>
          <a:bodyPr/>
          <a:lstStyle/>
          <a:p>
            <a:r>
              <a:rPr lang="en-US" dirty="0" smtClean="0"/>
              <a:t>As a HS student I was very outgoing, athletic and really interested in my </a:t>
            </a:r>
            <a:r>
              <a:rPr lang="en-US" dirty="0" smtClean="0"/>
              <a:t>classes.  I competed in a “Miss Mexicana” pageant which I won and was given scholarship monies and a trip to Mexico.</a:t>
            </a:r>
          </a:p>
          <a:p>
            <a:r>
              <a:rPr lang="en-US" dirty="0" smtClean="0"/>
              <a:t>…………………………………….</a:t>
            </a:r>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71800" y="3886200"/>
            <a:ext cx="3048000" cy="2286000"/>
          </a:xfrm>
          <a:prstGeom prst="rect">
            <a:avLst/>
          </a:prstGeom>
        </p:spPr>
      </p:pic>
      <p:sp>
        <p:nvSpPr>
          <p:cNvPr id="6" name="TextBox 5"/>
          <p:cNvSpPr txBox="1"/>
          <p:nvPr/>
        </p:nvSpPr>
        <p:spPr>
          <a:xfrm>
            <a:off x="3124200" y="6324600"/>
            <a:ext cx="2839239" cy="369332"/>
          </a:xfrm>
          <a:prstGeom prst="rect">
            <a:avLst/>
          </a:prstGeom>
          <a:noFill/>
        </p:spPr>
        <p:txBody>
          <a:bodyPr wrap="none" rtlCol="0">
            <a:spAutoFit/>
          </a:bodyPr>
          <a:lstStyle/>
          <a:p>
            <a:r>
              <a:rPr lang="en-US" dirty="0" smtClean="0">
                <a:solidFill>
                  <a:schemeClr val="tx1">
                    <a:lumMod val="50000"/>
                    <a:lumOff val="50000"/>
                  </a:schemeClr>
                </a:solidFill>
              </a:rPr>
              <a:t>Here is a picture of me in HS</a:t>
            </a:r>
            <a:endParaRPr lang="en-US" dirty="0">
              <a:solidFill>
                <a:schemeClr val="tx1">
                  <a:lumMod val="50000"/>
                  <a:lumOff val="50000"/>
                </a:schemeClr>
              </a:solidFill>
            </a:endParaRPr>
          </a:p>
        </p:txBody>
      </p:sp>
      <p:sp>
        <p:nvSpPr>
          <p:cNvPr id="10" name="Footer Placeholder 9"/>
          <p:cNvSpPr>
            <a:spLocks noGrp="1"/>
          </p:cNvSpPr>
          <p:nvPr>
            <p:ph type="ftr" sz="quarter" idx="11"/>
          </p:nvPr>
        </p:nvSpPr>
        <p:spPr/>
        <p:txBody>
          <a:bodyPr/>
          <a:lstStyle/>
          <a:p>
            <a:r>
              <a:rPr lang="en-US" smtClean="0"/>
              <a:t>Youth Business : ALLIANCE</a:t>
            </a:r>
            <a:endParaRPr lang="en-US" dirty="0" smtClean="0"/>
          </a:p>
        </p:txBody>
      </p:sp>
      <p:sp>
        <p:nvSpPr>
          <p:cNvPr id="11" name="Slide Number Placeholder 10"/>
          <p:cNvSpPr>
            <a:spLocks noGrp="1"/>
          </p:cNvSpPr>
          <p:nvPr>
            <p:ph type="sldNum" sz="quarter" idx="12"/>
          </p:nvPr>
        </p:nvSpPr>
        <p:spPr/>
        <p:txBody>
          <a:bodyPr/>
          <a:lstStyle/>
          <a:p>
            <a:fld id="{83563B19-5B2B-4AAC-A66D-8FF7C83E8865}" type="slidenum">
              <a:rPr lang="en-US" smtClean="0"/>
              <a:pPr/>
              <a:t>6</a:t>
            </a:fld>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90800" y="2808419"/>
            <a:ext cx="3810000" cy="3424106"/>
          </a:xfrm>
          <a:prstGeom prst="rect">
            <a:avLst/>
          </a:prstGeom>
        </p:spPr>
      </p:pic>
    </p:spTree>
    <p:extLst>
      <p:ext uri="{BB962C8B-B14F-4D97-AF65-F5344CB8AC3E}">
        <p14:creationId xmlns:p14="http://schemas.microsoft.com/office/powerpoint/2010/main" xmlns="" val="1956416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High School</a:t>
            </a:r>
            <a:endParaRPr lang="en-US" dirty="0"/>
          </a:p>
        </p:txBody>
      </p:sp>
      <p:sp>
        <p:nvSpPr>
          <p:cNvPr id="3" name="Content Placeholder 2"/>
          <p:cNvSpPr>
            <a:spLocks noGrp="1"/>
          </p:cNvSpPr>
          <p:nvPr>
            <p:ph idx="1"/>
          </p:nvPr>
        </p:nvSpPr>
        <p:spPr/>
        <p:txBody>
          <a:bodyPr/>
          <a:lstStyle/>
          <a:p>
            <a:r>
              <a:rPr lang="en-US" dirty="0" smtClean="0"/>
              <a:t>Things that I really liked in High School were:</a:t>
            </a:r>
          </a:p>
          <a:p>
            <a:pPr lvl="1">
              <a:buNone/>
            </a:pPr>
            <a:r>
              <a:rPr lang="en-US" dirty="0" smtClean="0"/>
              <a:t>I really enjoyed playing tennis, cheerleading and going to proms.</a:t>
            </a:r>
          </a:p>
          <a:p>
            <a:pPr lvl="1">
              <a:buNone/>
            </a:pPr>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7</a:t>
            </a:fld>
            <a:endParaRPr lang="en-US" dirty="0"/>
          </a:p>
        </p:txBody>
      </p:sp>
    </p:spTree>
    <p:extLst>
      <p:ext uri="{BB962C8B-B14F-4D97-AF65-F5344CB8AC3E}">
        <p14:creationId xmlns:p14="http://schemas.microsoft.com/office/powerpoint/2010/main" xmlns="" val="227878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High School</a:t>
            </a:r>
            <a:endParaRPr lang="en-US" dirty="0"/>
          </a:p>
        </p:txBody>
      </p:sp>
      <p:sp>
        <p:nvSpPr>
          <p:cNvPr id="3" name="Content Placeholder 2"/>
          <p:cNvSpPr>
            <a:spLocks noGrp="1"/>
          </p:cNvSpPr>
          <p:nvPr>
            <p:ph idx="1"/>
          </p:nvPr>
        </p:nvSpPr>
        <p:spPr/>
        <p:txBody>
          <a:bodyPr/>
          <a:lstStyle/>
          <a:p>
            <a:r>
              <a:rPr lang="en-US" dirty="0" smtClean="0"/>
              <a:t>Things that felt difficult or challenging for me while I was in High School were:</a:t>
            </a:r>
          </a:p>
          <a:p>
            <a:r>
              <a:rPr lang="en-US" dirty="0" smtClean="0"/>
              <a:t>Managing my time between academics, sports, work and family.</a:t>
            </a:r>
          </a:p>
          <a:p>
            <a:r>
              <a:rPr lang="en-US" dirty="0" smtClean="0"/>
              <a:t>Also, Chemistry was particularly difficult for me.</a:t>
            </a:r>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8</a:t>
            </a:fld>
            <a:endParaRPr lang="en-US" dirty="0"/>
          </a:p>
        </p:txBody>
      </p:sp>
    </p:spTree>
    <p:extLst>
      <p:ext uri="{BB962C8B-B14F-4D97-AF65-F5344CB8AC3E}">
        <p14:creationId xmlns:p14="http://schemas.microsoft.com/office/powerpoint/2010/main" xmlns="" val="1848056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High School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Jobs I worked while I was in High School were:</a:t>
            </a:r>
          </a:p>
          <a:p>
            <a:r>
              <a:rPr lang="en-US" dirty="0" smtClean="0"/>
              <a:t>1.  Delivering Pizza!  My best friend and I worked for a company called Double Deal Pizza where you got two pizzas for the price of 1 and so they would send us out to deliver the pizzas </a:t>
            </a:r>
            <a:r>
              <a:rPr lang="en-US" dirty="0" err="1" smtClean="0"/>
              <a:t>together..get</a:t>
            </a:r>
            <a:r>
              <a:rPr lang="en-US" dirty="0" smtClean="0"/>
              <a:t> it?? Double Deal.  Kind of silly but it was their marketing ploy.</a:t>
            </a:r>
          </a:p>
          <a:p>
            <a:endParaRPr lang="en-US" dirty="0" smtClean="0"/>
          </a:p>
          <a:p>
            <a:r>
              <a:rPr lang="en-US" dirty="0" smtClean="0"/>
              <a:t>2.  I also worked as a front desk manager for a historical hotel called the Glen Tavern Inn.  The hotel was built in 1934 and is known to be haunted by a ghost named “Cal” who was allegedly shot during a poker game.  He is known to visit guests in room 307…the ghost room.</a:t>
            </a:r>
          </a:p>
          <a:p>
            <a:r>
              <a:rPr lang="en-US" dirty="0" smtClean="0"/>
              <a:t>3.  Doctor’s Assistant- one summer I worked for a clinic called “</a:t>
            </a:r>
            <a:r>
              <a:rPr lang="en-US" dirty="0" err="1" smtClean="0"/>
              <a:t>Clinicas</a:t>
            </a:r>
            <a:r>
              <a:rPr lang="en-US" dirty="0" smtClean="0"/>
              <a:t> Del Camino Real” for a great program that was created to assist high school students understand what doctors really did from day to </a:t>
            </a:r>
            <a:r>
              <a:rPr lang="en-US" dirty="0" err="1" smtClean="0"/>
              <a:t>day..at</a:t>
            </a:r>
            <a:r>
              <a:rPr lang="en-US" dirty="0" smtClean="0"/>
              <a:t> the time I wanted to be a doctor.  It was a great experience and I got to watch a hip surgery at Santa Paula Hospital.</a:t>
            </a:r>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9</a:t>
            </a:fld>
            <a:endParaRPr lang="en-US" dirty="0"/>
          </a:p>
        </p:txBody>
      </p:sp>
    </p:spTree>
    <p:extLst>
      <p:ext uri="{BB962C8B-B14F-4D97-AF65-F5344CB8AC3E}">
        <p14:creationId xmlns:p14="http://schemas.microsoft.com/office/powerpoint/2010/main" xmlns="" val="2751931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576</TotalTime>
  <Words>1829</Words>
  <Application>Microsoft Office PowerPoint</Application>
  <PresentationFormat>On-screen Show (4:3)</PresentationFormat>
  <Paragraphs>216</Paragraphs>
  <Slides>25</Slides>
  <Notes>20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Executive</vt:lpstr>
      <vt:lpstr>YBA GUEST  Speaker</vt:lpstr>
      <vt:lpstr>INTRODUCTION</vt:lpstr>
      <vt:lpstr>My childhood</vt:lpstr>
      <vt:lpstr>My family</vt:lpstr>
      <vt:lpstr>MY HIGH SCHOOL</vt:lpstr>
      <vt:lpstr>High School</vt:lpstr>
      <vt:lpstr>High School</vt:lpstr>
      <vt:lpstr>High School</vt:lpstr>
      <vt:lpstr>High School</vt:lpstr>
      <vt:lpstr>Getting in to College</vt:lpstr>
      <vt:lpstr>College</vt:lpstr>
      <vt:lpstr>College</vt:lpstr>
      <vt:lpstr>College</vt:lpstr>
      <vt:lpstr>College</vt:lpstr>
      <vt:lpstr>College</vt:lpstr>
      <vt:lpstr>Getting a job after College</vt:lpstr>
      <vt:lpstr>This is My Company</vt:lpstr>
      <vt:lpstr>My Career Path</vt:lpstr>
      <vt:lpstr>My Career</vt:lpstr>
      <vt:lpstr>My Career</vt:lpstr>
      <vt:lpstr>My role within organization</vt:lpstr>
      <vt:lpstr>Compensation at my company  </vt:lpstr>
      <vt:lpstr>More than just work</vt:lpstr>
      <vt:lpstr>Do it all over again?</vt:lpstr>
      <vt:lpstr>QUESTION AND ANSWER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Cal Tech Info</cp:lastModifiedBy>
  <cp:revision>47</cp:revision>
  <dcterms:created xsi:type="dcterms:W3CDTF">2013-01-02T21:12:08Z</dcterms:created>
  <dcterms:modified xsi:type="dcterms:W3CDTF">2015-05-11T21:42:06Z</dcterms:modified>
</cp:coreProperties>
</file>