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83" r:id="rId6"/>
    <p:sldId id="260" r:id="rId7"/>
    <p:sldId id="261" r:id="rId8"/>
    <p:sldId id="262" r:id="rId9"/>
    <p:sldId id="284" r:id="rId10"/>
    <p:sldId id="265" r:id="rId11"/>
    <p:sldId id="266" r:id="rId12"/>
    <p:sldId id="267" r:id="rId13"/>
    <p:sldId id="285" r:id="rId14"/>
    <p:sldId id="287" r:id="rId15"/>
    <p:sldId id="293" r:id="rId16"/>
    <p:sldId id="288" r:id="rId17"/>
    <p:sldId id="270" r:id="rId18"/>
    <p:sldId id="272" r:id="rId19"/>
    <p:sldId id="273" r:id="rId20"/>
    <p:sldId id="275" r:id="rId21"/>
    <p:sldId id="290" r:id="rId22"/>
    <p:sldId id="282" r:id="rId23"/>
    <p:sldId id="289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8917" autoAdjust="0"/>
    <p:restoredTop sz="98932" autoAdjust="0"/>
  </p:normalViewPr>
  <p:slideViewPr>
    <p:cSldViewPr>
      <p:cViewPr>
        <p:scale>
          <a:sx n="76" d="100"/>
          <a:sy n="76" d="100"/>
        </p:scale>
        <p:origin x="-1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 custT="1"/>
      <dgm:spPr/>
      <dgm:t>
        <a:bodyPr/>
        <a:lstStyle/>
        <a:p>
          <a:r>
            <a:rPr lang="en-US" sz="2400" dirty="0" smtClean="0"/>
            <a:t>Sr. Partner</a:t>
          </a:r>
          <a:endParaRPr lang="en-US" sz="2400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 sz="2400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 sz="2400"/>
        </a:p>
      </dgm:t>
    </dgm:pt>
    <dgm:pt modelId="{D9C02DA3-C6B7-4D93-8991-1C07FDEDC3DB}">
      <dgm:prSet phldrT="[Text]" custT="1"/>
      <dgm:spPr/>
      <dgm:t>
        <a:bodyPr/>
        <a:lstStyle/>
        <a:p>
          <a:r>
            <a:rPr lang="en-US" sz="2400" dirty="0" smtClean="0"/>
            <a:t>Biz Dev</a:t>
          </a:r>
          <a:endParaRPr lang="en-US" sz="2400" dirty="0"/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 sz="2400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 sz="2400"/>
        </a:p>
      </dgm:t>
    </dgm:pt>
    <dgm:pt modelId="{F55AD092-43F5-48C4-A886-A1E39F0F525F}">
      <dgm:prSet phldrT="[Text]" custT="1"/>
      <dgm:spPr/>
      <dgm:t>
        <a:bodyPr/>
        <a:lstStyle/>
        <a:p>
          <a:r>
            <a:rPr lang="en-US" sz="2400" dirty="0" smtClean="0"/>
            <a:t>Account Management</a:t>
          </a:r>
          <a:endParaRPr lang="en-US" sz="2400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 sz="2400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 sz="2400"/>
        </a:p>
      </dgm:t>
    </dgm:pt>
    <dgm:pt modelId="{F889E4E3-6AAB-408B-A8FE-395C6F807CD5}">
      <dgm:prSet phldrT="[Text]" custT="1"/>
      <dgm:spPr/>
      <dgm:t>
        <a:bodyPr/>
        <a:lstStyle/>
        <a:p>
          <a:r>
            <a:rPr lang="en-US" sz="2400" dirty="0" smtClean="0"/>
            <a:t>Management</a:t>
          </a:r>
          <a:endParaRPr lang="en-US" sz="2400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 sz="2400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 sz="2400"/>
        </a:p>
      </dgm:t>
    </dgm:pt>
    <dgm:pt modelId="{87D97AA4-2130-4893-BAD5-DE646D7E6E78}">
      <dgm:prSet phldrT="[Text]" custT="1"/>
      <dgm:spPr/>
      <dgm:t>
        <a:bodyPr/>
        <a:lstStyle/>
        <a:p>
          <a:r>
            <a:rPr lang="en-US" sz="2400" dirty="0" smtClean="0"/>
            <a:t>Strategy</a:t>
          </a:r>
          <a:endParaRPr lang="en-US" sz="2400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 sz="2400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 sz="2400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 custScaleY="128124" custLinFactNeighborX="-476" custLinFactNeighborY="-1143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 custScaleX="235039" custScaleY="101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 custScaleX="237949" custScaleY="138145" custRadScaleRad="129045" custRadScaleInc="-5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 custScaleX="235039" custScaleY="940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 custScaleX="230694" custScaleY="138145" custRadScaleRad="128786" custRadScaleInc="-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1861564" y="471433"/>
          <a:ext cx="3482283" cy="3482283"/>
        </a:xfrm>
        <a:prstGeom prst="blockArc">
          <a:avLst>
            <a:gd name="adj1" fmla="val 10624791"/>
            <a:gd name="adj2" fmla="val 1720836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1862773" y="616348"/>
          <a:ext cx="3482283" cy="3482283"/>
        </a:xfrm>
        <a:prstGeom prst="blockArc">
          <a:avLst>
            <a:gd name="adj1" fmla="val 4394194"/>
            <a:gd name="adj2" fmla="val 1091781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851921" y="618807"/>
          <a:ext cx="3482283" cy="3482283"/>
        </a:xfrm>
        <a:prstGeom prst="blockArc">
          <a:avLst>
            <a:gd name="adj1" fmla="val 21322921"/>
            <a:gd name="adj2" fmla="val 6422899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846434" y="471011"/>
          <a:ext cx="3482283" cy="3482283"/>
        </a:xfrm>
        <a:prstGeom prst="blockArc">
          <a:avLst>
            <a:gd name="adj1" fmla="val 15188695"/>
            <a:gd name="adj2" fmla="val 2196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276590" y="1219213"/>
          <a:ext cx="1603325" cy="2054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Sr. Partner</a:t>
          </a:r>
          <a:endParaRPr lang="en-US" sz="2400" kern="1200" dirty="0"/>
        </a:p>
      </dsp:txBody>
      <dsp:txXfrm>
        <a:off x="3511392" y="1520050"/>
        <a:ext cx="1133721" cy="1452570"/>
      </dsp:txXfrm>
    </dsp:sp>
    <dsp:sp modelId="{D9D4D7BA-BA6D-4356-875A-E65D17B87A66}">
      <dsp:nvSpPr>
        <dsp:cNvPr id="0" name=""/>
        <dsp:cNvSpPr/>
      </dsp:nvSpPr>
      <dsp:spPr>
        <a:xfrm>
          <a:off x="2775489" y="12123"/>
          <a:ext cx="2637907" cy="1144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Biz Dev</a:t>
          </a:r>
          <a:endParaRPr lang="en-US" sz="2400" kern="1200" dirty="0"/>
        </a:p>
      </dsp:txBody>
      <dsp:txXfrm>
        <a:off x="3161802" y="179761"/>
        <a:ext cx="1865281" cy="809430"/>
      </dsp:txXfrm>
    </dsp:sp>
    <dsp:sp modelId="{008CD76D-B43E-4EBF-81AA-AEB4E66BE8A8}">
      <dsp:nvSpPr>
        <dsp:cNvPr id="0" name=""/>
        <dsp:cNvSpPr/>
      </dsp:nvSpPr>
      <dsp:spPr>
        <a:xfrm>
          <a:off x="4952995" y="1447799"/>
          <a:ext cx="2670567" cy="1550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Account Management</a:t>
          </a:r>
          <a:endParaRPr lang="en-US" sz="2400" kern="1200" dirty="0"/>
        </a:p>
      </dsp:txBody>
      <dsp:txXfrm>
        <a:off x="5344090" y="1674856"/>
        <a:ext cx="1888377" cy="1096325"/>
      </dsp:txXfrm>
    </dsp:sp>
    <dsp:sp modelId="{FFD7FA97-F812-44A1-9631-DDE8B26B7B7A}">
      <dsp:nvSpPr>
        <dsp:cNvPr id="0" name=""/>
        <dsp:cNvSpPr/>
      </dsp:nvSpPr>
      <dsp:spPr>
        <a:xfrm>
          <a:off x="2775489" y="3458065"/>
          <a:ext cx="2637907" cy="1055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Management</a:t>
          </a:r>
          <a:endParaRPr lang="en-US" sz="2400" kern="1200" dirty="0"/>
        </a:p>
      </dsp:txBody>
      <dsp:txXfrm>
        <a:off x="3161802" y="3612679"/>
        <a:ext cx="1865281" cy="746545"/>
      </dsp:txXfrm>
    </dsp:sp>
    <dsp:sp modelId="{8BAFBFE4-9AC3-4939-AF41-F8EBDA8E0FC1}">
      <dsp:nvSpPr>
        <dsp:cNvPr id="0" name=""/>
        <dsp:cNvSpPr/>
      </dsp:nvSpPr>
      <dsp:spPr>
        <a:xfrm>
          <a:off x="609604" y="1523997"/>
          <a:ext cx="2589142" cy="1550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Strategy</a:t>
          </a:r>
          <a:endParaRPr lang="en-US" sz="2400" kern="1200" dirty="0"/>
        </a:p>
      </dsp:txBody>
      <dsp:txXfrm>
        <a:off x="988775" y="1751054"/>
        <a:ext cx="1830800" cy="1096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43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uc+berkeley/@37.871899,-122.25854,13z/data=!4m2!3m1!1s0x0:0xda8034ea3b6b3289?sa=X&amp;ei=QjfcVLKcJcnsoASHoYDICg&amp;ved=0CIYBEPwSMB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google.com/url?url=https://plus.google.com/u/0/101698591770630519278&amp;rct=j&amp;q=&amp;esrc=s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notre+dame+high+school+san+jose/@37.328337,-121.882558,15z/data=!4m2!3m1!1s0x0:0x64f96130a08c97da?sa=X&amp;ei=VTXcVNu4N9e2oQTGloKQAQ&amp;ved=0CH4Q_BIwD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err="1" smtClean="0">
                <a:latin typeface="Bauhaus 93" pitchFamily="82" charset="0"/>
              </a:rPr>
              <a:t>kimberly</a:t>
            </a:r>
            <a:r>
              <a:rPr lang="en-US" sz="7200" dirty="0" smtClean="0">
                <a:latin typeface="Bauhaus 93" pitchFamily="82" charset="0"/>
              </a:rPr>
              <a:t> yang</a:t>
            </a:r>
            <a:r>
              <a:rPr lang="en-US" sz="7200" dirty="0" smtClean="0">
                <a:latin typeface="Bauhaus 93" pitchFamily="82" charset="0"/>
              </a:rPr>
              <a:t/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2.17.15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Learning to Run on my own… COLLEGE!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endParaRPr lang="en-US" dirty="0" smtClean="0"/>
          </a:p>
          <a:p>
            <a:pPr algn="ctr"/>
            <a:r>
              <a:rPr lang="en-US" sz="2800" dirty="0" smtClean="0"/>
              <a:t>I </a:t>
            </a:r>
            <a:r>
              <a:rPr lang="en-US" sz="2800" dirty="0" smtClean="0"/>
              <a:t>attended </a:t>
            </a:r>
            <a:r>
              <a:rPr lang="en-US" sz="2800" dirty="0" smtClean="0"/>
              <a:t>UC Berkeley</a:t>
            </a:r>
            <a:r>
              <a:rPr lang="en-US" sz="2800" dirty="0" smtClean="0"/>
              <a:t>  </a:t>
            </a:r>
            <a:r>
              <a:rPr lang="en-US" sz="2800" dirty="0" smtClean="0"/>
              <a:t>in </a:t>
            </a:r>
            <a:r>
              <a:rPr lang="en-US" sz="2800" dirty="0" smtClean="0"/>
              <a:t>Berkeley, CA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61573" y="4836763"/>
            <a:ext cx="115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Bears! </a:t>
            </a:r>
            <a:endParaRPr lang="en-US" dirty="0"/>
          </a:p>
        </p:txBody>
      </p:sp>
      <p:pic>
        <p:nvPicPr>
          <p:cNvPr id="2051" name="Picture 3" descr="Map of uc berkele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81" y="3003519"/>
            <a:ext cx="3886200" cy="216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Image result for uc berkeley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498600" y="-153035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58" y="2819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Activities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Extra $$$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Intramural volleyball, basketball, indoor soccer</a:t>
            </a:r>
          </a:p>
          <a:p>
            <a:r>
              <a:rPr lang="en-US" sz="2800" dirty="0" smtClean="0"/>
              <a:t>Attended CAL football games, fraternity /sorority parties</a:t>
            </a:r>
          </a:p>
          <a:p>
            <a:r>
              <a:rPr lang="en-US" sz="2800" dirty="0" smtClean="0"/>
              <a:t>PARTIED in SF</a:t>
            </a:r>
          </a:p>
          <a:p>
            <a:r>
              <a:rPr lang="en-US" sz="2800" dirty="0" smtClean="0"/>
              <a:t>Volunteered to teach at </a:t>
            </a:r>
            <a:r>
              <a:rPr lang="en-US" sz="2800" dirty="0"/>
              <a:t>year round </a:t>
            </a:r>
            <a:r>
              <a:rPr lang="en-US" sz="2800" dirty="0" smtClean="0"/>
              <a:t>school –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graders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International House as admin</a:t>
            </a:r>
          </a:p>
          <a:p>
            <a:r>
              <a:rPr lang="en-US" sz="2800" dirty="0" smtClean="0"/>
              <a:t>Promoted at clubs and go-go danced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Go Bears! 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1984592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400"/>
            <a:ext cx="4040188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FUN! FUN! FUN!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2400" y="1676400"/>
            <a:ext cx="4041775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YAWN…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FILM 173</a:t>
            </a:r>
          </a:p>
          <a:p>
            <a:r>
              <a:rPr lang="en-US" sz="2800" dirty="0" smtClean="0"/>
              <a:t>Journalism/Broadcasting</a:t>
            </a:r>
          </a:p>
          <a:p>
            <a:r>
              <a:rPr lang="en-US" sz="2800" dirty="0" smtClean="0"/>
              <a:t>Psychology</a:t>
            </a:r>
          </a:p>
          <a:p>
            <a:r>
              <a:rPr lang="en-US" sz="2800" dirty="0" smtClean="0"/>
              <a:t>Sociology</a:t>
            </a:r>
          </a:p>
          <a:p>
            <a:r>
              <a:rPr lang="en-US" sz="2800" dirty="0" smtClean="0"/>
              <a:t>Criminal Law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Political Science</a:t>
            </a:r>
          </a:p>
          <a:p>
            <a:r>
              <a:rPr lang="en-US" sz="2800" dirty="0" smtClean="0"/>
              <a:t>Statistics 21</a:t>
            </a:r>
          </a:p>
          <a:p>
            <a:r>
              <a:rPr lang="en-US" sz="2800" dirty="0" smtClean="0"/>
              <a:t>History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Go Bears!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65737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Go Bears!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Things remembered…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Things to learn from…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4041648" cy="391363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Meeting so many brilliant minds… feeling NOT as smart</a:t>
            </a:r>
          </a:p>
          <a:p>
            <a:r>
              <a:rPr lang="en-US" sz="2800" dirty="0" smtClean="0"/>
              <a:t>Meeting so many different people from all walks of life</a:t>
            </a:r>
          </a:p>
          <a:p>
            <a:r>
              <a:rPr lang="en-US" sz="2800" dirty="0" smtClean="0"/>
              <a:t>Naked/strange people on Telegraph</a:t>
            </a:r>
          </a:p>
          <a:p>
            <a:r>
              <a:rPr lang="en-US" sz="2800" dirty="0" smtClean="0"/>
              <a:t>Living on my own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286000"/>
            <a:ext cx="4041648" cy="391318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Responsibility – value of $$$</a:t>
            </a:r>
          </a:p>
          <a:p>
            <a:r>
              <a:rPr lang="en-US" sz="2800" dirty="0" smtClean="0"/>
              <a:t>Easy to be caught up in activities outside of school</a:t>
            </a:r>
          </a:p>
          <a:p>
            <a:r>
              <a:rPr lang="en-US" sz="2800" dirty="0" smtClean="0"/>
              <a:t>It’s important to attend classes (black lightening notes)</a:t>
            </a:r>
          </a:p>
          <a:p>
            <a:pPr marL="0" indent="0">
              <a:buNone/>
            </a:pPr>
            <a:r>
              <a:rPr lang="en-US" sz="2800" dirty="0" smtClean="0"/>
              <a:t>   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057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87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i</a:t>
            </a:r>
            <a:r>
              <a:rPr lang="en-US" dirty="0" smtClean="0">
                <a:latin typeface="Bauhaus 93" panose="04030905020B02020C02" pitchFamily="82" charset="0"/>
              </a:rPr>
              <a:t>nternships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AutoShape 2" descr="http://img3.wikia.nocookie.net/__cb20100419132818/logopedia/images/b/b6/ZDTV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://img3.wikia.nocookie.net/__cb20100419132818/logopedia/images/b/b6/ZDTV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191000"/>
            <a:ext cx="2476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60332"/>
            <a:ext cx="4038600" cy="281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1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c</a:t>
            </a:r>
            <a:r>
              <a:rPr lang="en-US" dirty="0" smtClean="0">
                <a:latin typeface="Bauhaus 93" panose="04030905020B02020C02" pitchFamily="82" charset="0"/>
              </a:rPr>
              <a:t>areer path…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1999: </a:t>
            </a:r>
            <a:r>
              <a:rPr lang="en-US" dirty="0" smtClean="0"/>
              <a:t>Started trying internships to figure out what I DIDN’T want to do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2001: </a:t>
            </a:r>
            <a:r>
              <a:rPr lang="en-US" dirty="0" smtClean="0"/>
              <a:t>Started at </a:t>
            </a:r>
            <a:r>
              <a:rPr lang="en-US" dirty="0" err="1" smtClean="0"/>
              <a:t>TEKsystems</a:t>
            </a:r>
            <a:r>
              <a:rPr lang="en-US" dirty="0" smtClean="0"/>
              <a:t> as an IT recruiter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</a:t>
            </a:r>
            <a:r>
              <a:rPr lang="en-US" dirty="0" smtClean="0"/>
              <a:t>: Packed my things, resigned from TEK and moved down to Los Angeles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2004: </a:t>
            </a:r>
            <a:r>
              <a:rPr lang="en-US" dirty="0" smtClean="0"/>
              <a:t>Started at Robert Half International as Division Director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2005: </a:t>
            </a:r>
            <a:r>
              <a:rPr lang="en-US" dirty="0" smtClean="0"/>
              <a:t>Started at </a:t>
            </a:r>
            <a:r>
              <a:rPr lang="en-US" dirty="0" err="1" smtClean="0"/>
              <a:t>Kforce</a:t>
            </a:r>
            <a:r>
              <a:rPr lang="en-US" dirty="0" smtClean="0"/>
              <a:t> as Market Manager -&gt; Director -&gt; Managing Director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2010: </a:t>
            </a:r>
            <a:r>
              <a:rPr lang="en-US" dirty="0" smtClean="0"/>
              <a:t>Started the LA Tech office for </a:t>
            </a:r>
            <a:r>
              <a:rPr lang="en-US" dirty="0" err="1" smtClean="0"/>
              <a:t>cPrime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2013: </a:t>
            </a:r>
            <a:r>
              <a:rPr lang="en-US" dirty="0" smtClean="0"/>
              <a:t>Started the LA Tech office for Proven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7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First Jobs</a:t>
            </a:r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2225"/>
            <a:ext cx="4525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3200"/>
            <a:ext cx="1866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8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J-O-B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3074" name="Picture 2" descr="IT Recru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7168"/>
            <a:ext cx="2690813" cy="11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oberthalf.com/External_Sites/content/RHALF-UDS/Shared/images/rhalf_logo_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07" y="1703913"/>
            <a:ext cx="2095500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roveninc.com/images/logos/PROVEN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2971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80917"/>
            <a:ext cx="1967442" cy="74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14382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2200" y="1447800"/>
            <a:ext cx="4040188" cy="609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My Clients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 smtClean="0"/>
              <a:t>Walt Disney Company</a:t>
            </a:r>
          </a:p>
          <a:p>
            <a:r>
              <a:rPr lang="en-US" sz="2200" dirty="0" smtClean="0"/>
              <a:t>DirecTV</a:t>
            </a:r>
          </a:p>
          <a:p>
            <a:r>
              <a:rPr lang="en-US" sz="2200" dirty="0" smtClean="0"/>
              <a:t>Mattel</a:t>
            </a:r>
          </a:p>
          <a:p>
            <a:r>
              <a:rPr lang="en-US" sz="2200" dirty="0" smtClean="0"/>
              <a:t>Sony Pictures</a:t>
            </a:r>
          </a:p>
          <a:p>
            <a:r>
              <a:rPr lang="en-US" sz="2200" dirty="0" smtClean="0"/>
              <a:t>NBC Universal</a:t>
            </a:r>
          </a:p>
          <a:p>
            <a:r>
              <a:rPr lang="en-US" sz="2200" dirty="0"/>
              <a:t>Paramount</a:t>
            </a:r>
          </a:p>
          <a:p>
            <a:r>
              <a:rPr lang="en-US" sz="2200" dirty="0" smtClean="0"/>
              <a:t>CBS Studios</a:t>
            </a:r>
            <a:endParaRPr lang="en-US" sz="2200" dirty="0" smtClean="0"/>
          </a:p>
          <a:p>
            <a:r>
              <a:rPr lang="en-US" sz="2200" dirty="0" smtClean="0"/>
              <a:t>AEG</a:t>
            </a:r>
          </a:p>
          <a:p>
            <a:r>
              <a:rPr lang="en-US" sz="2200" dirty="0" smtClean="0"/>
              <a:t>Toyota</a:t>
            </a:r>
          </a:p>
          <a:p>
            <a:r>
              <a:rPr lang="en-US" sz="2200" dirty="0" smtClean="0"/>
              <a:t>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 FOX</a:t>
            </a:r>
          </a:p>
          <a:p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Charles Schwab</a:t>
            </a:r>
          </a:p>
          <a:p>
            <a:r>
              <a:rPr lang="en-US" dirty="0" err="1" smtClean="0"/>
              <a:t>Paypal</a:t>
            </a:r>
            <a:endParaRPr lang="en-US" dirty="0" smtClean="0"/>
          </a:p>
          <a:p>
            <a:r>
              <a:rPr lang="en-US" dirty="0" smtClean="0"/>
              <a:t>Macys.com</a:t>
            </a:r>
          </a:p>
          <a:p>
            <a:r>
              <a:rPr lang="en-US" dirty="0" smtClean="0"/>
              <a:t>Visa</a:t>
            </a:r>
          </a:p>
          <a:p>
            <a:r>
              <a:rPr lang="en-US" dirty="0" smtClean="0"/>
              <a:t>Gap</a:t>
            </a:r>
          </a:p>
          <a:p>
            <a:r>
              <a:rPr lang="en-US" dirty="0" smtClean="0"/>
              <a:t>Williams Sonoma</a:t>
            </a:r>
          </a:p>
          <a:p>
            <a:r>
              <a:rPr lang="en-US" dirty="0" smtClean="0"/>
              <a:t>Verizon</a:t>
            </a:r>
          </a:p>
          <a:p>
            <a:r>
              <a:rPr lang="en-US" dirty="0" smtClean="0"/>
              <a:t>Nextel</a:t>
            </a:r>
          </a:p>
          <a:p>
            <a:r>
              <a:rPr lang="en-US" dirty="0"/>
              <a:t>Activision Blizzard Entertainment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Friendly fire… 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040188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Challenges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200" dirty="0" smtClean="0"/>
          </a:p>
          <a:p>
            <a:r>
              <a:rPr lang="en-US" sz="3200" dirty="0" smtClean="0"/>
              <a:t>Looking young (</a:t>
            </a:r>
            <a:r>
              <a:rPr lang="en-US" sz="3200" dirty="0" err="1" smtClean="0"/>
              <a:t>ish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r>
              <a:rPr lang="en-US" sz="3200" dirty="0" smtClean="0"/>
              <a:t>Being female</a:t>
            </a:r>
          </a:p>
          <a:p>
            <a:r>
              <a:rPr lang="en-US" sz="3200" dirty="0" smtClean="0"/>
              <a:t>90% of my clients are males</a:t>
            </a:r>
          </a:p>
          <a:p>
            <a:r>
              <a:rPr lang="en-US" sz="3200" dirty="0" smtClean="0"/>
              <a:t>High expectations</a:t>
            </a:r>
          </a:p>
          <a:p>
            <a:r>
              <a:rPr lang="en-US" sz="3200" dirty="0" smtClean="0"/>
              <a:t>ABC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>
                <a:latin typeface="Bauhaus 93" pitchFamily="82" charset="0"/>
              </a:rPr>
              <a:t>c</a:t>
            </a:r>
            <a:r>
              <a:rPr lang="en-US" dirty="0" smtClean="0">
                <a:latin typeface="Bauhaus 93" pitchFamily="82" charset="0"/>
              </a:rPr>
              <a:t>limbing the corporate Ladder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57200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15646"/>
            <a:ext cx="3619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My family calls me “</a:t>
            </a:r>
            <a:r>
              <a:rPr lang="en-US" dirty="0" err="1" smtClean="0"/>
              <a:t>Guang</a:t>
            </a:r>
            <a:r>
              <a:rPr lang="en-US" dirty="0" smtClean="0"/>
              <a:t> </a:t>
            </a:r>
            <a:r>
              <a:rPr lang="en-US" dirty="0" err="1" smtClean="0"/>
              <a:t>Guang</a:t>
            </a:r>
            <a:r>
              <a:rPr lang="en-US" dirty="0" smtClean="0"/>
              <a:t>”, my friends call me “Kim” and my professional colleagues call me “Kimberly”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currently work for Proven Solutions Inc.</a:t>
            </a:r>
            <a:endParaRPr lang="en-US" dirty="0" smtClean="0"/>
          </a:p>
          <a:p>
            <a:r>
              <a:rPr lang="en-US" dirty="0" smtClean="0"/>
              <a:t>Proven is an exclusive staffing </a:t>
            </a:r>
            <a:r>
              <a:rPr lang="en-US" dirty="0" smtClean="0"/>
              <a:t>company </a:t>
            </a:r>
            <a:r>
              <a:rPr lang="en-US" dirty="0" smtClean="0"/>
              <a:t>involved with Executiv</a:t>
            </a:r>
            <a:r>
              <a:rPr lang="en-US" dirty="0" smtClean="0"/>
              <a:t>e Search, Contract and Direct Hire for Finance and Accounting, Information Technology, Operations and Administrative Support </a:t>
            </a:r>
            <a:endParaRPr lang="en-US" dirty="0"/>
          </a:p>
          <a:p>
            <a:r>
              <a:rPr lang="en-US" dirty="0" smtClean="0"/>
              <a:t>I am a Sr. Partner here and started the LA Technology team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0763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>
                <a:latin typeface="Bauhaus 93" pitchFamily="82" charset="0"/>
              </a:rPr>
              <a:t>n</a:t>
            </a:r>
            <a:r>
              <a:rPr lang="en-US" dirty="0" smtClean="0">
                <a:latin typeface="Bauhaus 93" pitchFamily="82" charset="0"/>
              </a:rPr>
              <a:t>ot a 9 to 5…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c</a:t>
            </a:r>
            <a:r>
              <a:rPr lang="en-US" dirty="0" smtClean="0">
                <a:latin typeface="Bauhaus 93" panose="04030905020B02020C02" pitchFamily="82" charset="0"/>
              </a:rPr>
              <a:t>areer breakdown for IT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In-demand skills sets: </a:t>
            </a:r>
            <a:r>
              <a:rPr lang="en-US" dirty="0" smtClean="0"/>
              <a:t>Project Management, Development, Analysis, Analytics</a:t>
            </a:r>
          </a:p>
          <a:p>
            <a:r>
              <a:rPr lang="en-US" b="1" dirty="0" smtClean="0"/>
              <a:t>Data Management: </a:t>
            </a:r>
            <a:r>
              <a:rPr lang="en-US" dirty="0" smtClean="0"/>
              <a:t>BI Architect / Designer, BI Developer, Data Analyst, Data Warehouse Architect, DBA, DB Architect, DB Developer, ERP App Architect: 96K-150K</a:t>
            </a:r>
          </a:p>
          <a:p>
            <a:r>
              <a:rPr lang="en-US" b="1" dirty="0" smtClean="0"/>
              <a:t>Functional &amp; Business Management: </a:t>
            </a:r>
            <a:r>
              <a:rPr lang="en-US" dirty="0" smtClean="0"/>
              <a:t>Business </a:t>
            </a:r>
            <a:r>
              <a:rPr lang="en-US" dirty="0" err="1" smtClean="0"/>
              <a:t>Sytems</a:t>
            </a:r>
            <a:r>
              <a:rPr lang="en-US" dirty="0" smtClean="0"/>
              <a:t> Analyst, Business Analyst, Product Manager, Program Manager, MO, Project Coordinator, Quality Assurance, Business Process Engineer, Digital Media: 70K-310K</a:t>
            </a:r>
          </a:p>
          <a:p>
            <a:r>
              <a:rPr lang="en-US" b="1" dirty="0" smtClean="0"/>
              <a:t>Infrastructure:</a:t>
            </a:r>
            <a:r>
              <a:rPr lang="en-US" dirty="0" smtClean="0"/>
              <a:t> Data Center Manager, DTS, HDS, Network Engineer/Admin, Systems Engineer, NOC, Operations Manager, Telco Engineer, UNIX/LINUX, Windows: 53K-130K</a:t>
            </a:r>
          </a:p>
          <a:p>
            <a:r>
              <a:rPr lang="en-US" b="1" dirty="0" err="1" smtClean="0"/>
              <a:t>Appliction</a:t>
            </a:r>
            <a:r>
              <a:rPr lang="en-US" b="1" dirty="0" smtClean="0"/>
              <a:t>/Web Developers: </a:t>
            </a:r>
            <a:r>
              <a:rPr lang="en-US" dirty="0" smtClean="0"/>
              <a:t>Embedded Engineer, GUI/UI/UX, Front end developer, Mobile App, Web admin, 80K-155K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41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anose="04030905020B02020C02" pitchFamily="82" charset="0"/>
              </a:rPr>
              <a:t>Live to work, work to live</a:t>
            </a:r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6603"/>
            <a:ext cx="1830964" cy="147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19" y="1480832"/>
            <a:ext cx="2368207" cy="175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37" y="1518041"/>
            <a:ext cx="29987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75" y="3345726"/>
            <a:ext cx="23161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73" y="1480832"/>
            <a:ext cx="1858963" cy="217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97" y="1535721"/>
            <a:ext cx="197950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68" y="5117307"/>
            <a:ext cx="2455416" cy="174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15" y="3274817"/>
            <a:ext cx="2226468" cy="175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85142"/>
            <a:ext cx="1798134" cy="180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27" y="5079838"/>
            <a:ext cx="3124200" cy="186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573" y="3607419"/>
            <a:ext cx="2342168" cy="14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94" y="5197946"/>
            <a:ext cx="2072481" cy="155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71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l</a:t>
            </a:r>
            <a:r>
              <a:rPr lang="en-US" dirty="0" smtClean="0">
                <a:latin typeface="Bauhaus 93" panose="04030905020B02020C02" pitchFamily="82" charset="0"/>
              </a:rPr>
              <a:t>ive to work, work to live</a:t>
            </a:r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95438"/>
            <a:ext cx="2671762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:\Users\Kimberly Yang\Downloads\IMG_9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" y="4585570"/>
            <a:ext cx="3429000" cy="1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Kimberly Yang\Downloads\IMG_9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23" y="17145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36929"/>
            <a:ext cx="2174310" cy="223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864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Inquisitive minds…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5943600" cy="336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l</a:t>
            </a:r>
            <a:r>
              <a:rPr lang="en-US" dirty="0" smtClean="0">
                <a:latin typeface="Bauhaus 93" panose="04030905020B02020C02" pitchFamily="82" charset="0"/>
              </a:rPr>
              <a:t>earning to crawl</a:t>
            </a:r>
            <a:r>
              <a:rPr lang="en-US" dirty="0" smtClean="0">
                <a:latin typeface="Bauhaus 93" panose="04030905020B02020C02" pitchFamily="82" charset="0"/>
              </a:rPr>
              <a:t>…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 was </a:t>
            </a:r>
            <a:r>
              <a:rPr lang="en-US" dirty="0" smtClean="0">
                <a:solidFill>
                  <a:srgbClr val="FF0000"/>
                </a:solidFill>
              </a:rPr>
              <a:t>conceived in Guam, born </a:t>
            </a:r>
            <a:r>
              <a:rPr lang="en-US" dirty="0" smtClean="0">
                <a:solidFill>
                  <a:srgbClr val="FF000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San Jose, CA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grew up predominantly in the bay area.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352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45590"/>
            <a:ext cx="2681148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10062"/>
            <a:ext cx="35052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m</a:t>
            </a:r>
            <a:r>
              <a:rPr lang="en-US" dirty="0" smtClean="0">
                <a:latin typeface="Bauhaus 93" panose="04030905020B02020C02" pitchFamily="82" charset="0"/>
              </a:rPr>
              <a:t>y roots… 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Immediate and extended family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46" y="2133601"/>
            <a:ext cx="3665703" cy="43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73677" y="7620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133601"/>
            <a:ext cx="33527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2052878"/>
            <a:ext cx="38862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d</a:t>
            </a:r>
            <a:r>
              <a:rPr lang="en-US" dirty="0" smtClean="0">
                <a:latin typeface="Bauhaus 93" panose="04030905020B02020C02" pitchFamily="82" charset="0"/>
              </a:rPr>
              <a:t>ance! (discipline)</a:t>
            </a:r>
            <a:endParaRPr lang="en-US" dirty="0">
              <a:latin typeface="Bauhaus 93" panose="04030905020B02020C02" pitchFamily="82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80" y="1676400"/>
            <a:ext cx="3432345" cy="265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63" y="1676400"/>
            <a:ext cx="3432574" cy="262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36766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7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Learning to run…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</a:t>
            </a:r>
            <a:r>
              <a:rPr lang="en-US" dirty="0" smtClean="0"/>
              <a:t>Notre Dame High School </a:t>
            </a:r>
            <a:r>
              <a:rPr lang="en-US" dirty="0" smtClean="0"/>
              <a:t>in San Jose, CA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Map of notre dame high school san jo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6781800" cy="249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 a HS student I was involved </a:t>
            </a:r>
            <a:r>
              <a:rPr lang="en-US" dirty="0" smtClean="0"/>
              <a:t>in ballet/ Chinese modern dance, volleyball, basketball, track, the school play and A LOT OF SCHOOL WORK</a:t>
            </a:r>
          </a:p>
          <a:p>
            <a:r>
              <a:rPr lang="en-US" dirty="0" smtClean="0"/>
              <a:t>As a HS student I was athletic yet nerdy.  I was shy but also involved.  Danced ballet/Chinese modern but was not a cheerleader </a:t>
            </a:r>
          </a:p>
          <a:p>
            <a:r>
              <a:rPr lang="en-US" dirty="0" smtClean="0"/>
              <a:t>First time I experienced a few of my most difficult years of my life…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>
                <a:latin typeface="Bauhaus 93" pitchFamily="82" charset="0"/>
              </a:rPr>
              <a:t>h</a:t>
            </a:r>
            <a:r>
              <a:rPr lang="en-US" dirty="0" smtClean="0">
                <a:latin typeface="Bauhaus 93" pitchFamily="82" charset="0"/>
              </a:rPr>
              <a:t>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4" y="3758234"/>
            <a:ext cx="4229591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014" y="3583228"/>
            <a:ext cx="25146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4040188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 was so cool…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71600"/>
            <a:ext cx="4041775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Not so cool…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JV and Varsity for all sports – </a:t>
            </a:r>
            <a:r>
              <a:rPr lang="en-US" sz="2200" dirty="0" err="1" smtClean="0"/>
              <a:t>vball</a:t>
            </a:r>
            <a:r>
              <a:rPr lang="en-US" sz="2200" dirty="0" smtClean="0"/>
              <a:t>, </a:t>
            </a:r>
            <a:r>
              <a:rPr lang="en-US" sz="2200" dirty="0" err="1" smtClean="0"/>
              <a:t>bball</a:t>
            </a:r>
            <a:r>
              <a:rPr lang="en-US" sz="2200" dirty="0" smtClean="0"/>
              <a:t>, track</a:t>
            </a:r>
          </a:p>
          <a:p>
            <a:r>
              <a:rPr lang="en-US" sz="2200" dirty="0" smtClean="0"/>
              <a:t>Top score game for </a:t>
            </a:r>
            <a:r>
              <a:rPr lang="en-US" sz="2200" dirty="0" err="1" smtClean="0"/>
              <a:t>bball</a:t>
            </a:r>
            <a:r>
              <a:rPr lang="en-US" sz="2200" dirty="0" smtClean="0"/>
              <a:t> was 23 points, MVP, back row specialist for volley</a:t>
            </a:r>
          </a:p>
          <a:p>
            <a:r>
              <a:rPr lang="en-US" sz="2200" dirty="0" smtClean="0"/>
              <a:t>Rotary club speech: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place</a:t>
            </a:r>
          </a:p>
          <a:p>
            <a:r>
              <a:rPr lang="en-US" sz="2200" dirty="0" smtClean="0"/>
              <a:t>Set 100 meter dash record time </a:t>
            </a:r>
          </a:p>
          <a:p>
            <a:r>
              <a:rPr lang="en-US" sz="2200" dirty="0" smtClean="0"/>
              <a:t>4.0+ GPA </a:t>
            </a:r>
          </a:p>
          <a:p>
            <a:r>
              <a:rPr lang="en-US" sz="2200" dirty="0" smtClean="0"/>
              <a:t>Played Helen Keller in school play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200" dirty="0" smtClean="0"/>
              <a:t>Moved up to Beaverton, OR for Jr. year</a:t>
            </a:r>
          </a:p>
          <a:p>
            <a:r>
              <a:rPr lang="en-US" sz="2200" dirty="0" smtClean="0"/>
              <a:t>Parents separated </a:t>
            </a:r>
            <a:r>
              <a:rPr lang="en-US" sz="2200" dirty="0" smtClean="0">
                <a:sym typeface="Wingdings" panose="05000000000000000000" pitchFamily="2" charset="2"/>
              </a:rPr>
              <a:t> Divorce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Bell’s Palsy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Totaled my first car, day after I got my license</a:t>
            </a:r>
          </a:p>
          <a:p>
            <a:pPr marL="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>
                <a:latin typeface="Bauhaus 93" pitchFamily="82" charset="0"/>
              </a:rPr>
              <a:t>h</a:t>
            </a:r>
            <a:r>
              <a:rPr lang="en-US" dirty="0" smtClean="0">
                <a:latin typeface="Bauhaus 93" pitchFamily="82" charset="0"/>
              </a:rPr>
              <a:t>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uhaus 93" panose="04030905020B02020C02" pitchFamily="82" charset="0"/>
              </a:rPr>
              <a:t>h</a:t>
            </a:r>
            <a:r>
              <a:rPr lang="en-US" dirty="0" smtClean="0">
                <a:latin typeface="Bauhaus 93" panose="04030905020B02020C02" pitchFamily="82" charset="0"/>
              </a:rPr>
              <a:t>igh </a:t>
            </a:r>
            <a:r>
              <a:rPr lang="en-US" dirty="0">
                <a:latin typeface="Bauhaus 93" panose="04030905020B02020C02" pitchFamily="82" charset="0"/>
              </a:rPr>
              <a:t>s</a:t>
            </a:r>
            <a:r>
              <a:rPr lang="en-US" dirty="0" smtClean="0">
                <a:latin typeface="Bauhaus 93" panose="04030905020B02020C02" pitchFamily="82" charset="0"/>
              </a:rPr>
              <a:t>chool</a:t>
            </a: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524000"/>
            <a:ext cx="4040188" cy="6096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1995 Graduation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3106833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539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1843</TotalTime>
  <Words>806</Words>
  <Application>Microsoft Office PowerPoint</Application>
  <PresentationFormat>On-screen Show (4:3)</PresentationFormat>
  <Paragraphs>162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Executive</vt:lpstr>
      <vt:lpstr>kimberly yang 2.17.15</vt:lpstr>
      <vt:lpstr>introduction</vt:lpstr>
      <vt:lpstr>learning to crawl…</vt:lpstr>
      <vt:lpstr>my roots… </vt:lpstr>
      <vt:lpstr>dance! (discipline)</vt:lpstr>
      <vt:lpstr>Learning to run…</vt:lpstr>
      <vt:lpstr>high school</vt:lpstr>
      <vt:lpstr>high school</vt:lpstr>
      <vt:lpstr>high school</vt:lpstr>
      <vt:lpstr>Learning to Run on my own… COLLEGE!</vt:lpstr>
      <vt:lpstr>Go Bears! </vt:lpstr>
      <vt:lpstr>Go Bears!</vt:lpstr>
      <vt:lpstr>Go Bears!</vt:lpstr>
      <vt:lpstr>internships</vt:lpstr>
      <vt:lpstr>career path…</vt:lpstr>
      <vt:lpstr>First Jobs</vt:lpstr>
      <vt:lpstr>J-O-B</vt:lpstr>
      <vt:lpstr>Friendly fire… </vt:lpstr>
      <vt:lpstr>climbing the corporate Ladder</vt:lpstr>
      <vt:lpstr>not a 9 to 5…</vt:lpstr>
      <vt:lpstr>career breakdown for IT</vt:lpstr>
      <vt:lpstr>Live to work, work to live</vt:lpstr>
      <vt:lpstr>live to work, work to live</vt:lpstr>
      <vt:lpstr>ACADEMIC EXERCISE</vt:lpstr>
      <vt:lpstr>Inquisitive minds…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Kimberly Yang</cp:lastModifiedBy>
  <cp:revision>40</cp:revision>
  <dcterms:created xsi:type="dcterms:W3CDTF">2013-01-02T21:12:08Z</dcterms:created>
  <dcterms:modified xsi:type="dcterms:W3CDTF">2015-02-13T06:45:41Z</dcterms:modified>
</cp:coreProperties>
</file>