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5" r:id="rId20"/>
    <p:sldId id="274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I started with serving my community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I began volunteering for Pediatrics Cancer Research Foundation  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I am now the Co-Founder for Grab a Ball and Play Foundation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7AE2F73F-5400-4144-A148-7E71A76C9D2B}" type="pres">
      <dgm:prSet presAssocID="{9DF16435-D83C-43CC-88F7-B2FF0728BDD3}" presName="bullet3a" presStyleLbl="node1" presStyleIdx="0" presStyleCnt="3"/>
      <dgm:spPr/>
    </dgm:pt>
    <dgm:pt modelId="{3B968D23-3AB8-4644-A50C-B4DD7234616D}" type="pres">
      <dgm:prSet presAssocID="{9DF16435-D83C-43CC-88F7-B2FF0728BD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E46-C84D-4CB3-B9D2-8FF45C5B7479}" type="pres">
      <dgm:prSet presAssocID="{2D8EC281-7FD2-4949-B782-9554AE8D8903}" presName="bullet3b" presStyleLbl="node1" presStyleIdx="1" presStyleCnt="3"/>
      <dgm:spPr/>
    </dgm:pt>
    <dgm:pt modelId="{C06A3DA7-A1F8-4D90-8743-641E5C504B9D}" type="pres">
      <dgm:prSet presAssocID="{2D8EC281-7FD2-4949-B782-9554AE8D890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1E80A-EF29-4018-85A8-34B07D0FD802}" type="presOf" srcId="{9DF16435-D83C-43CC-88F7-B2FF0728BDD3}" destId="{3B968D23-3AB8-4644-A50C-B4DD7234616D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D5057860-A586-4F8E-AD83-C94B1B4861DC}" type="presOf" srcId="{2D8EC281-7FD2-4949-B782-9554AE8D8903}" destId="{C06A3DA7-A1F8-4D90-8743-641E5C504B9D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162FA510-8516-4692-B012-2FF6FDA68A66}" type="presOf" srcId="{916EA4CA-F191-44E9-BDEC-685BAEB5F89C}" destId="{17067309-CB33-4035-BF41-24F82CD4A52A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7C087A38-7592-49B0-8670-1C6111D4BADA}" type="presParOf" srcId="{2CA1C279-8CAF-4522-A11C-0306FA8C7E1F}" destId="{C1F15EE0-C9B7-41DF-A01C-F918C34A425B}" srcOrd="1" destOrd="0" presId="urn:microsoft.com/office/officeart/2005/8/layout/arrow2"/>
    <dgm:cxn modelId="{6CA355B3-59E7-478E-A9AD-DA1F746FA7D1}" type="presParOf" srcId="{C1F15EE0-C9B7-41DF-A01C-F918C34A425B}" destId="{7AE2F73F-5400-4144-A148-7E71A76C9D2B}" srcOrd="0" destOrd="0" presId="urn:microsoft.com/office/officeart/2005/8/layout/arrow2"/>
    <dgm:cxn modelId="{529EFC1D-879B-40CF-8CFE-03D1C7C2EAB4}" type="presParOf" srcId="{C1F15EE0-C9B7-41DF-A01C-F918C34A425B}" destId="{3B968D23-3AB8-4644-A50C-B4DD7234616D}" srcOrd="1" destOrd="0" presId="urn:microsoft.com/office/officeart/2005/8/layout/arrow2"/>
    <dgm:cxn modelId="{2DBAD1C7-4C10-4899-BB77-BF75EEECA93B}" type="presParOf" srcId="{C1F15EE0-C9B7-41DF-A01C-F918C34A425B}" destId="{C32D6E46-C84D-4CB3-B9D2-8FF45C5B7479}" srcOrd="2" destOrd="0" presId="urn:microsoft.com/office/officeart/2005/8/layout/arrow2"/>
    <dgm:cxn modelId="{1E5748E7-FB07-450A-8BBE-662B2D6564C1}" type="presParOf" srcId="{C1F15EE0-C9B7-41DF-A01C-F918C34A425B}" destId="{C06A3DA7-A1F8-4D90-8743-641E5C504B9D}" srcOrd="3" destOrd="0" presId="urn:microsoft.com/office/officeart/2005/8/layout/arrow2"/>
    <dgm:cxn modelId="{D3F33F51-B83B-4FD4-BA54-1A6AD739A764}" type="presParOf" srcId="{C1F15EE0-C9B7-41DF-A01C-F918C34A425B}" destId="{EA92077A-70E6-4C4C-A836-EA56EC69D16A}" srcOrd="4" destOrd="0" presId="urn:microsoft.com/office/officeart/2005/8/layout/arrow2"/>
    <dgm:cxn modelId="{5D70F7E6-FA96-4A06-8A01-923E967AA69D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smtClean="0"/>
            <a:t>Started in 2014</a:t>
          </a:r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FE0ADAFD-A01D-43ED-85A8-D2F5157453BA}">
      <dgm:prSet phldrT="[Text]"/>
      <dgm:spPr/>
      <dgm:t>
        <a:bodyPr/>
        <a:lstStyle/>
        <a:p>
          <a:r>
            <a:rPr lang="en-US" dirty="0" smtClean="0"/>
            <a:t>Youth athletics </a:t>
          </a:r>
          <a:endParaRPr lang="en-US" dirty="0"/>
        </a:p>
      </dgm:t>
    </dgm:pt>
    <dgm:pt modelId="{78A8E93B-89C5-45E2-BF58-D0FA92149791}" type="parTrans" cxnId="{47481575-5887-4B05-8558-4392F3EA3292}">
      <dgm:prSet/>
      <dgm:spPr/>
      <dgm:t>
        <a:bodyPr/>
        <a:lstStyle/>
        <a:p>
          <a:endParaRPr lang="en-US"/>
        </a:p>
      </dgm:t>
    </dgm:pt>
    <dgm:pt modelId="{A7AFAA62-3964-4EC2-8B11-7410442E3FF9}" type="sibTrans" cxnId="{47481575-5887-4B05-8558-4392F3EA3292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20 Employees 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/>
            <a:t>Calabasas 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r>
            <a:rPr lang="en-US" dirty="0" smtClean="0"/>
            <a:t>Athletic Balls </a:t>
          </a:r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AA2FFEAA-70E6-664D-BF12-E278514C02E7}">
      <dgm:prSet/>
      <dgm:spPr/>
      <dgm:t>
        <a:bodyPr/>
        <a:lstStyle/>
        <a:p>
          <a:r>
            <a:rPr lang="en-US" dirty="0" smtClean="0"/>
            <a:t>Non-profit Organization</a:t>
          </a:r>
          <a:endParaRPr lang="en-US" dirty="0"/>
        </a:p>
      </dgm:t>
    </dgm:pt>
    <dgm:pt modelId="{C6476F12-BF59-1A4C-990E-1096F5BBB51A}" type="parTrans" cxnId="{A9E0A1CC-C303-1E44-A19B-CA62721560AF}">
      <dgm:prSet/>
      <dgm:spPr/>
    </dgm:pt>
    <dgm:pt modelId="{EA70CD3C-7F59-6D4B-A3B9-2F8EF9A5EFF4}" type="sibTrans" cxnId="{A9E0A1CC-C303-1E44-A19B-CA62721560AF}">
      <dgm:prSet/>
      <dgm:spPr/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F19C354F-2C09-406E-BA1A-BD49BCE98096}" type="presOf" srcId="{FE0ADAFD-A01D-43ED-85A8-D2F5157453BA}" destId="{66A0EA41-AF18-431B-B159-8FD3441BA876}" srcOrd="0" destOrd="1" presId="urn:microsoft.com/office/officeart/2005/8/layout/chevron2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47481575-5887-4B05-8558-4392F3EA3292}" srcId="{A972410D-D72C-42D7-898F-A0C468AE9E3B}" destId="{FE0ADAFD-A01D-43ED-85A8-D2F5157453BA}" srcOrd="1" destOrd="0" parTransId="{78A8E93B-89C5-45E2-BF58-D0FA92149791}" sibTransId="{A7AFAA62-3964-4EC2-8B11-7410442E3FF9}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A9E0A1CC-C303-1E44-A19B-CA62721560AF}" srcId="{806E6D4F-9930-45FB-A7F1-CB66DFBEF2EE}" destId="{AA2FFEAA-70E6-664D-BF12-E278514C02E7}" srcOrd="0" destOrd="0" parTransId="{C6476F12-BF59-1A4C-990E-1096F5BBB51A}" sibTransId="{EA70CD3C-7F59-6D4B-A3B9-2F8EF9A5EFF4}"/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2B254096-29BA-FF49-A3E6-538C539EF861}" type="presOf" srcId="{AA2FFEAA-70E6-664D-BF12-E278514C02E7}" destId="{1BD4153D-BF13-46DC-AF90-F6C03C8C874D}" srcOrd="0" destOrd="0" presId="urn:microsoft.com/office/officeart/2005/8/layout/chevron2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Director of Communications &amp; Public Relations 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Fundraising </a:t>
          </a:r>
          <a:endParaRPr lang="en-US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/>
      <dgm:t>
        <a:bodyPr/>
        <a:lstStyle/>
        <a:p>
          <a:r>
            <a:rPr lang="en-US" dirty="0" smtClean="0"/>
            <a:t>Marketing </a:t>
          </a:r>
          <a:endParaRPr lang="en-US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Business Development 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/>
      <dgm:t>
        <a:bodyPr/>
        <a:lstStyle/>
        <a:p>
          <a:r>
            <a:rPr lang="en-US" dirty="0" smtClean="0"/>
            <a:t>Sponsorship </a:t>
          </a:r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/>
      <dgm:spPr/>
      <dgm:t>
        <a:bodyPr/>
        <a:lstStyle/>
        <a:p>
          <a:r>
            <a:rPr lang="en-US" dirty="0" smtClean="0"/>
            <a:t>Grab a Ball &amp; Play Foundation </a:t>
          </a:r>
          <a:endParaRPr lang="en-US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/>
      <dgm:spPr/>
      <dgm:t>
        <a:bodyPr/>
        <a:lstStyle/>
        <a:p>
          <a:r>
            <a:rPr lang="en-US" dirty="0" smtClean="0"/>
            <a:t>Family Business</a:t>
          </a:r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/>
      <dgm:spPr/>
      <dgm:t>
        <a:bodyPr/>
        <a:lstStyle/>
        <a:p>
          <a:r>
            <a:rPr lang="en-US" dirty="0" smtClean="0"/>
            <a:t>ICM, Marketing Agent </a:t>
          </a:r>
        </a:p>
        <a:p>
          <a:r>
            <a:rPr lang="en-US" dirty="0" smtClean="0"/>
            <a:t>$70k</a:t>
          </a:r>
          <a:endParaRPr lang="en-US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Sunglass Hut, Sales Associate  </a:t>
          </a:r>
        </a:p>
        <a:p>
          <a:r>
            <a:rPr lang="en-US" dirty="0" smtClean="0"/>
            <a:t>$15k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 custLinFactNeighborX="-509" custLinFactNeighborY="1526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80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7200" dirty="0" err="1" smtClean="0">
                <a:latin typeface="Bauhaus 93" pitchFamily="82" charset="0"/>
              </a:rPr>
              <a:t>Marnie</a:t>
            </a:r>
            <a:r>
              <a:rPr lang="en-US" sz="7200" dirty="0" smtClean="0">
                <a:latin typeface="Bauhaus 93" pitchFamily="82" charset="0"/>
              </a:rPr>
              <a:t> Schneider </a:t>
            </a:r>
            <a:endParaRPr lang="en-US" sz="7200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Grab a Ball &amp; Play Foundation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Penn State University in Pennsylvania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7" name="Picture 6" descr="Screen Shot 2015-01-13 at 7.49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67000"/>
            <a:ext cx="5816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College</a:t>
            </a:r>
            <a:endParaRPr lang="en-US" dirty="0"/>
          </a:p>
        </p:txBody>
      </p:sp>
      <p:pic>
        <p:nvPicPr>
          <p:cNvPr id="2" name="Content Placeholder 1" descr="delta-delta-delta-greek-letters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883" b="-77883"/>
          <a:stretch>
            <a:fillRect/>
          </a:stretch>
        </p:blipFill>
        <p:spPr>
          <a:xfrm>
            <a:off x="457200" y="2212975"/>
            <a:ext cx="4041775" cy="3913188"/>
          </a:xfrm>
        </p:spPr>
      </p:pic>
      <p:pic>
        <p:nvPicPr>
          <p:cNvPr id="7" name="Content Placeholder 6" descr="retail.jp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r="15571"/>
          <a:stretch>
            <a:fillRect/>
          </a:stretch>
        </p:blipFill>
        <p:spPr/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Favorite classes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Least favorite classes</a:t>
            </a:r>
            <a:endParaRPr lang="en-US" dirty="0"/>
          </a:p>
        </p:txBody>
      </p:sp>
      <p:pic>
        <p:nvPicPr>
          <p:cNvPr id="2" name="Content Placeholder 1" descr="history-1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r="8873"/>
          <a:stretch>
            <a:fillRect/>
          </a:stretch>
        </p:blipFill>
        <p:spPr/>
      </p:pic>
      <p:pic>
        <p:nvPicPr>
          <p:cNvPr id="7" name="Content Placeholder 6" descr="o-RUSSIAN-HISTORY-facebook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r="15571"/>
          <a:stretch>
            <a:fillRect/>
          </a:stretch>
        </p:blipFill>
        <p:spPr/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 or adversity that you had to overcome</a:t>
            </a:r>
            <a:endParaRPr lang="en-US" dirty="0"/>
          </a:p>
        </p:txBody>
      </p:sp>
      <p:pic>
        <p:nvPicPr>
          <p:cNvPr id="2" name="Content Placeholder 1" descr="penn-state-football-field-for-pedophiles-dont-discriminate-post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11268"/>
          <a:stretch>
            <a:fillRect/>
          </a:stretch>
        </p:blipFill>
        <p:spPr/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0" name="Content Placeholder 9" descr="DChitwood_TheresNoPlaceLikeHome.pn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43" b="-268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6775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5" name="Content Placeholder 14" descr="grababallandplay_logo_final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0" y="1219200"/>
            <a:ext cx="4627166" cy="2544763"/>
          </a:xfrm>
        </p:spPr>
      </p:pic>
      <p:pic>
        <p:nvPicPr>
          <p:cNvPr id="16" name="Picture 15" descr="IMG_06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3771900" cy="2514600"/>
          </a:xfrm>
          <a:prstGeom prst="rect">
            <a:avLst/>
          </a:prstGeom>
        </p:spPr>
      </p:pic>
      <p:pic>
        <p:nvPicPr>
          <p:cNvPr id="17" name="Picture 16" descr="IMG_061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38600"/>
            <a:ext cx="388430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first Job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worst Job</a:t>
            </a:r>
            <a:endParaRPr lang="en-US" dirty="0"/>
          </a:p>
        </p:txBody>
      </p:sp>
      <p:pic>
        <p:nvPicPr>
          <p:cNvPr id="2" name="Content Placeholder 1" descr="1274913358store_details_sunglasshutlowerlevel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7" r="13797"/>
          <a:stretch>
            <a:fillRect/>
          </a:stretch>
        </p:blipFill>
        <p:spPr/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0" name="Content Placeholder 9" descr="392_1red_cow_restaurant_hostess.jp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156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challenges I had to overcome in my career</a:t>
            </a:r>
            <a:endParaRPr lang="en-US" dirty="0"/>
          </a:p>
        </p:txBody>
      </p:sp>
      <p:pic>
        <p:nvPicPr>
          <p:cNvPr id="2" name="Content Placeholder 1" descr="tumblr_m8fzhu63Am1qhsyf1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r="1283"/>
          <a:stretch>
            <a:fillRect/>
          </a:stretch>
        </p:blipFill>
        <p:spPr/>
      </p:pic>
      <p:pic>
        <p:nvPicPr>
          <p:cNvPr id="5" name="Content Placeholder 4" descr="does-working-hard-equal-success.jp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>
            <a:fillRect/>
          </a:stretch>
        </p:blipFill>
        <p:spPr/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267559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3980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 name is </a:t>
            </a:r>
            <a:r>
              <a:rPr lang="en-US" dirty="0" err="1" smtClean="0"/>
              <a:t>Marnie</a:t>
            </a:r>
            <a:r>
              <a:rPr lang="en-US" dirty="0" smtClean="0"/>
              <a:t> </a:t>
            </a:r>
            <a:r>
              <a:rPr lang="en-US" dirty="0" err="1" smtClean="0"/>
              <a:t>Schnider</a:t>
            </a:r>
            <a:r>
              <a:rPr lang="en-US" dirty="0" smtClean="0"/>
              <a:t> and I am 46 years old.</a:t>
            </a:r>
          </a:p>
          <a:p>
            <a:r>
              <a:rPr lang="en-US" dirty="0" smtClean="0"/>
              <a:t>I am the Co-Founder of Grab a Ball and Play Foundation </a:t>
            </a:r>
          </a:p>
          <a:p>
            <a:r>
              <a:rPr lang="en-US" dirty="0" smtClean="0"/>
              <a:t>A non-profit organization that raises funds to purchase brand new footballs, basketballs and soccer balls, and donates them to children and youth groups in need.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My role at Grab a Ball and Play Foundation is the Director of Communications and Public Relations. </a:t>
            </a:r>
          </a:p>
          <a:p>
            <a:r>
              <a:rPr lang="en-US" dirty="0" smtClean="0"/>
              <a:t>I am responsible for managing and directing internal and external communications and most importantly fundraising. </a:t>
            </a:r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994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350265"/>
            <a:ext cx="4035829" cy="302583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1905000"/>
            <a:ext cx="4038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my grandfather and I in Mexico, when I was 12 years old.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in New York and raised in Philadelphia 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" name="Picture 9" descr="IMG_060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247635" cy="3886200"/>
          </a:xfrm>
          <a:prstGeom prst="rect">
            <a:avLst/>
          </a:prstGeom>
        </p:spPr>
      </p:pic>
      <p:pic>
        <p:nvPicPr>
          <p:cNvPr id="11" name="Picture 10" descr="IMG_061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" y="1981199"/>
            <a:ext cx="2914651" cy="388620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09600" y="2164328"/>
            <a:ext cx="365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when I was 3 years 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and my mother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is a picture of me and my grandfather when I was 5 years old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2" name="Content Placeholder 11" descr="IMG_0607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4648200" y="1828800"/>
            <a:ext cx="3810000" cy="3809999"/>
          </a:xfrm>
        </p:spPr>
      </p:pic>
      <p:pic>
        <p:nvPicPr>
          <p:cNvPr id="14" name="Content Placeholder 13" descr="IMG_0613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r="16512"/>
          <a:stretch>
            <a:fillRect/>
          </a:stretch>
        </p:blipFill>
        <p:spPr>
          <a:xfrm rot="5400000">
            <a:off x="560927" y="1648873"/>
            <a:ext cx="3832669" cy="4192524"/>
          </a:xfr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Episcopal Academy in Newtown Square, Pennsylvania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01-13 at 7.13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1800"/>
            <a:ext cx="58293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As a HS student I was involved in horseback riding and a lot of community service</a:t>
            </a:r>
          </a:p>
          <a:p>
            <a:r>
              <a:rPr lang="en-US" dirty="0" smtClean="0"/>
              <a:t>As a HS student I was outgoing and well liked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5920" y="6172200"/>
            <a:ext cx="297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is a shot of me in HS for</a:t>
            </a:r>
          </a:p>
          <a:p>
            <a:r>
              <a:rPr lang="en-US" dirty="0" smtClean="0"/>
              <a:t>My Junior Prom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24626" y="6248400"/>
            <a:ext cx="451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is a shot of me in HS with my friends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" name="Picture 1" descr="IMG_06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3700775" cy="2954838"/>
          </a:xfrm>
          <a:prstGeom prst="rect">
            <a:avLst/>
          </a:prstGeom>
        </p:spPr>
      </p:pic>
      <p:pic>
        <p:nvPicPr>
          <p:cNvPr id="8" name="Picture 7" descr="IMG_0616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004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I enjoyed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Things I did not enjoy in HS</a:t>
            </a:r>
            <a:endParaRPr lang="en-US" dirty="0"/>
          </a:p>
        </p:txBody>
      </p:sp>
      <p:pic>
        <p:nvPicPr>
          <p:cNvPr id="2" name="Content Placeholder 1" descr="Horse_riding_in_coca_cola_arena_-_melbourne_show_2005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1" r="15561"/>
          <a:stretch>
            <a:fillRect/>
          </a:stretch>
        </p:blipFill>
        <p:spPr>
          <a:xfrm>
            <a:off x="533400" y="2362200"/>
            <a:ext cx="4041648" cy="3913632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2" name="Content Placeholder 11" descr="FullSizeRender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55" r="-18855"/>
          <a:stretch>
            <a:fillRect/>
          </a:stretch>
        </p:blipFill>
        <p:spPr>
          <a:xfrm>
            <a:off x="4826838" y="2362200"/>
            <a:ext cx="3887393" cy="3763835"/>
          </a:xfrm>
        </p:spPr>
      </p:pic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HS</a:t>
            </a:r>
            <a:endParaRPr lang="en-US" dirty="0"/>
          </a:p>
        </p:txBody>
      </p:sp>
      <p:pic>
        <p:nvPicPr>
          <p:cNvPr id="2" name="Content Placeholder 1" descr="Football_cross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11268"/>
          <a:stretch>
            <a:fillRect/>
          </a:stretch>
        </p:blipFill>
        <p:spPr/>
      </p:pic>
      <p:pic>
        <p:nvPicPr>
          <p:cNvPr id="7" name="Content Placeholder 6" descr="The-ticket-office-001.jp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r="19014"/>
          <a:stretch>
            <a:fillRect/>
          </a:stretch>
        </p:blipFill>
        <p:spPr/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 from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Obstacles/Adversity you had to overcome in HS</a:t>
            </a:r>
            <a:endParaRPr lang="en-US" dirty="0"/>
          </a:p>
        </p:txBody>
      </p:sp>
      <p:pic>
        <p:nvPicPr>
          <p:cNvPr id="2" name="Content Placeholder 1" descr="IMG_7727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r="11427"/>
          <a:stretch>
            <a:fillRect/>
          </a:stretch>
        </p:blipFill>
        <p:spPr/>
      </p:pic>
      <p:pic>
        <p:nvPicPr>
          <p:cNvPr id="7" name="Content Placeholder 6" descr="bulling-verbal.jp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r="15091"/>
          <a:stretch>
            <a:fillRect/>
          </a:stretch>
        </p:blipFill>
        <p:spPr/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454</TotalTime>
  <Words>510</Words>
  <Application>Microsoft Office PowerPoint</Application>
  <PresentationFormat>On-screen Show (4:3)</PresentationFormat>
  <Paragraphs>161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Bauhaus 93</vt:lpstr>
      <vt:lpstr>Calibri</vt:lpstr>
      <vt:lpstr>Cambria</vt:lpstr>
      <vt:lpstr>Century Gothic</vt:lpstr>
      <vt:lpstr>Courier New</vt:lpstr>
      <vt:lpstr>Executive</vt:lpstr>
      <vt:lpstr>Marnie Schneider </vt:lpstr>
      <vt:lpstr>INTRODUCTION</vt:lpstr>
      <vt:lpstr>The Early Years…</vt:lpstr>
      <vt:lpstr>More Early Years…</vt:lpstr>
      <vt:lpstr>HIGH SCHOOL</vt:lpstr>
      <vt:lpstr>HIGH SCHOOL</vt:lpstr>
      <vt:lpstr>HIGH SCHOOL</vt:lpstr>
      <vt:lpstr>HIGH SCHOOL</vt:lpstr>
      <vt:lpstr>HIGH SCHOOL</vt:lpstr>
      <vt:lpstr>College or  Graduate School</vt:lpstr>
      <vt:lpstr>College or  Graduate School</vt:lpstr>
      <vt:lpstr>College or  Graduate School</vt:lpstr>
      <vt:lpstr>College or  Graduate School</vt:lpstr>
      <vt:lpstr>Career Path</vt:lpstr>
      <vt:lpstr>Career</vt:lpstr>
      <vt:lpstr>Career</vt:lpstr>
      <vt:lpstr>Career</vt:lpstr>
      <vt:lpstr>CURRENT ROLE</vt:lpstr>
      <vt:lpstr>Current Role</vt:lpstr>
      <vt:lpstr>Career Compensation</vt:lpstr>
      <vt:lpstr>QUESTION AND 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EHSAdmin</cp:lastModifiedBy>
  <cp:revision>24</cp:revision>
  <dcterms:created xsi:type="dcterms:W3CDTF">2013-01-02T21:12:08Z</dcterms:created>
  <dcterms:modified xsi:type="dcterms:W3CDTF">2015-01-14T17:51:21Z</dcterms:modified>
</cp:coreProperties>
</file>