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658" r:id="rId2"/>
    <p:sldId id="632" r:id="rId3"/>
    <p:sldId id="641" r:id="rId4"/>
    <p:sldId id="659" r:id="rId5"/>
    <p:sldId id="660" r:id="rId6"/>
    <p:sldId id="661" r:id="rId7"/>
    <p:sldId id="665" r:id="rId8"/>
    <p:sldId id="662" r:id="rId9"/>
    <p:sldId id="663" r:id="rId10"/>
    <p:sldId id="664" r:id="rId11"/>
    <p:sldId id="666" r:id="rId12"/>
    <p:sldId id="668" r:id="rId13"/>
    <p:sldId id="669" r:id="rId14"/>
    <p:sldId id="670" r:id="rId15"/>
    <p:sldId id="671" r:id="rId16"/>
    <p:sldId id="672" r:id="rId17"/>
    <p:sldId id="673" r:id="rId18"/>
    <p:sldId id="674" r:id="rId19"/>
    <p:sldId id="677" r:id="rId20"/>
    <p:sldId id="675" r:id="rId21"/>
    <p:sldId id="679" r:id="rId22"/>
    <p:sldId id="680" r:id="rId23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B78B02"/>
    <a:srgbClr val="F10F21"/>
    <a:srgbClr val="DEA902"/>
    <a:srgbClr val="D09E02"/>
    <a:srgbClr val="1E2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90" autoAdjust="0"/>
    <p:restoredTop sz="99540" autoAdjust="0"/>
  </p:normalViewPr>
  <p:slideViewPr>
    <p:cSldViewPr snapToGrid="0" snapToObjects="1">
      <p:cViewPr>
        <p:scale>
          <a:sx n="45" d="100"/>
          <a:sy n="45" d="100"/>
        </p:scale>
        <p:origin x="-1048" y="-400"/>
      </p:cViewPr>
      <p:guideLst>
        <p:guide orient="horz" pos="8140"/>
        <p:guide orient="horz" pos="499"/>
        <p:guide pos="14271"/>
        <p:guide pos="7677"/>
        <p:guide pos="10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8C727-24D3-E644-A756-0DCDF994BEA2}" type="datetime1">
              <a:rPr lang="en-US" smtClean="0"/>
              <a:t>10/31/16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49E0F-067E-034A-A3D7-0C57F78FB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999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aleway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aleway"/>
              </a:defRPr>
            </a:lvl1pPr>
          </a:lstStyle>
          <a:p>
            <a:fld id="{D1F056FB-6F1B-1F4D-86E9-846E95274387}" type="datetime1">
              <a:rPr lang="en-US" smtClean="0"/>
              <a:t>10/31/16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aleway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aleway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17" rtl="0" eaLnBrk="1" latinLnBrk="0" hangingPunct="1">
      <a:defRPr sz="2400" kern="1200">
        <a:solidFill>
          <a:schemeClr val="tx1"/>
        </a:solidFill>
        <a:latin typeface="Raleway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Raleway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Raleway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Raleway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Raleway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ardrop 13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09970" y="8196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72043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-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486247" y="8009113"/>
            <a:ext cx="16973839" cy="59157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Raleway Light"/>
                <a:cs typeface="Raleway Light"/>
              </a:defRPr>
            </a:lvl1pPr>
          </a:lstStyle>
          <a:p>
            <a:endParaRPr lang="id-ID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062517" y="-80212"/>
            <a:ext cx="14397569" cy="8133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Raleway Light"/>
                <a:cs typeface="Raleway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119711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ea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-26736"/>
            <a:ext cx="24404390" cy="138363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Raleway Light"/>
                <a:cs typeface="Raleway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302420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5CFBE3-D521-4941-AA1A-49E29FB33595}" type="datetimeFigureOut">
              <a:rPr lang="en-US"/>
              <a:pPr/>
              <a:t>10/31/16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AAE80-5347-6D48-BB4B-E807E2987DC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32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xmlns:p14="http://schemas.microsoft.com/office/powerpoint/2010/main" spd="slow" advClick="0" advTm="4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-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60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12431713" y="6451599"/>
            <a:ext cx="10223500" cy="5267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Raleway Light"/>
                <a:cs typeface="Raleway Light"/>
              </a:defRPr>
            </a:lvl1pPr>
          </a:lstStyle>
          <a:p>
            <a:endParaRPr lang="id-ID" dirty="0"/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ardrop 14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3009970" y="8196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234703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with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1727869" y="3936081"/>
            <a:ext cx="10099006" cy="721903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Raleway Light"/>
                <a:cs typeface="Raleway Light"/>
              </a:defRPr>
            </a:lvl1pPr>
          </a:lstStyle>
          <a:p>
            <a:endParaRPr lang="id-ID" dirty="0"/>
          </a:p>
        </p:txBody>
      </p:sp>
      <p:sp>
        <p:nvSpPr>
          <p:cNvPr id="10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ardrop 17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23009970" y="8196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40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half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12147379" y="-13368"/>
            <a:ext cx="12277060" cy="13758556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Raleway Light"/>
                <a:cs typeface="Raleway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4390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b Data Traff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047288" y="4925808"/>
            <a:ext cx="12590794" cy="70518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6" name="TextBox 25"/>
          <p:cNvSpPr txBox="1"/>
          <p:nvPr userDrawn="1"/>
        </p:nvSpPr>
        <p:spPr>
          <a:xfrm>
            <a:off x="23009970" y="8196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10" name="Freeform 30"/>
          <p:cNvSpPr>
            <a:spLocks noChangeArrowheads="1"/>
          </p:cNvSpPr>
          <p:nvPr userDrawn="1"/>
        </p:nvSpPr>
        <p:spPr bwMode="auto">
          <a:xfrm>
            <a:off x="22008874" y="131150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38"/>
          <p:cNvSpPr>
            <a:spLocks noChangeArrowheads="1"/>
          </p:cNvSpPr>
          <p:nvPr userDrawn="1"/>
        </p:nvSpPr>
        <p:spPr bwMode="auto">
          <a:xfrm>
            <a:off x="22109816" y="131912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22424919" y="131146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 flipH="1">
            <a:off x="22517574" y="131908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ardrop 14"/>
          <p:cNvSpPr/>
          <p:nvPr userDrawn="1"/>
        </p:nvSpPr>
        <p:spPr>
          <a:xfrm>
            <a:off x="23229210" y="963798"/>
            <a:ext cx="712976" cy="712954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3162370" y="9720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244144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 Desig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740150" y="3922713"/>
            <a:ext cx="5360988" cy="70889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endParaRPr lang="en-US" dirty="0"/>
          </a:p>
        </p:txBody>
      </p:sp>
      <p:sp>
        <p:nvSpPr>
          <p:cNvPr id="10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ardrop 13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09970" y="8196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289013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-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314768" y="4227044"/>
            <a:ext cx="4058313" cy="5455695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9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0144094" y="4227044"/>
            <a:ext cx="4156106" cy="545569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5832183" y="4231071"/>
            <a:ext cx="4157617" cy="5455695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  <a:latin typeface="Raleway Light"/>
                <a:cs typeface="Raleway Light"/>
              </a:defRPr>
            </a:lvl1pPr>
          </a:lstStyle>
          <a:p>
            <a:endParaRPr lang="en-US" dirty="0"/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ardrop 15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23009970" y="819678"/>
            <a:ext cx="885447" cy="61555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Raleway Light"/>
                <a:cs typeface="Raleway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9361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-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53477" y="-80212"/>
            <a:ext cx="24491283" cy="138363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Raleway Light"/>
                <a:cs typeface="Raleway Light"/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6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  <a:latin typeface="Raleway" panose="020B0003030101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9"/>
            <a:ext cx="8227457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  <a:latin typeface="Raleway" panose="020B0003030101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Raleway" panose="020B0003030101060003" pitchFamily="34" charset="0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769" r:id="rId2"/>
    <p:sldLayoutId id="2147483768" r:id="rId3"/>
    <p:sldLayoutId id="2147483766" r:id="rId4"/>
    <p:sldLayoutId id="2147483767" r:id="rId5"/>
    <p:sldLayoutId id="2147483746" r:id="rId6"/>
    <p:sldLayoutId id="2147483765" r:id="rId7"/>
    <p:sldLayoutId id="2147483759" r:id="rId8"/>
    <p:sldLayoutId id="2147483761" r:id="rId9"/>
    <p:sldLayoutId id="2147483770" r:id="rId10"/>
    <p:sldLayoutId id="2147483764" r:id="rId11"/>
    <p:sldLayoutId id="2147483775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221280_10101466653032852_5593188055971114615_o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5580"/>
            <a:ext cx="24676435" cy="16446940"/>
          </a:xfrm>
          <a:prstGeom prst="rect">
            <a:avLst/>
          </a:prstGeom>
        </p:spPr>
      </p:pic>
      <p:sp>
        <p:nvSpPr>
          <p:cNvPr id="5" name="AutoShape 3"/>
          <p:cNvSpPr>
            <a:spLocks/>
          </p:cNvSpPr>
          <p:nvPr/>
        </p:nvSpPr>
        <p:spPr bwMode="auto">
          <a:xfrm>
            <a:off x="9448921" y="4526089"/>
            <a:ext cx="16762161" cy="93124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Raleway"/>
                <a:cs typeface="Raleway"/>
              </a:rPr>
              <a:t>Community &amp; Youth Empowerment Expert</a:t>
            </a:r>
            <a:endParaRPr lang="es-ES" sz="2400" b="1" dirty="0">
              <a:solidFill>
                <a:srgbClr val="FF0000"/>
              </a:solidFill>
              <a:latin typeface="Raleway"/>
              <a:cs typeface="Raleway"/>
            </a:endParaRPr>
          </a:p>
        </p:txBody>
      </p:sp>
      <p:sp>
        <p:nvSpPr>
          <p:cNvPr id="4101" name="AutoShape 5"/>
          <p:cNvSpPr>
            <a:spLocks/>
          </p:cNvSpPr>
          <p:nvPr/>
        </p:nvSpPr>
        <p:spPr bwMode="auto">
          <a:xfrm>
            <a:off x="10977978" y="2298227"/>
            <a:ext cx="13698457" cy="3987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90" tIns="50790" rIns="50790" bIns="50790" anchor="ctr"/>
          <a:lstStyle/>
          <a:p>
            <a:pPr algn="ctr">
              <a:defRPr/>
            </a:pPr>
            <a:r>
              <a:rPr lang="es-ES" sz="4800" b="1" dirty="0" smtClean="0">
                <a:solidFill>
                  <a:srgbClr val="FF0000"/>
                </a:solidFill>
                <a:latin typeface="Raleway"/>
                <a:cs typeface="Raleway"/>
              </a:rPr>
              <a:t>CYRUS THE SOLUTION</a:t>
            </a:r>
            <a:endParaRPr lang="es-ES" sz="4800" b="1" dirty="0">
              <a:solidFill>
                <a:srgbClr val="FF0000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843689725"/>
      </p:ext>
    </p:extLst>
  </p:cSld>
  <p:clrMapOvr>
    <a:masterClrMapping/>
  </p:clrMapOvr>
  <p:transition xmlns:p14="http://schemas.microsoft.com/office/powerpoint/2010/main" spd="med" advClick="0" advTm="2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01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34292" y="2972225"/>
            <a:ext cx="9916182" cy="486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pt-BR" sz="4800" b="1" dirty="0" err="1">
                <a:solidFill>
                  <a:schemeClr val="tx2"/>
                </a:solidFill>
                <a:latin typeface="Raleway Light"/>
                <a:cs typeface="Raleway Light"/>
              </a:rPr>
              <a:t>Part</a:t>
            </a:r>
            <a:r>
              <a:rPr lang="pt-BR" sz="4800" b="1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4800" b="1" dirty="0" err="1">
                <a:solidFill>
                  <a:schemeClr val="tx2"/>
                </a:solidFill>
                <a:latin typeface="Raleway Light"/>
                <a:cs typeface="Raleway Light"/>
              </a:rPr>
              <a:t>One</a:t>
            </a:r>
            <a:r>
              <a:rPr lang="pt-BR" sz="4800" b="1" dirty="0" smtClean="0">
                <a:solidFill>
                  <a:schemeClr val="tx2"/>
                </a:solidFill>
                <a:latin typeface="Raleway Light"/>
                <a:cs typeface="Raleway Light"/>
              </a:rPr>
              <a:t>: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Wrong reasons for college (family)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Used </a:t>
            </a: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the financial aid checks for living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Toured the country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Argued </a:t>
            </a: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with Professors about Marketing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Music </a:t>
            </a: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with a purpose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MGK, </a:t>
            </a: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Kid </a:t>
            </a:r>
            <a:r>
              <a:rPr lang="en-US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Cudi</a:t>
            </a: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, </a:t>
            </a: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&amp; Big Sean</a:t>
            </a:r>
            <a:endParaRPr lang="pt-BR" sz="3200" dirty="0">
              <a:solidFill>
                <a:schemeClr val="tx2"/>
              </a:solidFill>
              <a:latin typeface="Raleway Light"/>
              <a:cs typeface="Raleway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5184" y="595215"/>
            <a:ext cx="12359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0" b="1" dirty="0" smtClean="0">
                <a:solidFill>
                  <a:schemeClr val="tx2"/>
                </a:solidFill>
                <a:latin typeface="Raleway"/>
                <a:cs typeface="Raleway"/>
              </a:rPr>
              <a:t>College</a:t>
            </a:r>
            <a:endParaRPr lang="id-ID" sz="6000" b="1" dirty="0">
              <a:solidFill>
                <a:schemeClr val="tx2"/>
              </a:solidFill>
              <a:latin typeface="Raleway"/>
              <a:cs typeface="Raleway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30736" y="1783761"/>
            <a:ext cx="2738812" cy="73150"/>
            <a:chOff x="1775295" y="2028842"/>
            <a:chExt cx="3631535" cy="45719"/>
          </a:xfrm>
        </p:grpSpPr>
        <p:sp>
          <p:nvSpPr>
            <p:cNvPr id="8" name="Rectangle 7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20620" y="2058062"/>
            <a:ext cx="7580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chemeClr val="accent1"/>
                </a:solidFill>
                <a:latin typeface="Raleway Light"/>
                <a:cs typeface="Raleway Light"/>
              </a:rPr>
              <a:t>Music &amp; Marketing</a:t>
            </a:r>
            <a:endParaRPr lang="id-ID" b="1" dirty="0">
              <a:solidFill>
                <a:schemeClr val="accent1"/>
              </a:solidFill>
              <a:latin typeface="Raleway Light"/>
              <a:cs typeface="Raleway Light"/>
            </a:endParaRPr>
          </a:p>
        </p:txBody>
      </p:sp>
      <p:pic>
        <p:nvPicPr>
          <p:cNvPr id="18" name="Picture Placeholder 17" descr="IMG_0709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0" t="16881" r="16907" b="1718"/>
          <a:stretch/>
        </p:blipFill>
        <p:spPr/>
      </p:pic>
    </p:spTree>
    <p:extLst>
      <p:ext uri="{BB962C8B-B14F-4D97-AF65-F5344CB8AC3E}">
        <p14:creationId xmlns:p14="http://schemas.microsoft.com/office/powerpoint/2010/main" val="1679258483"/>
      </p:ext>
    </p:extLst>
  </p:cSld>
  <p:clrMapOvr>
    <a:masterClrMapping/>
  </p:clrMapOvr>
  <p:transition xmlns:p14="http://schemas.microsoft.com/office/powerpoint/2010/main" spd="slow" advClick="0" advTm="2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587748" y="2993392"/>
            <a:ext cx="7567180" cy="486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pt-BR" sz="4800" b="1" dirty="0" err="1">
                <a:solidFill>
                  <a:schemeClr val="tx2"/>
                </a:solidFill>
                <a:latin typeface="Raleway Light"/>
                <a:cs typeface="Raleway Light"/>
              </a:rPr>
              <a:t>Part</a:t>
            </a:r>
            <a:r>
              <a:rPr lang="pt-BR" sz="4800" b="1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4800" b="1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Two</a:t>
            </a:r>
            <a:r>
              <a:rPr lang="pt-BR" sz="4800" b="1" dirty="0" smtClean="0">
                <a:solidFill>
                  <a:schemeClr val="tx2"/>
                </a:solidFill>
                <a:latin typeface="Raleway Light"/>
                <a:cs typeface="Raleway Light"/>
              </a:rPr>
              <a:t>:</a:t>
            </a:r>
            <a:endParaRPr lang="pt-BR" sz="3200" b="1" dirty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Humanitarian Award for Community Work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Back Pack Giveaways, Turkey Giveaways, Christmas Gifts, Coats Drives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$250,000 </a:t>
            </a: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donated</a:t>
            </a:r>
            <a:endParaRPr lang="en-US" sz="3200" dirty="0" smtClean="0">
              <a:solidFill>
                <a:schemeClr val="tx2"/>
              </a:solidFill>
              <a:latin typeface="Raleway Light"/>
              <a:cs typeface="Raleway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68640" y="595215"/>
            <a:ext cx="12359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0" b="1" dirty="0" smtClean="0">
                <a:solidFill>
                  <a:schemeClr val="tx2"/>
                </a:solidFill>
                <a:latin typeface="Raleway"/>
                <a:cs typeface="Raleway"/>
              </a:rPr>
              <a:t>College</a:t>
            </a:r>
            <a:endParaRPr lang="id-ID" sz="6000" b="1" dirty="0">
              <a:solidFill>
                <a:schemeClr val="tx2"/>
              </a:solidFill>
              <a:latin typeface="Raleway"/>
              <a:cs typeface="Raleway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684192" y="1783761"/>
            <a:ext cx="2738812" cy="73150"/>
            <a:chOff x="1775295" y="2028842"/>
            <a:chExt cx="3631535" cy="45719"/>
          </a:xfrm>
        </p:grpSpPr>
        <p:sp>
          <p:nvSpPr>
            <p:cNvPr id="8" name="Rectangle 7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574076" y="2058062"/>
            <a:ext cx="7580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chemeClr val="accent1"/>
                </a:solidFill>
                <a:latin typeface="Raleway Light"/>
                <a:cs typeface="Raleway Light"/>
              </a:rPr>
              <a:t>Community Work</a:t>
            </a:r>
            <a:endParaRPr lang="id-ID" b="1" dirty="0">
              <a:solidFill>
                <a:schemeClr val="accent1"/>
              </a:solidFill>
              <a:latin typeface="Raleway Light"/>
              <a:cs typeface="Raleway Light"/>
            </a:endParaRPr>
          </a:p>
        </p:txBody>
      </p:sp>
      <p:pic>
        <p:nvPicPr>
          <p:cNvPr id="17" name="Picture Placeholder 16" descr="377007_709312076242_1914559636_n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6" r="7622"/>
          <a:stretch/>
        </p:blipFill>
        <p:spPr>
          <a:xfrm>
            <a:off x="0" y="0"/>
            <a:ext cx="13171488" cy="13758863"/>
          </a:xfrm>
        </p:spPr>
      </p:pic>
    </p:spTree>
    <p:extLst>
      <p:ext uri="{BB962C8B-B14F-4D97-AF65-F5344CB8AC3E}">
        <p14:creationId xmlns:p14="http://schemas.microsoft.com/office/powerpoint/2010/main" val="687701327"/>
      </p:ext>
    </p:extLst>
  </p:cSld>
  <p:clrMapOvr>
    <a:masterClrMapping/>
  </p:clrMapOvr>
  <p:transition xmlns:p14="http://schemas.microsoft.com/office/powerpoint/2010/main" spd="slow" advClick="0" advTm="2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30200" y="-292100"/>
            <a:ext cx="24980900" cy="14211300"/>
          </a:xfrm>
          <a:prstGeom prst="rect">
            <a:avLst/>
          </a:prstGeom>
          <a:solidFill>
            <a:schemeClr val="accent6"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674" name="AutoShape 2"/>
          <p:cNvSpPr>
            <a:spLocks/>
          </p:cNvSpPr>
          <p:nvPr/>
        </p:nvSpPr>
        <p:spPr bwMode="auto">
          <a:xfrm>
            <a:off x="2138724" y="5866408"/>
            <a:ext cx="20086276" cy="193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es-ES" sz="11500" dirty="0" smtClean="0">
                <a:solidFill>
                  <a:schemeClr val="bg1"/>
                </a:solidFill>
                <a:latin typeface="Raleway Regular"/>
                <a:cs typeface="Raleway Regular"/>
              </a:rPr>
              <a:t>OUR VISION</a:t>
            </a:r>
            <a:endParaRPr lang="es-ES" sz="3200" dirty="0">
              <a:solidFill>
                <a:schemeClr val="bg1"/>
              </a:solidFill>
              <a:latin typeface="Raleway Regular"/>
              <a:cs typeface="Raleway Regular"/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8444795" y="8047781"/>
            <a:ext cx="7636337" cy="0"/>
          </a:xfrm>
          <a:prstGeom prst="line">
            <a:avLst/>
          </a:prstGeom>
          <a:noFill/>
          <a:ln w="2540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s-ES" sz="6000" dirty="0"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1600" y="8271826"/>
            <a:ext cx="16560799" cy="99100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Raleway Light"/>
                <a:cs typeface="Raleway Light"/>
              </a:rPr>
              <a:t>Creativity is the key to success in the future, and primary education is where teachers can bring creativity </a:t>
            </a:r>
            <a:r>
              <a:rPr lang="en-US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in </a:t>
            </a:r>
            <a:r>
              <a:rPr lang="en-US" sz="2400" dirty="0">
                <a:solidFill>
                  <a:schemeClr val="bg1"/>
                </a:solidFill>
                <a:latin typeface="Raleway Light"/>
                <a:cs typeface="Raleway Light"/>
              </a:rPr>
              <a:t>children at that level keep </a:t>
            </a:r>
            <a:r>
              <a:rPr lang="en-US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growing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lorem 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ipsum dolor sit </a:t>
            </a:r>
            <a:r>
              <a:rPr lang="pt-BR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amet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.</a:t>
            </a:r>
            <a:endParaRPr lang="en-US" sz="24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2" b="1297"/>
          <a:stretch/>
        </p:blipFill>
        <p:spPr>
          <a:xfrm>
            <a:off x="0" y="-120650"/>
            <a:ext cx="24377650" cy="13836650"/>
          </a:xfrm>
        </p:spPr>
      </p:pic>
      <p:sp>
        <p:nvSpPr>
          <p:cNvPr id="13" name="Rectangle 12"/>
          <p:cNvSpPr/>
          <p:nvPr/>
        </p:nvSpPr>
        <p:spPr>
          <a:xfrm>
            <a:off x="15537014" y="2223478"/>
            <a:ext cx="66879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Chapter 4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Real Life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34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34292" y="2972225"/>
            <a:ext cx="9916182" cy="486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pt-BR" sz="4800" b="1" dirty="0" err="1">
                <a:solidFill>
                  <a:schemeClr val="tx2"/>
                </a:solidFill>
                <a:latin typeface="Raleway Light"/>
                <a:cs typeface="Raleway Light"/>
              </a:rPr>
              <a:t>Part</a:t>
            </a:r>
            <a:r>
              <a:rPr lang="pt-BR" sz="4800" b="1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4800" b="1" dirty="0" err="1">
                <a:solidFill>
                  <a:schemeClr val="tx2"/>
                </a:solidFill>
                <a:latin typeface="Raleway Light"/>
                <a:cs typeface="Raleway Light"/>
              </a:rPr>
              <a:t>One</a:t>
            </a:r>
            <a:r>
              <a:rPr lang="pt-BR" sz="4800" b="1" dirty="0" smtClean="0">
                <a:solidFill>
                  <a:schemeClr val="tx2"/>
                </a:solidFill>
                <a:latin typeface="Raleway Light"/>
                <a:cs typeface="Raleway Light"/>
              </a:rPr>
              <a:t>: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Still </a:t>
            </a: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didn’t have happiness although I was making money and touring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Moved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to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Atlanta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to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further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Music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Career</a:t>
            </a:r>
            <a:endParaRPr lang="pt-BR" sz="3200" dirty="0" smtClean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Getting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deal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offers</a:t>
            </a:r>
            <a:endParaRPr lang="pt-BR" sz="3200" dirty="0" smtClean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Forced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to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be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something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that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I’m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not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in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music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for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money</a:t>
            </a:r>
            <a:endParaRPr lang="pt-BR" sz="3200" dirty="0" smtClean="0">
              <a:solidFill>
                <a:schemeClr val="tx2"/>
              </a:solidFill>
              <a:latin typeface="Raleway Light"/>
              <a:cs typeface="Raleway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5184" y="595215"/>
            <a:ext cx="12359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0" b="1" dirty="0" smtClean="0">
                <a:solidFill>
                  <a:schemeClr val="tx2"/>
                </a:solidFill>
                <a:latin typeface="Raleway"/>
                <a:cs typeface="Raleway"/>
              </a:rPr>
              <a:t>Real Life</a:t>
            </a:r>
            <a:endParaRPr lang="id-ID" sz="6000" b="1" dirty="0">
              <a:solidFill>
                <a:schemeClr val="tx2"/>
              </a:solidFill>
              <a:latin typeface="Raleway"/>
              <a:cs typeface="Raleway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30736" y="1783761"/>
            <a:ext cx="2738812" cy="73150"/>
            <a:chOff x="1775295" y="2028842"/>
            <a:chExt cx="3631535" cy="45719"/>
          </a:xfrm>
        </p:grpSpPr>
        <p:sp>
          <p:nvSpPr>
            <p:cNvPr id="8" name="Rectangle 7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20620" y="2058062"/>
            <a:ext cx="7580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chemeClr val="accent1"/>
                </a:solidFill>
                <a:latin typeface="Raleway Light"/>
                <a:cs typeface="Raleway Light"/>
              </a:rPr>
              <a:t>Pursuing Music</a:t>
            </a:r>
            <a:endParaRPr lang="id-ID" b="1" dirty="0">
              <a:solidFill>
                <a:schemeClr val="accent1"/>
              </a:solidFill>
              <a:latin typeface="Raleway Light"/>
              <a:cs typeface="Raleway Light"/>
            </a:endParaRPr>
          </a:p>
        </p:txBody>
      </p:sp>
      <p:pic>
        <p:nvPicPr>
          <p:cNvPr id="3" name="Picture Placeholder 2" descr="462268_816316648222_1183412731_o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" b="23842"/>
          <a:stretch/>
        </p:blipFill>
        <p:spPr>
          <a:xfrm>
            <a:off x="12147550" y="-12700"/>
            <a:ext cx="12276138" cy="13757275"/>
          </a:xfrm>
        </p:spPr>
      </p:pic>
    </p:spTree>
    <p:extLst>
      <p:ext uri="{BB962C8B-B14F-4D97-AF65-F5344CB8AC3E}">
        <p14:creationId xmlns:p14="http://schemas.microsoft.com/office/powerpoint/2010/main" val="4146145065"/>
      </p:ext>
    </p:extLst>
  </p:cSld>
  <p:clrMapOvr>
    <a:masterClrMapping/>
  </p:clrMapOvr>
  <p:transition xmlns:p14="http://schemas.microsoft.com/office/powerpoint/2010/main" spd="slow" advClick="0" advTm="2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587748" y="2972225"/>
            <a:ext cx="9916182" cy="486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pt-BR" sz="4800" b="1" dirty="0" err="1">
                <a:solidFill>
                  <a:schemeClr val="tx2"/>
                </a:solidFill>
                <a:latin typeface="Raleway Light"/>
                <a:cs typeface="Raleway Light"/>
              </a:rPr>
              <a:t>Part</a:t>
            </a:r>
            <a:r>
              <a:rPr lang="pt-BR" sz="4800" b="1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4800" b="1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Two</a:t>
            </a:r>
            <a:r>
              <a:rPr lang="pt-BR" sz="4800" b="1" dirty="0" smtClean="0">
                <a:solidFill>
                  <a:schemeClr val="tx2"/>
                </a:solidFill>
                <a:latin typeface="Raleway Light"/>
                <a:cs typeface="Raleway Light"/>
              </a:rPr>
              <a:t>:</a:t>
            </a:r>
            <a:endParaRPr lang="pt-BR" sz="3200" b="1" dirty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Seen the same thing with my youngest brother as I seen with Cadiz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Always </a:t>
            </a: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returned to helping the youth (forgot about little brother though)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Full </a:t>
            </a: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trunk and faith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endParaRPr lang="en-US" sz="3200" dirty="0" smtClean="0">
              <a:solidFill>
                <a:schemeClr val="tx2"/>
              </a:solidFill>
              <a:latin typeface="Raleway Light"/>
              <a:cs typeface="Raleway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68640" y="595215"/>
            <a:ext cx="12359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0" b="1" dirty="0" smtClean="0">
                <a:solidFill>
                  <a:schemeClr val="tx2"/>
                </a:solidFill>
                <a:latin typeface="Raleway"/>
                <a:cs typeface="Raleway"/>
              </a:rPr>
              <a:t>Real Life</a:t>
            </a:r>
            <a:endParaRPr lang="id-ID" sz="6000" b="1" dirty="0">
              <a:solidFill>
                <a:schemeClr val="tx2"/>
              </a:solidFill>
              <a:latin typeface="Raleway"/>
              <a:cs typeface="Raleway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684192" y="1783761"/>
            <a:ext cx="2738812" cy="73150"/>
            <a:chOff x="1775295" y="2028842"/>
            <a:chExt cx="3631535" cy="45719"/>
          </a:xfrm>
        </p:grpSpPr>
        <p:sp>
          <p:nvSpPr>
            <p:cNvPr id="8" name="Rectangle 7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574076" y="2058062"/>
            <a:ext cx="7580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chemeClr val="accent1"/>
                </a:solidFill>
                <a:latin typeface="Raleway Light"/>
                <a:cs typeface="Raleway Light"/>
              </a:rPr>
              <a:t>Reality Check</a:t>
            </a:r>
            <a:endParaRPr lang="id-ID" b="1" dirty="0">
              <a:solidFill>
                <a:schemeClr val="accent1"/>
              </a:solidFill>
              <a:latin typeface="Raleway Light"/>
              <a:cs typeface="Raleway Light"/>
            </a:endParaRPr>
          </a:p>
        </p:txBody>
      </p:sp>
      <p:pic>
        <p:nvPicPr>
          <p:cNvPr id="5" name="Picture Placeholder 4" descr="IMG_5335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t="-97" r="26936" b="310"/>
          <a:stretch/>
        </p:blipFill>
        <p:spPr>
          <a:xfrm>
            <a:off x="0" y="0"/>
            <a:ext cx="13358120" cy="13729368"/>
          </a:xfrm>
        </p:spPr>
      </p:pic>
    </p:spTree>
    <p:extLst>
      <p:ext uri="{BB962C8B-B14F-4D97-AF65-F5344CB8AC3E}">
        <p14:creationId xmlns:p14="http://schemas.microsoft.com/office/powerpoint/2010/main" val="398087040"/>
      </p:ext>
    </p:extLst>
  </p:cSld>
  <p:clrMapOvr>
    <a:masterClrMapping/>
  </p:clrMapOvr>
  <p:transition xmlns:p14="http://schemas.microsoft.com/office/powerpoint/2010/main" spd="slow" advClick="0" advTm="2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30200" y="-292100"/>
            <a:ext cx="24980900" cy="14211300"/>
          </a:xfrm>
          <a:prstGeom prst="rect">
            <a:avLst/>
          </a:prstGeom>
          <a:solidFill>
            <a:schemeClr val="accent6"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674" name="AutoShape 2"/>
          <p:cNvSpPr>
            <a:spLocks/>
          </p:cNvSpPr>
          <p:nvPr/>
        </p:nvSpPr>
        <p:spPr bwMode="auto">
          <a:xfrm>
            <a:off x="2138724" y="5866408"/>
            <a:ext cx="20086276" cy="193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es-ES" sz="11500" dirty="0" smtClean="0">
                <a:solidFill>
                  <a:schemeClr val="bg1"/>
                </a:solidFill>
                <a:latin typeface="Raleway Regular"/>
                <a:cs typeface="Raleway Regular"/>
              </a:rPr>
              <a:t>OUR VISION</a:t>
            </a:r>
            <a:endParaRPr lang="es-ES" sz="3200" dirty="0">
              <a:solidFill>
                <a:schemeClr val="bg1"/>
              </a:solidFill>
              <a:latin typeface="Raleway Regular"/>
              <a:cs typeface="Raleway Regular"/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8444795" y="8047781"/>
            <a:ext cx="7636337" cy="0"/>
          </a:xfrm>
          <a:prstGeom prst="line">
            <a:avLst/>
          </a:prstGeom>
          <a:noFill/>
          <a:ln w="2540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s-ES" sz="6000" dirty="0"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1600" y="8271826"/>
            <a:ext cx="16560799" cy="99100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Raleway Light"/>
                <a:cs typeface="Raleway Light"/>
              </a:rPr>
              <a:t>Creativity is the key to success in the future, and primary education is where teachers can bring creativity </a:t>
            </a:r>
            <a:r>
              <a:rPr lang="en-US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in </a:t>
            </a:r>
            <a:r>
              <a:rPr lang="en-US" sz="2400" dirty="0">
                <a:solidFill>
                  <a:schemeClr val="bg1"/>
                </a:solidFill>
                <a:latin typeface="Raleway Light"/>
                <a:cs typeface="Raleway Light"/>
              </a:rPr>
              <a:t>children at that level keep </a:t>
            </a:r>
            <a:r>
              <a:rPr lang="en-US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growing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lorem 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ipsum dolor sit </a:t>
            </a:r>
            <a:r>
              <a:rPr lang="pt-BR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amet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.</a:t>
            </a:r>
            <a:endParaRPr lang="en-US" sz="24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pic>
        <p:nvPicPr>
          <p:cNvPr id="3" name="Picture Placeholder 2" descr="10351648_10101026865575442_3636808994119703280_n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745" r="-246" b="42761"/>
          <a:stretch/>
        </p:blipFill>
        <p:spPr>
          <a:xfrm>
            <a:off x="-53975" y="-80963"/>
            <a:ext cx="24491950" cy="13836651"/>
          </a:xfrm>
        </p:spPr>
      </p:pic>
    </p:spTree>
    <p:extLst>
      <p:ext uri="{BB962C8B-B14F-4D97-AF65-F5344CB8AC3E}">
        <p14:creationId xmlns:p14="http://schemas.microsoft.com/office/powerpoint/2010/main" val="216882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34292" y="2972225"/>
            <a:ext cx="991618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pt-BR" sz="4800" b="1" dirty="0" err="1">
                <a:solidFill>
                  <a:schemeClr val="tx2"/>
                </a:solidFill>
                <a:latin typeface="Raleway Light"/>
                <a:cs typeface="Raleway Light"/>
              </a:rPr>
              <a:t>Part</a:t>
            </a:r>
            <a:r>
              <a:rPr lang="pt-BR" sz="4800" b="1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4800" b="1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Three</a:t>
            </a:r>
            <a:r>
              <a:rPr lang="pt-BR" sz="4800" b="1" dirty="0" smtClean="0">
                <a:solidFill>
                  <a:schemeClr val="tx2"/>
                </a:solidFill>
                <a:latin typeface="Raleway Light"/>
                <a:cs typeface="Raleway Light"/>
              </a:rPr>
              <a:t>: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Homeless but got a job offer that made me question my integrity (alcohol company)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Youth being lied to by someone not knowing that they are lying. Indoctrination again</a:t>
            </a:r>
          </a:p>
          <a:p>
            <a:pPr marL="1257117" lvl="1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Damon Wayans </a:t>
            </a: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Radio (Diabetes)</a:t>
            </a:r>
            <a:endParaRPr lang="en-US" sz="3200" dirty="0" smtClean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Conversation </a:t>
            </a: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with my mother about how she got on drugs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5184" y="595215"/>
            <a:ext cx="12359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0" b="1" dirty="0" smtClean="0">
                <a:solidFill>
                  <a:schemeClr val="tx2"/>
                </a:solidFill>
                <a:latin typeface="Raleway"/>
                <a:cs typeface="Raleway"/>
              </a:rPr>
              <a:t>Real Life</a:t>
            </a:r>
            <a:endParaRPr lang="id-ID" sz="6000" b="1" dirty="0">
              <a:solidFill>
                <a:schemeClr val="tx2"/>
              </a:solidFill>
              <a:latin typeface="Raleway"/>
              <a:cs typeface="Raleway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30736" y="1783761"/>
            <a:ext cx="2738812" cy="73150"/>
            <a:chOff x="1775295" y="2028842"/>
            <a:chExt cx="3631535" cy="45719"/>
          </a:xfrm>
        </p:grpSpPr>
        <p:sp>
          <p:nvSpPr>
            <p:cNvPr id="8" name="Rectangle 7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20620" y="2058062"/>
            <a:ext cx="7580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chemeClr val="accent1"/>
                </a:solidFill>
                <a:latin typeface="Raleway Light"/>
                <a:cs typeface="Raleway Light"/>
              </a:rPr>
              <a:t>Tested and Awakened</a:t>
            </a:r>
            <a:endParaRPr lang="id-ID" b="1" dirty="0">
              <a:solidFill>
                <a:schemeClr val="accent1"/>
              </a:solidFill>
              <a:latin typeface="Raleway Light"/>
              <a:cs typeface="Raleway Light"/>
            </a:endParaRPr>
          </a:p>
        </p:txBody>
      </p:sp>
      <p:pic>
        <p:nvPicPr>
          <p:cNvPr id="5" name="Picture Placeholder 4" descr="VAL SLIDE 2015  (95)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r="24913"/>
          <a:stretch/>
        </p:blipFill>
        <p:spPr>
          <a:xfrm>
            <a:off x="12147550" y="-12700"/>
            <a:ext cx="12276138" cy="13757275"/>
          </a:xfrm>
        </p:spPr>
      </p:pic>
    </p:spTree>
    <p:extLst>
      <p:ext uri="{BB962C8B-B14F-4D97-AF65-F5344CB8AC3E}">
        <p14:creationId xmlns:p14="http://schemas.microsoft.com/office/powerpoint/2010/main" val="2382817647"/>
      </p:ext>
    </p:extLst>
  </p:cSld>
  <p:clrMapOvr>
    <a:masterClrMapping/>
  </p:clrMapOvr>
  <p:transition xmlns:p14="http://schemas.microsoft.com/office/powerpoint/2010/main" spd="slow" advClick="0" advTm="2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30200" y="-292100"/>
            <a:ext cx="24980900" cy="14211300"/>
          </a:xfrm>
          <a:prstGeom prst="rect">
            <a:avLst/>
          </a:prstGeom>
          <a:solidFill>
            <a:schemeClr val="accent6"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674" name="AutoShape 2"/>
          <p:cNvSpPr>
            <a:spLocks/>
          </p:cNvSpPr>
          <p:nvPr/>
        </p:nvSpPr>
        <p:spPr bwMode="auto">
          <a:xfrm>
            <a:off x="2138724" y="5866408"/>
            <a:ext cx="20086276" cy="193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es-ES" sz="11500" dirty="0" smtClean="0">
                <a:solidFill>
                  <a:schemeClr val="bg1"/>
                </a:solidFill>
                <a:latin typeface="Raleway Regular"/>
                <a:cs typeface="Raleway Regular"/>
              </a:rPr>
              <a:t>OUR VISION</a:t>
            </a:r>
            <a:endParaRPr lang="es-ES" sz="3200" dirty="0">
              <a:solidFill>
                <a:schemeClr val="bg1"/>
              </a:solidFill>
              <a:latin typeface="Raleway Regular"/>
              <a:cs typeface="Raleway Regular"/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8444795" y="8047781"/>
            <a:ext cx="7636337" cy="0"/>
          </a:xfrm>
          <a:prstGeom prst="line">
            <a:avLst/>
          </a:prstGeom>
          <a:noFill/>
          <a:ln w="2540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s-ES" sz="6000" dirty="0"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1600" y="8271826"/>
            <a:ext cx="16560799" cy="99100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Raleway Light"/>
                <a:cs typeface="Raleway Light"/>
              </a:rPr>
              <a:t>Creativity is the key to success in the future, and primary education is where teachers can bring creativity </a:t>
            </a:r>
            <a:r>
              <a:rPr lang="en-US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in </a:t>
            </a:r>
            <a:r>
              <a:rPr lang="en-US" sz="2400" dirty="0">
                <a:solidFill>
                  <a:schemeClr val="bg1"/>
                </a:solidFill>
                <a:latin typeface="Raleway Light"/>
                <a:cs typeface="Raleway Light"/>
              </a:rPr>
              <a:t>children at that level keep </a:t>
            </a:r>
            <a:r>
              <a:rPr lang="en-US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growing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lorem 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ipsum dolor sit </a:t>
            </a:r>
            <a:r>
              <a:rPr lang="pt-BR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amet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.</a:t>
            </a:r>
            <a:endParaRPr lang="en-US" sz="24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pic>
        <p:nvPicPr>
          <p:cNvPr id="8" name="Picture Placeholder 7" descr="through self knowledge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r="1599"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2438022" y="1026050"/>
            <a:ext cx="6006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Chapter 5: Career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402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34292" y="2972225"/>
            <a:ext cx="9916182" cy="486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pt-BR" sz="4800" b="1" dirty="0" err="1">
                <a:solidFill>
                  <a:schemeClr val="tx2"/>
                </a:solidFill>
                <a:latin typeface="Raleway Light"/>
                <a:cs typeface="Raleway Light"/>
              </a:rPr>
              <a:t>Part</a:t>
            </a:r>
            <a:r>
              <a:rPr lang="pt-BR" sz="4800" b="1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4800" b="1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One</a:t>
            </a:r>
            <a:r>
              <a:rPr lang="pt-BR" sz="4800" b="1" dirty="0" smtClean="0">
                <a:solidFill>
                  <a:schemeClr val="tx2"/>
                </a:solidFill>
                <a:latin typeface="Raleway Light"/>
                <a:cs typeface="Raleway Light"/>
              </a:rPr>
              <a:t>: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Released 3 books (importance of reading story)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A Wise Way Website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Volunteering (P.O.P.S, </a:t>
            </a:r>
            <a:r>
              <a:rPr lang="en-US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CreateNow</a:t>
            </a: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, NCF</a:t>
            </a:r>
            <a:r>
              <a:rPr lang="is-I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…etc)</a:t>
            </a:r>
            <a:endParaRPr lang="en-US" sz="3200" dirty="0" smtClean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Wrote </a:t>
            </a: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program and book specifically for youth to understand how to be great!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Speaker of the Year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5184" y="595215"/>
            <a:ext cx="12359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0" b="1" dirty="0" smtClean="0">
                <a:solidFill>
                  <a:schemeClr val="tx2"/>
                </a:solidFill>
                <a:latin typeface="Raleway"/>
                <a:cs typeface="Raleway"/>
              </a:rPr>
              <a:t>Career</a:t>
            </a:r>
            <a:endParaRPr lang="id-ID" sz="6000" b="1" dirty="0">
              <a:solidFill>
                <a:schemeClr val="tx2"/>
              </a:solidFill>
              <a:latin typeface="Raleway"/>
              <a:cs typeface="Raleway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30736" y="1783761"/>
            <a:ext cx="2738812" cy="73150"/>
            <a:chOff x="1775295" y="2028842"/>
            <a:chExt cx="3631535" cy="45719"/>
          </a:xfrm>
        </p:grpSpPr>
        <p:sp>
          <p:nvSpPr>
            <p:cNvPr id="8" name="Rectangle 7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20620" y="2058062"/>
            <a:ext cx="7580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chemeClr val="accent1"/>
                </a:solidFill>
                <a:latin typeface="Raleway Light"/>
                <a:cs typeface="Raleway Light"/>
              </a:rPr>
              <a:t>Books &amp; Speaking</a:t>
            </a:r>
            <a:endParaRPr lang="id-ID" b="1" dirty="0">
              <a:solidFill>
                <a:schemeClr val="accent1"/>
              </a:solidFill>
              <a:latin typeface="Raleway Light"/>
              <a:cs typeface="Raleway Light"/>
            </a:endParaRPr>
          </a:p>
        </p:txBody>
      </p:sp>
      <p:pic>
        <p:nvPicPr>
          <p:cNvPr id="4" name="Picture Placeholder 3" descr="1545889_10100850768430532_131022391_n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r="53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7967238"/>
      </p:ext>
    </p:extLst>
  </p:cSld>
  <p:clrMapOvr>
    <a:masterClrMapping/>
  </p:clrMapOvr>
  <p:transition xmlns:p14="http://schemas.microsoft.com/office/powerpoint/2010/main" spd="slow" advClick="0" advTm="2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30200" y="-292100"/>
            <a:ext cx="24980900" cy="14211300"/>
          </a:xfrm>
          <a:prstGeom prst="rect">
            <a:avLst/>
          </a:prstGeom>
          <a:solidFill>
            <a:schemeClr val="accent6"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674" name="AutoShape 2"/>
          <p:cNvSpPr>
            <a:spLocks/>
          </p:cNvSpPr>
          <p:nvPr/>
        </p:nvSpPr>
        <p:spPr bwMode="auto">
          <a:xfrm>
            <a:off x="2138724" y="5866408"/>
            <a:ext cx="20086276" cy="193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es-ES" sz="11500" dirty="0" smtClean="0">
                <a:solidFill>
                  <a:schemeClr val="bg1"/>
                </a:solidFill>
                <a:latin typeface="Raleway Regular"/>
                <a:cs typeface="Raleway Regular"/>
              </a:rPr>
              <a:t>OUR VISION</a:t>
            </a:r>
            <a:endParaRPr lang="es-ES" sz="3200" dirty="0">
              <a:solidFill>
                <a:schemeClr val="bg1"/>
              </a:solidFill>
              <a:latin typeface="Raleway Regular"/>
              <a:cs typeface="Raleway Regular"/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8444795" y="8047781"/>
            <a:ext cx="7636337" cy="0"/>
          </a:xfrm>
          <a:prstGeom prst="line">
            <a:avLst/>
          </a:prstGeom>
          <a:noFill/>
          <a:ln w="2540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s-ES" sz="6000" dirty="0"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1600" y="8271826"/>
            <a:ext cx="16560799" cy="99100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Raleway Light"/>
                <a:cs typeface="Raleway Light"/>
              </a:rPr>
              <a:t>Creativity is the key to success in the future, and primary education is where teachers can bring creativity </a:t>
            </a:r>
            <a:r>
              <a:rPr lang="en-US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in </a:t>
            </a:r>
            <a:r>
              <a:rPr lang="en-US" sz="2400" dirty="0">
                <a:solidFill>
                  <a:schemeClr val="bg1"/>
                </a:solidFill>
                <a:latin typeface="Raleway Light"/>
                <a:cs typeface="Raleway Light"/>
              </a:rPr>
              <a:t>children at that level keep </a:t>
            </a:r>
            <a:r>
              <a:rPr lang="en-US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growing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lorem 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ipsum dolor sit </a:t>
            </a:r>
            <a:r>
              <a:rPr lang="pt-BR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amet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.</a:t>
            </a:r>
            <a:endParaRPr lang="en-US" sz="24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pic>
        <p:nvPicPr>
          <p:cNvPr id="4" name="Picture Placeholder 3" descr="13316878_10101472645309282_1054133750966129237_o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89" r="-16989"/>
          <a:stretch/>
        </p:blipFill>
        <p:spPr>
          <a:xfrm>
            <a:off x="-53975" y="-80963"/>
            <a:ext cx="24491950" cy="13836651"/>
          </a:xfrm>
        </p:spPr>
      </p:pic>
    </p:spTree>
    <p:extLst>
      <p:ext uri="{BB962C8B-B14F-4D97-AF65-F5344CB8AC3E}">
        <p14:creationId xmlns:p14="http://schemas.microsoft.com/office/powerpoint/2010/main" val="34880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30200" y="-292100"/>
            <a:ext cx="24980900" cy="14211300"/>
          </a:xfrm>
          <a:prstGeom prst="rect">
            <a:avLst/>
          </a:prstGeom>
          <a:solidFill>
            <a:schemeClr val="accent6"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674" name="AutoShape 2"/>
          <p:cNvSpPr>
            <a:spLocks/>
          </p:cNvSpPr>
          <p:nvPr/>
        </p:nvSpPr>
        <p:spPr bwMode="auto">
          <a:xfrm>
            <a:off x="2138724" y="5866408"/>
            <a:ext cx="20086276" cy="193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es-ES" sz="11500" dirty="0" smtClean="0">
                <a:solidFill>
                  <a:schemeClr val="bg1"/>
                </a:solidFill>
                <a:latin typeface="Raleway Regular"/>
                <a:cs typeface="Raleway Regular"/>
              </a:rPr>
              <a:t>OUR VISION</a:t>
            </a:r>
            <a:endParaRPr lang="es-ES" sz="3200" dirty="0">
              <a:solidFill>
                <a:schemeClr val="bg1"/>
              </a:solidFill>
              <a:latin typeface="Raleway Regular"/>
              <a:cs typeface="Raleway Regular"/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8444795" y="8047781"/>
            <a:ext cx="7636337" cy="0"/>
          </a:xfrm>
          <a:prstGeom prst="line">
            <a:avLst/>
          </a:prstGeom>
          <a:noFill/>
          <a:ln w="2540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s-ES" sz="6000" dirty="0"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1600" y="8271826"/>
            <a:ext cx="16560799" cy="99100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Raleway Light"/>
                <a:cs typeface="Raleway Light"/>
              </a:rPr>
              <a:t>Creativity is the key to success in the future, and primary education is where teachers can bring creativity </a:t>
            </a:r>
            <a:r>
              <a:rPr lang="en-US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in </a:t>
            </a:r>
            <a:r>
              <a:rPr lang="en-US" sz="2400" dirty="0">
                <a:solidFill>
                  <a:schemeClr val="bg1"/>
                </a:solidFill>
                <a:latin typeface="Raleway Light"/>
                <a:cs typeface="Raleway Light"/>
              </a:rPr>
              <a:t>children at that level keep </a:t>
            </a:r>
            <a:r>
              <a:rPr lang="en-US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growing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lorem 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ipsum dolor sit </a:t>
            </a:r>
            <a:r>
              <a:rPr lang="pt-BR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amet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.</a:t>
            </a:r>
            <a:endParaRPr lang="en-US" sz="24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pic>
        <p:nvPicPr>
          <p:cNvPr id="3" name="Picture Placeholder 2" descr="011_11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8" b="14018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513915" y="956270"/>
            <a:ext cx="10303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Chapter 1: 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Childhood &amp; Family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993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587748" y="2972225"/>
            <a:ext cx="9916182" cy="6789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pt-BR" sz="4800" b="1" dirty="0" err="1">
                <a:solidFill>
                  <a:schemeClr val="tx2"/>
                </a:solidFill>
                <a:latin typeface="Raleway Light"/>
                <a:cs typeface="Raleway Light"/>
              </a:rPr>
              <a:t>Part</a:t>
            </a:r>
            <a:r>
              <a:rPr lang="pt-BR" sz="4800" b="1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4800" b="1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Two</a:t>
            </a:r>
            <a:r>
              <a:rPr lang="pt-BR" sz="4800" b="1" dirty="0" smtClean="0">
                <a:solidFill>
                  <a:schemeClr val="tx2"/>
                </a:solidFill>
                <a:latin typeface="Raleway Light"/>
                <a:cs typeface="Raleway Light"/>
              </a:rPr>
              <a:t>:</a:t>
            </a:r>
            <a:endParaRPr lang="pt-BR" sz="3200" b="1" dirty="0" smtClean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7 Steps to Discover Your Inner Greatness</a:t>
            </a:r>
          </a:p>
          <a:p>
            <a:pPr marL="1257117" lvl="1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Identify What You Love to Do</a:t>
            </a:r>
          </a:p>
          <a:p>
            <a:pPr marL="1257117" lvl="1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Research It</a:t>
            </a:r>
          </a:p>
          <a:p>
            <a:pPr marL="1257117" lvl="1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Understand Who You Must Become</a:t>
            </a:r>
          </a:p>
          <a:p>
            <a:pPr marL="1257117" lvl="1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From Final to First</a:t>
            </a:r>
          </a:p>
          <a:p>
            <a:pPr marL="1257117" lvl="1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Stop Distracting Yourself</a:t>
            </a:r>
          </a:p>
          <a:p>
            <a:pPr marL="1257117" lvl="1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Speak About Your Goals to Everyone</a:t>
            </a:r>
          </a:p>
          <a:p>
            <a:pPr marL="1257117" lvl="1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Reevaluate &amp; Perfect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>
                <a:solidFill>
                  <a:schemeClr val="tx2"/>
                </a:solidFill>
                <a:latin typeface="Raleway Light"/>
                <a:cs typeface="Raleway Light"/>
              </a:rPr>
              <a:t>Rolex </a:t>
            </a: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Story</a:t>
            </a:r>
            <a:endParaRPr lang="en-US" sz="3200" dirty="0" smtClean="0">
              <a:solidFill>
                <a:schemeClr val="tx2"/>
              </a:solidFill>
              <a:latin typeface="Raleway Light"/>
              <a:cs typeface="Raleway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68640" y="595215"/>
            <a:ext cx="12359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0" b="1" dirty="0" smtClean="0">
                <a:solidFill>
                  <a:schemeClr val="tx2"/>
                </a:solidFill>
                <a:latin typeface="Raleway"/>
                <a:cs typeface="Raleway"/>
              </a:rPr>
              <a:t>Career </a:t>
            </a:r>
            <a:endParaRPr lang="id-ID" sz="6000" b="1" dirty="0">
              <a:solidFill>
                <a:schemeClr val="tx2"/>
              </a:solidFill>
              <a:latin typeface="Raleway"/>
              <a:cs typeface="Raleway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684192" y="1783761"/>
            <a:ext cx="2738812" cy="73150"/>
            <a:chOff x="1775295" y="2028842"/>
            <a:chExt cx="3631535" cy="45719"/>
          </a:xfrm>
        </p:grpSpPr>
        <p:sp>
          <p:nvSpPr>
            <p:cNvPr id="8" name="Rectangle 7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574076" y="2058062"/>
            <a:ext cx="7580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chemeClr val="accent1"/>
                </a:solidFill>
                <a:latin typeface="Raleway Light"/>
                <a:cs typeface="Raleway Light"/>
              </a:rPr>
              <a:t>Falling Forward</a:t>
            </a:r>
            <a:endParaRPr lang="id-ID" b="1" dirty="0">
              <a:solidFill>
                <a:schemeClr val="accent1"/>
              </a:solidFill>
              <a:latin typeface="Raleway Light"/>
              <a:cs typeface="Raleway Light"/>
            </a:endParaRPr>
          </a:p>
        </p:txBody>
      </p:sp>
      <p:pic>
        <p:nvPicPr>
          <p:cNvPr id="3" name="Picture Placeholder 2" descr="11222004_10101312255566612_8552758220881312165_n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6" b="7976"/>
          <a:stretch>
            <a:fillRect/>
          </a:stretch>
        </p:blipFill>
        <p:spPr>
          <a:xfrm>
            <a:off x="0" y="0"/>
            <a:ext cx="12277060" cy="13758556"/>
          </a:xfrm>
        </p:spPr>
      </p:pic>
    </p:spTree>
    <p:extLst>
      <p:ext uri="{BB962C8B-B14F-4D97-AF65-F5344CB8AC3E}">
        <p14:creationId xmlns:p14="http://schemas.microsoft.com/office/powerpoint/2010/main" val="2816739243"/>
      </p:ext>
    </p:extLst>
  </p:cSld>
  <p:clrMapOvr>
    <a:masterClrMapping/>
  </p:clrMapOvr>
  <p:transition xmlns:p14="http://schemas.microsoft.com/office/powerpoint/2010/main" spd="slow" advClick="0" advTm="2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30200" y="-292100"/>
            <a:ext cx="24980900" cy="14211300"/>
          </a:xfrm>
          <a:prstGeom prst="rect">
            <a:avLst/>
          </a:prstGeom>
          <a:solidFill>
            <a:schemeClr val="accent6"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674" name="AutoShape 2"/>
          <p:cNvSpPr>
            <a:spLocks/>
          </p:cNvSpPr>
          <p:nvPr/>
        </p:nvSpPr>
        <p:spPr bwMode="auto">
          <a:xfrm>
            <a:off x="2138724" y="5866408"/>
            <a:ext cx="20086276" cy="193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es-ES" sz="11500" dirty="0" smtClean="0">
                <a:solidFill>
                  <a:schemeClr val="bg1"/>
                </a:solidFill>
                <a:latin typeface="Raleway Regular"/>
                <a:cs typeface="Raleway Regular"/>
              </a:rPr>
              <a:t>OUR VISION</a:t>
            </a:r>
            <a:endParaRPr lang="es-ES" sz="3200" dirty="0">
              <a:solidFill>
                <a:schemeClr val="bg1"/>
              </a:solidFill>
              <a:latin typeface="Raleway Regular"/>
              <a:cs typeface="Raleway Regular"/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8444795" y="8047781"/>
            <a:ext cx="7636337" cy="0"/>
          </a:xfrm>
          <a:prstGeom prst="line">
            <a:avLst/>
          </a:prstGeom>
          <a:noFill/>
          <a:ln w="2540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s-ES" sz="6000" dirty="0"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1600" y="8271826"/>
            <a:ext cx="16560799" cy="99100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Raleway Light"/>
                <a:cs typeface="Raleway Light"/>
              </a:rPr>
              <a:t>Creativity is the key to success in the future, and primary education is where teachers can bring creativity </a:t>
            </a:r>
            <a:r>
              <a:rPr lang="en-US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in </a:t>
            </a:r>
            <a:r>
              <a:rPr lang="en-US" sz="2400" dirty="0">
                <a:solidFill>
                  <a:schemeClr val="bg1"/>
                </a:solidFill>
                <a:latin typeface="Raleway Light"/>
                <a:cs typeface="Raleway Light"/>
              </a:rPr>
              <a:t>children at that level keep </a:t>
            </a:r>
            <a:r>
              <a:rPr lang="en-US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growing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lorem 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ipsum dolor sit </a:t>
            </a:r>
            <a:r>
              <a:rPr lang="pt-BR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amet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.</a:t>
            </a:r>
            <a:endParaRPr lang="en-US" sz="24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pic>
        <p:nvPicPr>
          <p:cNvPr id="3" name="Picture Placeholder 2" descr="teacher that dont like me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" r="2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070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587748" y="2972225"/>
            <a:ext cx="9916182" cy="8069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Come </a:t>
            </a: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up with some questions for me to answer for you all publicly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How do you feel your learning could be improved?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#1 thing you wish could change in school?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Instagram</a:t>
            </a:r>
            <a:endParaRPr lang="en-US" sz="3200" dirty="0" smtClean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1257117" lvl="1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@</a:t>
            </a:r>
            <a:r>
              <a:rPr lang="en-US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Awiseway</a:t>
            </a:r>
            <a:endParaRPr lang="en-US" sz="3200" dirty="0" smtClean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Twitter</a:t>
            </a:r>
          </a:p>
          <a:p>
            <a:pPr marL="1257117" lvl="1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@</a:t>
            </a:r>
            <a:r>
              <a:rPr lang="en-US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CytheSolution</a:t>
            </a:r>
            <a:endParaRPr lang="en-US" sz="3200" dirty="0" smtClean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Facebook</a:t>
            </a:r>
          </a:p>
          <a:p>
            <a:pPr marL="1257117" lvl="1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CyrustheSolution</a:t>
            </a:r>
            <a:endParaRPr lang="en-US" sz="3200" dirty="0" smtClean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4800" dirty="0" smtClean="0">
                <a:solidFill>
                  <a:schemeClr val="tx2"/>
                </a:solidFill>
                <a:latin typeface="Raleway Light"/>
                <a:cs typeface="Raleway Light"/>
              </a:rPr>
              <a:t>FREE BOOK FOR TESTIMONY</a:t>
            </a:r>
            <a:endParaRPr lang="en-US" sz="4800" dirty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1257117" lvl="1" indent="-342900" algn="just">
              <a:lnSpc>
                <a:spcPct val="130000"/>
              </a:lnSpc>
              <a:buFont typeface="Arial"/>
              <a:buChar char="•"/>
            </a:pPr>
            <a:endParaRPr lang="en-US" sz="3200" dirty="0">
              <a:solidFill>
                <a:schemeClr val="tx2"/>
              </a:solidFill>
              <a:latin typeface="Raleway Light"/>
              <a:cs typeface="Raleway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68640" y="595215"/>
            <a:ext cx="12359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0" b="1" dirty="0" smtClean="0">
                <a:solidFill>
                  <a:schemeClr val="tx2"/>
                </a:solidFill>
                <a:latin typeface="Raleway"/>
                <a:cs typeface="Raleway"/>
              </a:rPr>
              <a:t>I NEED YOUR HELP</a:t>
            </a:r>
            <a:endParaRPr lang="id-ID" sz="6000" b="1" dirty="0">
              <a:solidFill>
                <a:schemeClr val="tx2"/>
              </a:solidFill>
              <a:latin typeface="Raleway"/>
              <a:cs typeface="Raleway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684192" y="1783761"/>
            <a:ext cx="2738812" cy="73150"/>
            <a:chOff x="1775295" y="2028842"/>
            <a:chExt cx="3631535" cy="45719"/>
          </a:xfrm>
        </p:grpSpPr>
        <p:sp>
          <p:nvSpPr>
            <p:cNvPr id="8" name="Rectangle 7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574076" y="2058062"/>
            <a:ext cx="7580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chemeClr val="accent1"/>
                </a:solidFill>
                <a:latin typeface="Raleway Light"/>
                <a:cs typeface="Raleway Light"/>
              </a:rPr>
              <a:t>Problems You Face Today</a:t>
            </a:r>
            <a:endParaRPr lang="id-ID" b="1" dirty="0">
              <a:solidFill>
                <a:schemeClr val="accent1"/>
              </a:solidFill>
              <a:latin typeface="Raleway Light"/>
              <a:cs typeface="Raleway Light"/>
            </a:endParaRPr>
          </a:p>
        </p:txBody>
      </p:sp>
      <p:pic>
        <p:nvPicPr>
          <p:cNvPr id="3" name="Picture Placeholder 2" descr="13937984_10101534666742832_1008924104396385373_o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6" b="7976"/>
          <a:stretch>
            <a:fillRect/>
          </a:stretch>
        </p:blipFill>
        <p:spPr>
          <a:xfrm>
            <a:off x="-27245" y="0"/>
            <a:ext cx="12277060" cy="13758556"/>
          </a:xfrm>
        </p:spPr>
      </p:pic>
    </p:spTree>
    <p:extLst>
      <p:ext uri="{BB962C8B-B14F-4D97-AF65-F5344CB8AC3E}">
        <p14:creationId xmlns:p14="http://schemas.microsoft.com/office/powerpoint/2010/main" val="1628013976"/>
      </p:ext>
    </p:extLst>
  </p:cSld>
  <p:clrMapOvr>
    <a:masterClrMapping/>
  </p:clrMapOvr>
  <p:transition xmlns:p14="http://schemas.microsoft.com/office/powerpoint/2010/main" spd="slow" advClick="0" advTm="2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34292" y="2972225"/>
            <a:ext cx="9916182" cy="6789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pt-BR" sz="4800" b="1" dirty="0" err="1">
                <a:solidFill>
                  <a:schemeClr val="tx2"/>
                </a:solidFill>
                <a:latin typeface="Raleway Light"/>
                <a:cs typeface="Raleway Light"/>
              </a:rPr>
              <a:t>Part</a:t>
            </a:r>
            <a:r>
              <a:rPr lang="pt-BR" sz="4800" b="1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4800" b="1" dirty="0" err="1">
                <a:solidFill>
                  <a:schemeClr val="tx2"/>
                </a:solidFill>
                <a:latin typeface="Raleway Light"/>
                <a:cs typeface="Raleway Light"/>
              </a:rPr>
              <a:t>One</a:t>
            </a:r>
            <a:r>
              <a:rPr lang="pt-BR" sz="4800" b="1" dirty="0">
                <a:solidFill>
                  <a:schemeClr val="tx2"/>
                </a:solidFill>
                <a:latin typeface="Raleway Light"/>
                <a:cs typeface="Raleway Light"/>
              </a:rPr>
              <a:t>:</a:t>
            </a:r>
            <a:endParaRPr lang="pt-BR" sz="3200" b="1" dirty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Mother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on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drugs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&amp;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father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sold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drugs</a:t>
            </a:r>
            <a:endParaRPr lang="pt-BR" sz="3200" dirty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pt-BR" sz="3200" dirty="0" err="1">
                <a:solidFill>
                  <a:schemeClr val="tx2"/>
                </a:solidFill>
                <a:latin typeface="Raleway Light"/>
                <a:cs typeface="Raleway Light"/>
              </a:rPr>
              <a:t>Uncle</a:t>
            </a:r>
            <a:r>
              <a:rPr lang="pt-BR" sz="3200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(</a:t>
            </a:r>
            <a:r>
              <a:rPr lang="pt-BR" sz="3200" dirty="0" err="1">
                <a:solidFill>
                  <a:schemeClr val="tx2"/>
                </a:solidFill>
                <a:latin typeface="Raleway Light"/>
                <a:cs typeface="Raleway Light"/>
              </a:rPr>
              <a:t>Gun</a:t>
            </a:r>
            <a:r>
              <a:rPr lang="pt-BR" sz="3200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>
                <a:solidFill>
                  <a:schemeClr val="tx2"/>
                </a:solidFill>
                <a:latin typeface="Raleway Light"/>
                <a:cs typeface="Raleway Light"/>
              </a:rPr>
              <a:t>Story</a:t>
            </a:r>
            <a:r>
              <a:rPr lang="pt-BR" sz="3200" dirty="0">
                <a:solidFill>
                  <a:schemeClr val="tx2"/>
                </a:solidFill>
                <a:latin typeface="Raleway Light"/>
                <a:cs typeface="Raleway Light"/>
              </a:rPr>
              <a:t>)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pt-BR" sz="3200" dirty="0" err="1">
                <a:solidFill>
                  <a:schemeClr val="tx2"/>
                </a:solidFill>
                <a:latin typeface="Raleway Light"/>
                <a:cs typeface="Raleway Light"/>
              </a:rPr>
              <a:t>Jail</a:t>
            </a:r>
            <a:r>
              <a:rPr lang="pt-BR" sz="3200" dirty="0">
                <a:solidFill>
                  <a:schemeClr val="tx2"/>
                </a:solidFill>
                <a:latin typeface="Raleway Light"/>
                <a:cs typeface="Raleway Light"/>
              </a:rPr>
              <a:t> &amp; </a:t>
            </a:r>
            <a:r>
              <a:rPr lang="pt-BR" sz="3200" dirty="0" err="1">
                <a:solidFill>
                  <a:schemeClr val="tx2"/>
                </a:solidFill>
                <a:latin typeface="Raleway Light"/>
                <a:cs typeface="Raleway Light"/>
              </a:rPr>
              <a:t>Drugs</a:t>
            </a:r>
            <a:r>
              <a:rPr lang="pt-BR" sz="3200" dirty="0">
                <a:solidFill>
                  <a:schemeClr val="tx2"/>
                </a:solidFill>
                <a:latin typeface="Raleway Light"/>
                <a:cs typeface="Raleway Light"/>
              </a:rPr>
              <a:t> (</a:t>
            </a:r>
            <a:r>
              <a:rPr lang="pt-BR" sz="3200" dirty="0" err="1">
                <a:solidFill>
                  <a:schemeClr val="tx2"/>
                </a:solidFill>
                <a:latin typeface="Raleway Light"/>
                <a:cs typeface="Raleway Light"/>
              </a:rPr>
              <a:t>the</a:t>
            </a:r>
            <a:r>
              <a:rPr lang="pt-BR" sz="3200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>
                <a:solidFill>
                  <a:schemeClr val="tx2"/>
                </a:solidFill>
                <a:latin typeface="Raleway Light"/>
                <a:cs typeface="Raleway Light"/>
              </a:rPr>
              <a:t>fight</a:t>
            </a:r>
            <a:r>
              <a:rPr lang="pt-BR" sz="3200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>
                <a:solidFill>
                  <a:schemeClr val="tx2"/>
                </a:solidFill>
                <a:latin typeface="Raleway Light"/>
                <a:cs typeface="Raleway Light"/>
              </a:rPr>
              <a:t>of</a:t>
            </a:r>
            <a:r>
              <a:rPr lang="pt-BR" sz="3200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>
                <a:solidFill>
                  <a:schemeClr val="tx2"/>
                </a:solidFill>
                <a:latin typeface="Raleway Light"/>
                <a:cs typeface="Raleway Light"/>
              </a:rPr>
              <a:t>my</a:t>
            </a:r>
            <a:r>
              <a:rPr lang="pt-BR" sz="3200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>
                <a:solidFill>
                  <a:schemeClr val="tx2"/>
                </a:solidFill>
                <a:latin typeface="Raleway Light"/>
                <a:cs typeface="Raleway Light"/>
              </a:rPr>
              <a:t>mother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)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Hand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Burn</a:t>
            </a:r>
            <a:endParaRPr lang="pt-BR" sz="3200" dirty="0" smtClean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1257117" lvl="1" indent="-342900" algn="just">
              <a:lnSpc>
                <a:spcPct val="130000"/>
              </a:lnSpc>
              <a:buFont typeface="Arial"/>
              <a:buChar char="•"/>
            </a:pP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Dad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telling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me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he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hit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my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mother</a:t>
            </a:r>
            <a:endParaRPr lang="pt-BR" sz="3200" dirty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pt-BR" sz="3200" dirty="0" err="1">
                <a:solidFill>
                  <a:schemeClr val="tx2"/>
                </a:solidFill>
                <a:latin typeface="Raleway Light"/>
                <a:cs typeface="Raleway Light"/>
              </a:rPr>
              <a:t>Moved</a:t>
            </a:r>
            <a:r>
              <a:rPr lang="pt-BR" sz="3200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6 </a:t>
            </a:r>
            <a:r>
              <a:rPr lang="pt-BR" sz="3200" dirty="0">
                <a:solidFill>
                  <a:schemeClr val="tx2"/>
                </a:solidFill>
                <a:latin typeface="Raleway Light"/>
                <a:cs typeface="Raleway Light"/>
              </a:rPr>
              <a:t>times (</a:t>
            </a:r>
            <a:r>
              <a:rPr lang="pt-BR" sz="3200" dirty="0" err="1">
                <a:solidFill>
                  <a:schemeClr val="tx2"/>
                </a:solidFill>
                <a:latin typeface="Raleway Light"/>
                <a:cs typeface="Raleway Light"/>
              </a:rPr>
              <a:t>Worst</a:t>
            </a:r>
            <a:r>
              <a:rPr lang="pt-BR" sz="3200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>
                <a:solidFill>
                  <a:schemeClr val="tx2"/>
                </a:solidFill>
                <a:latin typeface="Raleway Light"/>
                <a:cs typeface="Raleway Light"/>
              </a:rPr>
              <a:t>being</a:t>
            </a:r>
            <a:r>
              <a:rPr lang="pt-BR" sz="3200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>
                <a:solidFill>
                  <a:schemeClr val="tx2"/>
                </a:solidFill>
                <a:latin typeface="Raleway Light"/>
                <a:cs typeface="Raleway Light"/>
              </a:rPr>
              <a:t>car</a:t>
            </a:r>
            <a:r>
              <a:rPr lang="pt-BR" sz="3200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>
                <a:solidFill>
                  <a:schemeClr val="tx2"/>
                </a:solidFill>
                <a:latin typeface="Raleway Light"/>
                <a:cs typeface="Raleway Light"/>
              </a:rPr>
              <a:t>lot</a:t>
            </a:r>
            <a:r>
              <a:rPr lang="pt-BR" sz="3200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en-US" sz="3200" dirty="0">
                <a:solidFill>
                  <a:schemeClr val="tx2"/>
                </a:solidFill>
                <a:latin typeface="Raleway Light"/>
                <a:cs typeface="Raleway Light"/>
              </a:rPr>
              <a:t>–</a:t>
            </a:r>
            <a:r>
              <a:rPr lang="pt-BR" sz="3200" dirty="0">
                <a:solidFill>
                  <a:schemeClr val="tx2"/>
                </a:solidFill>
                <a:latin typeface="Raleway Light"/>
                <a:cs typeface="Raleway Light"/>
              </a:rPr>
              <a:t> Best </a:t>
            </a:r>
            <a:r>
              <a:rPr lang="pt-BR" sz="3200" dirty="0" err="1">
                <a:solidFill>
                  <a:schemeClr val="tx2"/>
                </a:solidFill>
                <a:latin typeface="Raleway Light"/>
                <a:cs typeface="Raleway Light"/>
              </a:rPr>
              <a:t>being</a:t>
            </a:r>
            <a:r>
              <a:rPr lang="pt-BR" sz="3200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>
                <a:solidFill>
                  <a:schemeClr val="tx2"/>
                </a:solidFill>
                <a:latin typeface="Raleway Light"/>
                <a:cs typeface="Raleway Light"/>
              </a:rPr>
              <a:t>by</a:t>
            </a:r>
            <a:r>
              <a:rPr lang="pt-BR" sz="3200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>
                <a:solidFill>
                  <a:schemeClr val="tx2"/>
                </a:solidFill>
                <a:latin typeface="Raleway Light"/>
                <a:cs typeface="Raleway Light"/>
              </a:rPr>
              <a:t>Elks</a:t>
            </a:r>
            <a:r>
              <a:rPr lang="pt-BR" sz="3200" dirty="0">
                <a:solidFill>
                  <a:schemeClr val="tx2"/>
                </a:solidFill>
                <a:latin typeface="Raleway Light"/>
                <a:cs typeface="Raleway Light"/>
              </a:rPr>
              <a:t>)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Different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>
                <a:solidFill>
                  <a:schemeClr val="tx2"/>
                </a:solidFill>
                <a:latin typeface="Raleway Light"/>
                <a:cs typeface="Raleway Light"/>
              </a:rPr>
              <a:t>Schools</a:t>
            </a:r>
            <a:endParaRPr lang="pt-BR" sz="3200" dirty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1257117" lvl="1" indent="-342900" algn="just">
              <a:lnSpc>
                <a:spcPct val="130000"/>
              </a:lnSpc>
              <a:buFont typeface="Arial"/>
              <a:buChar char="•"/>
            </a:pP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Genoa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>
                <a:solidFill>
                  <a:schemeClr val="tx2"/>
                </a:solidFill>
                <a:latin typeface="Raleway Light"/>
                <a:cs typeface="Raleway Light"/>
              </a:rPr>
              <a:t>Elementary</a:t>
            </a:r>
            <a:r>
              <a:rPr lang="pt-BR" sz="3200" dirty="0">
                <a:solidFill>
                  <a:schemeClr val="tx2"/>
                </a:solidFill>
                <a:latin typeface="Raleway Light"/>
                <a:cs typeface="Raleway Light"/>
              </a:rPr>
              <a:t> (Best </a:t>
            </a:r>
            <a:r>
              <a:rPr lang="pt-BR" sz="3200" dirty="0" err="1">
                <a:solidFill>
                  <a:schemeClr val="tx2"/>
                </a:solidFill>
                <a:latin typeface="Raleway Light"/>
                <a:cs typeface="Raleway Light"/>
              </a:rPr>
              <a:t>Friend</a:t>
            </a:r>
            <a:r>
              <a:rPr lang="pt-BR" sz="3200" dirty="0">
                <a:solidFill>
                  <a:schemeClr val="tx2"/>
                </a:solidFill>
                <a:latin typeface="Raleway Light"/>
                <a:cs typeface="Raleway Light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5184" y="595215"/>
            <a:ext cx="12359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0" b="1" dirty="0" smtClean="0">
                <a:solidFill>
                  <a:schemeClr val="tx2"/>
                </a:solidFill>
                <a:latin typeface="Raleway"/>
                <a:cs typeface="Raleway"/>
              </a:rPr>
              <a:t>Childhood</a:t>
            </a:r>
            <a:endParaRPr lang="id-ID" sz="6000" b="1" dirty="0">
              <a:solidFill>
                <a:schemeClr val="tx2"/>
              </a:solidFill>
              <a:latin typeface="Raleway"/>
              <a:cs typeface="Raleway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30736" y="1783761"/>
            <a:ext cx="2738812" cy="73150"/>
            <a:chOff x="1775295" y="2028842"/>
            <a:chExt cx="3631535" cy="45719"/>
          </a:xfrm>
        </p:grpSpPr>
        <p:sp>
          <p:nvSpPr>
            <p:cNvPr id="8" name="Rectangle 7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20620" y="2058062"/>
            <a:ext cx="7580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chemeClr val="accent1"/>
                </a:solidFill>
                <a:latin typeface="Raleway Light"/>
                <a:cs typeface="Raleway Light"/>
              </a:rPr>
              <a:t>Birth to 3rd Grade</a:t>
            </a:r>
            <a:endParaRPr lang="id-ID" b="1" dirty="0">
              <a:solidFill>
                <a:schemeClr val="accent1"/>
              </a:solidFill>
              <a:latin typeface="Raleway Light"/>
              <a:cs typeface="Raleway Light"/>
            </a:endParaRPr>
          </a:p>
        </p:txBody>
      </p:sp>
      <p:pic>
        <p:nvPicPr>
          <p:cNvPr id="3" name="Picture Placeholder 2" descr="2014-07-06 20.01.59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0" b="3942"/>
          <a:stretch/>
        </p:blipFill>
        <p:spPr>
          <a:xfrm>
            <a:off x="12147550" y="-12700"/>
            <a:ext cx="12276138" cy="13757275"/>
          </a:xfrm>
        </p:spPr>
      </p:pic>
    </p:spTree>
    <p:extLst>
      <p:ext uri="{BB962C8B-B14F-4D97-AF65-F5344CB8AC3E}">
        <p14:creationId xmlns:p14="http://schemas.microsoft.com/office/powerpoint/2010/main" val="1708788351"/>
      </p:ext>
    </p:extLst>
  </p:cSld>
  <p:clrMapOvr>
    <a:masterClrMapping/>
  </p:clrMapOvr>
  <p:transition xmlns:p14="http://schemas.microsoft.com/office/powerpoint/2010/main" spd="slow" advClick="0" advTm="2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024372" y="2979870"/>
            <a:ext cx="9916182" cy="4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pt-BR" sz="4800" b="1" dirty="0" err="1">
                <a:solidFill>
                  <a:schemeClr val="tx2"/>
                </a:solidFill>
                <a:latin typeface="Raleway Light"/>
                <a:cs typeface="Raleway Light"/>
              </a:rPr>
              <a:t>Part</a:t>
            </a:r>
            <a:r>
              <a:rPr lang="pt-BR" sz="4800" b="1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4800" b="1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Two</a:t>
            </a:r>
            <a:r>
              <a:rPr lang="pt-BR" sz="4800" b="1" dirty="0" smtClean="0">
                <a:solidFill>
                  <a:schemeClr val="tx2"/>
                </a:solidFill>
                <a:latin typeface="Raleway Light"/>
                <a:cs typeface="Raleway Light"/>
              </a:rPr>
              <a:t>:</a:t>
            </a:r>
            <a:endParaRPr lang="pt-BR" sz="3200" b="1" dirty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Taken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from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my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mother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to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move in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with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my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father</a:t>
            </a:r>
            <a:endParaRPr lang="pt-BR" sz="3200" dirty="0" smtClean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Brother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one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month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apart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Step </a:t>
            </a: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Mother (Negativity for my </a:t>
            </a: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father)</a:t>
            </a:r>
            <a:endParaRPr lang="en-US" sz="3200" dirty="0" smtClean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Drug dealer (stolen cocaine)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Father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never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missed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one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game</a:t>
            </a:r>
            <a:endParaRPr lang="pt-BR" sz="3200" dirty="0" smtClean="0">
              <a:solidFill>
                <a:schemeClr val="tx2"/>
              </a:solidFill>
              <a:latin typeface="Raleway Light"/>
              <a:cs typeface="Raleway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05264" y="602860"/>
            <a:ext cx="12359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0" b="1" dirty="0" smtClean="0">
                <a:solidFill>
                  <a:schemeClr val="tx2"/>
                </a:solidFill>
                <a:latin typeface="Raleway"/>
                <a:cs typeface="Raleway"/>
              </a:rPr>
              <a:t>Childhood</a:t>
            </a:r>
            <a:endParaRPr lang="id-ID" sz="6000" b="1" dirty="0">
              <a:solidFill>
                <a:schemeClr val="tx2"/>
              </a:solidFill>
              <a:latin typeface="Raleway"/>
              <a:cs typeface="Raleway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120816" y="1791406"/>
            <a:ext cx="2738812" cy="73150"/>
            <a:chOff x="1775295" y="2028842"/>
            <a:chExt cx="3631535" cy="45719"/>
          </a:xfrm>
        </p:grpSpPr>
        <p:sp>
          <p:nvSpPr>
            <p:cNvPr id="8" name="Rectangle 7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010700" y="2065707"/>
            <a:ext cx="7580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chemeClr val="accent1"/>
                </a:solidFill>
                <a:latin typeface="Raleway Light"/>
                <a:cs typeface="Raleway Light"/>
              </a:rPr>
              <a:t>4th Grade to 8th Grade</a:t>
            </a:r>
            <a:endParaRPr lang="id-ID" b="1" dirty="0">
              <a:solidFill>
                <a:schemeClr val="accent1"/>
              </a:solidFill>
              <a:latin typeface="Raleway Light"/>
              <a:cs typeface="Raleway Light"/>
            </a:endParaRPr>
          </a:p>
        </p:txBody>
      </p:sp>
      <p:pic>
        <p:nvPicPr>
          <p:cNvPr id="5" name="Picture Placeholder 4" descr="006_6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96"/>
          <a:stretch/>
        </p:blipFill>
        <p:spPr>
          <a:xfrm>
            <a:off x="-130175" y="0"/>
            <a:ext cx="12277725" cy="13758863"/>
          </a:xfrm>
        </p:spPr>
      </p:pic>
    </p:spTree>
    <p:extLst>
      <p:ext uri="{BB962C8B-B14F-4D97-AF65-F5344CB8AC3E}">
        <p14:creationId xmlns:p14="http://schemas.microsoft.com/office/powerpoint/2010/main" val="567737650"/>
      </p:ext>
    </p:extLst>
  </p:cSld>
  <p:clrMapOvr>
    <a:masterClrMapping/>
  </p:clrMapOvr>
  <p:transition xmlns:p14="http://schemas.microsoft.com/office/powerpoint/2010/main" spd="slow" advClick="0" advTm="2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30200" y="-292100"/>
            <a:ext cx="24980900" cy="14211300"/>
          </a:xfrm>
          <a:prstGeom prst="rect">
            <a:avLst/>
          </a:prstGeom>
          <a:solidFill>
            <a:schemeClr val="accent6"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674" name="AutoShape 2"/>
          <p:cNvSpPr>
            <a:spLocks/>
          </p:cNvSpPr>
          <p:nvPr/>
        </p:nvSpPr>
        <p:spPr bwMode="auto">
          <a:xfrm>
            <a:off x="2138724" y="5866408"/>
            <a:ext cx="20086276" cy="193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es-ES" sz="11500" dirty="0" smtClean="0">
                <a:solidFill>
                  <a:schemeClr val="bg1"/>
                </a:solidFill>
                <a:latin typeface="Raleway Regular"/>
                <a:cs typeface="Raleway Regular"/>
              </a:rPr>
              <a:t>OUR VISION</a:t>
            </a:r>
            <a:endParaRPr lang="es-ES" sz="3200" dirty="0">
              <a:solidFill>
                <a:schemeClr val="bg1"/>
              </a:solidFill>
              <a:latin typeface="Raleway Regular"/>
              <a:cs typeface="Raleway Regular"/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8444795" y="8047781"/>
            <a:ext cx="7636337" cy="0"/>
          </a:xfrm>
          <a:prstGeom prst="line">
            <a:avLst/>
          </a:prstGeom>
          <a:noFill/>
          <a:ln w="2540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s-ES" sz="6000" dirty="0"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1600" y="8271826"/>
            <a:ext cx="16560799" cy="99100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Raleway Light"/>
                <a:cs typeface="Raleway Light"/>
              </a:rPr>
              <a:t>Creativity is the key to success in the future, and primary education is where teachers can bring creativity </a:t>
            </a:r>
            <a:r>
              <a:rPr lang="en-US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in </a:t>
            </a:r>
            <a:r>
              <a:rPr lang="en-US" sz="2400" dirty="0">
                <a:solidFill>
                  <a:schemeClr val="bg1"/>
                </a:solidFill>
                <a:latin typeface="Raleway Light"/>
                <a:cs typeface="Raleway Light"/>
              </a:rPr>
              <a:t>children at that level keep </a:t>
            </a:r>
            <a:r>
              <a:rPr lang="en-US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growing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lorem 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ipsum dolor sit </a:t>
            </a:r>
            <a:r>
              <a:rPr lang="pt-BR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amet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.</a:t>
            </a:r>
            <a:endParaRPr lang="en-US" sz="24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3915" y="956270"/>
            <a:ext cx="10303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Chapter 1: 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Childhood &amp; Family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Placeholder 6" descr="Talking To Kids about giving back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9" b="7629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1008333" y="1189335"/>
            <a:ext cx="121501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Chapter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2: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Highschool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&amp; Knowledge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163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34292" y="2972225"/>
            <a:ext cx="991618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pt-BR" sz="4800" b="1" dirty="0" err="1">
                <a:solidFill>
                  <a:schemeClr val="tx2"/>
                </a:solidFill>
                <a:latin typeface="Raleway Light"/>
                <a:cs typeface="Raleway Light"/>
              </a:rPr>
              <a:t>Part</a:t>
            </a:r>
            <a:r>
              <a:rPr lang="pt-BR" sz="4800" b="1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4800" b="1" dirty="0" err="1">
                <a:solidFill>
                  <a:schemeClr val="tx2"/>
                </a:solidFill>
                <a:latin typeface="Raleway Light"/>
                <a:cs typeface="Raleway Light"/>
              </a:rPr>
              <a:t>One</a:t>
            </a:r>
            <a:r>
              <a:rPr lang="pt-BR" sz="4800" b="1" dirty="0" smtClean="0">
                <a:solidFill>
                  <a:schemeClr val="tx2"/>
                </a:solidFill>
                <a:latin typeface="Raleway Light"/>
                <a:cs typeface="Raleway Light"/>
              </a:rPr>
              <a:t>: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Girlfriend’s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(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story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of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“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hater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”)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Asked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what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grades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did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i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need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to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get</a:t>
            </a:r>
            <a:endParaRPr lang="pt-BR" sz="3200" dirty="0" smtClean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Questioned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>
                <a:solidFill>
                  <a:schemeClr val="tx2"/>
                </a:solidFill>
                <a:latin typeface="Raleway Light"/>
                <a:cs typeface="Raleway Light"/>
              </a:rPr>
              <a:t>E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verything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(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Columbus, 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July 4th, Hitler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Story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)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Took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anger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out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on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bball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court</a:t>
            </a:r>
            <a:endParaRPr lang="pt-BR" sz="3200" dirty="0" smtClean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Turning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Point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endParaRPr lang="pt-BR" sz="3200" dirty="0">
              <a:solidFill>
                <a:schemeClr val="tx2"/>
              </a:solidFill>
              <a:latin typeface="Raleway Light"/>
              <a:cs typeface="Raleway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5184" y="595215"/>
            <a:ext cx="12359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0" b="1" dirty="0" smtClean="0">
                <a:solidFill>
                  <a:schemeClr val="tx2"/>
                </a:solidFill>
                <a:latin typeface="Raleway"/>
                <a:cs typeface="Raleway"/>
              </a:rPr>
              <a:t>Highschool</a:t>
            </a:r>
            <a:endParaRPr lang="id-ID" sz="6000" b="1" dirty="0">
              <a:solidFill>
                <a:schemeClr val="tx2"/>
              </a:solidFill>
              <a:latin typeface="Raleway"/>
              <a:cs typeface="Raleway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30736" y="1783761"/>
            <a:ext cx="2738812" cy="73150"/>
            <a:chOff x="1775295" y="2028842"/>
            <a:chExt cx="3631535" cy="45719"/>
          </a:xfrm>
        </p:grpSpPr>
        <p:sp>
          <p:nvSpPr>
            <p:cNvPr id="8" name="Rectangle 7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620620" y="2058062"/>
            <a:ext cx="7580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chemeClr val="accent1"/>
                </a:solidFill>
                <a:latin typeface="Raleway Light"/>
                <a:cs typeface="Raleway Light"/>
              </a:rPr>
              <a:t>Sports &amp; Girl’s | 9th-11th</a:t>
            </a:r>
            <a:endParaRPr lang="id-ID" b="1" dirty="0">
              <a:solidFill>
                <a:schemeClr val="accent1"/>
              </a:solidFill>
              <a:latin typeface="Raleway Light"/>
              <a:cs typeface="Raleway Light"/>
            </a:endParaRPr>
          </a:p>
        </p:txBody>
      </p:sp>
      <p:pic>
        <p:nvPicPr>
          <p:cNvPr id="4" name="Picture Placeholder 3" descr="Apr 17, 2015, 12:40:12 PM.pdf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7" b="2803"/>
          <a:stretch/>
        </p:blipFill>
        <p:spPr/>
      </p:pic>
    </p:spTree>
    <p:extLst>
      <p:ext uri="{BB962C8B-B14F-4D97-AF65-F5344CB8AC3E}">
        <p14:creationId xmlns:p14="http://schemas.microsoft.com/office/powerpoint/2010/main" val="1268696153"/>
      </p:ext>
    </p:extLst>
  </p:cSld>
  <p:clrMapOvr>
    <a:masterClrMapping/>
  </p:clrMapOvr>
  <p:transition xmlns:p14="http://schemas.microsoft.com/office/powerpoint/2010/main" spd="slow" advClick="0" advTm="2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30200" y="-292100"/>
            <a:ext cx="24980900" cy="14211300"/>
          </a:xfrm>
          <a:prstGeom prst="rect">
            <a:avLst/>
          </a:prstGeom>
          <a:solidFill>
            <a:schemeClr val="accent6"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674" name="AutoShape 2"/>
          <p:cNvSpPr>
            <a:spLocks/>
          </p:cNvSpPr>
          <p:nvPr/>
        </p:nvSpPr>
        <p:spPr bwMode="auto">
          <a:xfrm>
            <a:off x="2138724" y="5866408"/>
            <a:ext cx="20086276" cy="193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es-ES" sz="11500" dirty="0" smtClean="0">
                <a:solidFill>
                  <a:schemeClr val="bg1"/>
                </a:solidFill>
                <a:latin typeface="Raleway Regular"/>
                <a:cs typeface="Raleway Regular"/>
              </a:rPr>
              <a:t>OUR VISION</a:t>
            </a:r>
            <a:endParaRPr lang="es-ES" sz="3200" dirty="0">
              <a:solidFill>
                <a:schemeClr val="bg1"/>
              </a:solidFill>
              <a:latin typeface="Raleway Regular"/>
              <a:cs typeface="Raleway Regular"/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8444795" y="8047781"/>
            <a:ext cx="7636337" cy="0"/>
          </a:xfrm>
          <a:prstGeom prst="line">
            <a:avLst/>
          </a:prstGeom>
          <a:noFill/>
          <a:ln w="2540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s-ES" sz="6000" dirty="0"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1600" y="8271826"/>
            <a:ext cx="16560799" cy="99100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Raleway Light"/>
                <a:cs typeface="Raleway Light"/>
              </a:rPr>
              <a:t>Creativity is the key to success in the future, and primary education is where teachers can bring creativity </a:t>
            </a:r>
            <a:r>
              <a:rPr lang="en-US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in </a:t>
            </a:r>
            <a:r>
              <a:rPr lang="en-US" sz="2400" dirty="0">
                <a:solidFill>
                  <a:schemeClr val="bg1"/>
                </a:solidFill>
                <a:latin typeface="Raleway Light"/>
                <a:cs typeface="Raleway Light"/>
              </a:rPr>
              <a:t>children at that level keep </a:t>
            </a:r>
            <a:r>
              <a:rPr lang="en-US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growing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lorem 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ipsum dolor sit </a:t>
            </a:r>
            <a:r>
              <a:rPr lang="pt-BR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amet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.</a:t>
            </a:r>
            <a:endParaRPr lang="en-US" sz="24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pic>
        <p:nvPicPr>
          <p:cNvPr id="14" name="Picture Placeholder 8" descr="069_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9" b="12739"/>
          <a:stretch>
            <a:fillRect/>
          </a:stretch>
        </p:blipFill>
        <p:spPr>
          <a:xfrm>
            <a:off x="22719" y="0"/>
            <a:ext cx="12277060" cy="13758556"/>
          </a:xfrm>
          <a:prstGeom prst="rect">
            <a:avLst/>
          </a:prstGeom>
        </p:spPr>
      </p:pic>
      <p:pic>
        <p:nvPicPr>
          <p:cNvPr id="16" name="Picture Placeholder 15" descr="cy harp cadiz 2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5" t="208" r="20255" b="-208"/>
          <a:stretch/>
        </p:blipFill>
        <p:spPr>
          <a:xfrm>
            <a:off x="12147550" y="-12700"/>
            <a:ext cx="12276138" cy="13757275"/>
          </a:xfrm>
        </p:spPr>
      </p:pic>
    </p:spTree>
    <p:extLst>
      <p:ext uri="{BB962C8B-B14F-4D97-AF65-F5344CB8AC3E}">
        <p14:creationId xmlns:p14="http://schemas.microsoft.com/office/powerpoint/2010/main" val="189492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587748" y="2972225"/>
            <a:ext cx="9916182" cy="742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pt-BR" sz="4800" b="1" dirty="0" err="1">
                <a:solidFill>
                  <a:schemeClr val="tx2"/>
                </a:solidFill>
                <a:latin typeface="Raleway Light"/>
                <a:cs typeface="Raleway Light"/>
              </a:rPr>
              <a:t>Part</a:t>
            </a:r>
            <a:r>
              <a:rPr lang="pt-BR" sz="4800" b="1" dirty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4800" b="1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Two</a:t>
            </a:r>
            <a:r>
              <a:rPr lang="pt-BR" sz="4800" b="1" dirty="0" smtClean="0">
                <a:solidFill>
                  <a:schemeClr val="tx2"/>
                </a:solidFill>
                <a:latin typeface="Raleway Light"/>
                <a:cs typeface="Raleway Light"/>
              </a:rPr>
              <a:t>:</a:t>
            </a:r>
            <a:endParaRPr lang="pt-BR" sz="3200" b="1" dirty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Looking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at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my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little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brother’s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closet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changed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my</a:t>
            </a:r>
            <a:r>
              <a:rPr lang="pt-BR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</a:t>
            </a:r>
            <a:r>
              <a:rPr lang="pt-BR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life</a:t>
            </a:r>
            <a:endParaRPr lang="pt-BR" sz="3200" dirty="0" smtClean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4.0 </a:t>
            </a:r>
            <a:r>
              <a:rPr lang="en-US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gpa</a:t>
            </a:r>
            <a:endParaRPr lang="en-US" sz="3200" dirty="0" smtClean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Boys and Girls Club Programs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All </a:t>
            </a: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Honesty LLC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Understood where my anger came from (Love issues from mother)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Sportsmanship Award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Billy </a:t>
            </a:r>
            <a:r>
              <a:rPr lang="en-US" sz="3200" dirty="0" err="1" smtClean="0">
                <a:solidFill>
                  <a:schemeClr val="tx2"/>
                </a:solidFill>
                <a:latin typeface="Raleway Light"/>
                <a:cs typeface="Raleway Light"/>
              </a:rPr>
              <a:t>Relford</a:t>
            </a:r>
            <a:r>
              <a:rPr lang="en-US" sz="3200" dirty="0" smtClean="0">
                <a:solidFill>
                  <a:schemeClr val="tx2"/>
                </a:solidFill>
                <a:latin typeface="Raleway Light"/>
                <a:cs typeface="Raleway Light"/>
              </a:rPr>
              <a:t> Story</a:t>
            </a: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endParaRPr lang="en-US" sz="3200" dirty="0" smtClean="0">
              <a:solidFill>
                <a:schemeClr val="tx2"/>
              </a:solidFill>
              <a:latin typeface="Raleway Light"/>
              <a:cs typeface="Raleway Light"/>
            </a:endParaRPr>
          </a:p>
          <a:p>
            <a:pPr marL="342900" indent="-342900" algn="just">
              <a:lnSpc>
                <a:spcPct val="130000"/>
              </a:lnSpc>
              <a:buFont typeface="Arial"/>
              <a:buChar char="•"/>
            </a:pPr>
            <a:endParaRPr lang="pt-BR" sz="3200" dirty="0">
              <a:solidFill>
                <a:schemeClr val="tx2"/>
              </a:solidFill>
              <a:latin typeface="Raleway Light"/>
              <a:cs typeface="Raleway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68640" y="595215"/>
            <a:ext cx="12359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0" b="1" dirty="0" smtClean="0">
                <a:solidFill>
                  <a:schemeClr val="tx2"/>
                </a:solidFill>
                <a:latin typeface="Raleway"/>
                <a:cs typeface="Raleway"/>
              </a:rPr>
              <a:t>Highschool</a:t>
            </a:r>
            <a:endParaRPr lang="id-ID" sz="6000" b="1" dirty="0">
              <a:solidFill>
                <a:schemeClr val="tx2"/>
              </a:solidFill>
              <a:latin typeface="Raleway"/>
              <a:cs typeface="Raleway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684192" y="1783761"/>
            <a:ext cx="2738812" cy="73150"/>
            <a:chOff x="1775295" y="2028842"/>
            <a:chExt cx="3631535" cy="45719"/>
          </a:xfrm>
        </p:grpSpPr>
        <p:sp>
          <p:nvSpPr>
            <p:cNvPr id="8" name="Rectangle 7"/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574076" y="2058062"/>
            <a:ext cx="7580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chemeClr val="accent1"/>
                </a:solidFill>
                <a:latin typeface="Raleway Light"/>
                <a:cs typeface="Raleway Light"/>
              </a:rPr>
              <a:t>12th Grade - Knowledge</a:t>
            </a:r>
            <a:endParaRPr lang="id-ID" b="1" dirty="0">
              <a:solidFill>
                <a:schemeClr val="accent1"/>
              </a:solidFill>
              <a:latin typeface="Raleway Light"/>
              <a:cs typeface="Raleway Light"/>
            </a:endParaRPr>
          </a:p>
        </p:txBody>
      </p:sp>
      <p:pic>
        <p:nvPicPr>
          <p:cNvPr id="4" name="Picture Placeholder 3" descr="005_5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5" r="11706" b="19282"/>
          <a:stretch/>
        </p:blipFill>
        <p:spPr>
          <a:xfrm>
            <a:off x="-261242" y="0"/>
            <a:ext cx="12276138" cy="13757275"/>
          </a:xfrm>
        </p:spPr>
      </p:pic>
    </p:spTree>
    <p:extLst>
      <p:ext uri="{BB962C8B-B14F-4D97-AF65-F5344CB8AC3E}">
        <p14:creationId xmlns:p14="http://schemas.microsoft.com/office/powerpoint/2010/main" val="2959070710"/>
      </p:ext>
    </p:extLst>
  </p:cSld>
  <p:clrMapOvr>
    <a:masterClrMapping/>
  </p:clrMapOvr>
  <p:transition xmlns:p14="http://schemas.microsoft.com/office/powerpoint/2010/main" spd="slow" advClick="0" advTm="2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30200" y="-292100"/>
            <a:ext cx="24980900" cy="14211300"/>
          </a:xfrm>
          <a:prstGeom prst="rect">
            <a:avLst/>
          </a:prstGeom>
          <a:solidFill>
            <a:schemeClr val="accent6"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674" name="AutoShape 2"/>
          <p:cNvSpPr>
            <a:spLocks/>
          </p:cNvSpPr>
          <p:nvPr/>
        </p:nvSpPr>
        <p:spPr bwMode="auto">
          <a:xfrm>
            <a:off x="2138724" y="5866408"/>
            <a:ext cx="20086276" cy="193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algn="ctr">
              <a:defRPr/>
            </a:pPr>
            <a:r>
              <a:rPr lang="es-ES" sz="11500" dirty="0" smtClean="0">
                <a:solidFill>
                  <a:schemeClr val="bg1"/>
                </a:solidFill>
                <a:latin typeface="Raleway Regular"/>
                <a:cs typeface="Raleway Regular"/>
              </a:rPr>
              <a:t>OUR VISION</a:t>
            </a:r>
            <a:endParaRPr lang="es-ES" sz="3200" dirty="0">
              <a:solidFill>
                <a:schemeClr val="bg1"/>
              </a:solidFill>
              <a:latin typeface="Raleway Regular"/>
              <a:cs typeface="Raleway Regular"/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8444795" y="8047781"/>
            <a:ext cx="7636337" cy="0"/>
          </a:xfrm>
          <a:prstGeom prst="line">
            <a:avLst/>
          </a:prstGeom>
          <a:noFill/>
          <a:ln w="2540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s-ES" sz="6000" dirty="0"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1600" y="8271826"/>
            <a:ext cx="16560799" cy="99100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Raleway Light"/>
                <a:cs typeface="Raleway Light"/>
              </a:rPr>
              <a:t>Creativity is the key to success in the future, and primary education is where teachers can bring creativity </a:t>
            </a:r>
            <a:r>
              <a:rPr lang="en-US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in </a:t>
            </a:r>
            <a:r>
              <a:rPr lang="en-US" sz="2400" dirty="0">
                <a:solidFill>
                  <a:schemeClr val="bg1"/>
                </a:solidFill>
                <a:latin typeface="Raleway Light"/>
                <a:cs typeface="Raleway Light"/>
              </a:rPr>
              <a:t>children at that level keep </a:t>
            </a:r>
            <a:r>
              <a:rPr lang="en-US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growing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lorem 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ipsum dolor sit </a:t>
            </a:r>
            <a:r>
              <a:rPr lang="pt-BR" sz="2400" dirty="0" smtClean="0">
                <a:solidFill>
                  <a:schemeClr val="bg1"/>
                </a:solidFill>
                <a:latin typeface="Raleway Light"/>
                <a:cs typeface="Raleway Light"/>
              </a:rPr>
              <a:t>amet</a:t>
            </a:r>
            <a:r>
              <a:rPr lang="pt-BR" sz="2400" dirty="0">
                <a:solidFill>
                  <a:schemeClr val="bg1"/>
                </a:solidFill>
                <a:latin typeface="Raleway Light"/>
                <a:cs typeface="Raleway Light"/>
              </a:rPr>
              <a:t>.</a:t>
            </a:r>
            <a:endParaRPr lang="en-US" sz="24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  <p:pic>
        <p:nvPicPr>
          <p:cNvPr id="11" name="Picture Placeholder 10" descr="PC130336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7" b="12337"/>
          <a:stretch>
            <a:fillRect/>
          </a:stretch>
        </p:blipFill>
        <p:spPr>
          <a:xfrm>
            <a:off x="0" y="-120316"/>
            <a:ext cx="24491283" cy="13836316"/>
          </a:xfrm>
        </p:spPr>
      </p:pic>
      <p:sp>
        <p:nvSpPr>
          <p:cNvPr id="13" name="Rectangle 12"/>
          <p:cNvSpPr/>
          <p:nvPr/>
        </p:nvSpPr>
        <p:spPr>
          <a:xfrm>
            <a:off x="2138724" y="11476335"/>
            <a:ext cx="8150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Chapter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3: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College Days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99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  <p:bldP spid="12" grpId="0"/>
    </p:bldLst>
  </p:timing>
</p:sld>
</file>

<file path=ppt/theme/theme1.xml><?xml version="1.0" encoding="utf-8"?>
<a:theme xmlns:a="http://schemas.openxmlformats.org/drawingml/2006/main" name="Default Theme">
  <a:themeElements>
    <a:clrScheme name="Entrepreneur - Coloured - Light">
      <a:dk1>
        <a:srgbClr val="7E7E7E"/>
      </a:dk1>
      <a:lt1>
        <a:srgbClr val="FFFFFF"/>
      </a:lt1>
      <a:dk2>
        <a:srgbClr val="041B31"/>
      </a:dk2>
      <a:lt2>
        <a:srgbClr val="FFFFFF"/>
      </a:lt2>
      <a:accent1>
        <a:srgbClr val="C42A13"/>
      </a:accent1>
      <a:accent2>
        <a:srgbClr val="F9711C"/>
      </a:accent2>
      <a:accent3>
        <a:srgbClr val="92AF27"/>
      </a:accent3>
      <a:accent4>
        <a:srgbClr val="38B28A"/>
      </a:accent4>
      <a:accent5>
        <a:srgbClr val="16749F"/>
      </a:accent5>
      <a:accent6>
        <a:srgbClr val="041B31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16180</TotalTime>
  <Words>880</Words>
  <Application>Microsoft Macintosh PowerPoint</Application>
  <PresentationFormat>Custom</PresentationFormat>
  <Paragraphs>130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Cyrus Harper</dc:creator>
  <cp:keywords/>
  <dc:description/>
  <cp:lastModifiedBy>Cyrus Harper</cp:lastModifiedBy>
  <cp:revision>1799</cp:revision>
  <dcterms:created xsi:type="dcterms:W3CDTF">2014-11-12T21:47:38Z</dcterms:created>
  <dcterms:modified xsi:type="dcterms:W3CDTF">2016-11-01T23:32:07Z</dcterms:modified>
  <cp:category/>
</cp:coreProperties>
</file>