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Corsiva"/>
      <p:regular r:id="rId38"/>
      <p:bold r:id="rId39"/>
      <p:italic r:id="rId40"/>
      <p:boldItalic r:id="rId41"/>
    </p:embeddedFont>
    <p:embeddedFont>
      <p:font typeface="Caveat"/>
      <p:regular r:id="rId42"/>
      <p:bold r:id="rId43"/>
    </p:embeddedFont>
    <p:embeddedFont>
      <p:font typeface="Playfair Display"/>
      <p:regular r:id="rId44"/>
      <p:bold r:id="rId45"/>
      <p:italic r:id="rId46"/>
      <p:boldItalic r:id="rId47"/>
    </p:embeddedFont>
    <p:embeddedFont>
      <p:font typeface="Montserrat"/>
      <p:regular r:id="rId48"/>
      <p:bold r:id="rId49"/>
      <p:italic r:id="rId50"/>
      <p:boldItalic r:id="rId51"/>
    </p:embeddedFont>
    <p:embeddedFont>
      <p:font typeface="Helvetica Neue"/>
      <p:regular r:id="rId52"/>
      <p:bold r:id="rId53"/>
      <p:italic r:id="rId54"/>
      <p:boldItalic r:id="rId55"/>
    </p:embeddedFont>
    <p:embeddedFont>
      <p:font typeface="Oswald"/>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Corsiva-italic.fntdata"/><Relationship Id="rId42" Type="http://schemas.openxmlformats.org/officeDocument/2006/relationships/font" Target="fonts/Caveat-regular.fntdata"/><Relationship Id="rId41" Type="http://schemas.openxmlformats.org/officeDocument/2006/relationships/font" Target="fonts/Corsiva-boldItalic.fntdata"/><Relationship Id="rId44" Type="http://schemas.openxmlformats.org/officeDocument/2006/relationships/font" Target="fonts/PlayfairDisplay-regular.fntdata"/><Relationship Id="rId43" Type="http://schemas.openxmlformats.org/officeDocument/2006/relationships/font" Target="fonts/Caveat-bold.fntdata"/><Relationship Id="rId46" Type="http://schemas.openxmlformats.org/officeDocument/2006/relationships/font" Target="fonts/PlayfairDisplay-italic.fntdata"/><Relationship Id="rId45" Type="http://schemas.openxmlformats.org/officeDocument/2006/relationships/font" Target="fonts/PlayfairDispl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regular.fntdata"/><Relationship Id="rId47" Type="http://schemas.openxmlformats.org/officeDocument/2006/relationships/font" Target="fonts/PlayfairDisplay-boldItalic.fntdata"/><Relationship Id="rId49"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font" Target="fonts/Corsiva-bold.fntdata"/><Relationship Id="rId38" Type="http://schemas.openxmlformats.org/officeDocument/2006/relationships/font" Target="fonts/Corsiva-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Montserrat-boldItalic.fntdata"/><Relationship Id="rId50" Type="http://schemas.openxmlformats.org/officeDocument/2006/relationships/font" Target="fonts/Montserrat-italic.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7.xml"/><Relationship Id="rId55" Type="http://schemas.openxmlformats.org/officeDocument/2006/relationships/font" Target="fonts/HelveticaNeue-boldItalic.fntdata"/><Relationship Id="rId10" Type="http://schemas.openxmlformats.org/officeDocument/2006/relationships/slide" Target="slides/slide6.xml"/><Relationship Id="rId54" Type="http://schemas.openxmlformats.org/officeDocument/2006/relationships/font" Target="fonts/HelveticaNeue-italic.fntdata"/><Relationship Id="rId13" Type="http://schemas.openxmlformats.org/officeDocument/2006/relationships/slide" Target="slides/slide9.xml"/><Relationship Id="rId57" Type="http://schemas.openxmlformats.org/officeDocument/2006/relationships/font" Target="fonts/Oswald-bold.fntdata"/><Relationship Id="rId12" Type="http://schemas.openxmlformats.org/officeDocument/2006/relationships/slide" Target="slides/slide8.xml"/><Relationship Id="rId56" Type="http://schemas.openxmlformats.org/officeDocument/2006/relationships/font" Target="fonts/Oswald-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If you build it they will come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Shape 5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Shape 3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Shape 41"/>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Shape 4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28.jpg"/><Relationship Id="rId6"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2.jpg"/><Relationship Id="rId4" Type="http://schemas.openxmlformats.org/officeDocument/2006/relationships/image" Target="../media/image30.jpg"/><Relationship Id="rId9" Type="http://schemas.openxmlformats.org/officeDocument/2006/relationships/image" Target="../media/image41.jpg"/><Relationship Id="rId5" Type="http://schemas.openxmlformats.org/officeDocument/2006/relationships/image" Target="../media/image33.jpg"/><Relationship Id="rId6" Type="http://schemas.openxmlformats.org/officeDocument/2006/relationships/image" Target="../media/image34.jpg"/><Relationship Id="rId7" Type="http://schemas.openxmlformats.org/officeDocument/2006/relationships/image" Target="../media/image31.jpg"/><Relationship Id="rId8" Type="http://schemas.openxmlformats.org/officeDocument/2006/relationships/image" Target="../media/image3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youtube.com/watch?v=jpNGMecYaI8" TargetMode="Externa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youtube.com/watch?v=KdJdwZFkb2Q" TargetMode="Externa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8.jp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5.jpg"/><Relationship Id="rId4" Type="http://schemas.openxmlformats.org/officeDocument/2006/relationships/image" Target="../media/image38.jpg"/><Relationship Id="rId5" Type="http://schemas.openxmlformats.org/officeDocument/2006/relationships/image" Target="../media/image3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44.jpg"/><Relationship Id="rId4" Type="http://schemas.openxmlformats.org/officeDocument/2006/relationships/image" Target="../media/image39.jpg"/><Relationship Id="rId5" Type="http://schemas.openxmlformats.org/officeDocument/2006/relationships/image" Target="../media/image4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image" Target="../media/image4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4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8.jpg"/><Relationship Id="rId5" Type="http://schemas.openxmlformats.org/officeDocument/2006/relationships/image" Target="../media/image17.jpg"/><Relationship Id="rId6" Type="http://schemas.openxmlformats.org/officeDocument/2006/relationships/image" Target="../media/image65.jpg"/><Relationship Id="rId7"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4.jpg"/><Relationship Id="rId4" Type="http://schemas.openxmlformats.org/officeDocument/2006/relationships/image" Target="../media/image5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5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9.jpg"/><Relationship Id="rId4" Type="http://schemas.openxmlformats.org/officeDocument/2006/relationships/image" Target="../media/image6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6.jpg"/><Relationship Id="rId4" Type="http://schemas.openxmlformats.org/officeDocument/2006/relationships/image" Target="../media/image58.jpg"/><Relationship Id="rId5" Type="http://schemas.openxmlformats.org/officeDocument/2006/relationships/image" Target="../media/image5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60.png"/><Relationship Id="rId4" Type="http://schemas.openxmlformats.org/officeDocument/2006/relationships/image" Target="../media/image61.jpg"/><Relationship Id="rId5" Type="http://schemas.openxmlformats.org/officeDocument/2006/relationships/image" Target="../media/image5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64.jpg"/><Relationship Id="rId4" Type="http://schemas.openxmlformats.org/officeDocument/2006/relationships/image" Target="../media/image7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www.youtube.com/watch?v=lGDyFRPGudA" TargetMode="Externa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59.jpg"/><Relationship Id="rId4" Type="http://schemas.openxmlformats.org/officeDocument/2006/relationships/image" Target="../media/image66.jpg"/><Relationship Id="rId5" Type="http://schemas.openxmlformats.org/officeDocument/2006/relationships/image" Target="../media/image6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67.jpg"/><Relationship Id="rId4" Type="http://schemas.openxmlformats.org/officeDocument/2006/relationships/image" Target="../media/image71.jpg"/><Relationship Id="rId5" Type="http://schemas.openxmlformats.org/officeDocument/2006/relationships/image" Target="../media/image6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5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1K3FEsRjM_g" TargetMode="External"/><Relationship Id="rId4" Type="http://schemas.openxmlformats.org/officeDocument/2006/relationships/image" Target="../media/image6.jpg"/><Relationship Id="rId5" Type="http://schemas.openxmlformats.org/officeDocument/2006/relationships/image" Target="../media/image9.png"/><Relationship Id="rId6" Type="http://schemas.openxmlformats.org/officeDocument/2006/relationships/hyperlink" Target="https://www.youtube.com/watch?v=1K3FEsRjM_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6.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10.jpg"/><Relationship Id="rId5"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Shape 58"/>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457200" lvl="0" marL="1828800" algn="l">
              <a:spcBef>
                <a:spcPts val="0"/>
              </a:spcBef>
              <a:spcAft>
                <a:spcPts val="0"/>
              </a:spcAft>
              <a:buNone/>
            </a:pPr>
            <a:r>
              <a:rPr lang="en" sz="5000">
                <a:latin typeface="Helvetica Neue"/>
                <a:ea typeface="Helvetica Neue"/>
                <a:cs typeface="Helvetica Neue"/>
                <a:sym typeface="Helvetica Neue"/>
              </a:rPr>
              <a:t>@SashaReports</a:t>
            </a:r>
            <a:endParaRPr sz="5000">
              <a:latin typeface="Helvetica Neue"/>
              <a:ea typeface="Helvetica Neue"/>
              <a:cs typeface="Helvetica Neue"/>
              <a:sym typeface="Helvetica Neue"/>
            </a:endParaRPr>
          </a:p>
        </p:txBody>
      </p:sp>
      <p:sp>
        <p:nvSpPr>
          <p:cNvPr id="59" name="Shape 59"/>
          <p:cNvSpPr txBox="1"/>
          <p:nvPr>
            <p:ph idx="1" type="subTitle"/>
          </p:nvPr>
        </p:nvSpPr>
        <p:spPr>
          <a:xfrm>
            <a:off x="344250" y="3550650"/>
            <a:ext cx="8353500" cy="577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200"/>
              <a:t>Traveling Storyteller | Media Entrepreneur </a:t>
            </a:r>
            <a:endParaRPr sz="2200"/>
          </a:p>
        </p:txBody>
      </p:sp>
      <p:pic>
        <p:nvPicPr>
          <p:cNvPr descr="Facebook_logo_small.png" id="60" name="Shape 60"/>
          <p:cNvPicPr preferRelativeResize="0"/>
          <p:nvPr/>
        </p:nvPicPr>
        <p:blipFill>
          <a:blip r:embed="rId3">
            <a:alphaModFix/>
          </a:blip>
          <a:stretch>
            <a:fillRect/>
          </a:stretch>
        </p:blipFill>
        <p:spPr>
          <a:xfrm>
            <a:off x="5890250" y="2896100"/>
            <a:ext cx="386700" cy="386700"/>
          </a:xfrm>
          <a:prstGeom prst="rect">
            <a:avLst/>
          </a:prstGeom>
          <a:noFill/>
          <a:ln>
            <a:noFill/>
          </a:ln>
        </p:spPr>
      </p:pic>
      <p:pic>
        <p:nvPicPr>
          <p:cNvPr descr="Twitter+logo.png" id="61" name="Shape 61"/>
          <p:cNvPicPr preferRelativeResize="0"/>
          <p:nvPr/>
        </p:nvPicPr>
        <p:blipFill>
          <a:blip r:embed="rId4">
            <a:alphaModFix/>
          </a:blip>
          <a:stretch>
            <a:fillRect/>
          </a:stretch>
        </p:blipFill>
        <p:spPr>
          <a:xfrm>
            <a:off x="6453688" y="2896101"/>
            <a:ext cx="476250" cy="386700"/>
          </a:xfrm>
          <a:prstGeom prst="rect">
            <a:avLst/>
          </a:prstGeom>
          <a:noFill/>
          <a:ln>
            <a:noFill/>
          </a:ln>
        </p:spPr>
      </p:pic>
      <p:pic>
        <p:nvPicPr>
          <p:cNvPr descr="youtube_icon.png" id="62" name="Shape 62"/>
          <p:cNvPicPr preferRelativeResize="0"/>
          <p:nvPr/>
        </p:nvPicPr>
        <p:blipFill>
          <a:blip r:embed="rId5">
            <a:alphaModFix/>
          </a:blip>
          <a:stretch>
            <a:fillRect/>
          </a:stretch>
        </p:blipFill>
        <p:spPr>
          <a:xfrm>
            <a:off x="7670350" y="2800541"/>
            <a:ext cx="577800" cy="577821"/>
          </a:xfrm>
          <a:prstGeom prst="rect">
            <a:avLst/>
          </a:prstGeom>
          <a:noFill/>
          <a:ln>
            <a:noFill/>
          </a:ln>
        </p:spPr>
      </p:pic>
      <p:pic>
        <p:nvPicPr>
          <p:cNvPr descr="1001981_706260236103123_4517369857171164307_n.jpg" id="63" name="Shape 63"/>
          <p:cNvPicPr preferRelativeResize="0"/>
          <p:nvPr/>
        </p:nvPicPr>
        <p:blipFill>
          <a:blip r:embed="rId6">
            <a:alphaModFix/>
          </a:blip>
          <a:stretch>
            <a:fillRect/>
          </a:stretch>
        </p:blipFill>
        <p:spPr>
          <a:xfrm>
            <a:off x="344250" y="1403850"/>
            <a:ext cx="2146800" cy="2146800"/>
          </a:xfrm>
          <a:prstGeom prst="rect">
            <a:avLst/>
          </a:prstGeom>
          <a:noFill/>
          <a:ln>
            <a:noFill/>
          </a:ln>
        </p:spPr>
      </p:pic>
      <p:pic>
        <p:nvPicPr>
          <p:cNvPr descr="instagram-icon-logo-vector-download.jpg" id="64" name="Shape 64"/>
          <p:cNvPicPr preferRelativeResize="0"/>
          <p:nvPr/>
        </p:nvPicPr>
        <p:blipFill>
          <a:blip r:embed="rId7">
            <a:alphaModFix/>
          </a:blip>
          <a:stretch>
            <a:fillRect/>
          </a:stretch>
        </p:blipFill>
        <p:spPr>
          <a:xfrm>
            <a:off x="7011250" y="2800550"/>
            <a:ext cx="577800" cy="57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3018150" y="189369"/>
            <a:ext cx="4895850" cy="3676650"/>
          </a:xfrm>
          <a:prstGeom prst="rect">
            <a:avLst/>
          </a:prstGeom>
          <a:noFill/>
          <a:ln cap="flat" cmpd="sng" w="38100">
            <a:solidFill>
              <a:schemeClr val="dk2"/>
            </a:solidFill>
            <a:prstDash val="solid"/>
            <a:round/>
            <a:headEnd len="sm" w="sm" type="none"/>
            <a:tailEnd len="sm" w="sm" type="none"/>
          </a:ln>
        </p:spPr>
      </p:pic>
      <p:pic>
        <p:nvPicPr>
          <p:cNvPr id="130" name="Shape 130"/>
          <p:cNvPicPr preferRelativeResize="0"/>
          <p:nvPr/>
        </p:nvPicPr>
        <p:blipFill>
          <a:blip r:embed="rId4">
            <a:alphaModFix/>
          </a:blip>
          <a:stretch>
            <a:fillRect/>
          </a:stretch>
        </p:blipFill>
        <p:spPr>
          <a:xfrm>
            <a:off x="2943075" y="2632425"/>
            <a:ext cx="2830875" cy="2123149"/>
          </a:xfrm>
          <a:prstGeom prst="rect">
            <a:avLst/>
          </a:prstGeom>
          <a:noFill/>
          <a:ln cap="flat" cmpd="sng" w="38100">
            <a:solidFill>
              <a:schemeClr val="dk2"/>
            </a:solidFill>
            <a:prstDash val="solid"/>
            <a:round/>
            <a:headEnd len="sm" w="sm" type="none"/>
            <a:tailEnd len="sm" w="sm" type="none"/>
          </a:ln>
        </p:spPr>
      </p:pic>
      <p:pic>
        <p:nvPicPr>
          <p:cNvPr id="131" name="Shape 131"/>
          <p:cNvPicPr preferRelativeResize="0"/>
          <p:nvPr/>
        </p:nvPicPr>
        <p:blipFill>
          <a:blip r:embed="rId5">
            <a:alphaModFix/>
          </a:blip>
          <a:stretch>
            <a:fillRect/>
          </a:stretch>
        </p:blipFill>
        <p:spPr>
          <a:xfrm>
            <a:off x="6966350" y="1703425"/>
            <a:ext cx="1962150" cy="3105150"/>
          </a:xfrm>
          <a:prstGeom prst="rect">
            <a:avLst/>
          </a:prstGeom>
          <a:noFill/>
          <a:ln cap="flat" cmpd="sng" w="38100">
            <a:solidFill>
              <a:schemeClr val="dk2"/>
            </a:solidFill>
            <a:prstDash val="solid"/>
            <a:round/>
            <a:headEnd len="sm" w="sm" type="none"/>
            <a:tailEnd len="sm" w="sm" type="none"/>
          </a:ln>
        </p:spPr>
      </p:pic>
      <p:pic>
        <p:nvPicPr>
          <p:cNvPr id="132" name="Shape 132"/>
          <p:cNvPicPr preferRelativeResize="0"/>
          <p:nvPr/>
        </p:nvPicPr>
        <p:blipFill>
          <a:blip r:embed="rId6">
            <a:alphaModFix/>
          </a:blip>
          <a:stretch>
            <a:fillRect/>
          </a:stretch>
        </p:blipFill>
        <p:spPr>
          <a:xfrm>
            <a:off x="420875" y="838500"/>
            <a:ext cx="2709475" cy="2853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136" name="Shape 136"/>
        <p:cNvGrpSpPr/>
        <p:nvPr/>
      </p:nvGrpSpPr>
      <p:grpSpPr>
        <a:xfrm>
          <a:off x="0" y="0"/>
          <a:ext cx="0" cy="0"/>
          <a:chOff x="0" y="0"/>
          <a:chExt cx="0" cy="0"/>
        </a:xfrm>
      </p:grpSpPr>
      <p:sp>
        <p:nvSpPr>
          <p:cNvPr id="137" name="Shape 137"/>
          <p:cNvSpPr txBox="1"/>
          <p:nvPr>
            <p:ph type="title"/>
          </p:nvPr>
        </p:nvSpPr>
        <p:spPr>
          <a:xfrm>
            <a:off x="448198" y="4075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Keep Your Eye on the End Game</a:t>
            </a:r>
            <a:endParaRPr/>
          </a:p>
        </p:txBody>
      </p:sp>
      <p:pic>
        <p:nvPicPr>
          <p:cNvPr id="138" name="Shape 138"/>
          <p:cNvPicPr preferRelativeResize="0"/>
          <p:nvPr/>
        </p:nvPicPr>
        <p:blipFill>
          <a:blip r:embed="rId3">
            <a:alphaModFix/>
          </a:blip>
          <a:stretch>
            <a:fillRect/>
          </a:stretch>
        </p:blipFill>
        <p:spPr>
          <a:xfrm rot="-377161">
            <a:off x="303588" y="671813"/>
            <a:ext cx="1947200" cy="2490448"/>
          </a:xfrm>
          <a:prstGeom prst="rect">
            <a:avLst/>
          </a:prstGeom>
          <a:noFill/>
          <a:ln cap="flat" cmpd="sng" w="57150">
            <a:solidFill>
              <a:schemeClr val="dk2"/>
            </a:solidFill>
            <a:prstDash val="solid"/>
            <a:round/>
            <a:headEnd len="sm" w="sm" type="none"/>
            <a:tailEnd len="sm" w="sm" type="none"/>
          </a:ln>
        </p:spPr>
      </p:pic>
      <p:pic>
        <p:nvPicPr>
          <p:cNvPr id="139" name="Shape 139"/>
          <p:cNvPicPr preferRelativeResize="0"/>
          <p:nvPr/>
        </p:nvPicPr>
        <p:blipFill>
          <a:blip r:embed="rId4">
            <a:alphaModFix/>
          </a:blip>
          <a:stretch>
            <a:fillRect/>
          </a:stretch>
        </p:blipFill>
        <p:spPr>
          <a:xfrm rot="265582">
            <a:off x="6205396" y="2727444"/>
            <a:ext cx="2907628" cy="2180741"/>
          </a:xfrm>
          <a:prstGeom prst="rect">
            <a:avLst/>
          </a:prstGeom>
          <a:noFill/>
          <a:ln cap="flat" cmpd="sng" w="47625">
            <a:solidFill>
              <a:schemeClr val="dk2"/>
            </a:solidFill>
            <a:prstDash val="solid"/>
            <a:round/>
            <a:headEnd len="sm" w="sm" type="none"/>
            <a:tailEnd len="sm" w="sm" type="none"/>
          </a:ln>
        </p:spPr>
      </p:pic>
      <p:pic>
        <p:nvPicPr>
          <p:cNvPr id="140" name="Shape 140"/>
          <p:cNvPicPr preferRelativeResize="0"/>
          <p:nvPr/>
        </p:nvPicPr>
        <p:blipFill rotWithShape="1">
          <a:blip r:embed="rId5">
            <a:alphaModFix/>
          </a:blip>
          <a:srcRect b="0" l="0" r="0" t="10273"/>
          <a:stretch/>
        </p:blipFill>
        <p:spPr>
          <a:xfrm rot="-435093">
            <a:off x="5131419" y="238321"/>
            <a:ext cx="2583762" cy="2937658"/>
          </a:xfrm>
          <a:prstGeom prst="rect">
            <a:avLst/>
          </a:prstGeom>
          <a:noFill/>
          <a:ln cap="flat" cmpd="sng" w="28575">
            <a:solidFill>
              <a:schemeClr val="dk2"/>
            </a:solidFill>
            <a:prstDash val="solid"/>
            <a:round/>
            <a:headEnd len="sm" w="sm" type="none"/>
            <a:tailEnd len="sm" w="sm" type="none"/>
          </a:ln>
        </p:spPr>
      </p:pic>
      <p:pic>
        <p:nvPicPr>
          <p:cNvPr id="141" name="Shape 141"/>
          <p:cNvPicPr preferRelativeResize="0"/>
          <p:nvPr/>
        </p:nvPicPr>
        <p:blipFill>
          <a:blip r:embed="rId6">
            <a:alphaModFix/>
          </a:blip>
          <a:stretch>
            <a:fillRect/>
          </a:stretch>
        </p:blipFill>
        <p:spPr>
          <a:xfrm>
            <a:off x="4607625" y="3070475"/>
            <a:ext cx="2339500" cy="1743000"/>
          </a:xfrm>
          <a:prstGeom prst="rect">
            <a:avLst/>
          </a:prstGeom>
          <a:noFill/>
          <a:ln cap="flat" cmpd="sng" w="28575">
            <a:solidFill>
              <a:schemeClr val="dk2"/>
            </a:solidFill>
            <a:prstDash val="solid"/>
            <a:round/>
            <a:headEnd len="sm" w="sm" type="none"/>
            <a:tailEnd len="sm" w="sm" type="none"/>
          </a:ln>
        </p:spPr>
      </p:pic>
      <p:pic>
        <p:nvPicPr>
          <p:cNvPr id="142" name="Shape 142"/>
          <p:cNvPicPr preferRelativeResize="0"/>
          <p:nvPr/>
        </p:nvPicPr>
        <p:blipFill>
          <a:blip r:embed="rId7">
            <a:alphaModFix/>
          </a:blip>
          <a:stretch>
            <a:fillRect/>
          </a:stretch>
        </p:blipFill>
        <p:spPr>
          <a:xfrm rot="602757">
            <a:off x="2527563" y="819814"/>
            <a:ext cx="2533075" cy="1899812"/>
          </a:xfrm>
          <a:prstGeom prst="rect">
            <a:avLst/>
          </a:prstGeom>
          <a:noFill/>
          <a:ln cap="flat" cmpd="sng" w="28575">
            <a:solidFill>
              <a:schemeClr val="dk2"/>
            </a:solidFill>
            <a:prstDash val="solid"/>
            <a:round/>
            <a:headEnd len="sm" w="sm" type="none"/>
            <a:tailEnd len="sm" w="sm" type="none"/>
          </a:ln>
        </p:spPr>
      </p:pic>
      <p:sp>
        <p:nvSpPr>
          <p:cNvPr id="143" name="Shape 143"/>
          <p:cNvSpPr txBox="1"/>
          <p:nvPr/>
        </p:nvSpPr>
        <p:spPr>
          <a:xfrm rot="896590">
            <a:off x="7663400" y="1422518"/>
            <a:ext cx="1696264" cy="386919"/>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i="1" lang="en" sz="3000">
                <a:latin typeface="Comic Sans MS"/>
                <a:ea typeface="Comic Sans MS"/>
                <a:cs typeface="Comic Sans MS"/>
                <a:sym typeface="Comic Sans MS"/>
              </a:rPr>
              <a:t>#Goals</a:t>
            </a:r>
            <a:endParaRPr i="1" sz="3000">
              <a:latin typeface="Comic Sans MS"/>
              <a:ea typeface="Comic Sans MS"/>
              <a:cs typeface="Comic Sans MS"/>
              <a:sym typeface="Comic Sans MS"/>
            </a:endParaRPr>
          </a:p>
        </p:txBody>
      </p:sp>
      <p:sp>
        <p:nvSpPr>
          <p:cNvPr id="144" name="Shape 144"/>
          <p:cNvSpPr txBox="1"/>
          <p:nvPr/>
        </p:nvSpPr>
        <p:spPr>
          <a:xfrm rot="-748963">
            <a:off x="2924542" y="4380958"/>
            <a:ext cx="1739110" cy="499027"/>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i="1" lang="en" sz="3600">
                <a:latin typeface="Caveat"/>
                <a:ea typeface="Caveat"/>
                <a:cs typeface="Caveat"/>
                <a:sym typeface="Caveat"/>
              </a:rPr>
              <a:t>#Vision</a:t>
            </a:r>
            <a:endParaRPr b="1" i="1" sz="3600">
              <a:latin typeface="Caveat"/>
              <a:ea typeface="Caveat"/>
              <a:cs typeface="Caveat"/>
              <a:sym typeface="Caveat"/>
            </a:endParaRPr>
          </a:p>
        </p:txBody>
      </p:sp>
      <p:pic>
        <p:nvPicPr>
          <p:cNvPr id="145" name="Shape 145"/>
          <p:cNvPicPr preferRelativeResize="0"/>
          <p:nvPr/>
        </p:nvPicPr>
        <p:blipFill>
          <a:blip r:embed="rId8">
            <a:alphaModFix/>
          </a:blip>
          <a:stretch>
            <a:fillRect/>
          </a:stretch>
        </p:blipFill>
        <p:spPr>
          <a:xfrm>
            <a:off x="2676550" y="2618509"/>
            <a:ext cx="2339500" cy="1754629"/>
          </a:xfrm>
          <a:prstGeom prst="rect">
            <a:avLst/>
          </a:prstGeom>
          <a:noFill/>
          <a:ln>
            <a:noFill/>
          </a:ln>
        </p:spPr>
      </p:pic>
      <p:pic>
        <p:nvPicPr>
          <p:cNvPr id="146" name="Shape 146"/>
          <p:cNvPicPr preferRelativeResize="0"/>
          <p:nvPr/>
        </p:nvPicPr>
        <p:blipFill>
          <a:blip r:embed="rId9">
            <a:alphaModFix/>
          </a:blip>
          <a:stretch>
            <a:fillRect/>
          </a:stretch>
        </p:blipFill>
        <p:spPr>
          <a:xfrm rot="347248">
            <a:off x="553322" y="2922301"/>
            <a:ext cx="2319058" cy="22022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638250" y="4042225"/>
            <a:ext cx="8086500" cy="684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YouTube.com/SashaReports</a:t>
            </a:r>
            <a:endParaRPr/>
          </a:p>
        </p:txBody>
      </p:sp>
      <p:sp>
        <p:nvSpPr>
          <p:cNvPr descr="Talk trending tech, start-up stories, games, apps and social media buzz with Digital Lifestyle Host Sasha Horne.  Hello there dear! I'm Sasha, a former TV News Reporter and Reality TV Star turned a freelance and online video host.  I love tech, gadgets, social media, travel and trying out the latest apps!  I also cover Silicon Beach the Los Angeles startup scene.   COMING IN 2016: I travel a lot and will be hosting meet-ups in a city near you soon!   Sign up to become a Digital Diplomat and you can review the latest apps, games, and social media buzz.   JOIN OUR SQUAD and cover the tech scene in your town.   SIGN UP: http://www.sashatalkstech.com/tech-talk-blog/join-our-squad-sasha-talks-tech-digital-diplomats  I'll be posting videos each weekend including my travel vlogs, and ways to enhance your daily life using all of the technology available at our finger tips.   So, yeah...I'm a Digital Nomad. What's that, you might ask.   Well i'm based out of Hollywood, California but I work all over the world!  As a freelance news reporter I pitch story ideas to editors across the globe and if they like my ideas then I go shoot the story. I currently shoot with a Nikon D5500.   For fun, I also started a tech blogger  http://www.SashaTalksTech.com  I started my website just two years ago as a place to connect with my &quot;Whodunnit?&quot; fans and share the latest tech news you can use.   Now I travel the globe talking tech with trendsetters and posting videos here on my channel.  I am so thankful for all of you who have subscribed, watched, commented and I REALLY REALLY want your ideas for stories so be sure to leave it in the comment section below.  I have a lot of fun stuff coming up in 2016 including my trip to SEOUL, KOREA----interviews with startups like Hang w/, Trendy Butler, and Soothe plus Youtube personalities, celebrities and more!  Be sure to follow me on Snapchat SashaReports and I'm @SashaHorne on Twitter and Instagram  Special thanks to October Genius Music Productions and http://www.ThaSoleMate.com" id="152" name="Shape 152" title="Welcome to Sasha Talks Tech">
            <a:hlinkClick r:id="rId3"/>
          </p:cNvPr>
          <p:cNvSpPr/>
          <p:nvPr/>
        </p:nvSpPr>
        <p:spPr>
          <a:xfrm>
            <a:off x="2198400" y="156425"/>
            <a:ext cx="4572000" cy="3429000"/>
          </a:xfrm>
          <a:prstGeom prst="rect">
            <a:avLst/>
          </a:prstGeom>
          <a:blipFill>
            <a:blip r:embed="rId4">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6" name="Shape 156"/>
        <p:cNvGrpSpPr/>
        <p:nvPr/>
      </p:nvGrpSpPr>
      <p:grpSpPr>
        <a:xfrm>
          <a:off x="0" y="0"/>
          <a:ext cx="0" cy="0"/>
          <a:chOff x="0" y="0"/>
          <a:chExt cx="0" cy="0"/>
        </a:xfrm>
      </p:grpSpPr>
      <p:sp>
        <p:nvSpPr>
          <p:cNvPr descr="August 1, 2002. It is a day that I will always remember. A motorcycle accident left me a 24 year old trying to make sense of a body I no longer knew. Both of my legs were amputated, I lost the use of my fingers, and I had extensive surgeries to correct what speed and poor decision-making took from me. Instead of living in perpetual depression, I found a new passion. I became a photographer. My artwork, my photography, is more than just taking pictures, it is a story of overcoming adversity. My life is a testament to the beauty in the simplest mundane occurrences. A motorcycle accident left me legless, but in my tragedy I found a new life. I learned to appreciate the good and bad that happens during each individual’s journey. My perspective pushed me through the hard times, and my attitude gave me the ambition to pursue my dreams. More importantly, I learned the merit of dedication and determination. filmed, directed by Lawrence Chapman co directed by Michael Avon written by Denise Duvernay." id="157" name="Shape 157" title="Michael Avon &quot;The Merit of Dedication and Determination.&quot; (FULL VERSION)">
            <a:hlinkClick r:id="rId3"/>
          </p:cNvPr>
          <p:cNvSpPr/>
          <p:nvPr/>
        </p:nvSpPr>
        <p:spPr>
          <a:xfrm>
            <a:off x="1201550" y="-165550"/>
            <a:ext cx="6615425" cy="4961550"/>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244400" y="4069425"/>
            <a:ext cx="3960900" cy="66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latin typeface="Corsiva"/>
                <a:ea typeface="Corsiva"/>
                <a:cs typeface="Corsiva"/>
                <a:sym typeface="Corsiva"/>
              </a:rPr>
              <a:t>@MichaelAvon </a:t>
            </a:r>
            <a:endParaRPr>
              <a:latin typeface="Corsiva"/>
              <a:ea typeface="Corsiva"/>
              <a:cs typeface="Corsiva"/>
              <a:sym typeface="Corsiva"/>
            </a:endParaRPr>
          </a:p>
        </p:txBody>
      </p:sp>
      <p:pic>
        <p:nvPicPr>
          <p:cNvPr id="163" name="Shape 163"/>
          <p:cNvPicPr preferRelativeResize="0"/>
          <p:nvPr/>
        </p:nvPicPr>
        <p:blipFill>
          <a:blip r:embed="rId3">
            <a:alphaModFix/>
          </a:blip>
          <a:stretch>
            <a:fillRect/>
          </a:stretch>
        </p:blipFill>
        <p:spPr>
          <a:xfrm>
            <a:off x="4394751" y="379238"/>
            <a:ext cx="4431202" cy="4385026"/>
          </a:xfrm>
          <a:prstGeom prst="rect">
            <a:avLst/>
          </a:prstGeom>
          <a:noFill/>
          <a:ln>
            <a:noFill/>
          </a:ln>
        </p:spPr>
      </p:pic>
      <p:pic>
        <p:nvPicPr>
          <p:cNvPr id="164" name="Shape 164"/>
          <p:cNvPicPr preferRelativeResize="0"/>
          <p:nvPr/>
        </p:nvPicPr>
        <p:blipFill>
          <a:blip r:embed="rId4">
            <a:alphaModFix/>
          </a:blip>
          <a:stretch>
            <a:fillRect/>
          </a:stretch>
        </p:blipFill>
        <p:spPr>
          <a:xfrm>
            <a:off x="273050" y="346200"/>
            <a:ext cx="3903612" cy="3584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152400" y="152400"/>
            <a:ext cx="6451600" cy="4838700"/>
          </a:xfrm>
          <a:prstGeom prst="rect">
            <a:avLst/>
          </a:prstGeom>
          <a:noFill/>
          <a:ln>
            <a:noFill/>
          </a:ln>
        </p:spPr>
      </p:pic>
      <p:pic>
        <p:nvPicPr>
          <p:cNvPr id="170" name="Shape 170"/>
          <p:cNvPicPr preferRelativeResize="0"/>
          <p:nvPr/>
        </p:nvPicPr>
        <p:blipFill>
          <a:blip r:embed="rId4">
            <a:alphaModFix/>
          </a:blip>
          <a:stretch>
            <a:fillRect/>
          </a:stretch>
        </p:blipFill>
        <p:spPr>
          <a:xfrm>
            <a:off x="6756400" y="152400"/>
            <a:ext cx="2235200" cy="1676400"/>
          </a:xfrm>
          <a:prstGeom prst="rect">
            <a:avLst/>
          </a:prstGeom>
          <a:noFill/>
          <a:ln>
            <a:noFill/>
          </a:ln>
        </p:spPr>
      </p:pic>
      <p:pic>
        <p:nvPicPr>
          <p:cNvPr id="171" name="Shape 171"/>
          <p:cNvPicPr preferRelativeResize="0"/>
          <p:nvPr/>
        </p:nvPicPr>
        <p:blipFill>
          <a:blip r:embed="rId5">
            <a:alphaModFix/>
          </a:blip>
          <a:stretch>
            <a:fillRect/>
          </a:stretch>
        </p:blipFill>
        <p:spPr>
          <a:xfrm>
            <a:off x="6756400" y="1981200"/>
            <a:ext cx="2235200" cy="167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Shape 176"/>
          <p:cNvPicPr preferRelativeResize="0"/>
          <p:nvPr/>
        </p:nvPicPr>
        <p:blipFill>
          <a:blip r:embed="rId3">
            <a:alphaModFix/>
          </a:blip>
          <a:stretch>
            <a:fillRect/>
          </a:stretch>
        </p:blipFill>
        <p:spPr>
          <a:xfrm>
            <a:off x="152400" y="152400"/>
            <a:ext cx="6451600" cy="4838700"/>
          </a:xfrm>
          <a:prstGeom prst="rect">
            <a:avLst/>
          </a:prstGeom>
          <a:noFill/>
          <a:ln>
            <a:noFill/>
          </a:ln>
        </p:spPr>
      </p:pic>
      <p:pic>
        <p:nvPicPr>
          <p:cNvPr id="177" name="Shape 177"/>
          <p:cNvPicPr preferRelativeResize="0"/>
          <p:nvPr/>
        </p:nvPicPr>
        <p:blipFill>
          <a:blip r:embed="rId4">
            <a:alphaModFix/>
          </a:blip>
          <a:stretch>
            <a:fillRect/>
          </a:stretch>
        </p:blipFill>
        <p:spPr>
          <a:xfrm>
            <a:off x="6756400" y="152400"/>
            <a:ext cx="2235200" cy="1676400"/>
          </a:xfrm>
          <a:prstGeom prst="rect">
            <a:avLst/>
          </a:prstGeom>
          <a:noFill/>
          <a:ln>
            <a:noFill/>
          </a:ln>
        </p:spPr>
      </p:pic>
      <p:pic>
        <p:nvPicPr>
          <p:cNvPr id="178" name="Shape 178"/>
          <p:cNvPicPr preferRelativeResize="0"/>
          <p:nvPr/>
        </p:nvPicPr>
        <p:blipFill>
          <a:blip r:embed="rId5">
            <a:alphaModFix/>
          </a:blip>
          <a:stretch>
            <a:fillRect/>
          </a:stretch>
        </p:blipFill>
        <p:spPr>
          <a:xfrm>
            <a:off x="6756400" y="1981200"/>
            <a:ext cx="2235200" cy="167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id="183" name="Shape 183"/>
          <p:cNvPicPr preferRelativeResize="0"/>
          <p:nvPr/>
        </p:nvPicPr>
        <p:blipFill>
          <a:blip r:embed="rId3">
            <a:alphaModFix/>
          </a:blip>
          <a:stretch>
            <a:fillRect/>
          </a:stretch>
        </p:blipFill>
        <p:spPr>
          <a:xfrm>
            <a:off x="1583635" y="152400"/>
            <a:ext cx="6451600"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7" name="Shape 187"/>
        <p:cNvGrpSpPr/>
        <p:nvPr/>
      </p:nvGrpSpPr>
      <p:grpSpPr>
        <a:xfrm>
          <a:off x="0" y="0"/>
          <a:ext cx="0" cy="0"/>
          <a:chOff x="0" y="0"/>
          <a:chExt cx="0" cy="0"/>
        </a:xfrm>
      </p:grpSpPr>
      <p:pic>
        <p:nvPicPr>
          <p:cNvPr id="188" name="Shape 188"/>
          <p:cNvPicPr preferRelativeResize="0"/>
          <p:nvPr/>
        </p:nvPicPr>
        <p:blipFill>
          <a:blip r:embed="rId4">
            <a:alphaModFix/>
          </a:blip>
          <a:stretch>
            <a:fillRect/>
          </a:stretch>
        </p:blipFill>
        <p:spPr>
          <a:xfrm>
            <a:off x="1579790" y="112408"/>
            <a:ext cx="3258649" cy="4918692"/>
          </a:xfrm>
          <a:prstGeom prst="rect">
            <a:avLst/>
          </a:prstGeom>
          <a:noFill/>
          <a:ln>
            <a:noFill/>
          </a:ln>
        </p:spPr>
      </p:pic>
      <p:pic>
        <p:nvPicPr>
          <p:cNvPr id="189" name="Shape 189"/>
          <p:cNvPicPr preferRelativeResize="0"/>
          <p:nvPr/>
        </p:nvPicPr>
        <p:blipFill>
          <a:blip r:embed="rId5">
            <a:alphaModFix/>
          </a:blip>
          <a:stretch>
            <a:fillRect/>
          </a:stretch>
        </p:blipFill>
        <p:spPr>
          <a:xfrm>
            <a:off x="4838444" y="112382"/>
            <a:ext cx="3258649" cy="49187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C002"/>
            </a:gs>
            <a:gs pos="100000">
              <a:srgbClr val="795B04"/>
            </a:gs>
          </a:gsLst>
          <a:path path="circle">
            <a:fillToRect b="50%" l="50%" r="50%" t="50%"/>
          </a:path>
          <a:tileRect/>
        </a:gradFill>
      </p:bgPr>
    </p:bg>
    <p:spTree>
      <p:nvGrpSpPr>
        <p:cNvPr id="193" name="Shape 193"/>
        <p:cNvGrpSpPr/>
        <p:nvPr/>
      </p:nvGrpSpPr>
      <p:grpSpPr>
        <a:xfrm>
          <a:off x="0" y="0"/>
          <a:ext cx="0" cy="0"/>
          <a:chOff x="0" y="0"/>
          <a:chExt cx="0" cy="0"/>
        </a:xfrm>
      </p:grpSpPr>
      <p:pic>
        <p:nvPicPr>
          <p:cNvPr id="194" name="Shape 194"/>
          <p:cNvPicPr preferRelativeResize="0"/>
          <p:nvPr/>
        </p:nvPicPr>
        <p:blipFill>
          <a:blip r:embed="rId3">
            <a:alphaModFix/>
          </a:blip>
          <a:stretch>
            <a:fillRect/>
          </a:stretch>
        </p:blipFill>
        <p:spPr>
          <a:xfrm>
            <a:off x="1558825" y="0"/>
            <a:ext cx="6026339"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4800"/>
              <a:t>The Sasha Horne Story</a:t>
            </a:r>
            <a:endParaRPr sz="4800"/>
          </a:p>
        </p:txBody>
      </p:sp>
      <p:sp>
        <p:nvSpPr>
          <p:cNvPr id="70" name="Shape 70"/>
          <p:cNvSpPr txBox="1"/>
          <p:nvPr>
            <p:ph idx="1" type="body"/>
          </p:nvPr>
        </p:nvSpPr>
        <p:spPr>
          <a:xfrm>
            <a:off x="232475" y="1378000"/>
            <a:ext cx="4990200" cy="524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2400"/>
              <a:t>Small town girl….big city dreams </a:t>
            </a:r>
            <a:endParaRPr b="1" sz="2400"/>
          </a:p>
        </p:txBody>
      </p:sp>
      <p:pic>
        <p:nvPicPr>
          <p:cNvPr descr="FullSizeRender (2).jpg" id="71" name="Shape 71"/>
          <p:cNvPicPr preferRelativeResize="0"/>
          <p:nvPr/>
        </p:nvPicPr>
        <p:blipFill>
          <a:blip r:embed="rId3">
            <a:alphaModFix/>
          </a:blip>
          <a:stretch>
            <a:fillRect/>
          </a:stretch>
        </p:blipFill>
        <p:spPr>
          <a:xfrm>
            <a:off x="4796550" y="2397830"/>
            <a:ext cx="2099000" cy="3081070"/>
          </a:xfrm>
          <a:prstGeom prst="rect">
            <a:avLst/>
          </a:prstGeom>
          <a:noFill/>
          <a:ln>
            <a:noFill/>
          </a:ln>
        </p:spPr>
      </p:pic>
      <p:pic>
        <p:nvPicPr>
          <p:cNvPr descr="FullSizeRender (1).jpg" id="72" name="Shape 72"/>
          <p:cNvPicPr preferRelativeResize="0"/>
          <p:nvPr/>
        </p:nvPicPr>
        <p:blipFill>
          <a:blip r:embed="rId4">
            <a:alphaModFix/>
          </a:blip>
          <a:stretch>
            <a:fillRect/>
          </a:stretch>
        </p:blipFill>
        <p:spPr>
          <a:xfrm>
            <a:off x="5856825" y="0"/>
            <a:ext cx="3287174" cy="2465400"/>
          </a:xfrm>
          <a:prstGeom prst="rect">
            <a:avLst/>
          </a:prstGeom>
          <a:noFill/>
          <a:ln>
            <a:noFill/>
          </a:ln>
        </p:spPr>
      </p:pic>
      <p:pic>
        <p:nvPicPr>
          <p:cNvPr id="73" name="Shape 73"/>
          <p:cNvPicPr preferRelativeResize="0"/>
          <p:nvPr/>
        </p:nvPicPr>
        <p:blipFill>
          <a:blip r:embed="rId5">
            <a:alphaModFix/>
          </a:blip>
          <a:stretch>
            <a:fillRect/>
          </a:stretch>
        </p:blipFill>
        <p:spPr>
          <a:xfrm>
            <a:off x="2548100" y="2425708"/>
            <a:ext cx="2248450" cy="2997941"/>
          </a:xfrm>
          <a:prstGeom prst="rect">
            <a:avLst/>
          </a:prstGeom>
          <a:noFill/>
          <a:ln>
            <a:noFill/>
          </a:ln>
        </p:spPr>
      </p:pic>
      <p:pic>
        <p:nvPicPr>
          <p:cNvPr id="74" name="Shape 74"/>
          <p:cNvPicPr preferRelativeResize="0"/>
          <p:nvPr/>
        </p:nvPicPr>
        <p:blipFill>
          <a:blip r:embed="rId6">
            <a:alphaModFix/>
          </a:blip>
          <a:stretch>
            <a:fillRect/>
          </a:stretch>
        </p:blipFill>
        <p:spPr>
          <a:xfrm>
            <a:off x="6895550" y="2465401"/>
            <a:ext cx="2248450" cy="2997924"/>
          </a:xfrm>
          <a:prstGeom prst="rect">
            <a:avLst/>
          </a:prstGeom>
          <a:noFill/>
          <a:ln>
            <a:noFill/>
          </a:ln>
        </p:spPr>
      </p:pic>
      <p:pic>
        <p:nvPicPr>
          <p:cNvPr id="75" name="Shape 75"/>
          <p:cNvPicPr preferRelativeResize="0"/>
          <p:nvPr/>
        </p:nvPicPr>
        <p:blipFill>
          <a:blip r:embed="rId7">
            <a:alphaModFix/>
          </a:blip>
          <a:stretch>
            <a:fillRect/>
          </a:stretch>
        </p:blipFill>
        <p:spPr>
          <a:xfrm>
            <a:off x="0" y="2465401"/>
            <a:ext cx="2649150" cy="26826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nvSpPr>
        <p:spPr>
          <a:xfrm flipH="1" rot="10800000">
            <a:off x="3765690" y="477130"/>
            <a:ext cx="4861500" cy="115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200" name="Shape 200"/>
          <p:cNvPicPr preferRelativeResize="0"/>
          <p:nvPr/>
        </p:nvPicPr>
        <p:blipFill>
          <a:blip r:embed="rId3">
            <a:alphaModFix/>
          </a:blip>
          <a:stretch>
            <a:fillRect/>
          </a:stretch>
        </p:blipFill>
        <p:spPr>
          <a:xfrm>
            <a:off x="0" y="0"/>
            <a:ext cx="8136826" cy="5407600"/>
          </a:xfrm>
          <a:prstGeom prst="rect">
            <a:avLst/>
          </a:prstGeom>
          <a:noFill/>
          <a:ln>
            <a:noFill/>
          </a:ln>
        </p:spPr>
      </p:pic>
      <p:pic>
        <p:nvPicPr>
          <p:cNvPr id="201" name="Shape 201"/>
          <p:cNvPicPr preferRelativeResize="0"/>
          <p:nvPr/>
        </p:nvPicPr>
        <p:blipFill>
          <a:blip r:embed="rId4">
            <a:alphaModFix/>
          </a:blip>
          <a:stretch>
            <a:fillRect/>
          </a:stretch>
        </p:blipFill>
        <p:spPr>
          <a:xfrm>
            <a:off x="5550209" y="0"/>
            <a:ext cx="3593790" cy="5407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B3B3B3"/>
            </a:gs>
          </a:gsLst>
          <a:lin ang="5400012" scaled="0"/>
        </a:gradFill>
      </p:bgPr>
    </p:bg>
    <p:spTree>
      <p:nvGrpSpPr>
        <p:cNvPr id="205" name="Shape 205"/>
        <p:cNvGrpSpPr/>
        <p:nvPr/>
      </p:nvGrpSpPr>
      <p:grpSpPr>
        <a:xfrm>
          <a:off x="0" y="0"/>
          <a:ext cx="0" cy="0"/>
          <a:chOff x="0" y="0"/>
          <a:chExt cx="0" cy="0"/>
        </a:xfrm>
      </p:grpSpPr>
      <p:pic>
        <p:nvPicPr>
          <p:cNvPr id="206" name="Shape 206"/>
          <p:cNvPicPr preferRelativeResize="0"/>
          <p:nvPr/>
        </p:nvPicPr>
        <p:blipFill rotWithShape="1">
          <a:blip r:embed="rId3">
            <a:alphaModFix/>
          </a:blip>
          <a:srcRect b="-4119" l="22048" r="11217" t="4120"/>
          <a:stretch/>
        </p:blipFill>
        <p:spPr>
          <a:xfrm>
            <a:off x="3154025" y="0"/>
            <a:ext cx="3591324" cy="5381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14" name="Shape 214"/>
        <p:cNvGrpSpPr/>
        <p:nvPr/>
      </p:nvGrpSpPr>
      <p:grpSpPr>
        <a:xfrm>
          <a:off x="0" y="0"/>
          <a:ext cx="0" cy="0"/>
          <a:chOff x="0" y="0"/>
          <a:chExt cx="0" cy="0"/>
        </a:xfrm>
      </p:grpSpPr>
      <p:sp>
        <p:nvSpPr>
          <p:cNvPr id="215" name="Shape 215"/>
          <p:cNvSpPr txBox="1"/>
          <p:nvPr>
            <p:ph type="title"/>
          </p:nvPr>
        </p:nvSpPr>
        <p:spPr>
          <a:xfrm>
            <a:off x="680450" y="2153425"/>
            <a:ext cx="8520600" cy="21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00"/>
                </a:solidFill>
              </a:rPr>
              <a:t>P</a:t>
            </a:r>
            <a:r>
              <a:rPr lang="en"/>
              <a:t>assion</a:t>
            </a:r>
            <a:endParaRPr/>
          </a:p>
          <a:p>
            <a:pPr indent="0" lvl="0" marL="0" algn="l">
              <a:spcBef>
                <a:spcPts val="0"/>
              </a:spcBef>
              <a:spcAft>
                <a:spcPts val="0"/>
              </a:spcAft>
              <a:buNone/>
            </a:pPr>
            <a:r>
              <a:rPr lang="en" strike="sngStrike"/>
              <a:t>Money</a:t>
            </a:r>
            <a:endParaRPr strike="sngStrike"/>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chemeClr val="accent4"/>
        </a:solidFill>
      </p:bgPr>
    </p:bg>
    <p:spTree>
      <p:nvGrpSpPr>
        <p:cNvPr id="219" name="Shape 219"/>
        <p:cNvGrpSpPr/>
        <p:nvPr/>
      </p:nvGrpSpPr>
      <p:grpSpPr>
        <a:xfrm>
          <a:off x="0" y="0"/>
          <a:ext cx="0" cy="0"/>
          <a:chOff x="0" y="0"/>
          <a:chExt cx="0" cy="0"/>
        </a:xfrm>
      </p:grpSpPr>
      <p:sp>
        <p:nvSpPr>
          <p:cNvPr id="220" name="Shape 2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Got Goals? </a:t>
            </a:r>
            <a:endParaRPr/>
          </a:p>
        </p:txBody>
      </p:sp>
      <p:sp>
        <p:nvSpPr>
          <p:cNvPr id="221" name="Shape 221"/>
          <p:cNvSpPr txBox="1"/>
          <p:nvPr>
            <p:ph idx="1" type="body"/>
          </p:nvPr>
        </p:nvSpPr>
        <p:spPr>
          <a:xfrm>
            <a:off x="311700" y="1234075"/>
            <a:ext cx="3553200" cy="33348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b="1" lang="en" sz="2400"/>
              <a:t>Write them down</a:t>
            </a:r>
            <a:endParaRPr b="1" sz="2400"/>
          </a:p>
          <a:p>
            <a:pPr indent="0" lvl="0" marL="0" rtl="0">
              <a:spcBef>
                <a:spcPts val="1600"/>
              </a:spcBef>
              <a:spcAft>
                <a:spcPts val="0"/>
              </a:spcAft>
              <a:buNone/>
            </a:pPr>
            <a:r>
              <a:t/>
            </a:r>
            <a:endParaRPr sz="2400"/>
          </a:p>
          <a:p>
            <a:pPr indent="-381000" lvl="0" marL="457200" rtl="0">
              <a:spcBef>
                <a:spcPts val="1600"/>
              </a:spcBef>
              <a:spcAft>
                <a:spcPts val="0"/>
              </a:spcAft>
              <a:buSzPts val="2400"/>
              <a:buChar char="●"/>
            </a:pPr>
            <a:r>
              <a:rPr b="1" lang="en" sz="2400"/>
              <a:t>Progress Report</a:t>
            </a:r>
            <a:endParaRPr b="1" sz="2400"/>
          </a:p>
          <a:p>
            <a:pPr indent="0" lvl="0" marL="0">
              <a:spcBef>
                <a:spcPts val="1600"/>
              </a:spcBef>
              <a:spcAft>
                <a:spcPts val="1600"/>
              </a:spcAft>
              <a:buNone/>
            </a:pPr>
            <a:r>
              <a:t/>
            </a:r>
            <a:endParaRPr b="1" sz="2400"/>
          </a:p>
        </p:txBody>
      </p:sp>
      <p:pic>
        <p:nvPicPr>
          <p:cNvPr descr="3rd-progress-report.jpg" id="222" name="Shape 222"/>
          <p:cNvPicPr preferRelativeResize="0"/>
          <p:nvPr/>
        </p:nvPicPr>
        <p:blipFill>
          <a:blip r:embed="rId3">
            <a:alphaModFix/>
          </a:blip>
          <a:stretch>
            <a:fillRect/>
          </a:stretch>
        </p:blipFill>
        <p:spPr>
          <a:xfrm>
            <a:off x="6330050" y="3022300"/>
            <a:ext cx="2813950" cy="2072950"/>
          </a:xfrm>
          <a:prstGeom prst="rect">
            <a:avLst/>
          </a:prstGeom>
          <a:noFill/>
          <a:ln>
            <a:noFill/>
          </a:ln>
        </p:spPr>
      </p:pic>
      <p:pic>
        <p:nvPicPr>
          <p:cNvPr descr="IMG_7353.JPG" id="223" name="Shape 223"/>
          <p:cNvPicPr preferRelativeResize="0"/>
          <p:nvPr/>
        </p:nvPicPr>
        <p:blipFill>
          <a:blip r:embed="rId4">
            <a:alphaModFix/>
          </a:blip>
          <a:stretch>
            <a:fillRect/>
          </a:stretch>
        </p:blipFill>
        <p:spPr>
          <a:xfrm>
            <a:off x="4178175" y="37975"/>
            <a:ext cx="3241850" cy="324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27" name="Shape 227"/>
        <p:cNvGrpSpPr/>
        <p:nvPr/>
      </p:nvGrpSpPr>
      <p:grpSpPr>
        <a:xfrm>
          <a:off x="0" y="0"/>
          <a:ext cx="0" cy="0"/>
          <a:chOff x="0" y="0"/>
          <a:chExt cx="0" cy="0"/>
        </a:xfrm>
      </p:grpSpPr>
      <p:sp>
        <p:nvSpPr>
          <p:cNvPr id="228" name="Shape 22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txBox="1"/>
          <p:nvPr/>
        </p:nvSpPr>
        <p:spPr>
          <a:xfrm>
            <a:off x="490253" y="0"/>
            <a:ext cx="9579000" cy="96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4800"/>
              <a:t>#ReporterLife</a:t>
            </a:r>
            <a:endParaRPr b="1" sz="4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33"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b="32809" l="0" r="0" t="0"/>
          <a:stretch/>
        </p:blipFill>
        <p:spPr>
          <a:xfrm>
            <a:off x="5575575" y="2947075"/>
            <a:ext cx="2277500" cy="2040376"/>
          </a:xfrm>
          <a:prstGeom prst="rect">
            <a:avLst/>
          </a:prstGeom>
          <a:noFill/>
          <a:ln>
            <a:noFill/>
          </a:ln>
        </p:spPr>
      </p:pic>
      <p:pic>
        <p:nvPicPr>
          <p:cNvPr id="235" name="Shape 235"/>
          <p:cNvPicPr preferRelativeResize="0"/>
          <p:nvPr/>
        </p:nvPicPr>
        <p:blipFill>
          <a:blip r:embed="rId4">
            <a:alphaModFix/>
          </a:blip>
          <a:stretch>
            <a:fillRect/>
          </a:stretch>
        </p:blipFill>
        <p:spPr>
          <a:xfrm>
            <a:off x="0" y="-2"/>
            <a:ext cx="1554100" cy="2074700"/>
          </a:xfrm>
          <a:prstGeom prst="rect">
            <a:avLst/>
          </a:prstGeom>
          <a:noFill/>
          <a:ln>
            <a:noFill/>
          </a:ln>
        </p:spPr>
      </p:pic>
      <p:pic>
        <p:nvPicPr>
          <p:cNvPr id="236" name="Shape 236"/>
          <p:cNvPicPr preferRelativeResize="0"/>
          <p:nvPr/>
        </p:nvPicPr>
        <p:blipFill>
          <a:blip r:embed="rId5">
            <a:alphaModFix/>
          </a:blip>
          <a:stretch>
            <a:fillRect/>
          </a:stretch>
        </p:blipFill>
        <p:spPr>
          <a:xfrm>
            <a:off x="1554100" y="0"/>
            <a:ext cx="2766258" cy="2074700"/>
          </a:xfrm>
          <a:prstGeom prst="rect">
            <a:avLst/>
          </a:prstGeom>
          <a:noFill/>
          <a:ln>
            <a:noFill/>
          </a:ln>
        </p:spPr>
      </p:pic>
      <p:sp>
        <p:nvSpPr>
          <p:cNvPr id="237" name="Shape 237"/>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Put Yourself Out There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41" name="Shape 241"/>
        <p:cNvGrpSpPr/>
        <p:nvPr/>
      </p:nvGrpSpPr>
      <p:grpSpPr>
        <a:xfrm>
          <a:off x="0" y="0"/>
          <a:ext cx="0" cy="0"/>
          <a:chOff x="0" y="0"/>
          <a:chExt cx="0" cy="0"/>
        </a:xfrm>
      </p:grpSpPr>
      <p:pic>
        <p:nvPicPr>
          <p:cNvPr id="242" name="Shape 242"/>
          <p:cNvPicPr preferRelativeResize="0"/>
          <p:nvPr/>
        </p:nvPicPr>
        <p:blipFill>
          <a:blip r:embed="rId3">
            <a:alphaModFix/>
          </a:blip>
          <a:stretch>
            <a:fillRect/>
          </a:stretch>
        </p:blipFill>
        <p:spPr>
          <a:xfrm>
            <a:off x="3155400" y="0"/>
            <a:ext cx="3857618" cy="5143501"/>
          </a:xfrm>
          <a:prstGeom prst="rect">
            <a:avLst/>
          </a:prstGeom>
          <a:noFill/>
          <a:ln cap="flat" cmpd="sng" w="28575">
            <a:solidFill>
              <a:schemeClr val="dk2"/>
            </a:solidFill>
            <a:prstDash val="solid"/>
            <a:round/>
            <a:headEnd len="sm" w="sm" type="none"/>
            <a:tailEnd len="sm" w="sm" type="none"/>
          </a:ln>
        </p:spPr>
      </p:pic>
      <p:pic>
        <p:nvPicPr>
          <p:cNvPr id="243" name="Shape 243"/>
          <p:cNvPicPr preferRelativeResize="0"/>
          <p:nvPr/>
        </p:nvPicPr>
        <p:blipFill rotWithShape="1">
          <a:blip r:embed="rId4">
            <a:alphaModFix/>
          </a:blip>
          <a:srcRect b="0" l="0" r="0" t="12800"/>
          <a:stretch/>
        </p:blipFill>
        <p:spPr>
          <a:xfrm>
            <a:off x="0" y="-1"/>
            <a:ext cx="3155400" cy="3121150"/>
          </a:xfrm>
          <a:prstGeom prst="rect">
            <a:avLst/>
          </a:prstGeom>
          <a:noFill/>
          <a:ln cap="flat" cmpd="sng" w="38100">
            <a:solidFill>
              <a:schemeClr val="dk2"/>
            </a:solidFill>
            <a:prstDash val="solid"/>
            <a:round/>
            <a:headEnd len="sm" w="sm" type="none"/>
            <a:tailEnd len="sm" w="sm" type="none"/>
          </a:ln>
        </p:spPr>
      </p:pic>
      <p:pic>
        <p:nvPicPr>
          <p:cNvPr id="244" name="Shape 244"/>
          <p:cNvPicPr preferRelativeResize="0"/>
          <p:nvPr/>
        </p:nvPicPr>
        <p:blipFill>
          <a:blip r:embed="rId5">
            <a:alphaModFix/>
          </a:blip>
          <a:stretch>
            <a:fillRect/>
          </a:stretch>
        </p:blipFill>
        <p:spPr>
          <a:xfrm>
            <a:off x="0" y="2961815"/>
            <a:ext cx="3155400" cy="2180110"/>
          </a:xfrm>
          <a:prstGeom prst="rect">
            <a:avLst/>
          </a:prstGeom>
          <a:noFill/>
          <a:ln cap="flat" cmpd="sng" w="28575">
            <a:solidFill>
              <a:schemeClr val="dk2"/>
            </a:solidFill>
            <a:prstDash val="solid"/>
            <a:round/>
            <a:headEnd len="sm" w="sm" type="none"/>
            <a:tailEnd len="sm" w="sm" type="none"/>
          </a:ln>
        </p:spPr>
      </p:pic>
      <p:sp>
        <p:nvSpPr>
          <p:cNvPr id="245" name="Shape 245"/>
          <p:cNvSpPr txBox="1"/>
          <p:nvPr/>
        </p:nvSpPr>
        <p:spPr>
          <a:xfrm>
            <a:off x="7264807" y="600276"/>
            <a:ext cx="2264100" cy="214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2500"/>
              <a:t>Mentor</a:t>
            </a:r>
            <a:endParaRPr b="1" sz="2500"/>
          </a:p>
          <a:p>
            <a:pPr indent="0" lvl="0" marL="0" rtl="0">
              <a:spcBef>
                <a:spcPts val="0"/>
              </a:spcBef>
              <a:spcAft>
                <a:spcPts val="0"/>
              </a:spcAft>
              <a:buNone/>
            </a:pPr>
            <a:r>
              <a:t/>
            </a:r>
            <a:endParaRPr b="1" sz="2500"/>
          </a:p>
          <a:p>
            <a:pPr indent="0" lvl="0" marL="0" rtl="0">
              <a:spcBef>
                <a:spcPts val="0"/>
              </a:spcBef>
              <a:spcAft>
                <a:spcPts val="0"/>
              </a:spcAft>
              <a:buNone/>
            </a:pPr>
            <a:r>
              <a:rPr b="1" lang="en" sz="2500"/>
              <a:t>Coach</a:t>
            </a:r>
            <a:endParaRPr b="1" sz="2500"/>
          </a:p>
          <a:p>
            <a:pPr indent="0" lvl="0" marL="0" rtl="0">
              <a:spcBef>
                <a:spcPts val="0"/>
              </a:spcBef>
              <a:spcAft>
                <a:spcPts val="0"/>
              </a:spcAft>
              <a:buNone/>
            </a:pPr>
            <a:r>
              <a:t/>
            </a:r>
            <a:endParaRPr b="1" sz="2500"/>
          </a:p>
          <a:p>
            <a:pPr indent="0" lvl="0" marL="0" rtl="0">
              <a:spcBef>
                <a:spcPts val="0"/>
              </a:spcBef>
              <a:spcAft>
                <a:spcPts val="0"/>
              </a:spcAft>
              <a:buNone/>
            </a:pPr>
            <a:r>
              <a:rPr b="1" lang="en" sz="2500"/>
              <a:t>Guide</a:t>
            </a:r>
            <a:endParaRPr b="1" sz="2500"/>
          </a:p>
          <a:p>
            <a:pPr indent="0" lvl="0" marL="0" rtl="0">
              <a:spcBef>
                <a:spcPts val="0"/>
              </a:spcBef>
              <a:spcAft>
                <a:spcPts val="0"/>
              </a:spcAft>
              <a:buNone/>
            </a:pPr>
            <a:r>
              <a:t/>
            </a:r>
            <a:endParaRPr b="1" sz="2500"/>
          </a:p>
          <a:p>
            <a:pPr indent="0" lvl="0" marL="0">
              <a:spcBef>
                <a:spcPts val="0"/>
              </a:spcBef>
              <a:spcAft>
                <a:spcPts val="0"/>
              </a:spcAft>
              <a:buNone/>
            </a:pPr>
            <a:r>
              <a:rPr b="1" lang="en" sz="2500"/>
              <a:t>Advisor </a:t>
            </a:r>
            <a:endParaRPr b="1" sz="2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49" name="Shape 249"/>
        <p:cNvGrpSpPr/>
        <p:nvPr/>
      </p:nvGrpSpPr>
      <p:grpSpPr>
        <a:xfrm>
          <a:off x="0" y="0"/>
          <a:ext cx="0" cy="0"/>
          <a:chOff x="0" y="0"/>
          <a:chExt cx="0" cy="0"/>
        </a:xfrm>
      </p:grpSpPr>
      <p:pic>
        <p:nvPicPr>
          <p:cNvPr id="250" name="Shape 250"/>
          <p:cNvPicPr preferRelativeResize="0"/>
          <p:nvPr/>
        </p:nvPicPr>
        <p:blipFill>
          <a:blip r:embed="rId3">
            <a:alphaModFix/>
          </a:blip>
          <a:stretch>
            <a:fillRect/>
          </a:stretch>
        </p:blipFill>
        <p:spPr>
          <a:xfrm>
            <a:off x="3967175" y="0"/>
            <a:ext cx="5193651" cy="3895227"/>
          </a:xfrm>
          <a:prstGeom prst="rect">
            <a:avLst/>
          </a:prstGeom>
          <a:noFill/>
          <a:ln cap="flat" cmpd="sng" w="28575">
            <a:solidFill>
              <a:schemeClr val="dk2"/>
            </a:solidFill>
            <a:prstDash val="solid"/>
            <a:round/>
            <a:headEnd len="sm" w="sm" type="none"/>
            <a:tailEnd len="sm" w="sm" type="none"/>
          </a:ln>
        </p:spPr>
      </p:pic>
      <p:pic>
        <p:nvPicPr>
          <p:cNvPr id="251" name="Shape 251"/>
          <p:cNvPicPr preferRelativeResize="0"/>
          <p:nvPr/>
        </p:nvPicPr>
        <p:blipFill>
          <a:blip r:embed="rId4">
            <a:alphaModFix/>
          </a:blip>
          <a:stretch>
            <a:fillRect/>
          </a:stretch>
        </p:blipFill>
        <p:spPr>
          <a:xfrm>
            <a:off x="41925" y="1631300"/>
            <a:ext cx="4585500" cy="3439101"/>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55" name="Shape 255"/>
        <p:cNvGrpSpPr/>
        <p:nvPr/>
      </p:nvGrpSpPr>
      <p:grpSpPr>
        <a:xfrm>
          <a:off x="0" y="0"/>
          <a:ext cx="0" cy="0"/>
          <a:chOff x="0" y="0"/>
          <a:chExt cx="0" cy="0"/>
        </a:xfrm>
      </p:grpSpPr>
      <p:sp>
        <p:nvSpPr>
          <p:cNvPr descr="This is a sample of some of my reports from when I worked in local news at WNCT and Georgia Public Broadcasting.  Sasha Horne is an all-platform digital journalist.  She's worked in print, radio, and most recently in television as a one-man band style reporter. For more visit her blog http://www.SashaTalksTech.com" id="256" name="Shape 256" title="Sasha S. Horne Reporter Reel">
            <a:hlinkClick r:id="rId3"/>
          </p:cNvPr>
          <p:cNvSpPr/>
          <p:nvPr/>
        </p:nvSpPr>
        <p:spPr>
          <a:xfrm>
            <a:off x="1251825" y="239450"/>
            <a:ext cx="5931550" cy="4448650"/>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79"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664575" y="152400"/>
            <a:ext cx="7814859" cy="4838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60" name="Shape 260"/>
        <p:cNvGrpSpPr/>
        <p:nvPr/>
      </p:nvGrpSpPr>
      <p:grpSpPr>
        <a:xfrm>
          <a:off x="0" y="0"/>
          <a:ext cx="0" cy="0"/>
          <a:chOff x="0" y="0"/>
          <a:chExt cx="0" cy="0"/>
        </a:xfrm>
      </p:grpSpPr>
      <p:sp>
        <p:nvSpPr>
          <p:cNvPr id="261" name="Shape 261"/>
          <p:cNvSpPr txBox="1"/>
          <p:nvPr>
            <p:ph type="title"/>
          </p:nvPr>
        </p:nvSpPr>
        <p:spPr>
          <a:xfrm>
            <a:off x="52452" y="3709525"/>
            <a:ext cx="3364200" cy="960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Taipei, Taiwan</a:t>
            </a:r>
            <a:endParaRPr/>
          </a:p>
        </p:txBody>
      </p:sp>
      <p:pic>
        <p:nvPicPr>
          <p:cNvPr id="262" name="Shape 262"/>
          <p:cNvPicPr preferRelativeResize="0"/>
          <p:nvPr/>
        </p:nvPicPr>
        <p:blipFill>
          <a:blip r:embed="rId3">
            <a:alphaModFix/>
          </a:blip>
          <a:stretch>
            <a:fillRect/>
          </a:stretch>
        </p:blipFill>
        <p:spPr>
          <a:xfrm>
            <a:off x="3248925" y="3540050"/>
            <a:ext cx="1005550" cy="1005550"/>
          </a:xfrm>
          <a:prstGeom prst="rect">
            <a:avLst/>
          </a:prstGeom>
          <a:noFill/>
          <a:ln>
            <a:noFill/>
          </a:ln>
        </p:spPr>
      </p:pic>
      <p:pic>
        <p:nvPicPr>
          <p:cNvPr id="263" name="Shape 263"/>
          <p:cNvPicPr preferRelativeResize="0"/>
          <p:nvPr/>
        </p:nvPicPr>
        <p:blipFill>
          <a:blip r:embed="rId4">
            <a:alphaModFix/>
          </a:blip>
          <a:stretch>
            <a:fillRect/>
          </a:stretch>
        </p:blipFill>
        <p:spPr>
          <a:xfrm>
            <a:off x="280987" y="202439"/>
            <a:ext cx="4141224" cy="3105925"/>
          </a:xfrm>
          <a:prstGeom prst="rect">
            <a:avLst/>
          </a:prstGeom>
          <a:noFill/>
          <a:ln>
            <a:noFill/>
          </a:ln>
        </p:spPr>
      </p:pic>
      <p:pic>
        <p:nvPicPr>
          <p:cNvPr id="264" name="Shape 264"/>
          <p:cNvPicPr preferRelativeResize="0"/>
          <p:nvPr/>
        </p:nvPicPr>
        <p:blipFill>
          <a:blip r:embed="rId5">
            <a:alphaModFix/>
          </a:blip>
          <a:stretch>
            <a:fillRect/>
          </a:stretch>
        </p:blipFill>
        <p:spPr>
          <a:xfrm>
            <a:off x="5371425" y="182926"/>
            <a:ext cx="3144974" cy="3144974"/>
          </a:xfrm>
          <a:prstGeom prst="rect">
            <a:avLst/>
          </a:prstGeom>
          <a:noFill/>
          <a:ln>
            <a:noFill/>
          </a:ln>
        </p:spPr>
      </p:pic>
      <p:sp>
        <p:nvSpPr>
          <p:cNvPr id="265" name="Shape 265"/>
          <p:cNvSpPr txBox="1"/>
          <p:nvPr>
            <p:ph type="title"/>
          </p:nvPr>
        </p:nvSpPr>
        <p:spPr>
          <a:xfrm>
            <a:off x="5611702" y="3709525"/>
            <a:ext cx="3364200" cy="960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Seoul, S. Korea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69" name="Shape 269"/>
        <p:cNvGrpSpPr/>
        <p:nvPr/>
      </p:nvGrpSpPr>
      <p:grpSpPr>
        <a:xfrm>
          <a:off x="0" y="0"/>
          <a:ext cx="0" cy="0"/>
          <a:chOff x="0" y="0"/>
          <a:chExt cx="0" cy="0"/>
        </a:xfrm>
      </p:grpSpPr>
      <p:sp>
        <p:nvSpPr>
          <p:cNvPr id="270" name="Shape 270"/>
          <p:cNvSpPr txBox="1"/>
          <p:nvPr>
            <p:ph type="title"/>
          </p:nvPr>
        </p:nvSpPr>
        <p:spPr>
          <a:xfrm>
            <a:off x="-274975" y="4453725"/>
            <a:ext cx="5244300" cy="5451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Dublin Tech Summit</a:t>
            </a:r>
            <a:endParaRPr/>
          </a:p>
        </p:txBody>
      </p:sp>
      <p:pic>
        <p:nvPicPr>
          <p:cNvPr id="271" name="Shape 271"/>
          <p:cNvPicPr preferRelativeResize="0"/>
          <p:nvPr/>
        </p:nvPicPr>
        <p:blipFill>
          <a:blip r:embed="rId3">
            <a:alphaModFix/>
          </a:blip>
          <a:stretch>
            <a:fillRect/>
          </a:stretch>
        </p:blipFill>
        <p:spPr>
          <a:xfrm>
            <a:off x="640450" y="183350"/>
            <a:ext cx="3330801" cy="1873575"/>
          </a:xfrm>
          <a:prstGeom prst="rect">
            <a:avLst/>
          </a:prstGeom>
          <a:noFill/>
          <a:ln>
            <a:noFill/>
          </a:ln>
        </p:spPr>
      </p:pic>
      <p:pic>
        <p:nvPicPr>
          <p:cNvPr descr="20170216_161844[1].JPG" id="272" name="Shape 272"/>
          <p:cNvPicPr preferRelativeResize="0"/>
          <p:nvPr/>
        </p:nvPicPr>
        <p:blipFill>
          <a:blip r:embed="rId4">
            <a:alphaModFix/>
          </a:blip>
          <a:stretch>
            <a:fillRect/>
          </a:stretch>
        </p:blipFill>
        <p:spPr>
          <a:xfrm>
            <a:off x="5710347" y="183350"/>
            <a:ext cx="2721768" cy="4838700"/>
          </a:xfrm>
          <a:prstGeom prst="rect">
            <a:avLst/>
          </a:prstGeom>
          <a:noFill/>
          <a:ln>
            <a:noFill/>
          </a:ln>
        </p:spPr>
      </p:pic>
      <p:pic>
        <p:nvPicPr>
          <p:cNvPr id="273" name="Shape 273"/>
          <p:cNvPicPr preferRelativeResize="0"/>
          <p:nvPr/>
        </p:nvPicPr>
        <p:blipFill>
          <a:blip r:embed="rId5">
            <a:alphaModFix/>
          </a:blip>
          <a:stretch>
            <a:fillRect/>
          </a:stretch>
        </p:blipFill>
        <p:spPr>
          <a:xfrm>
            <a:off x="547500" y="2178616"/>
            <a:ext cx="3423756" cy="19258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chemeClr val="accent5"/>
        </a:solidFill>
      </p:bgPr>
    </p:bg>
    <p:spTree>
      <p:nvGrpSpPr>
        <p:cNvPr id="277" name="Shape 277"/>
        <p:cNvGrpSpPr/>
        <p:nvPr/>
      </p:nvGrpSpPr>
      <p:grpSpPr>
        <a:xfrm>
          <a:off x="0" y="0"/>
          <a:ext cx="0" cy="0"/>
          <a:chOff x="0" y="0"/>
          <a:chExt cx="0" cy="0"/>
        </a:xfrm>
      </p:grpSpPr>
      <p:sp>
        <p:nvSpPr>
          <p:cNvPr id="278" name="Shape 278"/>
          <p:cNvSpPr txBox="1"/>
          <p:nvPr>
            <p:ph type="title"/>
          </p:nvPr>
        </p:nvSpPr>
        <p:spPr>
          <a:xfrm>
            <a:off x="-161325" y="353025"/>
            <a:ext cx="9046500" cy="5451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Web</a:t>
            </a:r>
            <a:r>
              <a:rPr lang="en"/>
              <a:t> Summit Lisbon, Portugal Nov 5-11</a:t>
            </a:r>
            <a:endParaRPr/>
          </a:p>
        </p:txBody>
      </p:sp>
      <p:pic>
        <p:nvPicPr>
          <p:cNvPr descr="110787608-660x420.jpg" id="279" name="Shape 279"/>
          <p:cNvPicPr preferRelativeResize="0"/>
          <p:nvPr/>
        </p:nvPicPr>
        <p:blipFill>
          <a:blip r:embed="rId3">
            <a:alphaModFix/>
          </a:blip>
          <a:stretch>
            <a:fillRect/>
          </a:stretch>
        </p:blipFill>
        <p:spPr>
          <a:xfrm>
            <a:off x="1552050" y="831800"/>
            <a:ext cx="5871951" cy="3736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83" name="Shape 283"/>
        <p:cNvGrpSpPr/>
        <p:nvPr/>
      </p:nvGrpSpPr>
      <p:grpSpPr>
        <a:xfrm>
          <a:off x="0" y="0"/>
          <a:ext cx="0" cy="0"/>
          <a:chOff x="0" y="0"/>
          <a:chExt cx="0" cy="0"/>
        </a:xfrm>
      </p:grpSpPr>
      <p:sp>
        <p:nvSpPr>
          <p:cNvPr id="284" name="Shape 284"/>
          <p:cNvSpPr txBox="1"/>
          <p:nvPr>
            <p:ph type="title"/>
          </p:nvPr>
        </p:nvSpPr>
        <p:spPr>
          <a:xfrm>
            <a:off x="311700" y="999925"/>
            <a:ext cx="8520600" cy="21462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Q&amp;A</a:t>
            </a:r>
            <a:endParaRPr/>
          </a:p>
        </p:txBody>
      </p:sp>
      <p:sp>
        <p:nvSpPr>
          <p:cNvPr id="285" name="Shape 285"/>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@SashaReports on Facebook, Twitter, Instagram, Snapchat</a:t>
            </a:r>
            <a:endParaRPr/>
          </a:p>
          <a:p>
            <a:pPr indent="0" lvl="0" marL="0">
              <a:spcBef>
                <a:spcPts val="1600"/>
              </a:spcBef>
              <a:spcAft>
                <a:spcPts val="1600"/>
              </a:spcAft>
              <a:buNone/>
            </a:pPr>
            <a:r>
              <a:rPr lang="en"/>
              <a:t>YouTube.com/SashaReports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84" name="Shape 84"/>
        <p:cNvGrpSpPr/>
        <p:nvPr/>
      </p:nvGrpSpPr>
      <p:grpSpPr>
        <a:xfrm>
          <a:off x="0" y="0"/>
          <a:ext cx="0" cy="0"/>
          <a:chOff x="0" y="0"/>
          <a:chExt cx="0" cy="0"/>
        </a:xfrm>
      </p:grpSpPr>
      <p:sp>
        <p:nvSpPr>
          <p:cNvPr descr="There's no place like home for the holidays's so we're taking a tour of Beaufort, SC my home town!   Beaufort, SC is Island Life at its finest.   Take a tour of the Sea Islands and be sure to subscribe because this year, I'm participating in VLOGMAS.  You'll get a new video every day December 5th to the 25th!!  I'll show you all around the Lowcountry, we'll tour mom and pop shops, check out holiday customs and traditions and talk tech, gadgets, games and reveal our 2015 holiday gift guide!   S U B S C I B E   I post new content each weekend but for VLOGMAS I'll be posting a new video every day Dec 1-25th so be sure to subscribe so you can watch.  I also have my blog: http://www.SashaTalksTech.com  and   you can connect with me on social media too---i always respond Twitter is probably the fastest Twitter.com/SashaHorne and IG Instagram.com/SashaHorne  I'm SashaReports on Snapchat" id="85" name="Shape 85" title="Beaufort, South Carolina TOUR MY HOMETOWN + VLOGMAS 2015 Preview">
            <a:hlinkClick r:id="rId3"/>
          </p:cNvPr>
          <p:cNvSpPr/>
          <p:nvPr/>
        </p:nvSpPr>
        <p:spPr>
          <a:xfrm>
            <a:off x="263825" y="1186975"/>
            <a:ext cx="4572000" cy="3429000"/>
          </a:xfrm>
          <a:prstGeom prst="rect">
            <a:avLst/>
          </a:prstGeom>
          <a:blipFill>
            <a:blip r:embed="rId4">
              <a:alphaModFix/>
            </a:blip>
            <a:stretch>
              <a:fillRect/>
            </a:stretch>
          </a:blipFill>
          <a:ln>
            <a:noFill/>
          </a:ln>
        </p:spPr>
      </p:sp>
      <p:pic>
        <p:nvPicPr>
          <p:cNvPr descr="2000px-Flag_of_South_Carolina.svg.png" id="86" name="Shape 86"/>
          <p:cNvPicPr preferRelativeResize="0"/>
          <p:nvPr/>
        </p:nvPicPr>
        <p:blipFill>
          <a:blip r:embed="rId5">
            <a:alphaModFix/>
          </a:blip>
          <a:stretch>
            <a:fillRect/>
          </a:stretch>
        </p:blipFill>
        <p:spPr>
          <a:xfrm>
            <a:off x="5652195" y="130450"/>
            <a:ext cx="3192025" cy="2127475"/>
          </a:xfrm>
          <a:prstGeom prst="rect">
            <a:avLst/>
          </a:prstGeom>
          <a:noFill/>
          <a:ln>
            <a:noFill/>
          </a:ln>
        </p:spPr>
      </p:pic>
      <p:sp>
        <p:nvSpPr>
          <p:cNvPr id="87" name="Shape 87"/>
          <p:cNvSpPr txBox="1"/>
          <p:nvPr/>
        </p:nvSpPr>
        <p:spPr>
          <a:xfrm>
            <a:off x="0" y="4513500"/>
            <a:ext cx="6047100" cy="630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6"/>
              </a:rPr>
              <a:t>https://www.youtube.com/watch?v=1K3FEsRjM_g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91" name="Shape 91"/>
        <p:cNvGrpSpPr/>
        <p:nvPr/>
      </p:nvGrpSpPr>
      <p:grpSpPr>
        <a:xfrm>
          <a:off x="0" y="0"/>
          <a:ext cx="0" cy="0"/>
          <a:chOff x="0" y="0"/>
          <a:chExt cx="0" cy="0"/>
        </a:xfrm>
      </p:grpSpPr>
      <p:sp>
        <p:nvSpPr>
          <p:cNvPr id="92" name="Shape 92"/>
          <p:cNvSpPr txBox="1"/>
          <p:nvPr>
            <p:ph type="title"/>
          </p:nvPr>
        </p:nvSpPr>
        <p:spPr>
          <a:xfrm>
            <a:off x="685050" y="-3"/>
            <a:ext cx="2917500" cy="814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High School </a:t>
            </a:r>
            <a:endParaRPr/>
          </a:p>
        </p:txBody>
      </p:sp>
      <p:sp>
        <p:nvSpPr>
          <p:cNvPr id="93" name="Shape 93"/>
          <p:cNvSpPr txBox="1"/>
          <p:nvPr>
            <p:ph idx="1" type="subTitle"/>
          </p:nvPr>
        </p:nvSpPr>
        <p:spPr>
          <a:xfrm>
            <a:off x="45300" y="893300"/>
            <a:ext cx="8763600" cy="14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Honor Roll Student				</a:t>
            </a:r>
            <a:endParaRPr/>
          </a:p>
          <a:p>
            <a:pPr indent="0" lvl="0" marL="0" rtl="0" algn="l">
              <a:spcBef>
                <a:spcPts val="0"/>
              </a:spcBef>
              <a:spcAft>
                <a:spcPts val="0"/>
              </a:spcAft>
              <a:buNone/>
            </a:pPr>
            <a:r>
              <a:rPr lang="en"/>
              <a:t>Teen Correspondent </a:t>
            </a:r>
            <a:endParaRPr/>
          </a:p>
          <a:p>
            <a:pPr indent="0" lvl="0" marL="0" rtl="0" algn="l">
              <a:spcBef>
                <a:spcPts val="0"/>
              </a:spcBef>
              <a:spcAft>
                <a:spcPts val="0"/>
              </a:spcAft>
              <a:buNone/>
            </a:pPr>
            <a:r>
              <a:rPr lang="en"/>
              <a:t>Orchestra			</a:t>
            </a:r>
            <a:endParaRPr/>
          </a:p>
          <a:p>
            <a:pPr indent="0" lvl="0" marL="0" rtl="0" algn="l">
              <a:spcBef>
                <a:spcPts val="0"/>
              </a:spcBef>
              <a:spcAft>
                <a:spcPts val="0"/>
              </a:spcAft>
              <a:buNone/>
            </a:pPr>
            <a:r>
              <a:rPr lang="en"/>
              <a:t>Theatre  		</a:t>
            </a:r>
            <a:endParaRPr/>
          </a:p>
          <a:p>
            <a:pPr indent="0" lvl="0" marL="0" rtl="0" algn="l">
              <a:spcBef>
                <a:spcPts val="0"/>
              </a:spcBef>
              <a:spcAft>
                <a:spcPts val="0"/>
              </a:spcAft>
              <a:buNone/>
            </a:pPr>
            <a:r>
              <a:rPr lang="en"/>
              <a:t>Dance    			 </a:t>
            </a:r>
            <a:endParaRPr/>
          </a:p>
          <a:p>
            <a:pPr indent="0" lvl="0" marL="0" rtl="0" algn="l">
              <a:spcBef>
                <a:spcPts val="0"/>
              </a:spcBef>
              <a:spcAft>
                <a:spcPts val="0"/>
              </a:spcAft>
              <a:buNone/>
            </a:pPr>
            <a:r>
              <a:rPr lang="en"/>
              <a:t>JROTC</a:t>
            </a:r>
            <a:endParaRPr/>
          </a:p>
          <a:p>
            <a:pPr indent="0" lvl="0" marL="0" algn="l">
              <a:spcBef>
                <a:spcPts val="0"/>
              </a:spcBef>
              <a:spcAft>
                <a:spcPts val="0"/>
              </a:spcAft>
              <a:buNone/>
            </a:pPr>
            <a:r>
              <a:rPr lang="en"/>
              <a:t>Service Club </a:t>
            </a:r>
            <a:endParaRPr/>
          </a:p>
        </p:txBody>
      </p:sp>
      <p:pic>
        <p:nvPicPr>
          <p:cNvPr id="94" name="Shape 94"/>
          <p:cNvPicPr preferRelativeResize="0"/>
          <p:nvPr/>
        </p:nvPicPr>
        <p:blipFill>
          <a:blip r:embed="rId3">
            <a:alphaModFix/>
          </a:blip>
          <a:stretch>
            <a:fillRect/>
          </a:stretch>
        </p:blipFill>
        <p:spPr>
          <a:xfrm>
            <a:off x="1761600" y="1757875"/>
            <a:ext cx="2490901" cy="2794451"/>
          </a:xfrm>
          <a:prstGeom prst="rect">
            <a:avLst/>
          </a:prstGeom>
          <a:noFill/>
          <a:ln cap="flat" cmpd="sng" w="28575">
            <a:solidFill>
              <a:schemeClr val="dk2"/>
            </a:solidFill>
            <a:prstDash val="solid"/>
            <a:round/>
            <a:headEnd len="sm" w="sm" type="none"/>
            <a:tailEnd len="sm" w="sm" type="none"/>
          </a:ln>
        </p:spPr>
      </p:pic>
      <p:pic>
        <p:nvPicPr>
          <p:cNvPr id="95" name="Shape 95"/>
          <p:cNvPicPr preferRelativeResize="0"/>
          <p:nvPr/>
        </p:nvPicPr>
        <p:blipFill>
          <a:blip r:embed="rId4">
            <a:alphaModFix/>
          </a:blip>
          <a:stretch>
            <a:fillRect/>
          </a:stretch>
        </p:blipFill>
        <p:spPr>
          <a:xfrm rot="-5400000">
            <a:off x="5242263" y="29337"/>
            <a:ext cx="3212850" cy="4283826"/>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99"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573050" y="1177326"/>
            <a:ext cx="2344000" cy="2344000"/>
          </a:xfrm>
          <a:prstGeom prst="rect">
            <a:avLst/>
          </a:prstGeom>
          <a:noFill/>
          <a:ln>
            <a:noFill/>
          </a:ln>
        </p:spPr>
      </p:pic>
      <p:pic>
        <p:nvPicPr>
          <p:cNvPr descr="Screenshot (275).png" id="101" name="Shape 101"/>
          <p:cNvPicPr preferRelativeResize="0"/>
          <p:nvPr/>
        </p:nvPicPr>
        <p:blipFill rotWithShape="1">
          <a:blip r:embed="rId4">
            <a:alphaModFix/>
          </a:blip>
          <a:srcRect b="7893" l="14594" r="41632" t="14102"/>
          <a:stretch/>
        </p:blipFill>
        <p:spPr>
          <a:xfrm>
            <a:off x="3234500" y="69900"/>
            <a:ext cx="4868625" cy="487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623400" y="158931"/>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Georgetown University </a:t>
            </a:r>
            <a:endParaRPr/>
          </a:p>
        </p:txBody>
      </p:sp>
      <p:pic>
        <p:nvPicPr>
          <p:cNvPr id="107" name="Shape 107"/>
          <p:cNvPicPr preferRelativeResize="0"/>
          <p:nvPr/>
        </p:nvPicPr>
        <p:blipFill>
          <a:blip r:embed="rId3">
            <a:alphaModFix/>
          </a:blip>
          <a:stretch>
            <a:fillRect/>
          </a:stretch>
        </p:blipFill>
        <p:spPr>
          <a:xfrm rot="-157011">
            <a:off x="762693" y="927044"/>
            <a:ext cx="3089556" cy="3649525"/>
          </a:xfrm>
          <a:prstGeom prst="rect">
            <a:avLst/>
          </a:prstGeom>
          <a:noFill/>
          <a:ln cap="flat" cmpd="sng" w="28575">
            <a:solidFill>
              <a:schemeClr val="dk2"/>
            </a:solidFill>
            <a:prstDash val="solid"/>
            <a:round/>
            <a:headEnd len="sm" w="sm" type="none"/>
            <a:tailEnd len="sm" w="sm" type="none"/>
          </a:ln>
        </p:spPr>
      </p:pic>
      <p:sp>
        <p:nvSpPr>
          <p:cNvPr id="108" name="Shape 108"/>
          <p:cNvSpPr txBox="1"/>
          <p:nvPr/>
        </p:nvSpPr>
        <p:spPr>
          <a:xfrm>
            <a:off x="5283580" y="4594592"/>
            <a:ext cx="4257300" cy="278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t>Snapchat: SashaReports </a:t>
            </a:r>
            <a:endParaRPr sz="2400"/>
          </a:p>
        </p:txBody>
      </p:sp>
      <p:pic>
        <p:nvPicPr>
          <p:cNvPr id="109" name="Shape 109"/>
          <p:cNvPicPr preferRelativeResize="0"/>
          <p:nvPr/>
        </p:nvPicPr>
        <p:blipFill>
          <a:blip r:embed="rId4">
            <a:alphaModFix/>
          </a:blip>
          <a:stretch>
            <a:fillRect/>
          </a:stretch>
        </p:blipFill>
        <p:spPr>
          <a:xfrm rot="789639">
            <a:off x="5899475" y="1177671"/>
            <a:ext cx="2767550" cy="2970874"/>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2180363" y="111425"/>
            <a:ext cx="4986924" cy="2805150"/>
          </a:xfrm>
          <a:prstGeom prst="rect">
            <a:avLst/>
          </a:prstGeom>
          <a:noFill/>
          <a:ln>
            <a:noFill/>
          </a:ln>
        </p:spPr>
      </p:pic>
      <p:sp>
        <p:nvSpPr>
          <p:cNvPr id="115" name="Shape 115"/>
          <p:cNvSpPr txBox="1"/>
          <p:nvPr/>
        </p:nvSpPr>
        <p:spPr>
          <a:xfrm>
            <a:off x="2403675" y="3755100"/>
            <a:ext cx="7517400" cy="759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4800"/>
              <a:t>ABC’S Whodunnit?</a:t>
            </a:r>
            <a:endParaRPr b="1" sz="4800"/>
          </a:p>
        </p:txBody>
      </p:sp>
      <p:pic>
        <p:nvPicPr>
          <p:cNvPr descr="IMG_4798.PNG" id="116" name="Shape 116"/>
          <p:cNvPicPr preferRelativeResize="0"/>
          <p:nvPr/>
        </p:nvPicPr>
        <p:blipFill>
          <a:blip r:embed="rId4">
            <a:alphaModFix/>
          </a:blip>
          <a:stretch>
            <a:fillRect/>
          </a:stretch>
        </p:blipFill>
        <p:spPr>
          <a:xfrm>
            <a:off x="947644" y="2262825"/>
            <a:ext cx="1864400" cy="2703150"/>
          </a:xfrm>
          <a:prstGeom prst="rect">
            <a:avLst/>
          </a:prstGeom>
          <a:noFill/>
          <a:ln cap="flat" cmpd="sng" w="9525">
            <a:solidFill>
              <a:srgbClr val="000000"/>
            </a:solidFill>
            <a:prstDash val="solid"/>
            <a:round/>
            <a:headEnd len="sm" w="sm" type="none"/>
            <a:tailEnd len="sm" w="sm" type="none"/>
          </a:ln>
        </p:spPr>
      </p:pic>
      <p:pic>
        <p:nvPicPr>
          <p:cNvPr id="117" name="Shape 117"/>
          <p:cNvPicPr preferRelativeResize="0"/>
          <p:nvPr/>
        </p:nvPicPr>
        <p:blipFill>
          <a:blip r:embed="rId5">
            <a:alphaModFix/>
          </a:blip>
          <a:stretch>
            <a:fillRect/>
          </a:stretch>
        </p:blipFill>
        <p:spPr>
          <a:xfrm>
            <a:off x="6791849" y="922499"/>
            <a:ext cx="2207900" cy="30021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166450" y="210050"/>
            <a:ext cx="8329800" cy="5391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SashaTalksTech.com</a:t>
            </a:r>
            <a:endParaRPr/>
          </a:p>
        </p:txBody>
      </p:sp>
      <p:pic>
        <p:nvPicPr>
          <p:cNvPr id="123" name="Shape 123"/>
          <p:cNvPicPr preferRelativeResize="0"/>
          <p:nvPr/>
        </p:nvPicPr>
        <p:blipFill>
          <a:blip r:embed="rId3">
            <a:alphaModFix/>
          </a:blip>
          <a:stretch>
            <a:fillRect/>
          </a:stretch>
        </p:blipFill>
        <p:spPr>
          <a:xfrm>
            <a:off x="3239900" y="960650"/>
            <a:ext cx="5703025" cy="3954249"/>
          </a:xfrm>
          <a:prstGeom prst="rect">
            <a:avLst/>
          </a:prstGeom>
          <a:noFill/>
          <a:ln>
            <a:noFill/>
          </a:ln>
        </p:spPr>
      </p:pic>
      <p:pic>
        <p:nvPicPr>
          <p:cNvPr id="124" name="Shape 124"/>
          <p:cNvPicPr preferRelativeResize="0"/>
          <p:nvPr/>
        </p:nvPicPr>
        <p:blipFill>
          <a:blip r:embed="rId4">
            <a:alphaModFix/>
          </a:blip>
          <a:stretch>
            <a:fillRect/>
          </a:stretch>
        </p:blipFill>
        <p:spPr>
          <a:xfrm>
            <a:off x="166450" y="1250169"/>
            <a:ext cx="3066075" cy="30277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