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9" r:id="rId4"/>
    <p:sldId id="281" r:id="rId5"/>
    <p:sldId id="282" r:id="rId6"/>
    <p:sldId id="280" r:id="rId7"/>
    <p:sldId id="283" r:id="rId8"/>
    <p:sldId id="284" r:id="rId9"/>
    <p:sldId id="261" r:id="rId10"/>
    <p:sldId id="262" r:id="rId11"/>
    <p:sldId id="264" r:id="rId12"/>
    <p:sldId id="265" r:id="rId13"/>
    <p:sldId id="266" r:id="rId14"/>
    <p:sldId id="268" r:id="rId15"/>
    <p:sldId id="285" r:id="rId16"/>
    <p:sldId id="269" r:id="rId17"/>
    <p:sldId id="270" r:id="rId18"/>
    <p:sldId id="272" r:id="rId19"/>
    <p:sldId id="273" r:id="rId20"/>
    <p:sldId id="271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/>
            <a:t>I started as an Account Executive for an advertising agency</a:t>
          </a:r>
          <a:endParaRPr lang="en-US" dirty="0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At 22, I got a job as Business Development Associate at the British Consulate General New York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/>
            <a:t>I moved to Los Angeles and became Executive Director of BRITWEEK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FA3E01CD-4BC9-694E-93EB-E3F514C07057}">
      <dgm:prSet phldrT="[Text]"/>
      <dgm:spPr/>
      <dgm:t>
        <a:bodyPr/>
        <a:lstStyle/>
        <a:p>
          <a:r>
            <a:rPr lang="en-US" dirty="0" smtClean="0"/>
            <a:t>At 23, I was promoted to Vice Consul of Consumer Goods for the British Consulate General New York</a:t>
          </a:r>
          <a:endParaRPr lang="en-US" dirty="0"/>
        </a:p>
      </dgm:t>
    </dgm:pt>
    <dgm:pt modelId="{08C5F85D-F291-A447-BAAD-3F17D8AC5D9F}" type="parTrans" cxnId="{F9B3763C-7C02-DD49-AAB5-816CA4E98089}">
      <dgm:prSet/>
      <dgm:spPr/>
      <dgm:t>
        <a:bodyPr/>
        <a:lstStyle/>
        <a:p>
          <a:endParaRPr lang="en-US"/>
        </a:p>
      </dgm:t>
    </dgm:pt>
    <dgm:pt modelId="{3DC2292C-4949-E44A-AF64-446C0EDD1796}" type="sibTrans" cxnId="{F9B3763C-7C02-DD49-AAB5-816CA4E98089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 custLinFactNeighborX="544" custLinFactNeighborY="1684"/>
      <dgm:spPr>
        <a:solidFill>
          <a:schemeClr val="bg1">
            <a:lumMod val="75000"/>
          </a:schemeClr>
        </a:solidFill>
      </dgm:spPr>
    </dgm:pt>
    <dgm:pt modelId="{5DB98CD3-3D84-D64F-8CF7-9E3B1BBDC75C}" type="pres">
      <dgm:prSet presAssocID="{117D8BAD-65C0-428B-B763-D5C262BA017E}" presName="arrowDiagram4" presStyleCnt="0"/>
      <dgm:spPr/>
    </dgm:pt>
    <dgm:pt modelId="{67BCF017-1FA5-7B44-82F2-B9A3B67E8F93}" type="pres">
      <dgm:prSet presAssocID="{9DF16435-D83C-43CC-88F7-B2FF0728BDD3}" presName="bullet4a" presStyleLbl="node1" presStyleIdx="0" presStyleCnt="4"/>
      <dgm:spPr/>
    </dgm:pt>
    <dgm:pt modelId="{426BE49E-192C-C74C-B424-9638EF73EC93}" type="pres">
      <dgm:prSet presAssocID="{9DF16435-D83C-43CC-88F7-B2FF0728BDD3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795C1-B53A-554E-87FE-3C1B3B86A1C0}" type="pres">
      <dgm:prSet presAssocID="{2D8EC281-7FD2-4949-B782-9554AE8D8903}" presName="bullet4b" presStyleLbl="node1" presStyleIdx="1" presStyleCnt="4"/>
      <dgm:spPr/>
    </dgm:pt>
    <dgm:pt modelId="{F31B3F5A-F7B6-0949-9B66-AD8C261E6B69}" type="pres">
      <dgm:prSet presAssocID="{2D8EC281-7FD2-4949-B782-9554AE8D8903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0F2AC-12BB-944C-9F35-18E6CB0EA1AF}" type="pres">
      <dgm:prSet presAssocID="{FA3E01CD-4BC9-694E-93EB-E3F514C07057}" presName="bullet4c" presStyleLbl="node1" presStyleIdx="2" presStyleCnt="4"/>
      <dgm:spPr/>
    </dgm:pt>
    <dgm:pt modelId="{D6E1F137-2FD5-C942-9EDC-3E34B4251D81}" type="pres">
      <dgm:prSet presAssocID="{FA3E01CD-4BC9-694E-93EB-E3F514C07057}" presName="textBox4c" presStyleLbl="revTx" presStyleIdx="2" presStyleCnt="4" custAng="0" custLinFactNeighborX="2381" custLinFactNeighborY="6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D5766-61C7-5847-AC16-24C6D1B480B4}" type="pres">
      <dgm:prSet presAssocID="{916EA4CA-F191-44E9-BDEC-685BAEB5F89C}" presName="bullet4d" presStyleLbl="node1" presStyleIdx="3" presStyleCnt="4"/>
      <dgm:spPr/>
    </dgm:pt>
    <dgm:pt modelId="{5FB0657A-9D5E-3E46-B974-5AF570B1AF0F}" type="pres">
      <dgm:prSet presAssocID="{916EA4CA-F191-44E9-BDEC-685BAEB5F89C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531753-1DD4-064C-A0DD-79B614C50A9D}" type="presOf" srcId="{916EA4CA-F191-44E9-BDEC-685BAEB5F89C}" destId="{5FB0657A-9D5E-3E46-B974-5AF570B1AF0F}" srcOrd="0" destOrd="0" presId="urn:microsoft.com/office/officeart/2005/8/layout/arrow2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F9B3763C-7C02-DD49-AAB5-816CA4E98089}" srcId="{117D8BAD-65C0-428B-B763-D5C262BA017E}" destId="{FA3E01CD-4BC9-694E-93EB-E3F514C07057}" srcOrd="2" destOrd="0" parTransId="{08C5F85D-F291-A447-BAAD-3F17D8AC5D9F}" sibTransId="{3DC2292C-4949-E44A-AF64-446C0EDD1796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A2C33A08-8A95-FF49-A7D9-4162D7680924}" type="presOf" srcId="{2D8EC281-7FD2-4949-B782-9554AE8D8903}" destId="{F31B3F5A-F7B6-0949-9B66-AD8C261E6B69}" srcOrd="0" destOrd="0" presId="urn:microsoft.com/office/officeart/2005/8/layout/arrow2"/>
    <dgm:cxn modelId="{E4ED2F5A-DDAD-40C7-AB8D-5EB85B1F32BA}" srcId="{117D8BAD-65C0-428B-B763-D5C262BA017E}" destId="{916EA4CA-F191-44E9-BDEC-685BAEB5F89C}" srcOrd="3" destOrd="0" parTransId="{BEB69C27-4E21-4B43-8203-2A91631C23E6}" sibTransId="{24D33D95-3CC9-4ECF-947A-3EB9CB8F05FA}"/>
    <dgm:cxn modelId="{8B72FB47-2AFB-4F4C-98A2-E40FA0B09620}" type="presOf" srcId="{FA3E01CD-4BC9-694E-93EB-E3F514C07057}" destId="{D6E1F137-2FD5-C942-9EDC-3E34B4251D81}" srcOrd="0" destOrd="0" presId="urn:microsoft.com/office/officeart/2005/8/layout/arrow2"/>
    <dgm:cxn modelId="{A57979E5-0857-EB45-910A-FDAABF3AFDD9}" type="presOf" srcId="{9DF16435-D83C-43CC-88F7-B2FF0728BDD3}" destId="{426BE49E-192C-C74C-B424-9638EF73EC93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0B8D2E92-A9CC-6848-94E3-B2F0A1615AA6}" type="presParOf" srcId="{2CA1C279-8CAF-4522-A11C-0306FA8C7E1F}" destId="{5DB98CD3-3D84-D64F-8CF7-9E3B1BBDC75C}" srcOrd="1" destOrd="0" presId="urn:microsoft.com/office/officeart/2005/8/layout/arrow2"/>
    <dgm:cxn modelId="{FF58F8C0-BB00-6F40-8D38-F2F24BE3F257}" type="presParOf" srcId="{5DB98CD3-3D84-D64F-8CF7-9E3B1BBDC75C}" destId="{67BCF017-1FA5-7B44-82F2-B9A3B67E8F93}" srcOrd="0" destOrd="0" presId="urn:microsoft.com/office/officeart/2005/8/layout/arrow2"/>
    <dgm:cxn modelId="{FF92B318-A503-3143-9817-F30253C1475B}" type="presParOf" srcId="{5DB98CD3-3D84-D64F-8CF7-9E3B1BBDC75C}" destId="{426BE49E-192C-C74C-B424-9638EF73EC93}" srcOrd="1" destOrd="0" presId="urn:microsoft.com/office/officeart/2005/8/layout/arrow2"/>
    <dgm:cxn modelId="{F8C96D35-A928-0F48-A2BD-0D002D3C7A08}" type="presParOf" srcId="{5DB98CD3-3D84-D64F-8CF7-9E3B1BBDC75C}" destId="{0A7795C1-B53A-554E-87FE-3C1B3B86A1C0}" srcOrd="2" destOrd="0" presId="urn:microsoft.com/office/officeart/2005/8/layout/arrow2"/>
    <dgm:cxn modelId="{452ED7F1-F5CF-DC4E-918E-992B20906548}" type="presParOf" srcId="{5DB98CD3-3D84-D64F-8CF7-9E3B1BBDC75C}" destId="{F31B3F5A-F7B6-0949-9B66-AD8C261E6B69}" srcOrd="3" destOrd="0" presId="urn:microsoft.com/office/officeart/2005/8/layout/arrow2"/>
    <dgm:cxn modelId="{1681E2C7-352D-CC44-93B6-8E5CEA0FA865}" type="presParOf" srcId="{5DB98CD3-3D84-D64F-8CF7-9E3B1BBDC75C}" destId="{2740F2AC-12BB-944C-9F35-18E6CB0EA1AF}" srcOrd="4" destOrd="0" presId="urn:microsoft.com/office/officeart/2005/8/layout/arrow2"/>
    <dgm:cxn modelId="{670BAEA2-B391-4147-BEA4-9CD0903E7B5A}" type="presParOf" srcId="{5DB98CD3-3D84-D64F-8CF7-9E3B1BBDC75C}" destId="{D6E1F137-2FD5-C942-9EDC-3E34B4251D81}" srcOrd="5" destOrd="0" presId="urn:microsoft.com/office/officeart/2005/8/layout/arrow2"/>
    <dgm:cxn modelId="{80E2D6C4-92B2-C24E-A64A-F35A23EBFDFA}" type="presParOf" srcId="{5DB98CD3-3D84-D64F-8CF7-9E3B1BBDC75C}" destId="{3D1D5766-61C7-5847-AC16-24C6D1B480B4}" srcOrd="6" destOrd="0" presId="urn:microsoft.com/office/officeart/2005/8/layout/arrow2"/>
    <dgm:cxn modelId="{58C0D526-48D9-8B4F-913D-8FB245883F89}" type="presParOf" srcId="{5DB98CD3-3D84-D64F-8CF7-9E3B1BBDC75C}" destId="{5FB0657A-9D5E-3E46-B974-5AF570B1AF0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/>
      <dgm:t>
        <a:bodyPr/>
        <a:lstStyle/>
        <a:p>
          <a:r>
            <a:rPr lang="en-US" dirty="0" smtClean="0"/>
            <a:t>History</a:t>
          </a:r>
          <a:endParaRPr lang="en-US" dirty="0"/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smtClean="0"/>
            <a:t>Founded by Nigel </a:t>
          </a:r>
          <a:r>
            <a:rPr lang="en-US" dirty="0" err="1" smtClean="0"/>
            <a:t>Lythgoe</a:t>
          </a:r>
          <a:r>
            <a:rPr lang="en-US" dirty="0" smtClean="0"/>
            <a:t> and the British Consul </a:t>
          </a:r>
          <a:r>
            <a:rPr lang="en-US" dirty="0" err="1" smtClean="0"/>
            <a:t>Generl</a:t>
          </a:r>
          <a:endParaRPr lang="en-US" dirty="0"/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FE0ADAFD-A01D-43ED-85A8-D2F5157453BA}">
      <dgm:prSet phldrT="[Text]"/>
      <dgm:spPr/>
      <dgm:t>
        <a:bodyPr/>
        <a:lstStyle/>
        <a:p>
          <a:r>
            <a:rPr lang="en-US" dirty="0" smtClean="0"/>
            <a:t>Started in Los Angeles in 2007 with a few events</a:t>
          </a:r>
          <a:endParaRPr lang="en-US" dirty="0"/>
        </a:p>
      </dgm:t>
    </dgm:pt>
    <dgm:pt modelId="{78A8E93B-89C5-45E2-BF58-D0FA92149791}" type="parTrans" cxnId="{47481575-5887-4B05-8558-4392F3EA3292}">
      <dgm:prSet/>
      <dgm:spPr/>
      <dgm:t>
        <a:bodyPr/>
        <a:lstStyle/>
        <a:p>
          <a:endParaRPr lang="en-US"/>
        </a:p>
      </dgm:t>
    </dgm:pt>
    <dgm:pt modelId="{A7AFAA62-3964-4EC2-8B11-7410442E3FF9}" type="sibTrans" cxnId="{47481575-5887-4B05-8558-4392F3EA3292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/>
      <dgm:t>
        <a:bodyPr/>
        <a:lstStyle/>
        <a:p>
          <a:r>
            <a:rPr lang="en-US" dirty="0" smtClean="0"/>
            <a:t>Size</a:t>
          </a:r>
          <a:endParaRPr lang="en-US" dirty="0"/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/>
            <a:t>Now we are 60 events each year</a:t>
          </a:r>
          <a:endParaRPr lang="en-US" dirty="0"/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6F4C6983-267D-4CFA-ACED-F2942F56055C}">
      <dgm:prSet phldrT="[Text]"/>
      <dgm:spPr/>
      <dgm:t>
        <a:bodyPr/>
        <a:lstStyle/>
        <a:p>
          <a:r>
            <a:rPr lang="en-US" dirty="0" smtClean="0"/>
            <a:t>We are still a small team, only 2 people, but lots of volunteers!</a:t>
          </a:r>
          <a:endParaRPr lang="en-US" dirty="0"/>
        </a:p>
      </dgm:t>
    </dgm:pt>
    <dgm:pt modelId="{B04F007F-4995-48C3-B0DF-834089FEBFB2}" type="parTrans" cxnId="{28825E35-9242-4A05-9E94-3D372BD1C8E5}">
      <dgm:prSet/>
      <dgm:spPr/>
      <dgm:t>
        <a:bodyPr/>
        <a:lstStyle/>
        <a:p>
          <a:endParaRPr lang="en-US"/>
        </a:p>
      </dgm:t>
    </dgm:pt>
    <dgm:pt modelId="{C323FA82-0CB4-4CED-A2C1-ABAE1B717CD6}" type="sibTrans" cxnId="{28825E35-9242-4A05-9E94-3D372BD1C8E5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/>
      <dgm:t>
        <a:bodyPr/>
        <a:lstStyle/>
        <a:p>
          <a:r>
            <a:rPr lang="en-US" dirty="0" smtClean="0"/>
            <a:t>Location</a:t>
          </a:r>
          <a:endParaRPr lang="en-US" dirty="0"/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/>
            <a:t>We are based in LA, but also do events in San Fran, Miami, Orlando, and OC</a:t>
          </a:r>
          <a:endParaRPr lang="en-US" dirty="0"/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/>
      <dgm:t>
        <a:bodyPr/>
        <a:lstStyle/>
        <a:p>
          <a:r>
            <a:rPr lang="en-US" dirty="0" smtClean="0"/>
            <a:t>Products</a:t>
          </a:r>
          <a:endParaRPr lang="en-US" dirty="0"/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r>
            <a:rPr lang="en-US" dirty="0" smtClean="0"/>
            <a:t>We produce events that celebrate British creativity – you would be surprised how much British people and products influence your life</a:t>
          </a:r>
          <a:endParaRPr lang="en-US" dirty="0"/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085D053C-CCB8-AB4C-A3C6-84C588B0C872}">
      <dgm:prSet/>
      <dgm:spPr/>
      <dgm:t>
        <a:bodyPr/>
        <a:lstStyle/>
        <a:p>
          <a:r>
            <a:rPr lang="en-US" dirty="0" smtClean="0"/>
            <a:t>We provide a platform for new British artists, bands, and businesses to gain more awareness in the US</a:t>
          </a:r>
          <a:endParaRPr lang="en-US" dirty="0"/>
        </a:p>
      </dgm:t>
    </dgm:pt>
    <dgm:pt modelId="{1D73C549-DDAB-DA47-898B-B53ADB756CA8}" type="parTrans" cxnId="{0674BD05-18CB-6A4D-8DCE-01828AFAF21C}">
      <dgm:prSet/>
      <dgm:spPr/>
      <dgm:t>
        <a:bodyPr/>
        <a:lstStyle/>
        <a:p>
          <a:endParaRPr lang="en-US"/>
        </a:p>
      </dgm:t>
    </dgm:pt>
    <dgm:pt modelId="{78BB2421-09E2-C44E-BBD7-3C549E51A9BE}" type="sibTrans" cxnId="{0674BD05-18CB-6A4D-8DCE-01828AFAF21C}">
      <dgm:prSet/>
      <dgm:spPr/>
      <dgm:t>
        <a:bodyPr/>
        <a:lstStyle/>
        <a:p>
          <a:endParaRPr lang="en-US"/>
        </a:p>
      </dgm:t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0674BD05-18CB-6A4D-8DCE-01828AFAF21C}" srcId="{806E6D4F-9930-45FB-A7F1-CB66DFBEF2EE}" destId="{085D053C-CCB8-AB4C-A3C6-84C588B0C872}" srcOrd="0" destOrd="0" parTransId="{1D73C549-DDAB-DA47-898B-B53ADB756CA8}" sibTransId="{78BB2421-09E2-C44E-BBD7-3C549E51A9BE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47481575-5887-4B05-8558-4392F3EA3292}" srcId="{A972410D-D72C-42D7-898F-A0C468AE9E3B}" destId="{FE0ADAFD-A01D-43ED-85A8-D2F5157453BA}" srcOrd="1" destOrd="0" parTransId="{78A8E93B-89C5-45E2-BF58-D0FA92149791}" sibTransId="{A7AFAA62-3964-4EC2-8B11-7410442E3FF9}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F19C354F-2C09-406E-BA1A-BD49BCE98096}" type="presOf" srcId="{FE0ADAFD-A01D-43ED-85A8-D2F5157453BA}" destId="{66A0EA41-AF18-431B-B159-8FD3441BA876}" srcOrd="0" destOrd="1" presId="urn:microsoft.com/office/officeart/2005/8/layout/chevron2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A9210679-969D-D24A-AA34-0CC453436B2D}" type="presOf" srcId="{085D053C-CCB8-AB4C-A3C6-84C588B0C872}" destId="{1BD4153D-BF13-46DC-AF90-F6C03C8C874D}" srcOrd="0" destOrd="0" presId="urn:microsoft.com/office/officeart/2005/8/layout/chevron2"/>
    <dgm:cxn modelId="{035F63A9-048C-4786-9FF5-B9A89A2553A7}" type="presOf" srcId="{6F4C6983-267D-4CFA-ACED-F2942F56055C}" destId="{30B514BE-46D7-4D38-A415-D7FF022783BA}" srcOrd="0" destOrd="1" presId="urn:microsoft.com/office/officeart/2005/8/layout/chevron2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28825E35-9242-4A05-9E94-3D372BD1C8E5}" srcId="{38F9CBC8-3D92-431C-8160-40C6AEECE7E8}" destId="{6F4C6983-267D-4CFA-ACED-F2942F56055C}" srcOrd="1" destOrd="0" parTransId="{B04F007F-4995-48C3-B0DF-834089FEBFB2}" sibTransId="{C323FA82-0CB4-4CED-A2C1-ABAE1B717CD6}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EXECUTIVE DIRECTOR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PLAN  + EXECUTE EVENTS</a:t>
          </a:r>
          <a:endParaRPr lang="en-US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/>
      <dgm:t>
        <a:bodyPr/>
        <a:lstStyle/>
        <a:p>
          <a:r>
            <a:rPr lang="en-US" dirty="0" smtClean="0"/>
            <a:t>FIND SPONSORS + PARTNERS</a:t>
          </a:r>
          <a:endParaRPr lang="en-US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DEVELOP IDEAS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/>
      <dgm:t>
        <a:bodyPr/>
        <a:lstStyle/>
        <a:p>
          <a:r>
            <a:rPr lang="en-US" dirty="0" smtClean="0"/>
            <a:t>PRESS + COMM</a:t>
          </a:r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533423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CF017-1FA5-7B44-82F2-B9A3B67E8F93}">
      <dsp:nvSpPr>
        <dsp:cNvPr id="0" name=""/>
        <dsp:cNvSpPr/>
      </dsp:nvSpPr>
      <dsp:spPr>
        <a:xfrm>
          <a:off x="1207321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BE49E-192C-C74C-B424-9638EF73EC93}">
      <dsp:nvSpPr>
        <dsp:cNvPr id="0" name=""/>
        <dsp:cNvSpPr/>
      </dsp:nvSpPr>
      <dsp:spPr>
        <a:xfrm>
          <a:off x="1290599" y="3448783"/>
          <a:ext cx="1238303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 started as an Account Executive for an advertising agency</a:t>
          </a:r>
          <a:endParaRPr lang="en-US" sz="1500" kern="1200" dirty="0"/>
        </a:p>
      </dsp:txBody>
      <dsp:txXfrm>
        <a:off x="1290599" y="3448783"/>
        <a:ext cx="1238303" cy="1077179"/>
      </dsp:txXfrm>
    </dsp:sp>
    <dsp:sp modelId="{0A7795C1-B53A-554E-87FE-3C1B3B86A1C0}">
      <dsp:nvSpPr>
        <dsp:cNvPr id="0" name=""/>
        <dsp:cNvSpPr/>
      </dsp:nvSpPr>
      <dsp:spPr>
        <a:xfrm>
          <a:off x="2384071" y="2312767"/>
          <a:ext cx="289661" cy="289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B3F5A-F7B6-0949-9B66-AD8C261E6B69}">
      <dsp:nvSpPr>
        <dsp:cNvPr id="0" name=""/>
        <dsp:cNvSpPr/>
      </dsp:nvSpPr>
      <dsp:spPr>
        <a:xfrm>
          <a:off x="2528902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At 22, I got a job as Business Development Associate at the British Consulate General New York</a:t>
          </a:r>
          <a:endParaRPr lang="en-US" sz="1500" kern="1200" dirty="0"/>
        </a:p>
      </dsp:txBody>
      <dsp:txXfrm>
        <a:off x="2528902" y="2457597"/>
        <a:ext cx="1520723" cy="2068365"/>
      </dsp:txXfrm>
    </dsp:sp>
    <dsp:sp modelId="{2740F2AC-12BB-944C-9F35-18E6CB0EA1AF}">
      <dsp:nvSpPr>
        <dsp:cNvPr id="0" name=""/>
        <dsp:cNvSpPr/>
      </dsp:nvSpPr>
      <dsp:spPr>
        <a:xfrm>
          <a:off x="3886691" y="1537017"/>
          <a:ext cx="383801" cy="383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1F137-2FD5-C942-9EDC-3E34B4251D81}">
      <dsp:nvSpPr>
        <dsp:cNvPr id="0" name=""/>
        <dsp:cNvSpPr/>
      </dsp:nvSpPr>
      <dsp:spPr>
        <a:xfrm>
          <a:off x="4114800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At 23, I was promoted to Vice Consul of Consumer Goods for the British Consulate General New York</a:t>
          </a:r>
          <a:endParaRPr lang="en-US" sz="1500" kern="1200" dirty="0"/>
        </a:p>
      </dsp:txBody>
      <dsp:txXfrm>
        <a:off x="4114800" y="1728917"/>
        <a:ext cx="1520723" cy="2797045"/>
      </dsp:txXfrm>
    </dsp:sp>
    <dsp:sp modelId="{3D1D5766-61C7-5847-AC16-24C6D1B480B4}">
      <dsp:nvSpPr>
        <dsp:cNvPr id="0" name=""/>
        <dsp:cNvSpPr/>
      </dsp:nvSpPr>
      <dsp:spPr>
        <a:xfrm>
          <a:off x="5523279" y="1023772"/>
          <a:ext cx="514149" cy="514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0657A-9D5E-3E46-B974-5AF570B1AF0F}">
      <dsp:nvSpPr>
        <dsp:cNvPr id="0" name=""/>
        <dsp:cNvSpPr/>
      </dsp:nvSpPr>
      <dsp:spPr>
        <a:xfrm>
          <a:off x="5780354" y="1280847"/>
          <a:ext cx="1520723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 moved to Los Angeles and became Executive Director of BRITWEEK</a:t>
          </a:r>
          <a:endParaRPr lang="en-US" sz="1500" kern="1200" dirty="0"/>
        </a:p>
      </dsp:txBody>
      <dsp:txXfrm>
        <a:off x="5780354" y="1280847"/>
        <a:ext cx="1520723" cy="3245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180689" y="18250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History</a:t>
          </a:r>
          <a:endParaRPr lang="en-US" sz="1800" kern="1200" dirty="0"/>
        </a:p>
      </dsp:txBody>
      <dsp:txXfrm rot="-5400000">
        <a:off x="1" y="423424"/>
        <a:ext cx="843217" cy="361379"/>
      </dsp:txXfrm>
    </dsp:sp>
    <dsp:sp modelId="{66A0EA41-AF18-431B-B159-8FD3441BA876}">
      <dsp:nvSpPr>
        <dsp:cNvPr id="0" name=""/>
        <dsp:cNvSpPr/>
      </dsp:nvSpPr>
      <dsp:spPr>
        <a:xfrm rot="5400000">
          <a:off x="4335414" y="-349038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Founded by Nigel </a:t>
          </a:r>
          <a:r>
            <a:rPr lang="en-US" sz="2100" kern="1200" dirty="0" err="1" smtClean="0"/>
            <a:t>Lythgoe</a:t>
          </a:r>
          <a:r>
            <a:rPr lang="en-US" sz="2100" kern="1200" dirty="0" smtClean="0"/>
            <a:t> and the British Consul </a:t>
          </a:r>
          <a:r>
            <a:rPr lang="en-US" sz="2100" kern="1200" dirty="0" err="1" smtClean="0"/>
            <a:t>Generl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Started in Los Angeles in 2007 with a few events</a:t>
          </a:r>
          <a:endParaRPr lang="en-US" sz="2100" kern="1200" dirty="0"/>
        </a:p>
      </dsp:txBody>
      <dsp:txXfrm rot="-5400000">
        <a:off x="843217" y="40037"/>
        <a:ext cx="7729160" cy="706543"/>
      </dsp:txXfrm>
    </dsp:sp>
    <dsp:sp modelId="{ABE2B68B-272C-4A0C-9E50-25D1C7CA2FAD}">
      <dsp:nvSpPr>
        <dsp:cNvPr id="0" name=""/>
        <dsp:cNvSpPr/>
      </dsp:nvSpPr>
      <dsp:spPr>
        <a:xfrm rot="5400000">
          <a:off x="-180689" y="1271098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Size</a:t>
          </a:r>
          <a:endParaRPr lang="en-US" sz="1800" kern="1200" dirty="0"/>
        </a:p>
      </dsp:txBody>
      <dsp:txXfrm rot="-5400000">
        <a:off x="1" y="1512018"/>
        <a:ext cx="843217" cy="361379"/>
      </dsp:txXfrm>
    </dsp:sp>
    <dsp:sp modelId="{30B514BE-46D7-4D38-A415-D7FF022783BA}">
      <dsp:nvSpPr>
        <dsp:cNvPr id="0" name=""/>
        <dsp:cNvSpPr/>
      </dsp:nvSpPr>
      <dsp:spPr>
        <a:xfrm rot="5400000">
          <a:off x="4335414" y="-2401788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Now we are 60 events each year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 are still a small team, only 2 people, but lots of volunteers!</a:t>
          </a:r>
          <a:endParaRPr lang="en-US" sz="2100" kern="1200" dirty="0"/>
        </a:p>
      </dsp:txBody>
      <dsp:txXfrm rot="-5400000">
        <a:off x="843217" y="1128631"/>
        <a:ext cx="7729160" cy="706543"/>
      </dsp:txXfrm>
    </dsp:sp>
    <dsp:sp modelId="{11A6DF24-183C-4118-AD2D-2316AB1CB656}">
      <dsp:nvSpPr>
        <dsp:cNvPr id="0" name=""/>
        <dsp:cNvSpPr/>
      </dsp:nvSpPr>
      <dsp:spPr>
        <a:xfrm rot="5400000">
          <a:off x="-180689" y="2359691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Location</a:t>
          </a:r>
          <a:endParaRPr lang="en-US" sz="1800" kern="1200" dirty="0"/>
        </a:p>
      </dsp:txBody>
      <dsp:txXfrm rot="-5400000">
        <a:off x="1" y="2600611"/>
        <a:ext cx="843217" cy="361379"/>
      </dsp:txXfrm>
    </dsp:sp>
    <dsp:sp modelId="{2E4840C1-F354-44D9-A398-5161A3DBB89F}">
      <dsp:nvSpPr>
        <dsp:cNvPr id="0" name=""/>
        <dsp:cNvSpPr/>
      </dsp:nvSpPr>
      <dsp:spPr>
        <a:xfrm rot="5400000">
          <a:off x="4335414" y="-1313195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 are based in LA, but also do events in San Fran, Miami, Orlando, and OC</a:t>
          </a:r>
          <a:endParaRPr lang="en-US" sz="2100" kern="1200" dirty="0"/>
        </a:p>
      </dsp:txBody>
      <dsp:txXfrm rot="-5400000">
        <a:off x="843217" y="2217224"/>
        <a:ext cx="7729160" cy="706543"/>
      </dsp:txXfrm>
    </dsp:sp>
    <dsp:sp modelId="{226B8113-CD76-4B1D-94B0-BF4B1B173FF7}">
      <dsp:nvSpPr>
        <dsp:cNvPr id="0" name=""/>
        <dsp:cNvSpPr/>
      </dsp:nvSpPr>
      <dsp:spPr>
        <a:xfrm rot="5400000">
          <a:off x="-180689" y="3448284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Products</a:t>
          </a:r>
          <a:endParaRPr lang="en-US" sz="1800" kern="1200" dirty="0"/>
        </a:p>
      </dsp:txBody>
      <dsp:txXfrm rot="-5400000">
        <a:off x="1" y="3689204"/>
        <a:ext cx="843217" cy="361379"/>
      </dsp:txXfrm>
    </dsp:sp>
    <dsp:sp modelId="{6A2F2BFB-E64A-4CD0-A98A-7DE9447DD690}">
      <dsp:nvSpPr>
        <dsp:cNvPr id="0" name=""/>
        <dsp:cNvSpPr/>
      </dsp:nvSpPr>
      <dsp:spPr>
        <a:xfrm rot="5400000">
          <a:off x="4335414" y="-224602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 produce events that celebrate British creativity – you would be surprised how much British people and products influence your life</a:t>
          </a:r>
          <a:endParaRPr lang="en-US" sz="2100" kern="1200" dirty="0"/>
        </a:p>
      </dsp:txBody>
      <dsp:txXfrm rot="-5400000">
        <a:off x="843217" y="3305817"/>
        <a:ext cx="7729160" cy="706543"/>
      </dsp:txXfrm>
    </dsp:sp>
    <dsp:sp modelId="{B909DF7A-9810-49F1-8644-6B5E54C44566}">
      <dsp:nvSpPr>
        <dsp:cNvPr id="0" name=""/>
        <dsp:cNvSpPr/>
      </dsp:nvSpPr>
      <dsp:spPr>
        <a:xfrm rot="5400000">
          <a:off x="-180689" y="4536877"/>
          <a:ext cx="1204596" cy="8432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Services</a:t>
          </a:r>
          <a:endParaRPr lang="en-US" sz="1800" kern="1200" dirty="0"/>
        </a:p>
      </dsp:txBody>
      <dsp:txXfrm rot="-5400000">
        <a:off x="1" y="4777797"/>
        <a:ext cx="843217" cy="361379"/>
      </dsp:txXfrm>
    </dsp:sp>
    <dsp:sp modelId="{1BD4153D-BF13-46DC-AF90-F6C03C8C874D}">
      <dsp:nvSpPr>
        <dsp:cNvPr id="0" name=""/>
        <dsp:cNvSpPr/>
      </dsp:nvSpPr>
      <dsp:spPr>
        <a:xfrm rot="5400000">
          <a:off x="4335414" y="863990"/>
          <a:ext cx="782987" cy="7767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We provide a platform for new British artists, bands, and businesses to gain more awareness in the US</a:t>
          </a:r>
          <a:endParaRPr lang="en-US" sz="2100" kern="1200" dirty="0"/>
        </a:p>
      </dsp:txBody>
      <dsp:txXfrm rot="-5400000">
        <a:off x="843217" y="4394409"/>
        <a:ext cx="7729160" cy="706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EXECUTIVE DIRECTOR</a:t>
          </a:r>
          <a:endParaRPr lang="en-US" sz="1900" kern="1200" dirty="0"/>
        </a:p>
      </dsp:txBody>
      <dsp:txXfrm>
        <a:off x="3547939" y="1696120"/>
        <a:ext cx="1133721" cy="1133721"/>
      </dsp:txXfrm>
    </dsp:sp>
    <dsp:sp modelId="{D9D4D7BA-BA6D-4356-875A-E65D17B87A66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PLAN  + EXECUTE EVENTS</a:t>
          </a:r>
          <a:endParaRPr lang="en-US" sz="1300" kern="1200" dirty="0"/>
        </a:p>
      </dsp:txBody>
      <dsp:txXfrm>
        <a:off x="3717997" y="165440"/>
        <a:ext cx="793605" cy="793605"/>
      </dsp:txXfrm>
    </dsp:sp>
    <dsp:sp modelId="{008CD76D-B43E-4EBF-81AA-AEB4E66BE8A8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FIND SPONSORS + PARTNERS</a:t>
          </a:r>
          <a:endParaRPr lang="en-US" sz="1300" kern="1200" dirty="0"/>
        </a:p>
      </dsp:txBody>
      <dsp:txXfrm>
        <a:off x="5418734" y="1866178"/>
        <a:ext cx="793605" cy="793605"/>
      </dsp:txXfrm>
    </dsp:sp>
    <dsp:sp modelId="{FFD7FA97-F812-44A1-9631-DDE8B26B7B7A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DEVELOP IDEAS</a:t>
          </a:r>
          <a:endParaRPr lang="en-US" sz="1300" kern="1200" dirty="0"/>
        </a:p>
      </dsp:txBody>
      <dsp:txXfrm>
        <a:off x="3717997" y="3566916"/>
        <a:ext cx="793605" cy="793605"/>
      </dsp:txXfrm>
    </dsp:sp>
    <dsp:sp modelId="{8BAFBFE4-9AC3-4939-AF41-F8EBDA8E0FC1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PRESS + COMM</a:t>
          </a:r>
          <a:endParaRPr lang="en-US" sz="1300" kern="1200" dirty="0"/>
        </a:p>
      </dsp:txBody>
      <dsp:txXfrm>
        <a:off x="2017259" y="1866178"/>
        <a:ext cx="793605" cy="79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2/11/15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2895601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  <a:latin typeface="BlairMdITC TT-Medium"/>
                <a:cs typeface="BlairMdITC TT-Medium"/>
              </a:rPr>
              <a:t>YBA </a:t>
            </a:r>
            <a:br>
              <a:rPr lang="en-US" sz="6000" dirty="0" smtClean="0">
                <a:solidFill>
                  <a:schemeClr val="tx1"/>
                </a:solidFill>
                <a:latin typeface="BlairMdITC TT-Medium"/>
                <a:cs typeface="BlairMdITC TT-Medium"/>
              </a:rPr>
            </a:br>
            <a:r>
              <a:rPr lang="en-US" sz="6000" dirty="0" smtClean="0">
                <a:solidFill>
                  <a:schemeClr val="tx1"/>
                </a:solidFill>
                <a:latin typeface="BlairMdITC TT-Medium"/>
                <a:cs typeface="BlairMdITC TT-Medium"/>
              </a:rPr>
              <a:t>GUEST </a:t>
            </a:r>
            <a:r>
              <a:rPr lang="en-US" sz="6000" dirty="0" smtClean="0">
                <a:solidFill>
                  <a:schemeClr val="tx1"/>
                </a:solidFill>
                <a:latin typeface="BlairMdITC TT-Medium"/>
                <a:cs typeface="BlairMdITC TT-Medium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BlairMdITC TT-Medium"/>
                <a:cs typeface="BlairMdITC TT-Medium"/>
              </a:rPr>
            </a:br>
            <a:r>
              <a:rPr lang="en-US" sz="6000" dirty="0" smtClean="0">
                <a:solidFill>
                  <a:schemeClr val="tx1"/>
                </a:solidFill>
                <a:latin typeface="BlairMdITC TT-Medium"/>
                <a:cs typeface="BlairMdITC TT-Medium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BlairMdITC TT-Medium"/>
                <a:cs typeface="BlairMdITC TT-Medium"/>
              </a:rPr>
            </a:br>
            <a:r>
              <a:rPr lang="en-US" sz="6000" dirty="0" smtClean="0">
                <a:solidFill>
                  <a:schemeClr val="tx1"/>
                </a:solidFill>
                <a:latin typeface="BlairMdITC TT-Medium"/>
                <a:cs typeface="BlairMdITC TT-Medium"/>
              </a:rPr>
              <a:t>LAUREN STONE</a:t>
            </a:r>
            <a:endParaRPr lang="en-US" sz="6000" dirty="0">
              <a:solidFill>
                <a:schemeClr val="tx1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I enjoyed in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Things I did not enjoy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 LOVED fashion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Meeting new people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&amp; seeing new places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Theater and acting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Speaking in front of people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Languages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Cooking &amp; food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Physics (no thank you!)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sz="4500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HIGH SCHOOL</a:t>
            </a:r>
            <a:endParaRPr lang="en-US" sz="4500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  <p:pic>
        <p:nvPicPr>
          <p:cNvPr id="7" name="Picture 6" descr="232323232-fp47=ot-2334=635=-;-=XROQDF-23235-5583779ot1lsi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t="8519" r="16761"/>
          <a:stretch/>
        </p:blipFill>
        <p:spPr>
          <a:xfrm>
            <a:off x="5231622" y="2674358"/>
            <a:ext cx="2693178" cy="40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09600"/>
          </a:xfrm>
        </p:spPr>
        <p:txBody>
          <a:bodyPr/>
          <a:lstStyle/>
          <a:p>
            <a:r>
              <a:rPr lang="en-US" dirty="0" smtClean="0"/>
              <a:t>Fondest memories from 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dirty="0"/>
              <a:t>Obstacles/Adversity you had to overcome in 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1981200"/>
            <a:ext cx="4117848" cy="41452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Going to Germany and </a:t>
            </a:r>
            <a:r>
              <a:rPr lang="en-US" dirty="0" smtClean="0">
                <a:solidFill>
                  <a:srgbClr val="000000"/>
                </a:solidFill>
              </a:rPr>
              <a:t>meeting new people and seeing new places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Learning a new language and becoming more confident in all sorts of new situations.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Learning that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ometimes, through challenges and obstacles, amazing things happen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Meeting my best friend Savanna and learning how to stay friends across a great distance.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Moving back to Philadelphia after being away for a year and feeling like everyone had forgotten about me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Re-connecting with friends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sz="3000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WHAT GERMANY TAUGHT ME</a:t>
            </a:r>
            <a:endParaRPr lang="en-US" sz="3000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3500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OFF TO FASHION SCHOOL</a:t>
            </a:r>
            <a:endParaRPr lang="en-US" sz="3500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At 18, I was off to New York City to go to the Fashion Institute of Technology and study Marketing!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b="8752"/>
          <a:stretch/>
        </p:blipFill>
        <p:spPr bwMode="auto">
          <a:xfrm>
            <a:off x="334264" y="2667000"/>
            <a:ext cx="435403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43200"/>
            <a:ext cx="3810000" cy="2857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5715000"/>
            <a:ext cx="231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first year of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I liked to do: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Jobs </a:t>
            </a:r>
            <a:r>
              <a:rPr lang="en-US" dirty="0" smtClean="0"/>
              <a:t>during c</a:t>
            </a:r>
            <a:r>
              <a:rPr lang="en-US" dirty="0" smtClean="0"/>
              <a:t>ollege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Loved Marketing classes, especially Advertising and PR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 found free stuff to do all over the city – comedy shows, make-up classes, </a:t>
            </a:r>
            <a:r>
              <a:rPr lang="en-US" dirty="0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roadway shows, and more.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 worked on campus for a professor, but I also did LOADS of internships: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I worked in music PR for a company called Funky Dumpling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I was an advertising intern for the Brides Magazine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I also worked in media and advertising for a big advertising firm – who hired me after college!!!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4500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WHILE AT FIT IN NYC</a:t>
            </a:r>
            <a:endParaRPr lang="en-US" sz="4500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Fondest memories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Obstacles or adversity that you had to overcome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Being in one of the most amazing cities ever!  So many amazing experiences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Being surrounded by creativity -  fashion, art and music – both at school and throughout the city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Making great friends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Being in a big city and not feeling alone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Trying to balance school, work, internships, and having fun!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Thinking about what kind of job I wanted to do after school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sz="4500" dirty="0">
                <a:solidFill>
                  <a:srgbClr val="000000"/>
                </a:solidFill>
                <a:latin typeface="BlairMdITC TT-Medium"/>
                <a:cs typeface="BlairMdITC TT-Medium"/>
              </a:rPr>
              <a:t>WHILE AT FIT IN NYC</a:t>
            </a:r>
            <a:endParaRPr lang="en-US" sz="45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went to ROME, ITALY for 4 months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And then I went to FRANCE – Paris &amp; Montpellier</a:t>
            </a:r>
            <a:endParaRPr lang="en-US" sz="2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sz="4500" dirty="0">
                <a:solidFill>
                  <a:srgbClr val="000000"/>
                </a:solidFill>
                <a:latin typeface="BlairMdITC TT-Medium"/>
                <a:cs typeface="BlairMdITC TT-Medium"/>
              </a:rPr>
              <a:t>WHILE AT FIT IN NYC</a:t>
            </a:r>
            <a:endParaRPr lang="en-US" sz="4500" dirty="0">
              <a:latin typeface="Bauhaus 93" pitchFamily="82" charset="0"/>
            </a:endParaRPr>
          </a:p>
        </p:txBody>
      </p:sp>
      <p:pic>
        <p:nvPicPr>
          <p:cNvPr id="7" name="Content Placeholder 6" descr="232323232-fp54=ot-2323=88-=55-=323288-469986nu0mrj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11268"/>
          <a:stretch>
            <a:fillRect/>
          </a:stretch>
        </p:blipFill>
        <p:spPr/>
      </p:pic>
      <p:pic>
        <p:nvPicPr>
          <p:cNvPr id="10" name="Content Placeholder 9" descr="232323232-fp93232-uqcshlukaxroqdfv3;--6-nu=3755-747--34-2846747;25249ot1lsi.jp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 b="136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054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Career Path</a:t>
            </a:r>
            <a:endParaRPr lang="en-US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985615"/>
              </p:ext>
            </p:extLst>
          </p:nvPr>
        </p:nvGraphicFramePr>
        <p:xfrm>
          <a:off x="778363" y="224256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20140910 Britweek-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344484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95400"/>
            <a:ext cx="2286000" cy="15346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74" y="1371600"/>
            <a:ext cx="4076942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87090"/>
            <a:ext cx="3259455" cy="3970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4591664"/>
            <a:ext cx="3276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my team and the Ambassador, receiving an award for Team Excellence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6324600"/>
            <a:ext cx="29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</a:t>
            </a:r>
            <a:r>
              <a:rPr lang="en-US" dirty="0" err="1" smtClean="0"/>
              <a:t>BritWeek</a:t>
            </a:r>
            <a:r>
              <a:rPr lang="en-US" dirty="0" smtClean="0"/>
              <a:t> with my husband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CAREER</a:t>
            </a:r>
            <a:endParaRPr lang="en-US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first Job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worst Job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 worked at a spa, called 3000BC, booking appointments and worki</a:t>
            </a:r>
            <a:r>
              <a:rPr lang="en-US" dirty="0" smtClean="0">
                <a:solidFill>
                  <a:srgbClr val="000000"/>
                </a:solidFill>
              </a:rPr>
              <a:t>ng in their boutique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Before that, I babysat and looked after people’s houses and pets when they were away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 once worked in retail in New York and Philadelphia.  </a:t>
            </a:r>
            <a:r>
              <a:rPr lang="en-US" dirty="0" smtClean="0">
                <a:solidFill>
                  <a:srgbClr val="000000"/>
                </a:solidFill>
              </a:rPr>
              <a:t>I liked the job, but the girls I worked with in Philadelphia were really mean to me and accused me of stealing – YIKES!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Career</a:t>
            </a:r>
            <a:endParaRPr lang="en-US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challenges I had to overcome in my career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724400" cy="4340352"/>
          </a:xfrm>
        </p:spPr>
        <p:txBody>
          <a:bodyPr>
            <a:normAutofit/>
          </a:bodyPr>
          <a:lstStyle/>
          <a:p>
            <a:r>
              <a:rPr lang="en-US" dirty="0" smtClean="0"/>
              <a:t>Managing other people, especially when I was considerably younger than them.</a:t>
            </a:r>
          </a:p>
          <a:p>
            <a:r>
              <a:rPr lang="en-US" dirty="0" smtClean="0"/>
              <a:t>Overcoming disagreements but staying positive and collegiate</a:t>
            </a:r>
          </a:p>
          <a:p>
            <a:r>
              <a:rPr lang="en-US" dirty="0" smtClean="0"/>
              <a:t>Learning not to take things personally</a:t>
            </a:r>
          </a:p>
          <a:p>
            <a:r>
              <a:rPr lang="en-US" dirty="0" smtClean="0"/>
              <a:t>Learning how to act normal, when I got to meet this guy --------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pic>
        <p:nvPicPr>
          <p:cNvPr id="2" name="Content Placeholder 1" descr="4a6c535c-8137-448f-8b38-b4cde9cadc36HiRes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r="11542"/>
          <a:stretch>
            <a:fillRect/>
          </a:stretch>
        </p:blipFill>
        <p:spPr>
          <a:xfrm>
            <a:off x="5257800" y="2133600"/>
            <a:ext cx="3572587" cy="3459035"/>
          </a:xfr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Career</a:t>
            </a:r>
            <a:endParaRPr lang="en-US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INTRODUCTION</a:t>
            </a:r>
            <a:endParaRPr lang="en-US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I’m Lauren Stone and I’m 30.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I work for an organization called </a:t>
            </a:r>
            <a:r>
              <a:rPr lang="en-US" sz="3200" b="1" dirty="0" smtClean="0">
                <a:solidFill>
                  <a:srgbClr val="000090"/>
                </a:solidFill>
              </a:rPr>
              <a:t>BRITWEEK -</a:t>
            </a:r>
            <a:r>
              <a:rPr lang="en-US" sz="3200" dirty="0" smtClean="0">
                <a:solidFill>
                  <a:srgbClr val="000000"/>
                </a:solidFill>
              </a:rPr>
              <a:t>we </a:t>
            </a:r>
            <a:r>
              <a:rPr lang="en-US" sz="3200" dirty="0" smtClean="0">
                <a:solidFill>
                  <a:srgbClr val="000000"/>
                </a:solidFill>
              </a:rPr>
              <a:t>celebrate British culture (art, fashion, music, film) with events all over the country!  I’m not British, but I spent almost 6 years working for the British government, and yes, I LOVE tea! </a:t>
            </a:r>
            <a:r>
              <a:rPr lang="en-US" sz="3200" dirty="0" smtClean="0">
                <a:solidFill>
                  <a:srgbClr val="000000"/>
                </a:solidFill>
                <a:sym typeface="Wingdings"/>
              </a:rPr>
              <a:t></a:t>
            </a:r>
            <a:r>
              <a:rPr lang="en-US" sz="3200" dirty="0" smtClean="0">
                <a:solidFill>
                  <a:srgbClr val="000000"/>
                </a:solidFill>
              </a:rPr>
              <a:t>  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dirty="0" err="1" smtClean="0">
                <a:solidFill>
                  <a:srgbClr val="000000"/>
                </a:solidFill>
              </a:rPr>
              <a:t>BritWeek</a:t>
            </a:r>
            <a:r>
              <a:rPr lang="en-US" sz="3200" dirty="0" smtClean="0">
                <a:solidFill>
                  <a:srgbClr val="000000"/>
                </a:solidFill>
              </a:rPr>
              <a:t> was founded by this guy…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9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BRITWEEK</a:t>
            </a:r>
            <a:endParaRPr lang="en-US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429618"/>
              </p:ext>
            </p:extLst>
          </p:nvPr>
        </p:nvGraphicFramePr>
        <p:xfrm>
          <a:off x="304800" y="10668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001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Current Role</a:t>
            </a:r>
            <a:endParaRPr lang="en-US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ACADEMIC EXERCISE</a:t>
            </a:r>
            <a:endParaRPr lang="en-US" sz="4000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We will now spend several minutes discussing the day’s academic module and how it is relevant in the ‘real world’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3500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QUESTION AND ANSWER</a:t>
            </a:r>
            <a:endParaRPr lang="en-US" sz="3500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  <p:pic>
        <p:nvPicPr>
          <p:cNvPr id="5" name="Content Placeholder 4" descr="603659_10152228345071564_2096022571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lairMdITC TT-Medium"/>
                <a:cs typeface="BlairMdITC TT-Medium"/>
              </a:rPr>
              <a:t>BRITWEEK…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1219200"/>
            <a:ext cx="64770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BritWeek</a:t>
            </a:r>
            <a:r>
              <a:rPr lang="en-US" dirty="0" smtClean="0"/>
              <a:t> founder….. NIGEL LYTHGOE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219200"/>
            <a:ext cx="8382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Content Placeholder 3" descr="230642_10151285800074681_2019299435_n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r="5349"/>
          <a:stretch>
            <a:fillRect/>
          </a:stretch>
        </p:blipFill>
        <p:spPr>
          <a:xfrm>
            <a:off x="381000" y="1981200"/>
            <a:ext cx="3672840" cy="4113248"/>
          </a:xfrm>
        </p:spPr>
      </p:pic>
      <p:pic>
        <p:nvPicPr>
          <p:cNvPr id="11" name="Content Placeholder 10" descr="Screen Shot 2015-01-12 at 6.03.13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8" r="19358"/>
          <a:stretch>
            <a:fillRect/>
          </a:stretch>
        </p:blipFill>
        <p:spPr>
          <a:xfrm>
            <a:off x="4267200" y="1752600"/>
            <a:ext cx="4433765" cy="4876800"/>
          </a:xfr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INTRODUCTION</a:t>
            </a:r>
            <a:endParaRPr lang="en-US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I’m </a:t>
            </a:r>
            <a:r>
              <a:rPr lang="en-US" sz="2800" dirty="0" smtClean="0">
                <a:solidFill>
                  <a:srgbClr val="000000"/>
                </a:solidFill>
              </a:rPr>
              <a:t>the Executive Director of </a:t>
            </a:r>
            <a:r>
              <a:rPr lang="en-US" sz="2800" dirty="0" smtClean="0">
                <a:solidFill>
                  <a:srgbClr val="000090"/>
                </a:solidFill>
              </a:rPr>
              <a:t>BRITWEEK</a:t>
            </a:r>
            <a:r>
              <a:rPr lang="en-US" sz="2800" dirty="0" smtClean="0">
                <a:solidFill>
                  <a:srgbClr val="000000"/>
                </a:solidFill>
              </a:rPr>
              <a:t>.  I organize </a:t>
            </a:r>
            <a:r>
              <a:rPr lang="en-US" sz="2800" dirty="0" smtClean="0">
                <a:solidFill>
                  <a:srgbClr val="000000"/>
                </a:solidFill>
              </a:rPr>
              <a:t>over 40+ events (YIKES), </a:t>
            </a:r>
            <a:r>
              <a:rPr lang="en-US" sz="2800" dirty="0" smtClean="0">
                <a:solidFill>
                  <a:srgbClr val="000000"/>
                </a:solidFill>
              </a:rPr>
              <a:t>oversee our press and celebrity relations, </a:t>
            </a:r>
            <a:r>
              <a:rPr lang="en-US" sz="2800" dirty="0" smtClean="0">
                <a:solidFill>
                  <a:srgbClr val="000000"/>
                </a:solidFill>
              </a:rPr>
              <a:t>and </a:t>
            </a:r>
            <a:r>
              <a:rPr lang="en-US" sz="2800" dirty="0" smtClean="0">
                <a:solidFill>
                  <a:srgbClr val="000000"/>
                </a:solidFill>
              </a:rPr>
              <a:t>manage our website and social media.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4-11-19 at 1.0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3200"/>
            <a:ext cx="4038600" cy="3638222"/>
          </a:xfrm>
          <a:prstGeom prst="rect">
            <a:avLst/>
          </a:prstGeom>
        </p:spPr>
      </p:pic>
      <p:pic>
        <p:nvPicPr>
          <p:cNvPr id="5" name="Picture 4" descr="Screen Shot 2014-11-19 at 11.43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4343400" cy="368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5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4500" dirty="0" smtClean="0">
                <a:solidFill>
                  <a:schemeClr val="tx1"/>
                </a:solidFill>
                <a:latin typeface="BlairMdITC TT-Medium"/>
                <a:cs typeface="BlairMdITC TT-Medium"/>
              </a:rPr>
              <a:t>The Early Years…</a:t>
            </a:r>
            <a:endParaRPr lang="en-US" sz="4500" dirty="0">
              <a:solidFill>
                <a:schemeClr val="tx1"/>
              </a:solidFill>
              <a:latin typeface="BlairMdITC TT-Medium"/>
              <a:cs typeface="BlairMdITC TT-Medium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33600"/>
            <a:ext cx="4069497" cy="352745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9" t="16380" r="10623" b="6958"/>
          <a:stretch/>
        </p:blipFill>
        <p:spPr>
          <a:xfrm>
            <a:off x="533400" y="1934450"/>
            <a:ext cx="3124200" cy="371687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327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me at 5.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And me at 15.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in </a:t>
            </a:r>
            <a:r>
              <a:rPr lang="en-US" dirty="0" smtClean="0"/>
              <a:t>Philadelphia </a:t>
            </a:r>
            <a:r>
              <a:rPr lang="en-US" dirty="0" smtClean="0"/>
              <a:t>and raised there until I was 16.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MORE EARLY YEARS</a:t>
            </a:r>
            <a:endParaRPr lang="en-US" sz="4000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2492107" cy="331869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5" t="15870" r="1936"/>
          <a:stretch/>
        </p:blipFill>
        <p:spPr>
          <a:xfrm>
            <a:off x="4419601" y="1369961"/>
            <a:ext cx="4214090" cy="3933557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19050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Me, my husband, my mother-in-law, and my mom &amp; dad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981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when it was just me, my older </a:t>
            </a:r>
            <a:r>
              <a:rPr lang="en-US" dirty="0" smtClean="0"/>
              <a:t>sister, my mom and my dad </a:t>
            </a: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BUT, at </a:t>
            </a:r>
            <a:r>
              <a:rPr lang="en-US" sz="4000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16 </a:t>
            </a:r>
            <a:r>
              <a:rPr lang="en-US" sz="4000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I left </a:t>
            </a:r>
            <a:r>
              <a:rPr lang="en-US" sz="4000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home</a:t>
            </a:r>
            <a:endParaRPr lang="en-US" sz="4000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3997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I got a scholarship from the US </a:t>
            </a:r>
            <a:r>
              <a:rPr lang="en-US" dirty="0" smtClean="0">
                <a:solidFill>
                  <a:srgbClr val="000000"/>
                </a:solidFill>
              </a:rPr>
              <a:t>government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and was chosen among</a:t>
            </a:r>
            <a:r>
              <a:rPr lang="en-US" dirty="0" smtClean="0">
                <a:solidFill>
                  <a:srgbClr val="000000"/>
                </a:solidFill>
              </a:rPr>
              <a:t> thousands </a:t>
            </a:r>
            <a:r>
              <a:rPr lang="en-US" dirty="0" smtClean="0">
                <a:solidFill>
                  <a:srgbClr val="000000"/>
                </a:solidFill>
              </a:rPr>
              <a:t>of students around the </a:t>
            </a:r>
            <a:r>
              <a:rPr lang="en-US" dirty="0" smtClean="0">
                <a:solidFill>
                  <a:srgbClr val="000000"/>
                </a:solidFill>
              </a:rPr>
              <a:t>country to live, </a:t>
            </a:r>
            <a:r>
              <a:rPr lang="en-US" dirty="0" smtClean="0">
                <a:solidFill>
                  <a:srgbClr val="000000"/>
                </a:solidFill>
              </a:rPr>
              <a:t>here…in Germany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667000"/>
            <a:ext cx="6337643" cy="381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6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GERMANY</a:t>
            </a:r>
            <a:endParaRPr lang="en-US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09800"/>
            <a:ext cx="3657600" cy="3657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r="24470" b="33683"/>
          <a:stretch/>
        </p:blipFill>
        <p:spPr>
          <a:xfrm>
            <a:off x="762000" y="2362200"/>
            <a:ext cx="3349728" cy="3409659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This is me with my “German” brother </a:t>
            </a:r>
            <a:r>
              <a:rPr lang="en-US" dirty="0" err="1" smtClean="0"/>
              <a:t>Bijan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4400" y="2362249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are still close friends – this is us today with my husband, too!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 Germany, I lived with a German family, went to a German school,</a:t>
            </a:r>
            <a:r>
              <a:rPr lang="en-US" dirty="0"/>
              <a:t> </a:t>
            </a:r>
            <a:r>
              <a:rPr lang="en-US" dirty="0" smtClean="0"/>
              <a:t>and spoke entirely ‘auf Deutsch’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4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As a high school student in Philadelphia, I played the flute and was part of the theatre club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 Germany, I still played the flute, but I also learned how to ski, cook German food, and of course, speak GERMAN!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0280" y="2649720"/>
            <a:ext cx="286104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t="21882" r="15408"/>
          <a:stretch/>
        </p:blipFill>
        <p:spPr>
          <a:xfrm>
            <a:off x="5562600" y="3124200"/>
            <a:ext cx="2214578" cy="3134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6186619"/>
            <a:ext cx="312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Tenth grade of high school (15) with my best friend Savanna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6258232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a senior in high school, right before prom with my best friend again.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sz="4500" dirty="0" smtClean="0">
                <a:solidFill>
                  <a:srgbClr val="000000"/>
                </a:solidFill>
                <a:latin typeface="BlairMdITC TT-Medium"/>
                <a:cs typeface="BlairMdITC TT-Medium"/>
              </a:rPr>
              <a:t>HIGH SCHOOL</a:t>
            </a:r>
            <a:endParaRPr lang="en-US" sz="4500" dirty="0">
              <a:solidFill>
                <a:srgbClr val="000000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32711</TotalTime>
  <Words>1170</Words>
  <Application>Microsoft Macintosh PowerPoint</Application>
  <PresentationFormat>On-screen Show (4:3)</PresentationFormat>
  <Paragraphs>221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Executive</vt:lpstr>
      <vt:lpstr>YBA  GUEST   LAUREN STONE</vt:lpstr>
      <vt:lpstr>INTRODUCTION</vt:lpstr>
      <vt:lpstr>BRITWEEK….</vt:lpstr>
      <vt:lpstr>INTRODUCTION</vt:lpstr>
      <vt:lpstr>The Early Years…</vt:lpstr>
      <vt:lpstr>MORE EARLY YEARS</vt:lpstr>
      <vt:lpstr>BUT, at 16 I left home</vt:lpstr>
      <vt:lpstr>GERMANY</vt:lpstr>
      <vt:lpstr>HIGH SCHOOL</vt:lpstr>
      <vt:lpstr>HIGH SCHOOL</vt:lpstr>
      <vt:lpstr>WHAT GERMANY TAUGHT ME</vt:lpstr>
      <vt:lpstr>OFF TO FASHION SCHOOL</vt:lpstr>
      <vt:lpstr>WHILE AT FIT IN NYC</vt:lpstr>
      <vt:lpstr>WHILE AT FIT IN NYC</vt:lpstr>
      <vt:lpstr>WHILE AT FIT IN NYC</vt:lpstr>
      <vt:lpstr>Career Path</vt:lpstr>
      <vt:lpstr>CAREER</vt:lpstr>
      <vt:lpstr>Career</vt:lpstr>
      <vt:lpstr>Career</vt:lpstr>
      <vt:lpstr>BRITWEEK</vt:lpstr>
      <vt:lpstr>Current Role</vt:lpstr>
      <vt:lpstr>ACADEMIC EXERCISE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Lauren Stone</cp:lastModifiedBy>
  <cp:revision>25</cp:revision>
  <dcterms:created xsi:type="dcterms:W3CDTF">2013-01-02T21:12:08Z</dcterms:created>
  <dcterms:modified xsi:type="dcterms:W3CDTF">2015-02-20T03:12:05Z</dcterms:modified>
</cp:coreProperties>
</file>