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5" r:id="rId1"/>
  </p:sldMasterIdLst>
  <p:notesMasterIdLst>
    <p:notesMasterId r:id="rId27"/>
  </p:notesMasterIdLst>
  <p:sldIdLst>
    <p:sldId id="295" r:id="rId2"/>
    <p:sldId id="257" r:id="rId3"/>
    <p:sldId id="279" r:id="rId4"/>
    <p:sldId id="280" r:id="rId5"/>
    <p:sldId id="260" r:id="rId6"/>
    <p:sldId id="261" r:id="rId7"/>
    <p:sldId id="282" r:id="rId8"/>
    <p:sldId id="293" r:id="rId9"/>
    <p:sldId id="281" r:id="rId10"/>
    <p:sldId id="287" r:id="rId11"/>
    <p:sldId id="265" r:id="rId12"/>
    <p:sldId id="284" r:id="rId13"/>
    <p:sldId id="267" r:id="rId14"/>
    <p:sldId id="285" r:id="rId15"/>
    <p:sldId id="286" r:id="rId16"/>
    <p:sldId id="289" r:id="rId17"/>
    <p:sldId id="270" r:id="rId18"/>
    <p:sldId id="294" r:id="rId19"/>
    <p:sldId id="269" r:id="rId20"/>
    <p:sldId id="290" r:id="rId21"/>
    <p:sldId id="291" r:id="rId22"/>
    <p:sldId id="274" r:id="rId23"/>
    <p:sldId id="292" r:id="rId24"/>
    <p:sldId id="288"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624" y="3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b="1" dirty="0" smtClean="0">
              <a:solidFill>
                <a:srgbClr val="660066"/>
              </a:solidFill>
            </a:rPr>
            <a:t>I </a:t>
          </a:r>
          <a:r>
            <a:rPr lang="en-US" b="1" dirty="0" smtClean="0">
              <a:solidFill>
                <a:srgbClr val="660066"/>
              </a:solidFill>
            </a:rPr>
            <a:t>was promoted to assistant editor (full time) from being a freelance section editor at </a:t>
          </a:r>
          <a:r>
            <a:rPr lang="en-US" b="1" i="1" dirty="0" err="1" smtClean="0">
              <a:solidFill>
                <a:srgbClr val="660066"/>
              </a:solidFill>
            </a:rPr>
            <a:t>Angeleno</a:t>
          </a:r>
          <a:r>
            <a:rPr lang="en-US" b="1" dirty="0" smtClean="0">
              <a:solidFill>
                <a:srgbClr val="660066"/>
              </a:solidFill>
            </a:rPr>
            <a:t>. I also made connections here and started to freelance </a:t>
          </a:r>
          <a:r>
            <a:rPr lang="en-US" b="1" i="0" dirty="0" smtClean="0">
              <a:solidFill>
                <a:srgbClr val="660066"/>
              </a:solidFill>
            </a:rPr>
            <a:t>at</a:t>
          </a:r>
          <a:r>
            <a:rPr lang="en-US" b="1" i="1" dirty="0" smtClean="0">
              <a:solidFill>
                <a:srgbClr val="660066"/>
              </a:solidFill>
            </a:rPr>
            <a:t> The Hollywood Reporter</a:t>
          </a:r>
          <a:r>
            <a:rPr lang="en-US" b="1" dirty="0" smtClean="0">
              <a:solidFill>
                <a:srgbClr val="660066"/>
              </a:solidFill>
            </a:rPr>
            <a:t>.</a:t>
          </a:r>
          <a:endParaRPr lang="en-US" b="1" dirty="0">
            <a:solidFill>
              <a:srgbClr val="660066"/>
            </a:solidFill>
          </a:endParaRP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b="1" dirty="0" smtClean="0">
              <a:solidFill>
                <a:srgbClr val="660066"/>
              </a:solidFill>
            </a:rPr>
            <a:t>I </a:t>
          </a:r>
          <a:r>
            <a:rPr lang="en-US" b="1" dirty="0" smtClean="0">
              <a:solidFill>
                <a:srgbClr val="660066"/>
              </a:solidFill>
            </a:rPr>
            <a:t>started to get paid for overseeing a section of </a:t>
          </a:r>
          <a:r>
            <a:rPr lang="en-US" b="1" i="1" dirty="0" err="1" smtClean="0">
              <a:solidFill>
                <a:srgbClr val="660066"/>
              </a:solidFill>
            </a:rPr>
            <a:t>Angeleno</a:t>
          </a:r>
          <a:r>
            <a:rPr lang="en-US" b="1" dirty="0" smtClean="0">
              <a:solidFill>
                <a:srgbClr val="660066"/>
              </a:solidFill>
            </a:rPr>
            <a:t> magazine, after interning for a year (unpaid).</a:t>
          </a:r>
          <a:endParaRPr lang="en-US" b="1" dirty="0">
            <a:solidFill>
              <a:srgbClr val="660066"/>
            </a:solidFill>
          </a:endParaRPr>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b="1" dirty="0" smtClean="0">
              <a:solidFill>
                <a:srgbClr val="660066"/>
              </a:solidFill>
            </a:rPr>
            <a:t>I am now the </a:t>
          </a:r>
          <a:r>
            <a:rPr lang="en-US" b="1" dirty="0" smtClean="0">
              <a:solidFill>
                <a:srgbClr val="660066"/>
              </a:solidFill>
            </a:rPr>
            <a:t>Managing Editor at Time Out Los Angeles, because of the connections I made during my first internship at </a:t>
          </a:r>
          <a:r>
            <a:rPr lang="en-US" b="1" i="1" dirty="0" err="1" smtClean="0">
              <a:solidFill>
                <a:srgbClr val="660066"/>
              </a:solidFill>
            </a:rPr>
            <a:t>Angeleno</a:t>
          </a:r>
          <a:r>
            <a:rPr lang="en-US" b="1" i="0" dirty="0" smtClean="0">
              <a:solidFill>
                <a:srgbClr val="660066"/>
              </a:solidFill>
            </a:rPr>
            <a:t> magazine.</a:t>
          </a:r>
          <a:endParaRPr lang="en-US" b="1" dirty="0">
            <a:solidFill>
              <a:srgbClr val="660066"/>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custLinFactNeighborY="-8056"/>
      <dgm:spPr/>
    </dgm:pt>
    <dgm:pt modelId="{C1F15EE0-C9B7-41DF-A01C-F918C34A425B}" type="pres">
      <dgm:prSet presAssocID="{117D8BAD-65C0-428B-B763-D5C262BA017E}" presName="arrowDiagram3" presStyleCnt="0"/>
      <dgm:spPr/>
    </dgm:pt>
    <dgm:pt modelId="{2208C8A2-51B6-864C-804A-BD967CB45B01}" type="pres">
      <dgm:prSet presAssocID="{2D8EC281-7FD2-4949-B782-9554AE8D8903}" presName="bullet3a" presStyleLbl="node1" presStyleIdx="0" presStyleCnt="3"/>
      <dgm:spPr/>
    </dgm:pt>
    <dgm:pt modelId="{3888F5B6-4C1D-1948-8BDC-64F378014E33}" type="pres">
      <dgm:prSet presAssocID="{2D8EC281-7FD2-4949-B782-9554AE8D8903}" presName="textBox3a" presStyleLbl="revTx" presStyleIdx="0" presStyleCnt="3" custLinFactNeighborX="9345">
        <dgm:presLayoutVars>
          <dgm:bulletEnabled val="1"/>
        </dgm:presLayoutVars>
      </dgm:prSet>
      <dgm:spPr/>
      <dgm:t>
        <a:bodyPr/>
        <a:lstStyle/>
        <a:p>
          <a:endParaRPr lang="en-US"/>
        </a:p>
      </dgm:t>
    </dgm:pt>
    <dgm:pt modelId="{8677929E-2521-DA4B-A3F0-4797D22E0F1E}" type="pres">
      <dgm:prSet presAssocID="{9DF16435-D83C-43CC-88F7-B2FF0728BDD3}" presName="bullet3b" presStyleLbl="node1" presStyleIdx="1" presStyleCnt="3"/>
      <dgm:spPr/>
    </dgm:pt>
    <dgm:pt modelId="{4384CF9B-095F-C34A-AF28-41E8777EC18C}" type="pres">
      <dgm:prSet presAssocID="{9DF16435-D83C-43CC-88F7-B2FF0728BDD3}" presName="textBox3b" presStyleLbl="revTx" presStyleIdx="1" presStyleCnt="3" custLinFactNeighborX="6998">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custLinFactNeighborX="6627" custLinFactNeighborY="1464">
        <dgm:presLayoutVars>
          <dgm:bulletEnabled val="1"/>
        </dgm:presLayoutVars>
      </dgm:prSet>
      <dgm:spPr/>
      <dgm:t>
        <a:bodyPr/>
        <a:lstStyle/>
        <a:p>
          <a:endParaRPr lang="en-US"/>
        </a:p>
      </dgm:t>
    </dgm:pt>
  </dgm:ptLst>
  <dgm:cxnLst>
    <dgm:cxn modelId="{F9497D41-EE58-5E48-A5CB-A20BF157F36B}" type="presOf" srcId="{916EA4CA-F191-44E9-BDEC-685BAEB5F89C}" destId="{17067309-CB33-4035-BF41-24F82CD4A52A}" srcOrd="0" destOrd="0" presId="urn:microsoft.com/office/officeart/2005/8/layout/arrow2"/>
    <dgm:cxn modelId="{8A517886-B1DE-4194-94CD-5F7FD1872650}" srcId="{117D8BAD-65C0-428B-B763-D5C262BA017E}" destId="{2D8EC281-7FD2-4949-B782-9554AE8D8903}" srcOrd="0"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C90A972A-0972-D547-87DD-E7D2D5787B58}" type="presOf" srcId="{9DF16435-D83C-43CC-88F7-B2FF0728BDD3}" destId="{4384CF9B-095F-C34A-AF28-41E8777EC18C}" srcOrd="0" destOrd="0" presId="urn:microsoft.com/office/officeart/2005/8/layout/arrow2"/>
    <dgm:cxn modelId="{0C4FF0EF-8AAF-6B45-A330-E5503B6A087D}" type="presOf" srcId="{2D8EC281-7FD2-4949-B782-9554AE8D8903}" destId="{3888F5B6-4C1D-1948-8BDC-64F378014E33}"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1" destOrd="0" parTransId="{CA52AC76-7BB2-413C-9E11-86D38414CFD5}" sibTransId="{517BB5CF-1D96-4F22-8A23-281004CAC4AB}"/>
    <dgm:cxn modelId="{0D038166-238B-9D41-9E48-FBBC1A120D67}" type="presParOf" srcId="{2CA1C279-8CAF-4522-A11C-0306FA8C7E1F}" destId="{A0B6057C-B937-4C17-83EE-1379B4801F9C}" srcOrd="0" destOrd="0" presId="urn:microsoft.com/office/officeart/2005/8/layout/arrow2"/>
    <dgm:cxn modelId="{F84AFBC1-4B06-9449-87C8-DE14D0934E43}" type="presParOf" srcId="{2CA1C279-8CAF-4522-A11C-0306FA8C7E1F}" destId="{C1F15EE0-C9B7-41DF-A01C-F918C34A425B}" srcOrd="1" destOrd="0" presId="urn:microsoft.com/office/officeart/2005/8/layout/arrow2"/>
    <dgm:cxn modelId="{ED57746C-1E95-7B44-A34A-3D9D0F4BB10E}" type="presParOf" srcId="{C1F15EE0-C9B7-41DF-A01C-F918C34A425B}" destId="{2208C8A2-51B6-864C-804A-BD967CB45B01}" srcOrd="0" destOrd="0" presId="urn:microsoft.com/office/officeart/2005/8/layout/arrow2"/>
    <dgm:cxn modelId="{9B81B19D-991E-7249-B99F-506915B84C1F}" type="presParOf" srcId="{C1F15EE0-C9B7-41DF-A01C-F918C34A425B}" destId="{3888F5B6-4C1D-1948-8BDC-64F378014E33}" srcOrd="1" destOrd="0" presId="urn:microsoft.com/office/officeart/2005/8/layout/arrow2"/>
    <dgm:cxn modelId="{24D6C85C-232F-CF44-A139-EF0CA8E8FA14}" type="presParOf" srcId="{C1F15EE0-C9B7-41DF-A01C-F918C34A425B}" destId="{8677929E-2521-DA4B-A3F0-4797D22E0F1E}" srcOrd="2" destOrd="0" presId="urn:microsoft.com/office/officeart/2005/8/layout/arrow2"/>
    <dgm:cxn modelId="{ED94DE0A-0AD6-2F4F-81C4-972C866AF67E}" type="presParOf" srcId="{C1F15EE0-C9B7-41DF-A01C-F918C34A425B}" destId="{4384CF9B-095F-C34A-AF28-41E8777EC18C}" srcOrd="3" destOrd="0" presId="urn:microsoft.com/office/officeart/2005/8/layout/arrow2"/>
    <dgm:cxn modelId="{C885E211-9391-E241-B695-BEC2FB0A20AE}" type="presParOf" srcId="{C1F15EE0-C9B7-41DF-A01C-F918C34A425B}" destId="{EA92077A-70E6-4C4C-A836-EA56EC69D16A}" srcOrd="4" destOrd="0" presId="urn:microsoft.com/office/officeart/2005/8/layout/arrow2"/>
    <dgm:cxn modelId="{FE052856-8176-834C-B2C6-D15D8BA59365}"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188912" y="0"/>
          <a:ext cx="7315200" cy="4572000"/>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8C8A2-51B6-864C-804A-BD967CB45B01}">
      <dsp:nvSpPr>
        <dsp:cNvPr id="0" name=""/>
        <dsp:cNvSpPr/>
      </dsp:nvSpPr>
      <dsp:spPr>
        <a:xfrm>
          <a:off x="1117942" y="3155594"/>
          <a:ext cx="190195" cy="190195"/>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8F5B6-4C1D-1948-8BDC-64F378014E33}">
      <dsp:nvSpPr>
        <dsp:cNvPr id="0" name=""/>
        <dsp:cNvSpPr/>
      </dsp:nvSpPr>
      <dsp:spPr>
        <a:xfrm>
          <a:off x="1372320" y="3250692"/>
          <a:ext cx="1704441" cy="132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80" tIns="0" rIns="0" bIns="0" numCol="1" spcCol="1270" anchor="t" anchorCtr="0">
          <a:noAutofit/>
        </a:bodyPr>
        <a:lstStyle/>
        <a:p>
          <a:pPr lvl="0" algn="l" defTabSz="666750">
            <a:lnSpc>
              <a:spcPct val="90000"/>
            </a:lnSpc>
            <a:spcBef>
              <a:spcPct val="0"/>
            </a:spcBef>
            <a:spcAft>
              <a:spcPct val="35000"/>
            </a:spcAft>
          </a:pPr>
          <a:r>
            <a:rPr lang="en-US" sz="1500" b="1" kern="1200" dirty="0" smtClean="0">
              <a:solidFill>
                <a:srgbClr val="660066"/>
              </a:solidFill>
            </a:rPr>
            <a:t>I </a:t>
          </a:r>
          <a:r>
            <a:rPr lang="en-US" sz="1500" b="1" kern="1200" dirty="0" smtClean="0">
              <a:solidFill>
                <a:srgbClr val="660066"/>
              </a:solidFill>
            </a:rPr>
            <a:t>started to get paid for overseeing a section of </a:t>
          </a:r>
          <a:r>
            <a:rPr lang="en-US" sz="1500" b="1" i="1" kern="1200" dirty="0" err="1" smtClean="0">
              <a:solidFill>
                <a:srgbClr val="660066"/>
              </a:solidFill>
            </a:rPr>
            <a:t>Angeleno</a:t>
          </a:r>
          <a:r>
            <a:rPr lang="en-US" sz="1500" b="1" kern="1200" dirty="0" smtClean="0">
              <a:solidFill>
                <a:srgbClr val="660066"/>
              </a:solidFill>
            </a:rPr>
            <a:t> magazine, after interning for a year (unpaid).</a:t>
          </a:r>
          <a:endParaRPr lang="en-US" sz="1500" b="1" kern="1200" dirty="0">
            <a:solidFill>
              <a:srgbClr val="660066"/>
            </a:solidFill>
          </a:endParaRPr>
        </a:p>
      </dsp:txBody>
      <dsp:txXfrm>
        <a:off x="1372320" y="3250692"/>
        <a:ext cx="1704441" cy="1321308"/>
      </dsp:txXfrm>
    </dsp:sp>
    <dsp:sp modelId="{8677929E-2521-DA4B-A3F0-4797D22E0F1E}">
      <dsp:nvSpPr>
        <dsp:cNvPr id="0" name=""/>
        <dsp:cNvSpPr/>
      </dsp:nvSpPr>
      <dsp:spPr>
        <a:xfrm>
          <a:off x="2796781" y="1912924"/>
          <a:ext cx="343814" cy="343814"/>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4CF9B-095F-C34A-AF28-41E8777EC18C}">
      <dsp:nvSpPr>
        <dsp:cNvPr id="0" name=""/>
        <dsp:cNvSpPr/>
      </dsp:nvSpPr>
      <dsp:spPr>
        <a:xfrm>
          <a:off x="3091548" y="2084831"/>
          <a:ext cx="1755648" cy="248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180" tIns="0" rIns="0" bIns="0" numCol="1" spcCol="1270" anchor="t" anchorCtr="0">
          <a:noAutofit/>
        </a:bodyPr>
        <a:lstStyle/>
        <a:p>
          <a:pPr lvl="0" algn="l" defTabSz="666750">
            <a:lnSpc>
              <a:spcPct val="90000"/>
            </a:lnSpc>
            <a:spcBef>
              <a:spcPct val="0"/>
            </a:spcBef>
            <a:spcAft>
              <a:spcPct val="35000"/>
            </a:spcAft>
          </a:pPr>
          <a:r>
            <a:rPr lang="en-US" sz="1500" b="1" kern="1200" dirty="0" smtClean="0">
              <a:solidFill>
                <a:srgbClr val="660066"/>
              </a:solidFill>
            </a:rPr>
            <a:t>I </a:t>
          </a:r>
          <a:r>
            <a:rPr lang="en-US" sz="1500" b="1" kern="1200" dirty="0" smtClean="0">
              <a:solidFill>
                <a:srgbClr val="660066"/>
              </a:solidFill>
            </a:rPr>
            <a:t>was promoted to assistant editor (full time) from being a freelance section editor at </a:t>
          </a:r>
          <a:r>
            <a:rPr lang="en-US" sz="1500" b="1" i="1" kern="1200" dirty="0" err="1" smtClean="0">
              <a:solidFill>
                <a:srgbClr val="660066"/>
              </a:solidFill>
            </a:rPr>
            <a:t>Angeleno</a:t>
          </a:r>
          <a:r>
            <a:rPr lang="en-US" sz="1500" b="1" kern="1200" dirty="0" smtClean="0">
              <a:solidFill>
                <a:srgbClr val="660066"/>
              </a:solidFill>
            </a:rPr>
            <a:t>. I also made connections here and started to freelance </a:t>
          </a:r>
          <a:r>
            <a:rPr lang="en-US" sz="1500" b="1" i="0" kern="1200" dirty="0" smtClean="0">
              <a:solidFill>
                <a:srgbClr val="660066"/>
              </a:solidFill>
            </a:rPr>
            <a:t>at</a:t>
          </a:r>
          <a:r>
            <a:rPr lang="en-US" sz="1500" b="1" i="1" kern="1200" dirty="0" smtClean="0">
              <a:solidFill>
                <a:srgbClr val="660066"/>
              </a:solidFill>
            </a:rPr>
            <a:t> The Hollywood Reporter</a:t>
          </a:r>
          <a:r>
            <a:rPr lang="en-US" sz="1500" b="1" kern="1200" dirty="0" smtClean="0">
              <a:solidFill>
                <a:srgbClr val="660066"/>
              </a:solidFill>
            </a:rPr>
            <a:t>.</a:t>
          </a:r>
          <a:endParaRPr lang="en-US" sz="1500" b="1" kern="1200" dirty="0">
            <a:solidFill>
              <a:srgbClr val="660066"/>
            </a:solidFill>
          </a:endParaRPr>
        </a:p>
      </dsp:txBody>
      <dsp:txXfrm>
        <a:off x="3091548" y="2084831"/>
        <a:ext cx="1755648" cy="2487168"/>
      </dsp:txXfrm>
    </dsp:sp>
    <dsp:sp modelId="{EA92077A-70E6-4C4C-A836-EA56EC69D16A}">
      <dsp:nvSpPr>
        <dsp:cNvPr id="0" name=""/>
        <dsp:cNvSpPr/>
      </dsp:nvSpPr>
      <dsp:spPr>
        <a:xfrm>
          <a:off x="4815776" y="1156715"/>
          <a:ext cx="475488" cy="475488"/>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169867" y="1394459"/>
          <a:ext cx="1755648" cy="317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951" tIns="0" rIns="0" bIns="0" numCol="1" spcCol="1270" anchor="t" anchorCtr="0">
          <a:noAutofit/>
        </a:bodyPr>
        <a:lstStyle/>
        <a:p>
          <a:pPr lvl="0" algn="l" defTabSz="666750">
            <a:lnSpc>
              <a:spcPct val="90000"/>
            </a:lnSpc>
            <a:spcBef>
              <a:spcPct val="0"/>
            </a:spcBef>
            <a:spcAft>
              <a:spcPct val="35000"/>
            </a:spcAft>
          </a:pPr>
          <a:r>
            <a:rPr lang="en-US" sz="1500" b="1" kern="1200" dirty="0" smtClean="0">
              <a:solidFill>
                <a:srgbClr val="660066"/>
              </a:solidFill>
            </a:rPr>
            <a:t>I am now the </a:t>
          </a:r>
          <a:r>
            <a:rPr lang="en-US" sz="1500" b="1" kern="1200" dirty="0" smtClean="0">
              <a:solidFill>
                <a:srgbClr val="660066"/>
              </a:solidFill>
            </a:rPr>
            <a:t>Managing Editor at Time Out Los Angeles, because of the connections I made during my first internship at </a:t>
          </a:r>
          <a:r>
            <a:rPr lang="en-US" sz="1500" b="1" i="1" kern="1200" dirty="0" err="1" smtClean="0">
              <a:solidFill>
                <a:srgbClr val="660066"/>
              </a:solidFill>
            </a:rPr>
            <a:t>Angeleno</a:t>
          </a:r>
          <a:r>
            <a:rPr lang="en-US" sz="1500" b="1" i="0" kern="1200" dirty="0" smtClean="0">
              <a:solidFill>
                <a:srgbClr val="660066"/>
              </a:solidFill>
            </a:rPr>
            <a:t> magazine.</a:t>
          </a:r>
          <a:endParaRPr lang="en-US" sz="1500" b="1" kern="1200" dirty="0">
            <a:solidFill>
              <a:srgbClr val="660066"/>
            </a:solidFill>
          </a:endParaRPr>
        </a:p>
      </dsp:txBody>
      <dsp:txXfrm>
        <a:off x="5169867" y="1394459"/>
        <a:ext cx="1755648" cy="317754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4/27/15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28E80666-FB37-4B36-9149-507F3B0178E3}" type="datetimeFigureOut">
              <a:rPr lang="en-US" smtClean="0"/>
              <a:pPr/>
              <a:t>4/27/15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5" name="Slide Number Placeholder 4"/>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3" name="Footer Placeholder 2"/>
          <p:cNvSpPr>
            <a:spLocks noGrp="1"/>
          </p:cNvSpPr>
          <p:nvPr>
            <p:ph type="ftr" sz="quarter" idx="11"/>
          </p:nvPr>
        </p:nvSpPr>
        <p:spPr/>
        <p:txBody>
          <a:bodyPr/>
          <a:lstStyle/>
          <a:p>
            <a:r>
              <a:rPr lang="en-US" smtClean="0"/>
              <a:t>Youth Business : ALLIANCE</a:t>
            </a:r>
            <a:endParaRPr lang="en-US" dirty="0"/>
          </a:p>
        </p:txBody>
      </p:sp>
      <p:sp>
        <p:nvSpPr>
          <p:cNvPr id="4" name="Slide Number Placeholder 3"/>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5" name="Footer Placeholder 4"/>
          <p:cNvSpPr>
            <a:spLocks noGrp="1"/>
          </p:cNvSpPr>
          <p:nvPr>
            <p:ph type="ftr" sz="quarter" idx="11"/>
          </p:nvPr>
        </p:nvSpPr>
        <p:spPr/>
        <p:txBody>
          <a:bodyPr/>
          <a:lstStyle/>
          <a:p>
            <a:r>
              <a:rPr lang="en-US" smtClean="0"/>
              <a:t>Youth Business : ALLIANCE</a:t>
            </a:r>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10E295D2-AE44-4374-A884-1A794EA1BC3F}" type="datetimeFigureOut">
              <a:rPr lang="en-US" smtClean="0"/>
              <a:pPr/>
              <a:t>4/27/15</a:t>
            </a:fld>
            <a:endParaRPr lang="en-US" dirty="0"/>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dirty="0"/>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83563B19-5B2B-4AAC-A66D-8FF7C83E8865}" type="slidenum">
              <a:rPr lang="en-US" smtClean="0"/>
              <a:pPr/>
              <a:t>‹#›</a:t>
            </a:fld>
            <a:endParaRPr lang="en-US" dirty="0"/>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28E80666-FB37-4B36-9149-507F3B0178E3}" type="datetimeFigureOut">
              <a:rPr lang="en-US" smtClean="0"/>
              <a:pPr/>
              <a:t>4/27/15</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D7E63A33-8271-4DD0-9C48-789913D7C1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8" name="Footer Placeholder 7"/>
          <p:cNvSpPr>
            <a:spLocks noGrp="1"/>
          </p:cNvSpPr>
          <p:nvPr>
            <p:ph type="ftr" sz="quarter" idx="11"/>
          </p:nvPr>
        </p:nvSpPr>
        <p:spPr/>
        <p:txBody>
          <a:bodyPr/>
          <a:lstStyle/>
          <a:p>
            <a:r>
              <a:rPr lang="en-US" smtClean="0"/>
              <a:t>Youth Business : ALLIANCE</a:t>
            </a:r>
            <a:endParaRPr lang="en-US" dirty="0"/>
          </a:p>
        </p:txBody>
      </p:sp>
      <p:sp>
        <p:nvSpPr>
          <p:cNvPr id="9" name="Slide Number Placeholder 8"/>
          <p:cNvSpPr>
            <a:spLocks noGrp="1"/>
          </p:cNvSpPr>
          <p:nvPr>
            <p:ph type="sldNum" sz="quarter" idx="12"/>
          </p:nvPr>
        </p:nvSpPr>
        <p:spPr/>
        <p:txBody>
          <a:body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0E295D2-AE44-4374-A884-1A794EA1BC3F}" type="datetimeFigureOut">
              <a:rPr lang="en-US" smtClean="0"/>
              <a:pPr/>
              <a:t>4/27/15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563B19-5B2B-4AAC-A66D-8FF7C83E8865}" type="slidenum">
              <a:rPr lang="en-US" smtClean="0"/>
              <a:pPr/>
              <a:t>‹#›</a:t>
            </a:fld>
            <a:endParaRPr lang="en-US" dirty="0"/>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10E295D2-AE44-4374-A884-1A794EA1BC3F}" type="datetimeFigureOut">
              <a:rPr lang="en-US" smtClean="0"/>
              <a:pPr/>
              <a:t>4/27/15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83563B19-5B2B-4AAC-A66D-8FF7C83E88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llywood.jpg"/>
          <p:cNvPicPr>
            <a:picLocks noGrp="1" noChangeAspect="1"/>
          </p:cNvPicPr>
          <p:nvPr>
            <p:ph idx="1"/>
          </p:nvPr>
        </p:nvPicPr>
        <p:blipFill>
          <a:blip r:embed="rId2">
            <a:extLst>
              <a:ext uri="{28A0092B-C50C-407E-A947-70E740481C1C}">
                <a14:useLocalDpi xmlns:a14="http://schemas.microsoft.com/office/drawing/2010/main" val="0"/>
              </a:ext>
            </a:extLst>
          </a:blip>
          <a:srcRect l="17136" r="17136"/>
          <a:stretch>
            <a:fillRect/>
          </a:stretch>
        </p:blipFill>
        <p:spPr>
          <a:xfrm>
            <a:off x="609599" y="457200"/>
            <a:ext cx="8076307" cy="5867400"/>
          </a:xfrm>
        </p:spPr>
      </p:pic>
      <p:sp>
        <p:nvSpPr>
          <p:cNvPr id="5" name="TextBox 4"/>
          <p:cNvSpPr txBox="1"/>
          <p:nvPr/>
        </p:nvSpPr>
        <p:spPr>
          <a:xfrm>
            <a:off x="762000" y="685800"/>
            <a:ext cx="7620000" cy="2215991"/>
          </a:xfrm>
          <a:prstGeom prst="rect">
            <a:avLst/>
          </a:prstGeom>
          <a:noFill/>
        </p:spPr>
        <p:txBody>
          <a:bodyPr wrap="square" rtlCol="0">
            <a:spAutoFit/>
          </a:bodyPr>
          <a:lstStyle/>
          <a:p>
            <a:r>
              <a:rPr lang="en-US" sz="3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YOUTH BUSINESS ALLIANCE PRESENTATION</a:t>
            </a:r>
          </a:p>
          <a:p>
            <a:endParaRPr lang="en-US" dirty="0" smtClean="0">
              <a:solidFill>
                <a:schemeClr val="bg1"/>
              </a:solidFill>
            </a:endParaRP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Ramona Saviss </a:t>
            </a:r>
          </a:p>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April 28, 2015</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41799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800" dirty="0" smtClean="0"/>
              <a:t>Getting in to College</a:t>
            </a:r>
            <a:endParaRPr lang="en-US" sz="4800" dirty="0"/>
          </a:p>
        </p:txBody>
      </p:sp>
      <p:sp>
        <p:nvSpPr>
          <p:cNvPr id="3" name="Content Placeholder 2"/>
          <p:cNvSpPr>
            <a:spLocks noGrp="1"/>
          </p:cNvSpPr>
          <p:nvPr>
            <p:ph idx="1"/>
          </p:nvPr>
        </p:nvSpPr>
        <p:spPr>
          <a:xfrm>
            <a:off x="762000" y="1371600"/>
            <a:ext cx="7691719" cy="4571999"/>
          </a:xfrm>
        </p:spPr>
        <p:txBody>
          <a:bodyPr>
            <a:normAutofit fontScale="77500" lnSpcReduction="20000"/>
          </a:bodyPr>
          <a:lstStyle/>
          <a:p>
            <a:r>
              <a:rPr lang="en-US" dirty="0" smtClean="0"/>
              <a:t>The top few things I did to ensure </a:t>
            </a:r>
            <a:r>
              <a:rPr lang="en-US" dirty="0" smtClean="0"/>
              <a:t>that I </a:t>
            </a:r>
            <a:r>
              <a:rPr lang="en-US" dirty="0" smtClean="0"/>
              <a:t>got into college were:</a:t>
            </a:r>
          </a:p>
          <a:p>
            <a:pPr lvl="1"/>
            <a:r>
              <a:rPr lang="en-US" dirty="0" smtClean="0"/>
              <a:t>Setting goals for myself</a:t>
            </a:r>
          </a:p>
          <a:p>
            <a:pPr lvl="2"/>
            <a:r>
              <a:rPr lang="en-US" dirty="0" smtClean="0"/>
              <a:t>I knew I wanted to go to college, so I made that a main goal to focus on throughout high school. </a:t>
            </a:r>
          </a:p>
          <a:p>
            <a:pPr lvl="2"/>
            <a:r>
              <a:rPr lang="en-US" dirty="0" smtClean="0"/>
              <a:t>This also meant that I would have to work really hard to get into challenging classes and get the best grades possible.</a:t>
            </a:r>
          </a:p>
          <a:p>
            <a:pPr lvl="2"/>
            <a:r>
              <a:rPr lang="en-US" dirty="0" smtClean="0"/>
              <a:t>My mom’s motto that pushed me was: “Just do </a:t>
            </a:r>
            <a:r>
              <a:rPr lang="en-US" u="sng" dirty="0" smtClean="0"/>
              <a:t>your</a:t>
            </a:r>
            <a:r>
              <a:rPr lang="en-US" dirty="0" smtClean="0"/>
              <a:t> best.”</a:t>
            </a:r>
          </a:p>
          <a:p>
            <a:pPr lvl="1"/>
            <a:r>
              <a:rPr lang="en-US" dirty="0" smtClean="0"/>
              <a:t>Extra-curricular activities like volunteering at the Red Cross, Heal the Bay, Be the Match bone </a:t>
            </a:r>
            <a:r>
              <a:rPr lang="en-US" dirty="0"/>
              <a:t>m</a:t>
            </a:r>
            <a:r>
              <a:rPr lang="en-US" dirty="0" smtClean="0"/>
              <a:t>arrow </a:t>
            </a:r>
            <a:r>
              <a:rPr lang="en-US" dirty="0" smtClean="0"/>
              <a:t>d</a:t>
            </a:r>
            <a:r>
              <a:rPr lang="en-US" dirty="0" smtClean="0"/>
              <a:t>rives</a:t>
            </a:r>
          </a:p>
          <a:p>
            <a:pPr lvl="1"/>
            <a:r>
              <a:rPr lang="en-US" dirty="0" smtClean="0"/>
              <a:t>Joining school groups and applying to sit on their boards</a:t>
            </a:r>
          </a:p>
          <a:p>
            <a:pPr lvl="1"/>
            <a:r>
              <a:rPr lang="en-US" dirty="0" smtClean="0"/>
              <a:t>Tutoring my peers </a:t>
            </a:r>
          </a:p>
          <a:p>
            <a:pPr lvl="1"/>
            <a:r>
              <a:rPr lang="en-US" dirty="0" smtClean="0"/>
              <a:t>Being proactive and reaching out to the administration at schools I wanted to go to, in order to set up interviews with them.</a:t>
            </a:r>
          </a:p>
          <a:p>
            <a:pPr lvl="1"/>
            <a:r>
              <a:rPr lang="en-US" dirty="0" smtClean="0"/>
              <a:t>On the weekends, I would wake up early and take timed prep tests for the AP exams and for the SATs. I bought a book and tested myself.</a:t>
            </a:r>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10</a:t>
            </a:fld>
            <a:endParaRPr lang="en-US" dirty="0"/>
          </a:p>
        </p:txBody>
      </p:sp>
    </p:spTree>
    <p:extLst>
      <p:ext uri="{BB962C8B-B14F-4D97-AF65-F5344CB8AC3E}">
        <p14:creationId xmlns:p14="http://schemas.microsoft.com/office/powerpoint/2010/main" val="25949503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College</a:t>
            </a:r>
            <a:endParaRPr lang="en-US" sz="4800" dirty="0"/>
          </a:p>
        </p:txBody>
      </p:sp>
      <p:sp>
        <p:nvSpPr>
          <p:cNvPr id="3" name="Content Placeholder 2"/>
          <p:cNvSpPr>
            <a:spLocks noGrp="1"/>
          </p:cNvSpPr>
          <p:nvPr>
            <p:ph idx="1"/>
          </p:nvPr>
        </p:nvSpPr>
        <p:spPr>
          <a:xfrm>
            <a:off x="228600" y="1371600"/>
            <a:ext cx="8458200" cy="4754563"/>
          </a:xfrm>
        </p:spPr>
        <p:txBody>
          <a:bodyPr/>
          <a:lstStyle/>
          <a:p>
            <a:pPr algn="ctr"/>
            <a:r>
              <a:rPr lang="en-US" dirty="0" smtClean="0"/>
              <a:t>I attended </a:t>
            </a:r>
            <a:r>
              <a:rPr lang="en-US" dirty="0" smtClean="0"/>
              <a:t>both </a:t>
            </a:r>
            <a:r>
              <a:rPr lang="en-US" dirty="0" smtClean="0"/>
              <a:t>UCSD in San Diego (</a:t>
            </a:r>
            <a:r>
              <a:rPr lang="en-US" dirty="0" smtClean="0"/>
              <a:t>freshman and sophomore year) </a:t>
            </a:r>
            <a:r>
              <a:rPr lang="en-US" dirty="0" smtClean="0"/>
              <a:t>and UCLA in Los Angeles (junior and senior year) for college.</a:t>
            </a:r>
            <a:endParaRPr lang="en-US" dirty="0" smtClean="0"/>
          </a:p>
          <a:p>
            <a:pPr algn="ctr"/>
            <a:endParaRPr lang="en-US" dirty="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9" name="Slide Number Placeholder 8"/>
          <p:cNvSpPr>
            <a:spLocks noGrp="1"/>
          </p:cNvSpPr>
          <p:nvPr>
            <p:ph type="sldNum" sz="quarter" idx="12"/>
          </p:nvPr>
        </p:nvSpPr>
        <p:spPr/>
        <p:txBody>
          <a:bodyPr/>
          <a:lstStyle/>
          <a:p>
            <a:fld id="{83563B19-5B2B-4AAC-A66D-8FF7C83E8865}" type="slidenum">
              <a:rPr lang="en-US" smtClean="0"/>
              <a:pPr/>
              <a:t>11</a:t>
            </a:fld>
            <a:endParaRPr lang="en-US" dirty="0"/>
          </a:p>
        </p:txBody>
      </p:sp>
      <p:pic>
        <p:nvPicPr>
          <p:cNvPr id="4" name="Picture 3" descr="Screen Shot 2015-04-27 at 11.05.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590800"/>
            <a:ext cx="6248400" cy="3782734"/>
          </a:xfrm>
          <a:prstGeom prst="rect">
            <a:avLst/>
          </a:prstGeom>
        </p:spPr>
      </p:pic>
    </p:spTree>
    <p:extLst>
      <p:ext uri="{BB962C8B-B14F-4D97-AF65-F5344CB8AC3E}">
        <p14:creationId xmlns:p14="http://schemas.microsoft.com/office/powerpoint/2010/main" val="23018616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4800" dirty="0" smtClean="0"/>
              <a:t>College</a:t>
            </a:r>
            <a:endParaRPr lang="en-US" sz="4800" dirty="0"/>
          </a:p>
        </p:txBody>
      </p:sp>
      <p:sp>
        <p:nvSpPr>
          <p:cNvPr id="3" name="Text Placeholder 2"/>
          <p:cNvSpPr>
            <a:spLocks noGrp="1"/>
          </p:cNvSpPr>
          <p:nvPr>
            <p:ph type="body" idx="1"/>
          </p:nvPr>
        </p:nvSpPr>
        <p:spPr/>
        <p:txBody>
          <a:bodyPr>
            <a:normAutofit fontScale="77500" lnSpcReduction="20000"/>
          </a:bodyPr>
          <a:lstStyle/>
          <a:p>
            <a:r>
              <a:rPr lang="en-US" smtClean="0"/>
              <a:t>Things I enjoyed in College</a:t>
            </a:r>
            <a:endParaRPr lang="en-US" dirty="0"/>
          </a:p>
        </p:txBody>
      </p:sp>
      <p:sp>
        <p:nvSpPr>
          <p:cNvPr id="10" name="Content Placeholder 9"/>
          <p:cNvSpPr>
            <a:spLocks noGrp="1"/>
          </p:cNvSpPr>
          <p:nvPr>
            <p:ph sz="half" idx="2"/>
          </p:nvPr>
        </p:nvSpPr>
        <p:spPr/>
        <p:txBody>
          <a:bodyPr>
            <a:normAutofit fontScale="85000" lnSpcReduction="10000"/>
          </a:bodyPr>
          <a:lstStyle/>
          <a:p>
            <a:r>
              <a:rPr lang="en-US" dirty="0" smtClean="0"/>
              <a:t>Getting to create my own schedule.</a:t>
            </a:r>
          </a:p>
          <a:p>
            <a:r>
              <a:rPr lang="en-US" dirty="0" smtClean="0"/>
              <a:t>Meeting new friends.</a:t>
            </a:r>
          </a:p>
          <a:p>
            <a:r>
              <a:rPr lang="en-US" dirty="0" smtClean="0"/>
              <a:t>Traveling to new places near my school and studying abroad</a:t>
            </a:r>
          </a:p>
          <a:p>
            <a:r>
              <a:rPr lang="en-US" dirty="0" smtClean="0"/>
              <a:t>Being independent (pro)</a:t>
            </a:r>
          </a:p>
          <a:p>
            <a:pPr lvl="1"/>
            <a:r>
              <a:rPr lang="en-US" dirty="0" smtClean="0"/>
              <a:t>Having the ability to plan my days, activities, how clean my dorm was… </a:t>
            </a:r>
            <a:endParaRPr lang="en-US" dirty="0"/>
          </a:p>
        </p:txBody>
      </p:sp>
      <p:sp>
        <p:nvSpPr>
          <p:cNvPr id="5" name="Text Placeholder 4"/>
          <p:cNvSpPr>
            <a:spLocks noGrp="1"/>
          </p:cNvSpPr>
          <p:nvPr>
            <p:ph type="body" sz="quarter" idx="3"/>
          </p:nvPr>
        </p:nvSpPr>
        <p:spPr/>
        <p:txBody>
          <a:bodyPr>
            <a:normAutofit fontScale="70000" lnSpcReduction="20000"/>
          </a:bodyPr>
          <a:lstStyle/>
          <a:p>
            <a:r>
              <a:rPr lang="en-US" smtClean="0"/>
              <a:t>Things I didn’t enjoy in College</a:t>
            </a:r>
            <a:endParaRPr lang="en-US" dirty="0"/>
          </a:p>
        </p:txBody>
      </p:sp>
      <p:sp>
        <p:nvSpPr>
          <p:cNvPr id="11" name="Content Placeholder 10"/>
          <p:cNvSpPr>
            <a:spLocks noGrp="1"/>
          </p:cNvSpPr>
          <p:nvPr>
            <p:ph sz="quarter" idx="4"/>
          </p:nvPr>
        </p:nvSpPr>
        <p:spPr/>
        <p:txBody>
          <a:bodyPr>
            <a:normAutofit fontScale="92500" lnSpcReduction="10000"/>
          </a:bodyPr>
          <a:lstStyle/>
          <a:p>
            <a:r>
              <a:rPr lang="en-US" dirty="0" smtClean="0"/>
              <a:t>Having to be far from my family.</a:t>
            </a:r>
          </a:p>
          <a:p>
            <a:r>
              <a:rPr lang="en-US" dirty="0" smtClean="0"/>
              <a:t>Taking mandatory “general education” classes.</a:t>
            </a:r>
          </a:p>
          <a:p>
            <a:r>
              <a:rPr lang="en-US" dirty="0" smtClean="0"/>
              <a:t>Being independent (con)</a:t>
            </a:r>
          </a:p>
          <a:p>
            <a:pPr lvl="1"/>
            <a:r>
              <a:rPr lang="en-US" dirty="0" smtClean="0"/>
              <a:t>Not having a lot of direction on what to study and when.</a:t>
            </a:r>
          </a:p>
          <a:p>
            <a:pPr marL="457200" lvl="1" indent="0">
              <a:buNone/>
            </a:pPr>
            <a:r>
              <a:rPr lang="en-US" dirty="0" smtClean="0"/>
              <a:t> </a:t>
            </a:r>
            <a:endParaRPr lang="en-US" dirty="0" smtClean="0"/>
          </a:p>
          <a:p>
            <a:pPr lvl="1"/>
            <a:endParaRPr lang="en-US" dirty="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12</a:t>
            </a:fld>
            <a:endParaRPr lang="en-US" dirty="0"/>
          </a:p>
        </p:txBody>
      </p:sp>
    </p:spTree>
    <p:extLst>
      <p:ext uri="{BB962C8B-B14F-4D97-AF65-F5344CB8AC3E}">
        <p14:creationId xmlns:p14="http://schemas.microsoft.com/office/powerpoint/2010/main" val="3045260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4800" dirty="0" smtClean="0"/>
              <a:t>College</a:t>
            </a:r>
            <a:endParaRPr lang="en-US" sz="4800" dirty="0"/>
          </a:p>
        </p:txBody>
      </p:sp>
      <p:sp>
        <p:nvSpPr>
          <p:cNvPr id="3" name="Text Placeholder 2"/>
          <p:cNvSpPr>
            <a:spLocks noGrp="1"/>
          </p:cNvSpPr>
          <p:nvPr>
            <p:ph type="body" idx="1"/>
          </p:nvPr>
        </p:nvSpPr>
        <p:spPr/>
        <p:txBody>
          <a:bodyPr>
            <a:normAutofit fontScale="92500" lnSpcReduction="20000"/>
          </a:bodyPr>
          <a:lstStyle/>
          <a:p>
            <a:pPr algn="l"/>
            <a:r>
              <a:rPr lang="en-US" b="1" dirty="0" smtClean="0"/>
              <a:t>Favorite classes </a:t>
            </a:r>
            <a:endParaRPr lang="en-US" b="1" dirty="0"/>
          </a:p>
        </p:txBody>
      </p:sp>
      <p:sp>
        <p:nvSpPr>
          <p:cNvPr id="10" name="Content Placeholder 9"/>
          <p:cNvSpPr>
            <a:spLocks noGrp="1"/>
          </p:cNvSpPr>
          <p:nvPr>
            <p:ph sz="half" idx="2"/>
          </p:nvPr>
        </p:nvSpPr>
        <p:spPr/>
        <p:txBody>
          <a:bodyPr>
            <a:normAutofit fontScale="70000" lnSpcReduction="20000"/>
          </a:bodyPr>
          <a:lstStyle/>
          <a:p>
            <a:r>
              <a:rPr lang="en-US" dirty="0" smtClean="0"/>
              <a:t>Bio Chemistry </a:t>
            </a:r>
          </a:p>
          <a:p>
            <a:r>
              <a:rPr lang="en-US" dirty="0" smtClean="0"/>
              <a:t>Organic Chemistry</a:t>
            </a:r>
          </a:p>
          <a:p>
            <a:r>
              <a:rPr lang="en-US" dirty="0" smtClean="0"/>
              <a:t>Molecular Chemistry</a:t>
            </a:r>
          </a:p>
          <a:p>
            <a:r>
              <a:rPr lang="en-US" dirty="0" smtClean="0"/>
              <a:t>Communications</a:t>
            </a:r>
          </a:p>
          <a:p>
            <a:r>
              <a:rPr lang="en-US" dirty="0" smtClean="0"/>
              <a:t>History of music</a:t>
            </a:r>
          </a:p>
          <a:p>
            <a:r>
              <a:rPr lang="en-US" dirty="0" smtClean="0"/>
              <a:t>History of death</a:t>
            </a:r>
          </a:p>
          <a:p>
            <a:r>
              <a:rPr lang="en-US" dirty="0" smtClean="0"/>
              <a:t>French fashion</a:t>
            </a:r>
          </a:p>
          <a:p>
            <a:r>
              <a:rPr lang="en-US" dirty="0" smtClean="0"/>
              <a:t>Architecture </a:t>
            </a:r>
          </a:p>
          <a:p>
            <a:endParaRPr lang="en-US" dirty="0" smtClean="0"/>
          </a:p>
        </p:txBody>
      </p:sp>
      <p:sp>
        <p:nvSpPr>
          <p:cNvPr id="5" name="Text Placeholder 4"/>
          <p:cNvSpPr>
            <a:spLocks noGrp="1"/>
          </p:cNvSpPr>
          <p:nvPr>
            <p:ph type="body" sz="quarter" idx="3"/>
          </p:nvPr>
        </p:nvSpPr>
        <p:spPr/>
        <p:txBody>
          <a:bodyPr>
            <a:normAutofit fontScale="92500" lnSpcReduction="20000"/>
          </a:bodyPr>
          <a:lstStyle/>
          <a:p>
            <a:pPr algn="l"/>
            <a:r>
              <a:rPr lang="en-US" b="1" dirty="0" smtClean="0"/>
              <a:t>Least favorite classes</a:t>
            </a:r>
            <a:endParaRPr lang="en-US" b="1" dirty="0"/>
          </a:p>
        </p:txBody>
      </p:sp>
      <p:sp>
        <p:nvSpPr>
          <p:cNvPr id="11" name="Content Placeholder 10"/>
          <p:cNvSpPr>
            <a:spLocks noGrp="1"/>
          </p:cNvSpPr>
          <p:nvPr>
            <p:ph sz="quarter" idx="4"/>
          </p:nvPr>
        </p:nvSpPr>
        <p:spPr/>
        <p:txBody>
          <a:bodyPr>
            <a:normAutofit fontScale="92500"/>
          </a:bodyPr>
          <a:lstStyle/>
          <a:p>
            <a:r>
              <a:rPr lang="en-US" dirty="0" smtClean="0"/>
              <a:t>I didn’t like any math classes, including Calculus, which I had to take at UCSD as a college requirement. </a:t>
            </a:r>
          </a:p>
          <a:p>
            <a:r>
              <a:rPr lang="en-US" dirty="0" smtClean="0"/>
              <a:t>I also didn’t enjoying classes where I could not voice my personal beliefs if they were different than the professor’s </a:t>
            </a:r>
            <a:r>
              <a:rPr lang="en-US" dirty="0" smtClean="0"/>
              <a:t>views</a:t>
            </a:r>
            <a:r>
              <a:rPr lang="en-US" dirty="0" smtClean="0"/>
              <a:t>.</a:t>
            </a:r>
          </a:p>
          <a:p>
            <a:endParaRPr lang="en-US" dirty="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13</a:t>
            </a:fld>
            <a:endParaRPr lang="en-US" dirty="0"/>
          </a:p>
        </p:txBody>
      </p:sp>
    </p:spTree>
    <p:extLst>
      <p:ext uri="{BB962C8B-B14F-4D97-AF65-F5344CB8AC3E}">
        <p14:creationId xmlns:p14="http://schemas.microsoft.com/office/powerpoint/2010/main" val="22104687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800" dirty="0" smtClean="0"/>
              <a:t>College</a:t>
            </a:r>
            <a:endParaRPr lang="en-US" sz="4800" dirty="0"/>
          </a:p>
        </p:txBody>
      </p:sp>
      <p:sp>
        <p:nvSpPr>
          <p:cNvPr id="3" name="Content Placeholder 2"/>
          <p:cNvSpPr>
            <a:spLocks noGrp="1"/>
          </p:cNvSpPr>
          <p:nvPr>
            <p:ph idx="1"/>
          </p:nvPr>
        </p:nvSpPr>
        <p:spPr/>
        <p:txBody>
          <a:bodyPr>
            <a:normAutofit lnSpcReduction="10000"/>
          </a:bodyPr>
          <a:lstStyle/>
          <a:p>
            <a:r>
              <a:rPr lang="en-US" dirty="0" smtClean="0"/>
              <a:t>Jobs I worked while I was in College were:</a:t>
            </a:r>
          </a:p>
          <a:p>
            <a:pPr lvl="1"/>
            <a:r>
              <a:rPr lang="en-US" dirty="0" smtClean="0"/>
              <a:t>I learned quickly that the key to getting a job that I wanted </a:t>
            </a:r>
            <a:r>
              <a:rPr lang="en-US" dirty="0" smtClean="0"/>
              <a:t>was knowing what I actually wanted to do. The best way to figure this out is signing up for internships at various companies.</a:t>
            </a:r>
          </a:p>
          <a:p>
            <a:pPr lvl="2"/>
            <a:r>
              <a:rPr lang="en-US" dirty="0" smtClean="0"/>
              <a:t>As a junior in college, I started to reach out to online publications, such as </a:t>
            </a:r>
            <a:r>
              <a:rPr lang="en-US" dirty="0" err="1" smtClean="0"/>
              <a:t>PoshGlam</a:t>
            </a:r>
            <a:r>
              <a:rPr lang="en-US" dirty="0" smtClean="0"/>
              <a:t>, and asked them how I could work there as a writer. They didn’t have positions available, but needed someone to do outreach on social media, so I did it. Even though it wasn’t something I wanted to do, it was my way to get my foot in the door.</a:t>
            </a:r>
          </a:p>
          <a:p>
            <a:pPr lvl="2"/>
            <a:r>
              <a:rPr lang="en-US" dirty="0" smtClean="0"/>
              <a:t>Through my school’s job board, I interned at </a:t>
            </a:r>
            <a:r>
              <a:rPr lang="en-US" i="1" dirty="0" err="1" smtClean="0"/>
              <a:t>Angeleno</a:t>
            </a:r>
            <a:r>
              <a:rPr lang="en-US" dirty="0" smtClean="0"/>
              <a:t> magazine while I was in college and for a year afterward, which led to a job at the magazine.</a:t>
            </a: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14</a:t>
            </a:fld>
            <a:endParaRPr lang="en-US" dirty="0"/>
          </a:p>
        </p:txBody>
      </p:sp>
    </p:spTree>
    <p:extLst>
      <p:ext uri="{BB962C8B-B14F-4D97-AF65-F5344CB8AC3E}">
        <p14:creationId xmlns:p14="http://schemas.microsoft.com/office/powerpoint/2010/main" val="21522689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800" dirty="0" smtClean="0"/>
              <a:t>College</a:t>
            </a:r>
            <a:endParaRPr lang="en-US" sz="4800" dirty="0"/>
          </a:p>
        </p:txBody>
      </p:sp>
      <p:sp>
        <p:nvSpPr>
          <p:cNvPr id="3" name="Content Placeholder 2"/>
          <p:cNvSpPr>
            <a:spLocks noGrp="1"/>
          </p:cNvSpPr>
          <p:nvPr>
            <p:ph idx="1"/>
          </p:nvPr>
        </p:nvSpPr>
        <p:spPr>
          <a:xfrm>
            <a:off x="762000" y="1447800"/>
            <a:ext cx="7691719" cy="4571999"/>
          </a:xfrm>
        </p:spPr>
        <p:txBody>
          <a:bodyPr>
            <a:normAutofit fontScale="92500" lnSpcReduction="20000"/>
          </a:bodyPr>
          <a:lstStyle/>
          <a:p>
            <a:r>
              <a:rPr lang="en-US" dirty="0" smtClean="0"/>
              <a:t>Things that felt difficult or challenging for me while I was in College were:</a:t>
            </a:r>
          </a:p>
          <a:p>
            <a:pPr lvl="1"/>
            <a:r>
              <a:rPr lang="en-US" dirty="0" smtClean="0"/>
              <a:t>Being far from my family was hard for me during college. It wa</a:t>
            </a:r>
            <a:r>
              <a:rPr lang="en-US" dirty="0" smtClean="0"/>
              <a:t>s the first time I moved away from home.</a:t>
            </a:r>
          </a:p>
          <a:p>
            <a:pPr lvl="1"/>
            <a:r>
              <a:rPr lang="en-US" dirty="0" smtClean="0"/>
              <a:t>I also didn’t get into my top choices for college, which was my goal in high school.</a:t>
            </a:r>
          </a:p>
          <a:p>
            <a:pPr lvl="1"/>
            <a:r>
              <a:rPr lang="en-US" dirty="0" smtClean="0"/>
              <a:t>UCSD was not social enough for me. I joined a sorority and made a lot of new friends, but still missed out on school spirit.</a:t>
            </a:r>
            <a:endParaRPr lang="en-US" dirty="0" smtClean="0"/>
          </a:p>
          <a:p>
            <a:pPr lvl="2"/>
            <a:r>
              <a:rPr lang="en-US" dirty="0" smtClean="0"/>
              <a:t>To overcome these challenges I decided to go back to my main goal during high school, which was to get into UCLA.</a:t>
            </a:r>
          </a:p>
          <a:p>
            <a:pPr lvl="2"/>
            <a:r>
              <a:rPr lang="en-US" dirty="0" smtClean="0"/>
              <a:t>I applied to transfer schools and got into both UCLA and USC. I then had to make a hard decision on whether to leave UCSD, and if so, which school would I go to? </a:t>
            </a: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spTree>
    <p:extLst>
      <p:ext uri="{BB962C8B-B14F-4D97-AF65-F5344CB8AC3E}">
        <p14:creationId xmlns:p14="http://schemas.microsoft.com/office/powerpoint/2010/main" val="36714676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r>
              <a:rPr lang="en-US" sz="4800" dirty="0" smtClean="0"/>
              <a:t>Getting a job after College</a:t>
            </a:r>
            <a:endParaRPr lang="en-US" sz="4800" dirty="0"/>
          </a:p>
        </p:txBody>
      </p:sp>
      <p:sp>
        <p:nvSpPr>
          <p:cNvPr id="3" name="Content Placeholder 2"/>
          <p:cNvSpPr>
            <a:spLocks noGrp="1"/>
          </p:cNvSpPr>
          <p:nvPr>
            <p:ph idx="1"/>
          </p:nvPr>
        </p:nvSpPr>
        <p:spPr/>
        <p:txBody>
          <a:bodyPr/>
          <a:lstStyle/>
          <a:p>
            <a:r>
              <a:rPr lang="en-US" dirty="0" smtClean="0"/>
              <a:t>The top few things I did to ensure I got a good job after college were:</a:t>
            </a:r>
          </a:p>
          <a:p>
            <a:pPr lvl="1"/>
            <a:r>
              <a:rPr lang="en-US" dirty="0" smtClean="0"/>
              <a:t>Deciding what I wanted to do after I graduated based on what I always enjoyed doing, which was writing.</a:t>
            </a:r>
          </a:p>
          <a:p>
            <a:pPr lvl="1"/>
            <a:r>
              <a:rPr lang="en-US" dirty="0" smtClean="0"/>
              <a:t>Figuring out where I wanted to work and applying for internships at those places. </a:t>
            </a:r>
            <a:endParaRPr lang="en-US" dirty="0"/>
          </a:p>
          <a:p>
            <a:pPr lvl="1"/>
            <a:r>
              <a:rPr lang="en-US" dirty="0" smtClean="0"/>
              <a:t>Following up on emails to editors if they didn’t get back to me.</a:t>
            </a:r>
          </a:p>
          <a:p>
            <a:pPr lvl="1"/>
            <a:r>
              <a:rPr lang="en-US" dirty="0" smtClean="0"/>
              <a:t>Having a resume that showed that I took initiative and was serious about working in journalism (I got to use my experience at </a:t>
            </a:r>
            <a:r>
              <a:rPr lang="en-US" dirty="0" err="1" smtClean="0"/>
              <a:t>PoshGlam</a:t>
            </a:r>
            <a:r>
              <a:rPr lang="en-US" dirty="0" smtClean="0"/>
              <a:t> on my resume).</a:t>
            </a: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16</a:t>
            </a:fld>
            <a:endParaRPr lang="en-US" dirty="0"/>
          </a:p>
        </p:txBody>
      </p:sp>
    </p:spTree>
    <p:extLst>
      <p:ext uri="{BB962C8B-B14F-4D97-AF65-F5344CB8AC3E}">
        <p14:creationId xmlns:p14="http://schemas.microsoft.com/office/powerpoint/2010/main" val="2764738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6854" y="5867400"/>
            <a:ext cx="5568106" cy="646331"/>
          </a:xfrm>
          <a:prstGeom prst="rect">
            <a:avLst/>
          </a:prstGeom>
          <a:noFill/>
        </p:spPr>
        <p:txBody>
          <a:bodyPr wrap="none" rtlCol="0">
            <a:spAutoFit/>
          </a:bodyPr>
          <a:lstStyle/>
          <a:p>
            <a:pPr algn="ctr"/>
            <a:r>
              <a:rPr lang="en-US" i="1" dirty="0" smtClean="0"/>
              <a:t>The five editors who helped launch Time Out in Los Angeles. </a:t>
            </a:r>
          </a:p>
          <a:p>
            <a:pPr algn="ctr"/>
            <a:r>
              <a:rPr lang="en-US" i="1" dirty="0" smtClean="0"/>
              <a:t>We are now a staff of eight in LA.</a:t>
            </a:r>
            <a:endParaRPr lang="en-US" i="1" dirty="0"/>
          </a:p>
        </p:txBody>
      </p:sp>
      <p:sp>
        <p:nvSpPr>
          <p:cNvPr id="11" name="Title 1"/>
          <p:cNvSpPr>
            <a:spLocks noGrp="1"/>
          </p:cNvSpPr>
          <p:nvPr>
            <p:ph type="title"/>
          </p:nvPr>
        </p:nvSpPr>
        <p:spPr/>
        <p:txBody>
          <a:bodyPr/>
          <a:lstStyle/>
          <a:p>
            <a:r>
              <a:rPr lang="en-US" sz="4800" dirty="0" smtClean="0"/>
              <a:t>This is </a:t>
            </a:r>
            <a:r>
              <a:rPr lang="en-US" sz="4800" dirty="0" smtClean="0"/>
              <a:t>My </a:t>
            </a:r>
            <a:r>
              <a:rPr lang="en-US" sz="4800" dirty="0"/>
              <a:t>C</a:t>
            </a:r>
            <a:r>
              <a:rPr lang="en-US" sz="4800" dirty="0" smtClean="0"/>
              <a:t>areer</a:t>
            </a:r>
            <a:endParaRPr lang="en-US" sz="4800" dirty="0"/>
          </a:p>
        </p:txBody>
      </p:sp>
      <p:sp>
        <p:nvSpPr>
          <p:cNvPr id="12" name="Content Placeholder 2"/>
          <p:cNvSpPr>
            <a:spLocks noGrp="1"/>
          </p:cNvSpPr>
          <p:nvPr>
            <p:ph idx="1"/>
          </p:nvPr>
        </p:nvSpPr>
        <p:spPr>
          <a:xfrm>
            <a:off x="685800" y="1295400"/>
            <a:ext cx="7691719" cy="4571999"/>
          </a:xfrm>
        </p:spPr>
        <p:txBody>
          <a:bodyPr/>
          <a:lstStyle/>
          <a:p>
            <a:r>
              <a:rPr lang="en-US" dirty="0" smtClean="0"/>
              <a:t>Every day at </a:t>
            </a:r>
            <a:r>
              <a:rPr lang="en-US" dirty="0" smtClean="0"/>
              <a:t>Time Out:</a:t>
            </a:r>
            <a:endParaRPr lang="en-US" dirty="0" smtClean="0"/>
          </a:p>
          <a:p>
            <a:pPr lvl="1"/>
            <a:r>
              <a:rPr lang="en-US" sz="1800" dirty="0" smtClean="0"/>
              <a:t>Time Out is a company that is in 87 cities across the world. </a:t>
            </a:r>
            <a:r>
              <a:rPr lang="en-US" sz="1800" dirty="0" smtClean="0"/>
              <a:t>The company produces city guide books, magazines and websites for tourists and locals to discover the best things to do in each city.</a:t>
            </a:r>
            <a:endParaRPr lang="en-US" sz="1800"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17</a:t>
            </a:fld>
            <a:endParaRPr lang="en-US" dirty="0"/>
          </a:p>
        </p:txBody>
      </p:sp>
      <p:pic>
        <p:nvPicPr>
          <p:cNvPr id="3" name="Picture 2" descr="TOLAlaunc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895600"/>
            <a:ext cx="4419600" cy="2946400"/>
          </a:xfrm>
          <a:prstGeom prst="rect">
            <a:avLst/>
          </a:prstGeom>
        </p:spPr>
      </p:pic>
    </p:spTree>
    <p:extLst>
      <p:ext uri="{BB962C8B-B14F-4D97-AF65-F5344CB8AC3E}">
        <p14:creationId xmlns:p14="http://schemas.microsoft.com/office/powerpoint/2010/main" val="29593281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Time Out </a:t>
            </a:r>
            <a:r>
              <a:rPr lang="en-US" sz="4800" dirty="0"/>
              <a:t>N</a:t>
            </a:r>
            <a:r>
              <a:rPr lang="en-US" sz="4800" dirty="0" smtClean="0"/>
              <a:t>ew York </a:t>
            </a:r>
            <a:br>
              <a:rPr lang="en-US" sz="4800" dirty="0" smtClean="0"/>
            </a:br>
            <a:r>
              <a:rPr lang="en-US" sz="4800" dirty="0" smtClean="0"/>
              <a:t>showing some L.A. Love</a:t>
            </a:r>
            <a:endParaRPr lang="en-US" sz="4800" dirty="0"/>
          </a:p>
        </p:txBody>
      </p:sp>
      <p:pic>
        <p:nvPicPr>
          <p:cNvPr id="4" name="Content Placeholder 3" descr="TONY &lt;3 TOLA.jpeg"/>
          <p:cNvPicPr>
            <a:picLocks noGrp="1" noChangeAspect="1"/>
          </p:cNvPicPr>
          <p:nvPr>
            <p:ph idx="1"/>
          </p:nvPr>
        </p:nvPicPr>
        <p:blipFill>
          <a:blip r:embed="rId2" cstate="print">
            <a:extLst>
              <a:ext uri="{28A0092B-C50C-407E-A947-70E740481C1C}">
                <a14:useLocalDpi xmlns:a14="http://schemas.microsoft.com/office/drawing/2010/main" val="0"/>
              </a:ext>
            </a:extLst>
          </a:blip>
          <a:srcRect t="5427" b="5427"/>
          <a:stretch>
            <a:fillRect/>
          </a:stretch>
        </p:blipFill>
        <p:spPr/>
      </p:pic>
    </p:spTree>
    <p:extLst>
      <p:ext uri="{BB962C8B-B14F-4D97-AF65-F5344CB8AC3E}">
        <p14:creationId xmlns:p14="http://schemas.microsoft.com/office/powerpoint/2010/main" val="1942099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My Career Path</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9201589"/>
              </p:ext>
            </p:extLst>
          </p:nvPr>
        </p:nvGraphicFramePr>
        <p:xfrm>
          <a:off x="762000" y="1143000"/>
          <a:ext cx="769302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19</a:t>
            </a:fld>
            <a:endParaRPr lang="en-US" dirty="0"/>
          </a:p>
        </p:txBody>
      </p:sp>
    </p:spTree>
    <p:extLst>
      <p:ext uri="{BB962C8B-B14F-4D97-AF65-F5344CB8AC3E}">
        <p14:creationId xmlns:p14="http://schemas.microsoft.com/office/powerpoint/2010/main" val="16324489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smtClean="0"/>
              <a:t>My name is </a:t>
            </a:r>
            <a:r>
              <a:rPr lang="en-US" dirty="0" smtClean="0"/>
              <a:t>Ramona Saviss</a:t>
            </a:r>
            <a:r>
              <a:rPr lang="en-US" dirty="0" smtClean="0"/>
              <a:t> </a:t>
            </a:r>
            <a:r>
              <a:rPr lang="en-US" dirty="0" smtClean="0"/>
              <a:t>and I am </a:t>
            </a:r>
            <a:r>
              <a:rPr lang="en-US" dirty="0" smtClean="0"/>
              <a:t>26</a:t>
            </a:r>
            <a:r>
              <a:rPr lang="en-US" dirty="0" smtClean="0"/>
              <a:t> </a:t>
            </a:r>
            <a:r>
              <a:rPr lang="en-US" dirty="0" smtClean="0"/>
              <a:t>years old</a:t>
            </a:r>
            <a:r>
              <a:rPr lang="en-US" dirty="0" smtClean="0"/>
              <a:t>.</a:t>
            </a:r>
            <a:endParaRPr lang="en-US" dirty="0" smtClean="0"/>
          </a:p>
          <a:p>
            <a:pPr algn="ctr"/>
            <a:r>
              <a:rPr lang="en-US" dirty="0" smtClean="0"/>
              <a:t>I work for </a:t>
            </a:r>
            <a:r>
              <a:rPr lang="en-US" dirty="0" smtClean="0"/>
              <a:t>Time Out Los Angeles.</a:t>
            </a:r>
            <a:endParaRPr lang="en-US" dirty="0" smtClean="0"/>
          </a:p>
          <a:p>
            <a:pPr algn="ctr"/>
            <a:r>
              <a:rPr lang="en-US" dirty="0" smtClean="0"/>
              <a:t>Time Out is an international company that writes about cool things to do in cities around the world. I work for Time Out LA and we write about the best ways to explore Los Angeles.</a:t>
            </a:r>
            <a:endParaRPr lang="en-US" dirty="0" smtClean="0"/>
          </a:p>
          <a:p>
            <a:pPr algn="ctr"/>
            <a:r>
              <a:rPr lang="en-US" dirty="0" smtClean="0"/>
              <a:t>My role at </a:t>
            </a:r>
            <a:r>
              <a:rPr lang="en-US" dirty="0" smtClean="0"/>
              <a:t>Time Out</a:t>
            </a:r>
            <a:r>
              <a:rPr lang="en-US" dirty="0" smtClean="0"/>
              <a:t> </a:t>
            </a:r>
            <a:r>
              <a:rPr lang="en-US" dirty="0" smtClean="0"/>
              <a:t>is </a:t>
            </a:r>
            <a:r>
              <a:rPr lang="en-US" dirty="0" smtClean="0"/>
              <a:t>Managing Editor</a:t>
            </a:r>
            <a:endParaRPr lang="en-US" dirty="0" smtClean="0"/>
          </a:p>
          <a:p>
            <a:pPr algn="ctr"/>
            <a:r>
              <a:rPr lang="en-US" dirty="0" smtClean="0"/>
              <a:t>Every </a:t>
            </a:r>
            <a:r>
              <a:rPr lang="en-US" dirty="0" smtClean="0"/>
              <a:t>day I </a:t>
            </a:r>
            <a:r>
              <a:rPr lang="en-US" dirty="0" smtClean="0"/>
              <a:t>write, edit and build features online. I also oversee our internship program, the monthly budget and the editorial calendar of what stories are going up each day.</a:t>
            </a:r>
            <a:endParaRPr lang="en-US" dirty="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2</a:t>
            </a:fld>
            <a:endParaRPr lang="en-US" dirty="0"/>
          </a:p>
        </p:txBody>
      </p:sp>
      <p:sp>
        <p:nvSpPr>
          <p:cNvPr id="4" name="TextBox 3"/>
          <p:cNvSpPr txBox="1"/>
          <p:nvPr/>
        </p:nvSpPr>
        <p:spPr>
          <a:xfrm>
            <a:off x="627017" y="112525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657830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800" dirty="0" smtClean="0"/>
              <a:t>My Career</a:t>
            </a:r>
            <a:endParaRPr lang="en-US" sz="4800" dirty="0"/>
          </a:p>
        </p:txBody>
      </p:sp>
      <p:sp>
        <p:nvSpPr>
          <p:cNvPr id="3" name="Content Placeholder 2"/>
          <p:cNvSpPr>
            <a:spLocks noGrp="1"/>
          </p:cNvSpPr>
          <p:nvPr>
            <p:ph idx="1"/>
          </p:nvPr>
        </p:nvSpPr>
        <p:spPr>
          <a:xfrm>
            <a:off x="762000" y="1295400"/>
            <a:ext cx="7691719" cy="4571999"/>
          </a:xfrm>
        </p:spPr>
        <p:txBody>
          <a:bodyPr>
            <a:normAutofit fontScale="92500" lnSpcReduction="20000"/>
          </a:bodyPr>
          <a:lstStyle/>
          <a:p>
            <a:r>
              <a:rPr lang="en-US" dirty="0" smtClean="0"/>
              <a:t>The first job I had after college was:</a:t>
            </a:r>
          </a:p>
          <a:p>
            <a:pPr lvl="1"/>
            <a:r>
              <a:rPr lang="en-US" dirty="0" smtClean="0"/>
              <a:t>Getting paid to do more at </a:t>
            </a:r>
            <a:r>
              <a:rPr lang="en-US" i="1" dirty="0" err="1" smtClean="0"/>
              <a:t>Angeleno</a:t>
            </a:r>
            <a:r>
              <a:rPr lang="en-US" dirty="0" smtClean="0"/>
              <a:t> magazine, where I interned during college. I took over the “Scene” section of the magazine, where I got to cover different events around Los Angeles.</a:t>
            </a:r>
            <a:endParaRPr lang="en-US" dirty="0" smtClean="0"/>
          </a:p>
          <a:p>
            <a:r>
              <a:rPr lang="en-US" dirty="0" smtClean="0"/>
              <a:t>The worst job I have ever had was:</a:t>
            </a:r>
          </a:p>
          <a:p>
            <a:pPr lvl="1"/>
            <a:r>
              <a:rPr lang="en-US" dirty="0" smtClean="0"/>
              <a:t>Working at 1100 Media. It was a new magazine that was starting out in LA and I heard about them through someone I met at </a:t>
            </a:r>
            <a:r>
              <a:rPr lang="en-US" i="1" dirty="0" err="1" smtClean="0"/>
              <a:t>Angeleno</a:t>
            </a:r>
            <a:r>
              <a:rPr lang="en-US" dirty="0" smtClean="0"/>
              <a:t>. They were very unorganized and I never got to see the final versions of the articles that I wrote. However, I learned how to think on my feet, and take any opportunity that comes my way because you never know when later in your career knowing someone who you met by doing a random job will come in handy, especially when it’s in the same industry. </a:t>
            </a:r>
            <a:endParaRPr lang="en-US" dirty="0" smtClean="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20</a:t>
            </a:fld>
            <a:endParaRPr lang="en-US" dirty="0"/>
          </a:p>
        </p:txBody>
      </p:sp>
    </p:spTree>
    <p:extLst>
      <p:ext uri="{BB962C8B-B14F-4D97-AF65-F5344CB8AC3E}">
        <p14:creationId xmlns:p14="http://schemas.microsoft.com/office/powerpoint/2010/main" val="25385214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800" dirty="0" smtClean="0"/>
              <a:t>My Career</a:t>
            </a:r>
            <a:endParaRPr lang="en-US" sz="4800" dirty="0"/>
          </a:p>
        </p:txBody>
      </p:sp>
      <p:sp>
        <p:nvSpPr>
          <p:cNvPr id="3" name="Content Placeholder 2"/>
          <p:cNvSpPr>
            <a:spLocks noGrp="1"/>
          </p:cNvSpPr>
          <p:nvPr>
            <p:ph idx="1"/>
          </p:nvPr>
        </p:nvSpPr>
        <p:spPr>
          <a:xfrm>
            <a:off x="685800" y="1219200"/>
            <a:ext cx="7691719" cy="4571999"/>
          </a:xfrm>
        </p:spPr>
        <p:txBody>
          <a:bodyPr>
            <a:normAutofit fontScale="85000" lnSpcReduction="10000"/>
          </a:bodyPr>
          <a:lstStyle/>
          <a:p>
            <a:r>
              <a:rPr lang="en-US" dirty="0" smtClean="0"/>
              <a:t>Challenges I have had to overcome throughout my career are:</a:t>
            </a:r>
          </a:p>
          <a:p>
            <a:pPr lvl="1"/>
            <a:r>
              <a:rPr lang="en-US" dirty="0" smtClean="0"/>
              <a:t>My age!</a:t>
            </a:r>
          </a:p>
          <a:p>
            <a:pPr lvl="2"/>
            <a:r>
              <a:rPr lang="en-US" dirty="0" smtClean="0"/>
              <a:t>I was 21 when I became an Assistant Editor at </a:t>
            </a:r>
            <a:r>
              <a:rPr lang="en-US" i="1" dirty="0" err="1" smtClean="0"/>
              <a:t>Angeleno</a:t>
            </a:r>
            <a:r>
              <a:rPr lang="en-US" dirty="0" smtClean="0"/>
              <a:t>, 22 when I started reporting on the red carpet and writing for </a:t>
            </a:r>
            <a:r>
              <a:rPr lang="en-US" i="1" dirty="0" smtClean="0"/>
              <a:t>The Hollywood Reporter, </a:t>
            </a:r>
            <a:r>
              <a:rPr lang="en-US" dirty="0" smtClean="0"/>
              <a:t>24 when I helped launch </a:t>
            </a:r>
            <a:r>
              <a:rPr lang="en-US" i="1" dirty="0" smtClean="0"/>
              <a:t>Time Out in Los </a:t>
            </a:r>
            <a:r>
              <a:rPr lang="en-US" dirty="0" smtClean="0"/>
              <a:t>Angeles and 25 when I became a</a:t>
            </a:r>
            <a:r>
              <a:rPr lang="en-US" dirty="0" smtClean="0"/>
              <a:t> Managing </a:t>
            </a:r>
            <a:r>
              <a:rPr lang="en-US" dirty="0" smtClean="0"/>
              <a:t>Editor at </a:t>
            </a:r>
            <a:r>
              <a:rPr lang="en-US" i="1" dirty="0" smtClean="0"/>
              <a:t>Time Out.</a:t>
            </a:r>
          </a:p>
          <a:p>
            <a:pPr lvl="2"/>
            <a:r>
              <a:rPr lang="en-US" dirty="0" smtClean="0"/>
              <a:t>When people in the industry (editors, writers, publicists, etc.) would find out how young I was, they sometimes wouldn’t take me as seriously due to my age. I learned to conceal it.</a:t>
            </a:r>
            <a:endParaRPr lang="en-US" dirty="0" smtClean="0"/>
          </a:p>
          <a:p>
            <a:pPr lvl="1"/>
            <a:r>
              <a:rPr lang="en-US" dirty="0" smtClean="0"/>
              <a:t>Feeling like I did n</a:t>
            </a:r>
            <a:r>
              <a:rPr lang="en-US" dirty="0" smtClean="0"/>
              <a:t>ot have enough experience </a:t>
            </a:r>
          </a:p>
          <a:p>
            <a:pPr lvl="2"/>
            <a:r>
              <a:rPr lang="en-US" dirty="0" smtClean="0"/>
              <a:t>While I enjoyed writing throughout my life and even wrote the poem for our high school graduation program, I was never a part of the school paper both in high school and college. I didn’t have this experience to put on my resume and was always asked about it when interviewing early on in my career. </a:t>
            </a:r>
          </a:p>
          <a:p>
            <a:pPr lvl="2"/>
            <a:endParaRPr lang="en-US" dirty="0" smtClean="0"/>
          </a:p>
          <a:p>
            <a:pPr lvl="2"/>
            <a:endParaRPr lang="en-US" dirty="0" smtClean="0"/>
          </a:p>
        </p:txBody>
      </p:sp>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21</a:t>
            </a:fld>
            <a:endParaRPr lang="en-US" dirty="0"/>
          </a:p>
        </p:txBody>
      </p:sp>
    </p:spTree>
    <p:extLst>
      <p:ext uri="{BB962C8B-B14F-4D97-AF65-F5344CB8AC3E}">
        <p14:creationId xmlns:p14="http://schemas.microsoft.com/office/powerpoint/2010/main" val="9774840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4000" dirty="0" smtClean="0"/>
              <a:t>Compensation at my company</a:t>
            </a:r>
            <a:endParaRPr lang="en-US" sz="4000" dirty="0"/>
          </a:p>
        </p:txBody>
      </p:sp>
      <p:sp>
        <p:nvSpPr>
          <p:cNvPr id="11" name="Footer Placeholder 10"/>
          <p:cNvSpPr>
            <a:spLocks noGrp="1"/>
          </p:cNvSpPr>
          <p:nvPr>
            <p:ph type="ftr" sz="quarter" idx="11"/>
          </p:nvPr>
        </p:nvSpPr>
        <p:spPr/>
        <p:txBody>
          <a:bodyPr/>
          <a:lstStyle/>
          <a:p>
            <a:r>
              <a:rPr lang="en-US" smtClean="0"/>
              <a:t>Youth Business : ALLIANCE</a:t>
            </a:r>
            <a:endParaRPr lang="en-US" dirty="0" smtClean="0"/>
          </a:p>
        </p:txBody>
      </p:sp>
      <p:sp>
        <p:nvSpPr>
          <p:cNvPr id="12" name="Slide Number Placeholder 11"/>
          <p:cNvSpPr>
            <a:spLocks noGrp="1"/>
          </p:cNvSpPr>
          <p:nvPr>
            <p:ph type="sldNum" sz="quarter" idx="12"/>
          </p:nvPr>
        </p:nvSpPr>
        <p:spPr/>
        <p:txBody>
          <a:bodyPr/>
          <a:lstStyle/>
          <a:p>
            <a:fld id="{83563B19-5B2B-4AAC-A66D-8FF7C83E8865}" type="slidenum">
              <a:rPr lang="en-US" smtClean="0"/>
              <a:pPr/>
              <a:t>22</a:t>
            </a:fld>
            <a:endParaRPr lang="en-US" dirty="0"/>
          </a:p>
        </p:txBody>
      </p:sp>
      <p:grpSp>
        <p:nvGrpSpPr>
          <p:cNvPr id="4" name="Group 3"/>
          <p:cNvGrpSpPr/>
          <p:nvPr/>
        </p:nvGrpSpPr>
        <p:grpSpPr>
          <a:xfrm>
            <a:off x="2309018" y="1600200"/>
            <a:ext cx="4525963" cy="4525963"/>
            <a:chOff x="2309018" y="1600200"/>
            <a:chExt cx="4525963" cy="4525963"/>
          </a:xfrm>
        </p:grpSpPr>
        <p:sp>
          <p:nvSpPr>
            <p:cNvPr id="6" name="Freeform 5"/>
            <p:cNvSpPr/>
            <p:nvPr/>
          </p:nvSpPr>
          <p:spPr>
            <a:xfrm>
              <a:off x="2309018" y="1600200"/>
              <a:ext cx="4525963" cy="4525963"/>
            </a:xfrm>
            <a:custGeom>
              <a:avLst/>
              <a:gdLst>
                <a:gd name="connsiteX0" fmla="*/ 0 w 4525963"/>
                <a:gd name="connsiteY0" fmla="*/ 2262982 h 4525963"/>
                <a:gd name="connsiteX1" fmla="*/ 2262982 w 4525963"/>
                <a:gd name="connsiteY1" fmla="*/ 0 h 4525963"/>
                <a:gd name="connsiteX2" fmla="*/ 4525964 w 4525963"/>
                <a:gd name="connsiteY2" fmla="*/ 2262982 h 4525963"/>
                <a:gd name="connsiteX3" fmla="*/ 2262982 w 4525963"/>
                <a:gd name="connsiteY3" fmla="*/ 4525964 h 4525963"/>
                <a:gd name="connsiteX4" fmla="*/ 0 w 4525963"/>
                <a:gd name="connsiteY4" fmla="*/ 2262982 h 452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963" h="4525963">
                  <a:moveTo>
                    <a:pt x="0" y="2262982"/>
                  </a:moveTo>
                  <a:cubicBezTo>
                    <a:pt x="0" y="1013172"/>
                    <a:pt x="1013172" y="0"/>
                    <a:pt x="2262982" y="0"/>
                  </a:cubicBezTo>
                  <a:cubicBezTo>
                    <a:pt x="3512792" y="0"/>
                    <a:pt x="4525964" y="1013172"/>
                    <a:pt x="4525964" y="2262982"/>
                  </a:cubicBezTo>
                  <a:cubicBezTo>
                    <a:pt x="4525964" y="3512792"/>
                    <a:pt x="3512792" y="4525964"/>
                    <a:pt x="2262982" y="4525964"/>
                  </a:cubicBezTo>
                  <a:cubicBezTo>
                    <a:pt x="1013172" y="4525964"/>
                    <a:pt x="0" y="3512792"/>
                    <a:pt x="0" y="2262982"/>
                  </a:cubicBezTo>
                  <a:close/>
                </a:path>
              </a:pathLst>
            </a:custGeom>
            <a:solidFill>
              <a:schemeClr val="tx1">
                <a:lumMod val="75000"/>
                <a:lumOff val="25000"/>
              </a:schemeClr>
            </a:solidFill>
            <a:ln>
              <a:solidFill>
                <a:schemeClr val="tx1">
                  <a:lumMod val="75000"/>
                  <a:lumOff val="2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15596" tIns="311642" rIns="1715596" bIns="3706115" numCol="1" spcCol="1270" anchor="ctr" anchorCtr="0">
              <a:noAutofit/>
            </a:bodyPr>
            <a:lstStyle/>
            <a:p>
              <a:pPr lvl="0" algn="ctr" defTabSz="533400">
                <a:lnSpc>
                  <a:spcPct val="90000"/>
                </a:lnSpc>
                <a:spcBef>
                  <a:spcPct val="0"/>
                </a:spcBef>
                <a:spcAft>
                  <a:spcPct val="35000"/>
                </a:spcAft>
              </a:pPr>
              <a:r>
                <a:rPr lang="en-US" sz="1200" dirty="0" smtClean="0">
                  <a:solidFill>
                    <a:schemeClr val="bg1"/>
                  </a:solidFill>
                </a:rPr>
                <a:t>Executives </a:t>
              </a:r>
              <a:r>
                <a:rPr lang="en-US" sz="1200" kern="1200" dirty="0" smtClean="0">
                  <a:solidFill>
                    <a:schemeClr val="bg1"/>
                  </a:solidFill>
                </a:rPr>
                <a:t>($</a:t>
              </a:r>
              <a:r>
                <a:rPr lang="en-US" sz="1200" dirty="0" smtClean="0">
                  <a:solidFill>
                    <a:schemeClr val="bg1"/>
                  </a:solidFill>
                </a:rPr>
                <a:t>100</a:t>
              </a:r>
              <a:r>
                <a:rPr lang="en-US" sz="1200" kern="1200" dirty="0" smtClean="0">
                  <a:solidFill>
                    <a:schemeClr val="bg1"/>
                  </a:solidFill>
                </a:rPr>
                <a:t>K</a:t>
              </a:r>
              <a:r>
                <a:rPr lang="en-US" sz="1200" kern="1200" dirty="0" smtClean="0">
                  <a:solidFill>
                    <a:schemeClr val="bg1"/>
                  </a:solidFill>
                </a:rPr>
                <a:t>)</a:t>
              </a:r>
              <a:endParaRPr lang="en-US" sz="1200" kern="1200" dirty="0">
                <a:solidFill>
                  <a:schemeClr val="bg1"/>
                </a:solidFill>
              </a:endParaRPr>
            </a:p>
          </p:txBody>
        </p:sp>
        <p:sp>
          <p:nvSpPr>
            <p:cNvPr id="8" name="Freeform 7"/>
            <p:cNvSpPr/>
            <p:nvPr/>
          </p:nvSpPr>
          <p:spPr>
            <a:xfrm>
              <a:off x="2761614" y="2505392"/>
              <a:ext cx="3620770" cy="3620770"/>
            </a:xfrm>
            <a:custGeom>
              <a:avLst/>
              <a:gdLst>
                <a:gd name="connsiteX0" fmla="*/ 0 w 3620770"/>
                <a:gd name="connsiteY0" fmla="*/ 1810385 h 3620770"/>
                <a:gd name="connsiteX1" fmla="*/ 1810385 w 3620770"/>
                <a:gd name="connsiteY1" fmla="*/ 0 h 3620770"/>
                <a:gd name="connsiteX2" fmla="*/ 3620770 w 3620770"/>
                <a:gd name="connsiteY2" fmla="*/ 1810385 h 3620770"/>
                <a:gd name="connsiteX3" fmla="*/ 1810385 w 3620770"/>
                <a:gd name="connsiteY3" fmla="*/ 3620770 h 3620770"/>
                <a:gd name="connsiteX4" fmla="*/ 0 w 3620770"/>
                <a:gd name="connsiteY4" fmla="*/ 1810385 h 362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770" h="3620770">
                  <a:moveTo>
                    <a:pt x="0" y="1810385"/>
                  </a:moveTo>
                  <a:cubicBezTo>
                    <a:pt x="0" y="810537"/>
                    <a:pt x="810537" y="0"/>
                    <a:pt x="1810385" y="0"/>
                  </a:cubicBezTo>
                  <a:cubicBezTo>
                    <a:pt x="2810233" y="0"/>
                    <a:pt x="3620770" y="810537"/>
                    <a:pt x="3620770" y="1810385"/>
                  </a:cubicBezTo>
                  <a:cubicBezTo>
                    <a:pt x="3620770" y="2810233"/>
                    <a:pt x="2810233" y="3620770"/>
                    <a:pt x="1810385" y="3620770"/>
                  </a:cubicBezTo>
                  <a:cubicBezTo>
                    <a:pt x="810537" y="3620770"/>
                    <a:pt x="0" y="2810233"/>
                    <a:pt x="0" y="1810385"/>
                  </a:cubicBezTo>
                  <a:close/>
                </a:path>
              </a:pathLst>
            </a:custGeom>
            <a:solidFill>
              <a:schemeClr val="tx1">
                <a:lumMod val="65000"/>
                <a:lumOff val="3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63000" tIns="302590" rIns="1262999" bIns="283713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Management </a:t>
              </a:r>
              <a:endParaRPr lang="en-US" sz="1200" kern="1200" dirty="0" smtClean="0">
                <a:solidFill>
                  <a:schemeClr val="bg1"/>
                </a:solidFill>
              </a:endParaRPr>
            </a:p>
            <a:p>
              <a:pPr lvl="0" algn="ctr" defTabSz="533400">
                <a:lnSpc>
                  <a:spcPct val="90000"/>
                </a:lnSpc>
                <a:spcBef>
                  <a:spcPct val="0"/>
                </a:spcBef>
                <a:spcAft>
                  <a:spcPct val="35000"/>
                </a:spcAft>
              </a:pPr>
              <a:r>
                <a:rPr lang="en-US" sz="1200" kern="1200" dirty="0" smtClean="0">
                  <a:solidFill>
                    <a:schemeClr val="bg1"/>
                  </a:solidFill>
                </a:rPr>
                <a:t>(</a:t>
              </a:r>
              <a:r>
                <a:rPr lang="en-US" sz="1200" kern="1200" dirty="0" smtClean="0">
                  <a:solidFill>
                    <a:schemeClr val="bg1"/>
                  </a:solidFill>
                </a:rPr>
                <a:t>$</a:t>
              </a:r>
              <a:r>
                <a:rPr lang="en-US" sz="1200" dirty="0" smtClean="0">
                  <a:solidFill>
                    <a:schemeClr val="bg1"/>
                  </a:solidFill>
                </a:rPr>
                <a:t>50</a:t>
              </a:r>
              <a:r>
                <a:rPr lang="en-US" sz="1200" kern="1200" dirty="0" smtClean="0">
                  <a:solidFill>
                    <a:schemeClr val="bg1"/>
                  </a:solidFill>
                </a:rPr>
                <a:t>-80K</a:t>
              </a:r>
              <a:r>
                <a:rPr lang="en-US" sz="1200" kern="1200" dirty="0" smtClean="0">
                  <a:solidFill>
                    <a:schemeClr val="bg1"/>
                  </a:solidFill>
                </a:rPr>
                <a:t>)</a:t>
              </a:r>
              <a:endParaRPr lang="en-US" sz="1200" kern="1200" dirty="0">
                <a:solidFill>
                  <a:schemeClr val="bg1"/>
                </a:solidFill>
              </a:endParaRPr>
            </a:p>
          </p:txBody>
        </p:sp>
        <p:sp>
          <p:nvSpPr>
            <p:cNvPr id="9" name="Freeform 8"/>
            <p:cNvSpPr/>
            <p:nvPr/>
          </p:nvSpPr>
          <p:spPr>
            <a:xfrm>
              <a:off x="3214211" y="3410585"/>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tx1">
                <a:lumMod val="50000"/>
                <a:lumOff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10403" tIns="289012" rIns="810403" bIns="1986248"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Associate Editors</a:t>
              </a:r>
              <a:endParaRPr lang="en-US" sz="1200" kern="1200" dirty="0" smtClean="0">
                <a:solidFill>
                  <a:schemeClr val="bg1"/>
                </a:solidFill>
              </a:endParaRPr>
            </a:p>
            <a:p>
              <a:pPr lvl="0" algn="ctr" defTabSz="533400">
                <a:lnSpc>
                  <a:spcPct val="90000"/>
                </a:lnSpc>
                <a:spcBef>
                  <a:spcPct val="0"/>
                </a:spcBef>
                <a:spcAft>
                  <a:spcPct val="35000"/>
                </a:spcAft>
              </a:pPr>
              <a:r>
                <a:rPr lang="en-US" sz="1200" kern="1200" dirty="0" smtClean="0">
                  <a:solidFill>
                    <a:schemeClr val="bg1"/>
                  </a:solidFill>
                </a:rPr>
                <a:t>(</a:t>
              </a:r>
              <a:r>
                <a:rPr lang="en-US" sz="1200" kern="1200" dirty="0" smtClean="0">
                  <a:solidFill>
                    <a:schemeClr val="bg1"/>
                  </a:solidFill>
                </a:rPr>
                <a:t>$35-45K</a:t>
              </a:r>
              <a:r>
                <a:rPr lang="en-US" sz="1200" kern="1200" dirty="0" smtClean="0">
                  <a:solidFill>
                    <a:schemeClr val="bg1"/>
                  </a:solidFill>
                </a:rPr>
                <a:t>)</a:t>
              </a:r>
              <a:endParaRPr lang="en-US" sz="1200" kern="1200" dirty="0">
                <a:solidFill>
                  <a:schemeClr val="bg1"/>
                </a:solidFill>
              </a:endParaRPr>
            </a:p>
          </p:txBody>
        </p:sp>
        <p:sp>
          <p:nvSpPr>
            <p:cNvPr id="10" name="Freeform 9"/>
            <p:cNvSpPr/>
            <p:nvPr/>
          </p:nvSpPr>
          <p:spPr>
            <a:xfrm>
              <a:off x="3666807" y="4315777"/>
              <a:ext cx="1810385" cy="1810385"/>
            </a:xfrm>
            <a:custGeom>
              <a:avLst/>
              <a:gdLst>
                <a:gd name="connsiteX0" fmla="*/ 0 w 1810385"/>
                <a:gd name="connsiteY0" fmla="*/ 905193 h 1810385"/>
                <a:gd name="connsiteX1" fmla="*/ 905193 w 1810385"/>
                <a:gd name="connsiteY1" fmla="*/ 0 h 1810385"/>
                <a:gd name="connsiteX2" fmla="*/ 1810386 w 1810385"/>
                <a:gd name="connsiteY2" fmla="*/ 905193 h 1810385"/>
                <a:gd name="connsiteX3" fmla="*/ 905193 w 1810385"/>
                <a:gd name="connsiteY3" fmla="*/ 1810386 h 1810385"/>
                <a:gd name="connsiteX4" fmla="*/ 0 w 1810385"/>
                <a:gd name="connsiteY4" fmla="*/ 905193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385" h="1810385">
                  <a:moveTo>
                    <a:pt x="0" y="905193"/>
                  </a:moveTo>
                  <a:cubicBezTo>
                    <a:pt x="0" y="405269"/>
                    <a:pt x="405269" y="0"/>
                    <a:pt x="905193" y="0"/>
                  </a:cubicBezTo>
                  <a:cubicBezTo>
                    <a:pt x="1405117" y="0"/>
                    <a:pt x="1810386" y="405269"/>
                    <a:pt x="1810386" y="905193"/>
                  </a:cubicBezTo>
                  <a:cubicBezTo>
                    <a:pt x="1810386" y="1405117"/>
                    <a:pt x="1405117" y="1810386"/>
                    <a:pt x="905193" y="1810386"/>
                  </a:cubicBezTo>
                  <a:cubicBezTo>
                    <a:pt x="405269" y="1810386"/>
                    <a:pt x="0" y="1405117"/>
                    <a:pt x="0" y="905193"/>
                  </a:cubicBezTo>
                  <a:close/>
                </a:path>
              </a:pathLst>
            </a:custGeom>
            <a:solidFill>
              <a:schemeClr val="bg1">
                <a:lumMod val="6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50469" tIns="537941" rIns="350469" bIns="537940" numCol="1" spcCol="1270" anchor="ctr" anchorCtr="0">
              <a:noAutofit/>
            </a:bodyPr>
            <a:lstStyle/>
            <a:p>
              <a:pPr lvl="0" algn="ctr" defTabSz="533400">
                <a:lnSpc>
                  <a:spcPct val="90000"/>
                </a:lnSpc>
                <a:spcBef>
                  <a:spcPct val="0"/>
                </a:spcBef>
                <a:spcAft>
                  <a:spcPct val="35000"/>
                </a:spcAft>
              </a:pPr>
              <a:r>
                <a:rPr lang="en-US" sz="1200" kern="1200" dirty="0" smtClean="0">
                  <a:ln w="18415" cmpd="sng">
                    <a:solidFill>
                      <a:srgbClr val="FFFFFF"/>
                    </a:solidFill>
                    <a:prstDash val="solid"/>
                  </a:ln>
                  <a:solidFill>
                    <a:srgbClr val="800000"/>
                  </a:solidFill>
                  <a:effectLst>
                    <a:outerShdw blurRad="63500" dir="3600000" algn="tl" rotWithShape="0">
                      <a:srgbClr val="000000">
                        <a:alpha val="70000"/>
                      </a:srgbClr>
                    </a:outerShdw>
                  </a:effectLst>
                </a:rPr>
                <a:t>Assistant Editors</a:t>
              </a:r>
              <a:endParaRPr lang="en-US" sz="1200" kern="1200" dirty="0" smtClean="0">
                <a:ln w="18415" cmpd="sng">
                  <a:solidFill>
                    <a:srgbClr val="FFFFFF"/>
                  </a:solidFill>
                  <a:prstDash val="solid"/>
                </a:ln>
                <a:solidFill>
                  <a:srgbClr val="800000"/>
                </a:solidFill>
                <a:effectLst>
                  <a:outerShdw blurRad="63500" dir="3600000" algn="tl" rotWithShape="0">
                    <a:srgbClr val="000000">
                      <a:alpha val="70000"/>
                    </a:srgbClr>
                  </a:outerShdw>
                </a:effectLst>
              </a:endParaRPr>
            </a:p>
            <a:p>
              <a:pPr lvl="0" algn="ctr" defTabSz="533400">
                <a:lnSpc>
                  <a:spcPct val="90000"/>
                </a:lnSpc>
                <a:spcBef>
                  <a:spcPct val="0"/>
                </a:spcBef>
                <a:spcAft>
                  <a:spcPct val="35000"/>
                </a:spcAft>
              </a:pPr>
              <a:r>
                <a:rPr lang="en-US" sz="1200" kern="1200" dirty="0" smtClean="0">
                  <a:ln w="18415" cmpd="sng">
                    <a:solidFill>
                      <a:srgbClr val="FFFFFF"/>
                    </a:solidFill>
                    <a:prstDash val="solid"/>
                  </a:ln>
                  <a:solidFill>
                    <a:srgbClr val="800000"/>
                  </a:solidFill>
                  <a:effectLst>
                    <a:outerShdw blurRad="63500" dir="3600000" algn="tl" rotWithShape="0">
                      <a:srgbClr val="000000">
                        <a:alpha val="70000"/>
                      </a:srgbClr>
                    </a:outerShdw>
                  </a:effectLst>
                </a:rPr>
                <a:t>(</a:t>
              </a:r>
              <a:r>
                <a:rPr lang="en-US" sz="1200" kern="1200" dirty="0" smtClean="0">
                  <a:ln w="18415" cmpd="sng">
                    <a:solidFill>
                      <a:srgbClr val="FFFFFF"/>
                    </a:solidFill>
                    <a:prstDash val="solid"/>
                  </a:ln>
                  <a:solidFill>
                    <a:srgbClr val="800000"/>
                  </a:solidFill>
                  <a:effectLst>
                    <a:outerShdw blurRad="63500" dir="3600000" algn="tl" rotWithShape="0">
                      <a:srgbClr val="000000">
                        <a:alpha val="70000"/>
                      </a:srgbClr>
                    </a:outerShdw>
                  </a:effectLst>
                </a:rPr>
                <a:t>$</a:t>
              </a:r>
              <a:r>
                <a:rPr lang="en-US" sz="1200" dirty="0" smtClean="0">
                  <a:ln w="18415" cmpd="sng">
                    <a:solidFill>
                      <a:srgbClr val="FFFFFF"/>
                    </a:solidFill>
                    <a:prstDash val="solid"/>
                  </a:ln>
                  <a:solidFill>
                    <a:srgbClr val="800000"/>
                  </a:solidFill>
                  <a:effectLst>
                    <a:outerShdw blurRad="63500" dir="3600000" algn="tl" rotWithShape="0">
                      <a:srgbClr val="000000">
                        <a:alpha val="70000"/>
                      </a:srgbClr>
                    </a:outerShdw>
                  </a:effectLst>
                </a:rPr>
                <a:t>25-35</a:t>
              </a:r>
              <a:r>
                <a:rPr lang="en-US" sz="1200" kern="1200" dirty="0" smtClean="0">
                  <a:ln w="18415" cmpd="sng">
                    <a:solidFill>
                      <a:srgbClr val="FFFFFF"/>
                    </a:solidFill>
                    <a:prstDash val="solid"/>
                  </a:ln>
                  <a:solidFill>
                    <a:srgbClr val="800000"/>
                  </a:solidFill>
                  <a:effectLst>
                    <a:outerShdw blurRad="63500" dir="3600000" algn="tl" rotWithShape="0">
                      <a:srgbClr val="000000">
                        <a:alpha val="70000"/>
                      </a:srgbClr>
                    </a:outerShdw>
                  </a:effectLst>
                </a:rPr>
                <a:t>K</a:t>
              </a:r>
              <a:r>
                <a:rPr lang="en-US" sz="1200" kern="1200" dirty="0" smtClean="0">
                  <a:ln w="18415" cmpd="sng">
                    <a:solidFill>
                      <a:srgbClr val="FFFFFF"/>
                    </a:solidFill>
                    <a:prstDash val="solid"/>
                  </a:ln>
                  <a:solidFill>
                    <a:srgbClr val="800000"/>
                  </a:solidFill>
                  <a:effectLst>
                    <a:outerShdw blurRad="63500" dir="3600000" algn="tl" rotWithShape="0">
                      <a:srgbClr val="000000">
                        <a:alpha val="70000"/>
                      </a:srgbClr>
                    </a:outerShdw>
                  </a:effectLst>
                </a:rPr>
                <a:t>)</a:t>
              </a:r>
              <a:endParaRPr lang="en-US" sz="1200" kern="1200" dirty="0">
                <a:ln w="18415" cmpd="sng">
                  <a:solidFill>
                    <a:srgbClr val="FFFFFF"/>
                  </a:solidFill>
                  <a:prstDash val="solid"/>
                </a:ln>
                <a:solidFill>
                  <a:srgbClr val="800000"/>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0748959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800" dirty="0" smtClean="0"/>
              <a:t>More than just work</a:t>
            </a:r>
            <a:endParaRPr lang="en-US" sz="4800" dirty="0"/>
          </a:p>
        </p:txBody>
      </p:sp>
      <p:sp>
        <p:nvSpPr>
          <p:cNvPr id="3" name="Content Placeholder 2"/>
          <p:cNvSpPr>
            <a:spLocks noGrp="1"/>
          </p:cNvSpPr>
          <p:nvPr>
            <p:ph idx="1"/>
          </p:nvPr>
        </p:nvSpPr>
        <p:spPr>
          <a:xfrm>
            <a:off x="685800" y="1295400"/>
            <a:ext cx="7691719" cy="4571999"/>
          </a:xfrm>
        </p:spPr>
        <p:txBody>
          <a:bodyPr>
            <a:normAutofit lnSpcReduction="10000"/>
          </a:bodyPr>
          <a:lstStyle/>
          <a:p>
            <a:r>
              <a:rPr lang="en-US" dirty="0" smtClean="0"/>
              <a:t>When I am not at work I like to:</a:t>
            </a:r>
          </a:p>
          <a:p>
            <a:pPr lvl="1"/>
            <a:r>
              <a:rPr lang="en-US" dirty="0" smtClean="0"/>
              <a:t>Workout (</a:t>
            </a:r>
            <a:r>
              <a:rPr lang="en-US" dirty="0" smtClean="0"/>
              <a:t>I enjoy going on walks/runs with my fiancé.</a:t>
            </a:r>
            <a:r>
              <a:rPr lang="en-US" dirty="0" smtClean="0"/>
              <a:t>)</a:t>
            </a:r>
          </a:p>
          <a:p>
            <a:pPr lvl="1"/>
            <a:r>
              <a:rPr lang="en-US" dirty="0" smtClean="0"/>
              <a:t>Travel (I love to travel internationally and road trips!)</a:t>
            </a:r>
          </a:p>
          <a:p>
            <a:pPr lvl="1"/>
            <a:r>
              <a:rPr lang="en-US" dirty="0" smtClean="0"/>
              <a:t>Volunteering (I volunteer at bone marrow drives.)</a:t>
            </a:r>
          </a:p>
          <a:p>
            <a:pPr lvl="1"/>
            <a:r>
              <a:rPr lang="en-US" dirty="0" smtClean="0"/>
              <a:t>Fundraising (I like to help fundraise for the Leukemia Lymphoma Society and was nominated as one of their Women of the Year in 2013 and raised $28k (my goal was $1000 total)!!!!!</a:t>
            </a:r>
          </a:p>
          <a:p>
            <a:pPr lvl="1"/>
            <a:r>
              <a:rPr lang="en-US" dirty="0" smtClean="0"/>
              <a:t>Spend time with my friends, family and my fiancé.</a:t>
            </a:r>
          </a:p>
          <a:p>
            <a:pPr lvl="1"/>
            <a:r>
              <a:rPr lang="en-US" dirty="0" smtClean="0"/>
              <a:t>Go to Lakers and Dodgers games! </a:t>
            </a:r>
          </a:p>
          <a:p>
            <a:pPr lvl="2"/>
            <a:r>
              <a:rPr lang="en-US" i="1" dirty="0" smtClean="0"/>
              <a:t>If you couldn’t tell by now, I LOVE L.A.</a:t>
            </a:r>
          </a:p>
          <a:p>
            <a:pPr lvl="1"/>
            <a:endParaRPr lang="en-US" dirty="0" smtClean="0"/>
          </a:p>
          <a:p>
            <a:pPr lvl="1"/>
            <a:endParaRPr lang="en-US" dirty="0" smtClean="0"/>
          </a:p>
          <a:p>
            <a:pPr lvl="1"/>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23</a:t>
            </a:fld>
            <a:endParaRPr lang="en-US" dirty="0"/>
          </a:p>
        </p:txBody>
      </p:sp>
    </p:spTree>
    <p:extLst>
      <p:ext uri="{BB962C8B-B14F-4D97-AF65-F5344CB8AC3E}">
        <p14:creationId xmlns:p14="http://schemas.microsoft.com/office/powerpoint/2010/main" val="35441139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800" dirty="0" smtClean="0"/>
              <a:t>Do it all over again?</a:t>
            </a:r>
            <a:endParaRPr lang="en-US" sz="4800" dirty="0"/>
          </a:p>
        </p:txBody>
      </p:sp>
      <p:sp>
        <p:nvSpPr>
          <p:cNvPr id="3" name="Content Placeholder 2"/>
          <p:cNvSpPr>
            <a:spLocks noGrp="1"/>
          </p:cNvSpPr>
          <p:nvPr>
            <p:ph idx="1"/>
          </p:nvPr>
        </p:nvSpPr>
        <p:spPr/>
        <p:txBody>
          <a:bodyPr>
            <a:normAutofit lnSpcReduction="10000"/>
          </a:bodyPr>
          <a:lstStyle/>
          <a:p>
            <a:r>
              <a:rPr lang="en-US" dirty="0" smtClean="0"/>
              <a:t>If I could talk to my high school self, what would I say?</a:t>
            </a:r>
          </a:p>
          <a:p>
            <a:pPr lvl="1"/>
            <a:r>
              <a:rPr lang="en-US" dirty="0" smtClean="0"/>
              <a:t>Be proactive and volunteer to take on more when possible, you never know where new doors will open for you.</a:t>
            </a:r>
            <a:endParaRPr lang="en-US" dirty="0" smtClean="0"/>
          </a:p>
          <a:p>
            <a:pPr lvl="1"/>
            <a:r>
              <a:rPr lang="en-US" dirty="0" smtClean="0"/>
              <a:t>Ask A LOT of questions, it’s never bad to ask too many questions.</a:t>
            </a:r>
          </a:p>
          <a:p>
            <a:pPr lvl="1"/>
            <a:r>
              <a:rPr lang="en-US" dirty="0" smtClean="0"/>
              <a:t>Go after what you believe in and what you enjoy doing.</a:t>
            </a:r>
          </a:p>
          <a:p>
            <a:pPr lvl="1"/>
            <a:r>
              <a:rPr lang="en-US" dirty="0" smtClean="0"/>
              <a:t>Anything you set your mind to and set as a goal, you could achieve—so </a:t>
            </a:r>
            <a:r>
              <a:rPr lang="en-US" b="1" dirty="0" smtClean="0"/>
              <a:t>dream big </a:t>
            </a:r>
            <a:r>
              <a:rPr lang="en-US" dirty="0" smtClean="0"/>
              <a:t>and </a:t>
            </a:r>
            <a:r>
              <a:rPr lang="en-US" b="1" dirty="0" smtClean="0"/>
              <a:t>work hard</a:t>
            </a:r>
            <a:r>
              <a:rPr lang="en-US" dirty="0" smtClean="0"/>
              <a:t>.</a:t>
            </a:r>
          </a:p>
          <a:p>
            <a:pPr lvl="1"/>
            <a:r>
              <a:rPr lang="en-US" dirty="0" smtClean="0"/>
              <a:t>Oh, and don’t wear that purple dress to prom. ;) </a:t>
            </a: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24</a:t>
            </a:fld>
            <a:endParaRPr lang="en-US" dirty="0"/>
          </a:p>
        </p:txBody>
      </p:sp>
    </p:spTree>
    <p:extLst>
      <p:ext uri="{BB962C8B-B14F-4D97-AF65-F5344CB8AC3E}">
        <p14:creationId xmlns:p14="http://schemas.microsoft.com/office/powerpoint/2010/main" val="12520506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QUESTIONS &amp; ANSWERS</a:t>
            </a:r>
            <a:endParaRPr lang="en-US" sz="4400" dirty="0">
              <a:solidFill>
                <a:srgbClr val="AAEC39"/>
              </a:solidFill>
            </a:endParaRPr>
          </a:p>
        </p:txBody>
      </p:sp>
      <p:pic>
        <p:nvPicPr>
          <p:cNvPr id="4" name="Content Placeholder 3" descr="question-answer.jpg"/>
          <p:cNvPicPr>
            <a:picLocks noGrp="1" noChangeAspect="1"/>
          </p:cNvPicPr>
          <p:nvPr>
            <p:ph idx="1"/>
          </p:nvPr>
        </p:nvPicPr>
        <p:blipFill>
          <a:blip r:embed="rId2">
            <a:extLst>
              <a:ext uri="{28A0092B-C50C-407E-A947-70E740481C1C}">
                <a14:useLocalDpi xmlns:a14="http://schemas.microsoft.com/office/drawing/2010/main" val="0"/>
              </a:ext>
            </a:extLst>
          </a:blip>
          <a:srcRect t="11658" b="11658"/>
          <a:stretch>
            <a:fillRect/>
          </a:stretch>
        </p:blipFill>
        <p:spPr>
          <a:xfrm>
            <a:off x="1143000" y="1447800"/>
            <a:ext cx="7046260" cy="4188335"/>
          </a:xfrm>
        </p:spPr>
      </p:pic>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25</a:t>
            </a:fld>
            <a:endParaRPr lang="en-US" dirty="0"/>
          </a:p>
        </p:txBody>
      </p:sp>
    </p:spTree>
    <p:extLst>
      <p:ext uri="{BB962C8B-B14F-4D97-AF65-F5344CB8AC3E}">
        <p14:creationId xmlns:p14="http://schemas.microsoft.com/office/powerpoint/2010/main" val="1362185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childhood</a:t>
            </a:r>
            <a:endParaRPr lang="en-US" dirty="0"/>
          </a:p>
        </p:txBody>
      </p:sp>
      <p:pic>
        <p:nvPicPr>
          <p:cNvPr id="5" name="Content Placeholder 4" descr="Screen Shot 2015-04-27 at 10.12.15 AM.png"/>
          <p:cNvPicPr>
            <a:picLocks noGrp="1" noChangeAspect="1"/>
          </p:cNvPicPr>
          <p:nvPr>
            <p:ph sz="half" idx="1"/>
          </p:nvPr>
        </p:nvPicPr>
        <p:blipFill>
          <a:blip r:embed="rId2">
            <a:extLst>
              <a:ext uri="{28A0092B-C50C-407E-A947-70E740481C1C}">
                <a14:useLocalDpi xmlns:a14="http://schemas.microsoft.com/office/drawing/2010/main" val="0"/>
              </a:ext>
            </a:extLst>
          </a:blip>
          <a:srcRect l="10159" r="10159"/>
          <a:stretch>
            <a:fillRect/>
          </a:stretch>
        </p:blipFill>
        <p:spPr/>
      </p:pic>
      <p:sp>
        <p:nvSpPr>
          <p:cNvPr id="13" name="Footer Placeholder 12"/>
          <p:cNvSpPr>
            <a:spLocks noGrp="1"/>
          </p:cNvSpPr>
          <p:nvPr>
            <p:ph type="ftr" sz="quarter" idx="11"/>
          </p:nvPr>
        </p:nvSpPr>
        <p:spPr/>
        <p:txBody>
          <a:bodyPr/>
          <a:lstStyle/>
          <a:p>
            <a:r>
              <a:rPr lang="en-US" smtClean="0"/>
              <a:t>Youth Business : ALLIANCE</a:t>
            </a:r>
            <a:endParaRPr lang="en-US" dirty="0" smtClean="0"/>
          </a:p>
        </p:txBody>
      </p:sp>
      <p:sp>
        <p:nvSpPr>
          <p:cNvPr id="14" name="Slide Number Placeholder 13"/>
          <p:cNvSpPr>
            <a:spLocks noGrp="1"/>
          </p:cNvSpPr>
          <p:nvPr>
            <p:ph type="sldNum" sz="quarter" idx="12"/>
          </p:nvPr>
        </p:nvSpPr>
        <p:spPr/>
        <p:txBody>
          <a:bodyPr/>
          <a:lstStyle/>
          <a:p>
            <a:fld id="{83563B19-5B2B-4AAC-A66D-8FF7C83E8865}" type="slidenum">
              <a:rPr lang="en-US" smtClean="0"/>
              <a:pPr/>
              <a:t>3</a:t>
            </a:fld>
            <a:endParaRPr lang="en-US" dirty="0"/>
          </a:p>
        </p:txBody>
      </p:sp>
      <p:sp>
        <p:nvSpPr>
          <p:cNvPr id="9" name="Content Placeholder 2"/>
          <p:cNvSpPr txBox="1">
            <a:spLocks/>
          </p:cNvSpPr>
          <p:nvPr/>
        </p:nvSpPr>
        <p:spPr>
          <a:xfrm>
            <a:off x="5334000" y="1477928"/>
            <a:ext cx="3352800" cy="362747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I was </a:t>
            </a:r>
            <a:r>
              <a:rPr lang="en-US" sz="2400" dirty="0" smtClean="0">
                <a:solidFill>
                  <a:schemeClr val="tx1">
                    <a:lumMod val="50000"/>
                    <a:lumOff val="50000"/>
                  </a:schemeClr>
                </a:solidFill>
                <a:latin typeface="Avenir Roman"/>
                <a:cs typeface="Avenir Roman"/>
              </a:rPr>
              <a:t>born and raised </a:t>
            </a:r>
            <a:r>
              <a:rPr lang="en-US" sz="2400" dirty="0" smtClean="0">
                <a:solidFill>
                  <a:schemeClr val="tx1">
                    <a:lumMod val="50000"/>
                    <a:lumOff val="50000"/>
                  </a:schemeClr>
                </a:solidFill>
                <a:latin typeface="Avenir Roman"/>
                <a:cs typeface="Avenir Roman"/>
              </a:rPr>
              <a:t>in </a:t>
            </a:r>
            <a:r>
              <a:rPr lang="en-US" sz="2400" dirty="0" smtClean="0">
                <a:solidFill>
                  <a:schemeClr val="tx1">
                    <a:lumMod val="50000"/>
                    <a:lumOff val="50000"/>
                  </a:schemeClr>
                </a:solidFill>
                <a:latin typeface="Avenir Roman"/>
                <a:cs typeface="Avenir Roman"/>
              </a:rPr>
              <a:t>Los Angeles to immigrant parents.</a:t>
            </a:r>
          </a:p>
          <a:p>
            <a:r>
              <a:rPr lang="en-US" sz="2400" dirty="0" smtClean="0">
                <a:solidFill>
                  <a:schemeClr val="tx1">
                    <a:lumMod val="50000"/>
                    <a:lumOff val="50000"/>
                  </a:schemeClr>
                </a:solidFill>
                <a:latin typeface="Avenir Roman"/>
                <a:cs typeface="Avenir Roman"/>
              </a:rPr>
              <a:t>My mom and dad both fled Iran as teenagers because they were Jewish and it wasn’t safe for them. They had to leave their families behind and start a new life in the U.S. </a:t>
            </a:r>
            <a:endParaRPr lang="en-US" sz="2400" dirty="0">
              <a:solidFill>
                <a:schemeClr val="tx1">
                  <a:lumMod val="50000"/>
                  <a:lumOff val="50000"/>
                </a:schemeClr>
              </a:solidFill>
              <a:latin typeface="Avenir Roman"/>
              <a:cs typeface="Avenir Roman"/>
            </a:endParaRPr>
          </a:p>
          <a:p>
            <a:pPr marL="0" indent="0">
              <a:buNone/>
            </a:pPr>
            <a:endParaRPr lang="en-US" sz="2400" dirty="0" smtClean="0">
              <a:solidFill>
                <a:schemeClr val="tx1">
                  <a:lumMod val="50000"/>
                  <a:lumOff val="50000"/>
                </a:schemeClr>
              </a:solidFill>
              <a:latin typeface="Avenir Roman"/>
              <a:cs typeface="Avenir Roman"/>
            </a:endParaRP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4" name="TextBox 3"/>
          <p:cNvSpPr txBox="1"/>
          <p:nvPr/>
        </p:nvSpPr>
        <p:spPr>
          <a:xfrm>
            <a:off x="5943600" y="5105400"/>
            <a:ext cx="2133600" cy="923330"/>
          </a:xfrm>
          <a:prstGeom prst="rect">
            <a:avLst/>
          </a:prstGeom>
          <a:noFill/>
        </p:spPr>
        <p:txBody>
          <a:bodyPr wrap="square" rtlCol="0">
            <a:spAutoFit/>
          </a:bodyPr>
          <a:lstStyle/>
          <a:p>
            <a:r>
              <a:rPr lang="en-US" dirty="0" smtClean="0">
                <a:solidFill>
                  <a:schemeClr val="tx1">
                    <a:lumMod val="50000"/>
                    <a:lumOff val="50000"/>
                  </a:schemeClr>
                </a:solidFill>
                <a:latin typeface="Avenir Roman"/>
                <a:cs typeface="Avenir Roman"/>
              </a:rPr>
              <a:t>This is a picture of me and my mom at my first birthday.</a:t>
            </a:r>
            <a:endParaRPr lang="en-US" dirty="0">
              <a:solidFill>
                <a:schemeClr val="tx1">
                  <a:lumMod val="50000"/>
                  <a:lumOff val="50000"/>
                </a:schemeClr>
              </a:solidFill>
              <a:latin typeface="Avenir Roman"/>
              <a:cs typeface="Avenir Roman"/>
            </a:endParaRPr>
          </a:p>
        </p:txBody>
      </p:sp>
    </p:spTree>
    <p:extLst>
      <p:ext uri="{BB962C8B-B14F-4D97-AF65-F5344CB8AC3E}">
        <p14:creationId xmlns:p14="http://schemas.microsoft.com/office/powerpoint/2010/main" val="2091753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15" name="Footer Placeholder 14"/>
          <p:cNvSpPr>
            <a:spLocks noGrp="1"/>
          </p:cNvSpPr>
          <p:nvPr>
            <p:ph type="ftr" sz="quarter" idx="11"/>
          </p:nvPr>
        </p:nvSpPr>
        <p:spPr/>
        <p:txBody>
          <a:bodyPr/>
          <a:lstStyle/>
          <a:p>
            <a:r>
              <a:rPr lang="en-US" smtClean="0"/>
              <a:t>Youth Business : ALLIANCE</a:t>
            </a:r>
            <a:endParaRPr lang="en-US" dirty="0" smtClean="0"/>
          </a:p>
        </p:txBody>
      </p:sp>
      <p:sp>
        <p:nvSpPr>
          <p:cNvPr id="16" name="Slide Number Placeholder 15"/>
          <p:cNvSpPr>
            <a:spLocks noGrp="1"/>
          </p:cNvSpPr>
          <p:nvPr>
            <p:ph type="sldNum" sz="quarter" idx="12"/>
          </p:nvPr>
        </p:nvSpPr>
        <p:spPr/>
        <p:txBody>
          <a:bodyPr/>
          <a:lstStyle/>
          <a:p>
            <a:fld id="{83563B19-5B2B-4AAC-A66D-8FF7C83E8865}" type="slidenum">
              <a:rPr lang="en-US" smtClean="0"/>
              <a:pPr/>
              <a:t>4</a:t>
            </a:fld>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A little about my family</a:t>
            </a:r>
          </a:p>
          <a:p>
            <a:pPr lvl="1"/>
            <a:r>
              <a:rPr lang="en-US" sz="1800" dirty="0" smtClean="0">
                <a:solidFill>
                  <a:schemeClr val="tx1">
                    <a:lumMod val="50000"/>
                    <a:lumOff val="50000"/>
                  </a:schemeClr>
                </a:solidFill>
                <a:latin typeface="Avenir Roman"/>
                <a:cs typeface="Avenir Roman"/>
              </a:rPr>
              <a:t>I’m the oldest of three sisters. When I was growing up both of my parents were working and I had to take care of my two younger sisters.</a:t>
            </a:r>
          </a:p>
          <a:p>
            <a:pPr lvl="1"/>
            <a:r>
              <a:rPr lang="en-US" sz="1800" dirty="0" smtClean="0">
                <a:solidFill>
                  <a:schemeClr val="tx1">
                    <a:lumMod val="50000"/>
                    <a:lumOff val="50000"/>
                  </a:schemeClr>
                </a:solidFill>
                <a:latin typeface="Avenir Roman"/>
                <a:cs typeface="Avenir Roman"/>
              </a:rPr>
              <a:t>My dad came to Los Angeles as a teenager with no money. His family was still back in Iran (they’re all here now). He managed to successfully start his own business.</a:t>
            </a:r>
            <a:endParaRPr lang="en-US" sz="1800" dirty="0" smtClean="0">
              <a:solidFill>
                <a:schemeClr val="tx1">
                  <a:lumMod val="50000"/>
                  <a:lumOff val="50000"/>
                </a:schemeClr>
              </a:solidFill>
              <a:latin typeface="Avenir Roman"/>
              <a:cs typeface="Avenir Roman"/>
            </a:endParaRP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10" name="TextBox 9"/>
          <p:cNvSpPr txBox="1"/>
          <p:nvPr/>
        </p:nvSpPr>
        <p:spPr>
          <a:xfrm>
            <a:off x="1752600" y="5678269"/>
            <a:ext cx="5867399" cy="923330"/>
          </a:xfrm>
          <a:prstGeom prst="rect">
            <a:avLst/>
          </a:prstGeom>
          <a:noFill/>
        </p:spPr>
        <p:txBody>
          <a:bodyPr wrap="square" rtlCol="0">
            <a:spAutoFit/>
          </a:bodyPr>
          <a:lstStyle/>
          <a:p>
            <a:pPr algn="ctr"/>
            <a:r>
              <a:rPr lang="en-US" i="1" dirty="0">
                <a:latin typeface="Avenir Roman"/>
                <a:cs typeface="Avenir Roman"/>
              </a:rPr>
              <a:t>This is a picture of me </a:t>
            </a:r>
            <a:r>
              <a:rPr lang="en-US" i="1" dirty="0" smtClean="0">
                <a:latin typeface="Avenir Roman"/>
                <a:cs typeface="Avenir Roman"/>
              </a:rPr>
              <a:t>and </a:t>
            </a:r>
            <a:r>
              <a:rPr lang="en-US" i="1" dirty="0" smtClean="0">
                <a:latin typeface="Avenir Roman"/>
                <a:cs typeface="Avenir Roman"/>
              </a:rPr>
              <a:t>my mom Helen, my sister Amanda, my dad Raymond, and my sister Sophie.</a:t>
            </a:r>
          </a:p>
          <a:p>
            <a:pPr algn="ctr"/>
            <a:endParaRPr lang="en-US" i="1" dirty="0">
              <a:latin typeface="Avenir Roman"/>
              <a:cs typeface="Avenir Roman"/>
            </a:endParaRPr>
          </a:p>
        </p:txBody>
      </p:sp>
      <p:pic>
        <p:nvPicPr>
          <p:cNvPr id="5" name="Picture 4" descr="fam pic.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946081"/>
            <a:ext cx="4114800" cy="2738915"/>
          </a:xfrm>
          <a:prstGeom prst="rect">
            <a:avLst/>
          </a:prstGeom>
        </p:spPr>
      </p:pic>
    </p:spTree>
    <p:extLst>
      <p:ext uri="{BB962C8B-B14F-4D97-AF65-F5344CB8AC3E}">
        <p14:creationId xmlns:p14="http://schemas.microsoft.com/office/powerpoint/2010/main" val="3654111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4800" dirty="0" smtClean="0"/>
              <a:t>MY HIGH SCHOOL</a:t>
            </a:r>
            <a:endParaRPr lang="en-US" sz="4800" dirty="0"/>
          </a:p>
        </p:txBody>
      </p:sp>
      <p:sp>
        <p:nvSpPr>
          <p:cNvPr id="3" name="Content Placeholder 2"/>
          <p:cNvSpPr>
            <a:spLocks noGrp="1"/>
          </p:cNvSpPr>
          <p:nvPr>
            <p:ph idx="1"/>
          </p:nvPr>
        </p:nvSpPr>
        <p:spPr/>
        <p:txBody>
          <a:bodyPr/>
          <a:lstStyle/>
          <a:p>
            <a:pPr algn="ctr"/>
            <a:r>
              <a:rPr lang="en-US" dirty="0" smtClean="0"/>
              <a:t>I attended </a:t>
            </a:r>
            <a:r>
              <a:rPr lang="en-US" dirty="0" smtClean="0"/>
              <a:t>Palisades High School</a:t>
            </a:r>
            <a:r>
              <a:rPr lang="en-US" dirty="0" smtClean="0"/>
              <a:t> </a:t>
            </a:r>
            <a:r>
              <a:rPr lang="en-US" dirty="0" smtClean="0"/>
              <a:t>in </a:t>
            </a:r>
            <a:r>
              <a:rPr lang="en-US" dirty="0" smtClean="0"/>
              <a:t>Los Angeles, CA</a:t>
            </a:r>
            <a:endParaRPr lang="en-US" dirty="0" smtClean="0"/>
          </a:p>
          <a:p>
            <a:pPr algn="ctr"/>
            <a:endParaRPr lang="en-US" dirty="0"/>
          </a:p>
        </p:txBody>
      </p:sp>
      <p:sp>
        <p:nvSpPr>
          <p:cNvPr id="11" name="Footer Placeholder 10"/>
          <p:cNvSpPr>
            <a:spLocks noGrp="1"/>
          </p:cNvSpPr>
          <p:nvPr>
            <p:ph type="ftr" sz="quarter" idx="11"/>
          </p:nvPr>
        </p:nvSpPr>
        <p:spPr/>
        <p:txBody>
          <a:bodyPr/>
          <a:lstStyle/>
          <a:p>
            <a:r>
              <a:rPr lang="en-US" smtClean="0"/>
              <a:t>Youth Business : ALLIANCE</a:t>
            </a:r>
            <a:endParaRPr lang="en-US" dirty="0" smtClean="0"/>
          </a:p>
        </p:txBody>
      </p:sp>
      <p:sp>
        <p:nvSpPr>
          <p:cNvPr id="12" name="Slide Number Placeholder 11"/>
          <p:cNvSpPr>
            <a:spLocks noGrp="1"/>
          </p:cNvSpPr>
          <p:nvPr>
            <p:ph type="sldNum" sz="quarter" idx="12"/>
          </p:nvPr>
        </p:nvSpPr>
        <p:spPr/>
        <p:txBody>
          <a:bodyPr/>
          <a:lstStyle/>
          <a:p>
            <a:fld id="{83563B19-5B2B-4AAC-A66D-8FF7C83E8865}" type="slidenum">
              <a:rPr lang="en-US" smtClean="0"/>
              <a:pPr/>
              <a:t>5</a:t>
            </a:fld>
            <a:endParaRPr lang="en-US" dirty="0"/>
          </a:p>
        </p:txBody>
      </p:sp>
      <p:pic>
        <p:nvPicPr>
          <p:cNvPr id="2" name="Picture 1" descr="Screen Shot 2015-04-27 at 10.23.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437" y="2057399"/>
            <a:ext cx="7207163" cy="4239025"/>
          </a:xfrm>
          <a:prstGeom prst="rect">
            <a:avLst/>
          </a:prstGeom>
        </p:spPr>
      </p:pic>
    </p:spTree>
    <p:extLst>
      <p:ext uri="{BB962C8B-B14F-4D97-AF65-F5344CB8AC3E}">
        <p14:creationId xmlns:p14="http://schemas.microsoft.com/office/powerpoint/2010/main" val="36741650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800" dirty="0" smtClean="0"/>
              <a:t>High School</a:t>
            </a:r>
            <a:endParaRPr lang="en-US" sz="4800" dirty="0"/>
          </a:p>
        </p:txBody>
      </p:sp>
      <p:sp>
        <p:nvSpPr>
          <p:cNvPr id="3" name="Content Placeholder 2"/>
          <p:cNvSpPr>
            <a:spLocks noGrp="1"/>
          </p:cNvSpPr>
          <p:nvPr>
            <p:ph idx="1"/>
          </p:nvPr>
        </p:nvSpPr>
        <p:spPr>
          <a:xfrm>
            <a:off x="762000" y="1295400"/>
            <a:ext cx="7691719" cy="4571999"/>
          </a:xfrm>
        </p:spPr>
        <p:txBody>
          <a:bodyPr/>
          <a:lstStyle/>
          <a:p>
            <a:r>
              <a:rPr lang="en-US" dirty="0" smtClean="0"/>
              <a:t>As a HS student I was </a:t>
            </a:r>
            <a:r>
              <a:rPr lang="en-US" dirty="0" smtClean="0"/>
              <a:t>academic and outgoing. I didn’t have one main group of friends, but I made sure to have friends in every group. </a:t>
            </a:r>
          </a:p>
          <a:p>
            <a:r>
              <a:rPr lang="en-US" dirty="0" smtClean="0"/>
              <a:t>I also was really focused on my family because my mom had just recovered from having breast cancer.</a:t>
            </a:r>
            <a:endParaRPr lang="en-US" dirty="0" smtClean="0"/>
          </a:p>
          <a:p>
            <a:endParaRPr lang="en-US" dirty="0"/>
          </a:p>
        </p:txBody>
      </p:sp>
      <p:sp>
        <p:nvSpPr>
          <p:cNvPr id="10" name="Footer Placeholder 9"/>
          <p:cNvSpPr>
            <a:spLocks noGrp="1"/>
          </p:cNvSpPr>
          <p:nvPr>
            <p:ph type="ftr" sz="quarter" idx="11"/>
          </p:nvPr>
        </p:nvSpPr>
        <p:spPr/>
        <p:txBody>
          <a:bodyPr/>
          <a:lstStyle/>
          <a:p>
            <a:r>
              <a:rPr lang="en-US" smtClean="0"/>
              <a:t>Youth Business : ALLIANCE</a:t>
            </a:r>
            <a:endParaRPr lang="en-US" dirty="0" smtClean="0"/>
          </a:p>
        </p:txBody>
      </p:sp>
      <p:sp>
        <p:nvSpPr>
          <p:cNvPr id="11" name="Slide Number Placeholder 10"/>
          <p:cNvSpPr>
            <a:spLocks noGrp="1"/>
          </p:cNvSpPr>
          <p:nvPr>
            <p:ph type="sldNum" sz="quarter" idx="12"/>
          </p:nvPr>
        </p:nvSpPr>
        <p:spPr/>
        <p:txBody>
          <a:bodyPr/>
          <a:lstStyle/>
          <a:p>
            <a:fld id="{83563B19-5B2B-4AAC-A66D-8FF7C83E8865}" type="slidenum">
              <a:rPr lang="en-US" smtClean="0"/>
              <a:pPr/>
              <a:t>6</a:t>
            </a:fld>
            <a:endParaRPr lang="en-US" dirty="0"/>
          </a:p>
        </p:txBody>
      </p:sp>
      <p:sp>
        <p:nvSpPr>
          <p:cNvPr id="6" name="TextBox 5"/>
          <p:cNvSpPr txBox="1"/>
          <p:nvPr/>
        </p:nvSpPr>
        <p:spPr>
          <a:xfrm>
            <a:off x="990600" y="6019800"/>
            <a:ext cx="6913990" cy="369332"/>
          </a:xfrm>
          <a:prstGeom prst="rect">
            <a:avLst/>
          </a:prstGeom>
          <a:noFill/>
        </p:spPr>
        <p:txBody>
          <a:bodyPr wrap="none" rtlCol="0">
            <a:spAutoFit/>
          </a:bodyPr>
          <a:lstStyle/>
          <a:p>
            <a:pPr algn="ctr"/>
            <a:r>
              <a:rPr lang="en-US" i="1" dirty="0" smtClean="0">
                <a:solidFill>
                  <a:srgbClr val="000000"/>
                </a:solidFill>
              </a:rPr>
              <a:t>Here is a picture of me </a:t>
            </a:r>
            <a:r>
              <a:rPr lang="en-US" i="1" dirty="0" smtClean="0">
                <a:solidFill>
                  <a:srgbClr val="000000"/>
                </a:solidFill>
              </a:rPr>
              <a:t>the night of graduation and on Senior Awards night.</a:t>
            </a:r>
            <a:endParaRPr lang="en-US" i="1" dirty="0">
              <a:solidFill>
                <a:srgbClr val="000000"/>
              </a:solidFill>
            </a:endParaRPr>
          </a:p>
        </p:txBody>
      </p:sp>
      <p:pic>
        <p:nvPicPr>
          <p:cNvPr id="2" name="Picture 1" descr="1928813_530517326894_6792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581400"/>
            <a:ext cx="3217333" cy="2413000"/>
          </a:xfrm>
          <a:prstGeom prst="rect">
            <a:avLst/>
          </a:prstGeom>
        </p:spPr>
      </p:pic>
      <p:pic>
        <p:nvPicPr>
          <p:cNvPr id="5" name="Picture 4" descr="1928813_530517421704_2195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581400"/>
            <a:ext cx="3268133" cy="2451100"/>
          </a:xfrm>
          <a:prstGeom prst="rect">
            <a:avLst/>
          </a:prstGeom>
        </p:spPr>
      </p:pic>
    </p:spTree>
    <p:extLst>
      <p:ext uri="{BB962C8B-B14F-4D97-AF65-F5344CB8AC3E}">
        <p14:creationId xmlns:p14="http://schemas.microsoft.com/office/powerpoint/2010/main" val="19564167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800" dirty="0" smtClean="0"/>
              <a:t>High School</a:t>
            </a:r>
            <a:endParaRPr lang="en-US" sz="4800" dirty="0"/>
          </a:p>
        </p:txBody>
      </p:sp>
      <p:sp>
        <p:nvSpPr>
          <p:cNvPr id="3" name="Content Placeholder 2"/>
          <p:cNvSpPr>
            <a:spLocks noGrp="1"/>
          </p:cNvSpPr>
          <p:nvPr>
            <p:ph idx="1"/>
          </p:nvPr>
        </p:nvSpPr>
        <p:spPr/>
        <p:txBody>
          <a:bodyPr>
            <a:normAutofit fontScale="92500"/>
          </a:bodyPr>
          <a:lstStyle/>
          <a:p>
            <a:r>
              <a:rPr lang="en-US" dirty="0" smtClean="0"/>
              <a:t>Things that I really liked in High School were:</a:t>
            </a:r>
          </a:p>
          <a:p>
            <a:pPr lvl="1"/>
            <a:r>
              <a:rPr lang="en-US" dirty="0" smtClean="0"/>
              <a:t>Hanging out with friends</a:t>
            </a:r>
          </a:p>
          <a:p>
            <a:pPr lvl="1"/>
            <a:r>
              <a:rPr lang="en-US" dirty="0" smtClean="0"/>
              <a:t>Doing group projects</a:t>
            </a:r>
          </a:p>
          <a:p>
            <a:pPr lvl="1"/>
            <a:r>
              <a:rPr lang="en-US" dirty="0" smtClean="0"/>
              <a:t>Spanish: learning new languages were always fun for me</a:t>
            </a:r>
          </a:p>
          <a:p>
            <a:pPr lvl="1"/>
            <a:r>
              <a:rPr lang="en-US" dirty="0" smtClean="0"/>
              <a:t>AP classes! </a:t>
            </a:r>
          </a:p>
          <a:p>
            <a:pPr lvl="2"/>
            <a:r>
              <a:rPr lang="en-US" dirty="0" smtClean="0"/>
              <a:t>Yes, I actually liked hard classes and lots of reading.</a:t>
            </a:r>
          </a:p>
          <a:p>
            <a:pPr lvl="2"/>
            <a:r>
              <a:rPr lang="en-US" dirty="0" smtClean="0"/>
              <a:t>I really enjoyed </a:t>
            </a:r>
          </a:p>
          <a:p>
            <a:pPr lvl="3"/>
            <a:r>
              <a:rPr lang="en-US" dirty="0" smtClean="0"/>
              <a:t>AP Biology</a:t>
            </a:r>
          </a:p>
          <a:p>
            <a:pPr lvl="3"/>
            <a:r>
              <a:rPr lang="en-US" dirty="0" smtClean="0"/>
              <a:t>AP Literature</a:t>
            </a:r>
          </a:p>
          <a:p>
            <a:pPr lvl="3"/>
            <a:r>
              <a:rPr lang="en-US" dirty="0" smtClean="0"/>
              <a:t>Chemistry </a:t>
            </a:r>
          </a:p>
          <a:p>
            <a:pPr lvl="3"/>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spTree>
    <p:extLst>
      <p:ext uri="{BB962C8B-B14F-4D97-AF65-F5344CB8AC3E}">
        <p14:creationId xmlns:p14="http://schemas.microsoft.com/office/powerpoint/2010/main" val="2278780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800" dirty="0" smtClean="0"/>
              <a:t>High School</a:t>
            </a:r>
            <a:endParaRPr lang="en-US" sz="4800" dirty="0"/>
          </a:p>
        </p:txBody>
      </p:sp>
      <p:sp>
        <p:nvSpPr>
          <p:cNvPr id="3" name="Content Placeholder 2"/>
          <p:cNvSpPr>
            <a:spLocks noGrp="1"/>
          </p:cNvSpPr>
          <p:nvPr>
            <p:ph idx="1"/>
          </p:nvPr>
        </p:nvSpPr>
        <p:spPr>
          <a:xfrm>
            <a:off x="762000" y="1371600"/>
            <a:ext cx="7691719" cy="4571999"/>
          </a:xfrm>
        </p:spPr>
        <p:txBody>
          <a:bodyPr>
            <a:normAutofit/>
          </a:bodyPr>
          <a:lstStyle/>
          <a:p>
            <a:r>
              <a:rPr lang="en-US" dirty="0" smtClean="0"/>
              <a:t>Things that </a:t>
            </a:r>
            <a:r>
              <a:rPr lang="en-US" dirty="0" smtClean="0"/>
              <a:t>I didn’t like in </a:t>
            </a:r>
            <a:r>
              <a:rPr lang="en-US" dirty="0" smtClean="0"/>
              <a:t>High School were:</a:t>
            </a:r>
          </a:p>
          <a:p>
            <a:pPr lvl="1"/>
            <a:endParaRPr lang="en-US" dirty="0" smtClean="0"/>
          </a:p>
          <a:p>
            <a:pPr lvl="1"/>
            <a:r>
              <a:rPr lang="en-US" dirty="0" smtClean="0"/>
              <a:t>Fights that broke out during lunch.</a:t>
            </a:r>
          </a:p>
          <a:p>
            <a:pPr lvl="1"/>
            <a:endParaRPr lang="en-US" dirty="0" smtClean="0"/>
          </a:p>
          <a:p>
            <a:pPr lvl="1"/>
            <a:r>
              <a:rPr lang="en-US" dirty="0" smtClean="0"/>
              <a:t>Math (Geometry, Calculus, Statistics—I didn’t like any of them)</a:t>
            </a:r>
            <a:endParaRPr lang="en-US" dirty="0" smtClean="0"/>
          </a:p>
          <a:p>
            <a:pPr lvl="1"/>
            <a:endParaRPr lang="en-US" dirty="0" smtClean="0"/>
          </a:p>
          <a:p>
            <a:pPr lvl="1"/>
            <a:r>
              <a:rPr lang="en-US" dirty="0" smtClean="0"/>
              <a:t>P.E.</a:t>
            </a:r>
          </a:p>
          <a:p>
            <a:pPr lvl="2"/>
            <a:r>
              <a:rPr lang="en-US" dirty="0" smtClean="0"/>
              <a:t>I found a way around this by volunteering during P.E. at the teacher’s office. ;)</a:t>
            </a:r>
          </a:p>
          <a:p>
            <a:pPr marL="914400" lvl="2" indent="0">
              <a:buNone/>
            </a:pP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val="18480561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800" dirty="0" smtClean="0"/>
              <a:t>High School</a:t>
            </a:r>
            <a:endParaRPr lang="en-US" sz="4800" dirty="0"/>
          </a:p>
        </p:txBody>
      </p:sp>
      <p:sp>
        <p:nvSpPr>
          <p:cNvPr id="3" name="Content Placeholder 2"/>
          <p:cNvSpPr>
            <a:spLocks noGrp="1"/>
          </p:cNvSpPr>
          <p:nvPr>
            <p:ph idx="1"/>
          </p:nvPr>
        </p:nvSpPr>
        <p:spPr>
          <a:xfrm>
            <a:off x="762000" y="1371600"/>
            <a:ext cx="7691719" cy="4571999"/>
          </a:xfrm>
        </p:spPr>
        <p:txBody>
          <a:bodyPr>
            <a:normAutofit fontScale="92500"/>
          </a:bodyPr>
          <a:lstStyle/>
          <a:p>
            <a:r>
              <a:rPr lang="en-US" dirty="0" smtClean="0"/>
              <a:t>My high school life: </a:t>
            </a:r>
          </a:p>
          <a:p>
            <a:pPr lvl="1"/>
            <a:r>
              <a:rPr lang="en-US" dirty="0" smtClean="0"/>
              <a:t>I was very busy in high school focusing on taking hard classes and getting good grades. </a:t>
            </a:r>
            <a:endParaRPr lang="en-US" dirty="0"/>
          </a:p>
          <a:p>
            <a:pPr lvl="1"/>
            <a:r>
              <a:rPr lang="en-US" dirty="0" smtClean="0"/>
              <a:t>I would wake up around 6am and get home about 4pm. I would immediately start my homework (some days I’d take a quick nap when I got hom</a:t>
            </a:r>
            <a:r>
              <a:rPr lang="en-US" dirty="0" smtClean="0"/>
              <a:t>e) and work until a quick dinner at 8pm or whenever my dad got home.</a:t>
            </a:r>
          </a:p>
          <a:p>
            <a:pPr lvl="1"/>
            <a:r>
              <a:rPr lang="en-US" dirty="0" smtClean="0"/>
              <a:t>After dinner, I would finish my homework and fall asleep usually with a textbook in my hand around midnight.</a:t>
            </a:r>
          </a:p>
          <a:p>
            <a:pPr lvl="1"/>
            <a:r>
              <a:rPr lang="en-US" dirty="0" smtClean="0"/>
              <a:t>I am guilty of being a procrastinator and if I ever got behind on my workload, I would sometimes stay up all night doing school work. The next day I would be SO tired.</a:t>
            </a:r>
            <a:endParaRPr lang="en-US" dirty="0" smtClean="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val="2751931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681</TotalTime>
  <Words>2260</Words>
  <Application>Microsoft Macintosh PowerPoint</Application>
  <PresentationFormat>On-screen Show (4:3)</PresentationFormat>
  <Paragraphs>233</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Venture</vt:lpstr>
      <vt:lpstr>PowerPoint Presentation</vt:lpstr>
      <vt:lpstr>INTRODUCTION</vt:lpstr>
      <vt:lpstr>My childhood</vt:lpstr>
      <vt:lpstr>My family</vt:lpstr>
      <vt:lpstr>MY HIGH SCHOOL</vt:lpstr>
      <vt:lpstr>High School</vt:lpstr>
      <vt:lpstr>High School</vt:lpstr>
      <vt:lpstr>High School</vt:lpstr>
      <vt:lpstr>High School</vt:lpstr>
      <vt:lpstr>Getting in to College</vt:lpstr>
      <vt:lpstr>College</vt:lpstr>
      <vt:lpstr>College</vt:lpstr>
      <vt:lpstr>College</vt:lpstr>
      <vt:lpstr>College</vt:lpstr>
      <vt:lpstr>College</vt:lpstr>
      <vt:lpstr>Getting a job after College</vt:lpstr>
      <vt:lpstr>This is My Career</vt:lpstr>
      <vt:lpstr>Time Out New York  showing some L.A. Love</vt:lpstr>
      <vt:lpstr>My Career Path</vt:lpstr>
      <vt:lpstr>My Career</vt:lpstr>
      <vt:lpstr>My Career</vt:lpstr>
      <vt:lpstr>Compensation at my company</vt:lpstr>
      <vt:lpstr>More than just work</vt:lpstr>
      <vt:lpstr>Do it all over again?</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Ramona Saviss</cp:lastModifiedBy>
  <cp:revision>101</cp:revision>
  <dcterms:created xsi:type="dcterms:W3CDTF">2013-01-02T21:12:08Z</dcterms:created>
  <dcterms:modified xsi:type="dcterms:W3CDTF">2015-04-27T20:08:42Z</dcterms:modified>
</cp:coreProperties>
</file>