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agull\Downloads\Untitled%20spread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agull\Downloads\Untitled%20spread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Great Life Is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(1-10)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Birth</c:v>
                </c:pt>
                <c:pt idx="1">
                  <c:v>Childhood</c:v>
                </c:pt>
                <c:pt idx="2">
                  <c:v>Middle school</c:v>
                </c:pt>
                <c:pt idx="3">
                  <c:v>Teens</c:v>
                </c:pt>
                <c:pt idx="4">
                  <c:v>College</c:v>
                </c:pt>
                <c:pt idx="5">
                  <c:v>Young Adult</c:v>
                </c:pt>
                <c:pt idx="6">
                  <c:v>Masters</c:v>
                </c:pt>
                <c:pt idx="7">
                  <c:v>Post-masters</c:v>
                </c:pt>
                <c:pt idx="8">
                  <c:v>Professional Career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3">
                  <c:v>4</c:v>
                </c:pt>
                <c:pt idx="4">
                  <c:v>7</c:v>
                </c:pt>
                <c:pt idx="5">
                  <c:v>6</c:v>
                </c:pt>
                <c:pt idx="6">
                  <c:v>4</c:v>
                </c:pt>
                <c:pt idx="7">
                  <c:v>7</c:v>
                </c:pt>
                <c:pt idx="8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214848"/>
        <c:axId val="163216384"/>
      </c:lineChart>
      <c:catAx>
        <c:axId val="163214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63216384"/>
        <c:crosses val="autoZero"/>
        <c:auto val="1"/>
        <c:lblAlgn val="ctr"/>
        <c:lblOffset val="100"/>
        <c:noMultiLvlLbl val="0"/>
      </c:catAx>
      <c:valAx>
        <c:axId val="163216384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214848"/>
        <c:crosses val="autoZero"/>
        <c:crossBetween val="between"/>
        <c:majorUnit val="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Great Life Is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(1-10)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Sheet1!$A$2:$A$10</c:f>
              <c:strCache>
                <c:ptCount val="9"/>
                <c:pt idx="0">
                  <c:v>Birth</c:v>
                </c:pt>
                <c:pt idx="1">
                  <c:v>Childhood</c:v>
                </c:pt>
                <c:pt idx="2">
                  <c:v>Middle school</c:v>
                </c:pt>
                <c:pt idx="3">
                  <c:v>Teens</c:v>
                </c:pt>
                <c:pt idx="4">
                  <c:v>College</c:v>
                </c:pt>
                <c:pt idx="5">
                  <c:v>Young Adult</c:v>
                </c:pt>
                <c:pt idx="6">
                  <c:v>Masters</c:v>
                </c:pt>
                <c:pt idx="7">
                  <c:v>Post-masters</c:v>
                </c:pt>
                <c:pt idx="8">
                  <c:v>Professional Career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3">
                  <c:v>4</c:v>
                </c:pt>
                <c:pt idx="4">
                  <c:v>7</c:v>
                </c:pt>
                <c:pt idx="5">
                  <c:v>6</c:v>
                </c:pt>
                <c:pt idx="6">
                  <c:v>4</c:v>
                </c:pt>
                <c:pt idx="7">
                  <c:v>7</c:v>
                </c:pt>
                <c:pt idx="8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242752"/>
        <c:axId val="163244288"/>
      </c:lineChart>
      <c:catAx>
        <c:axId val="163242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63244288"/>
        <c:crosses val="autoZero"/>
        <c:auto val="1"/>
        <c:lblAlgn val="ctr"/>
        <c:lblOffset val="100"/>
        <c:noMultiLvlLbl val="0"/>
      </c:catAx>
      <c:valAx>
        <c:axId val="163244288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242752"/>
        <c:crosses val="autoZero"/>
        <c:crossBetween val="between"/>
        <c:majorUnit val="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 lvl="0">
              <a:defRPr b="0"/>
            </a:pPr>
            <a:r>
              <a:rPr lang="en-US" dirty="0"/>
              <a:t>IQ, RQ and EQ Development Over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'[Untitled spreadsheet.xlsx]Sheet1'!$A$2</c:f>
              <c:strCache>
                <c:ptCount val="1"/>
                <c:pt idx="0">
                  <c:v>IQ</c:v>
                </c:pt>
              </c:strCache>
            </c:strRef>
          </c:tx>
          <c:spPr>
            <a:ln w="19050" cmpd="sng">
              <a:solidFill>
                <a:srgbClr val="3366CC"/>
              </a:solidFill>
            </a:ln>
          </c:spPr>
          <c:marker>
            <c:symbol val="none"/>
          </c:marker>
          <c:cat>
            <c:strRef>
              <c:f>'[Untitled spreadsheet.xlsx]Sheet1'!$B$1:$Q$1</c:f>
              <c:strCache>
                <c:ptCount val="16"/>
                <c:pt idx="0">
                  <c:v>1 - Bachelor</c:v>
                </c:pt>
                <c:pt idx="1">
                  <c:v>2 - Bachelor</c:v>
                </c:pt>
                <c:pt idx="2">
                  <c:v>3 - Bachelor</c:v>
                </c:pt>
                <c:pt idx="3">
                  <c:v>4 - Bachelor</c:v>
                </c:pt>
                <c:pt idx="4">
                  <c:v>5 - JibJab</c:v>
                </c:pt>
                <c:pt idx="5">
                  <c:v>6 - JibJab</c:v>
                </c:pt>
                <c:pt idx="6">
                  <c:v>7 - JibJab</c:v>
                </c:pt>
                <c:pt idx="7">
                  <c:v>8 - MTV</c:v>
                </c:pt>
                <c:pt idx="8">
                  <c:v>9 - MTV</c:v>
                </c:pt>
                <c:pt idx="9">
                  <c:v>10 - MBA</c:v>
                </c:pt>
                <c:pt idx="10">
                  <c:v>11 - IGN</c:v>
                </c:pt>
                <c:pt idx="11">
                  <c:v>12 - IGN</c:v>
                </c:pt>
                <c:pt idx="12">
                  <c:v>13 - Dailymotion</c:v>
                </c:pt>
                <c:pt idx="13">
                  <c:v>14 - Dailymotion</c:v>
                </c:pt>
                <c:pt idx="14">
                  <c:v>15 - Dailymotion</c:v>
                </c:pt>
                <c:pt idx="15">
                  <c:v>16 - Pluto TV</c:v>
                </c:pt>
              </c:strCache>
            </c:strRef>
          </c:cat>
          <c:val>
            <c:numRef>
              <c:f>'[Untitled spreadsheet.xlsx]Sheet1'!$B$2:$Q$2</c:f>
              <c:numCache>
                <c:formatCode>General</c:formatCode>
                <c:ptCount val="16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7.5</c:v>
                </c:pt>
                <c:pt idx="7">
                  <c:v>7.5</c:v>
                </c:pt>
                <c:pt idx="8">
                  <c:v>7.5</c:v>
                </c:pt>
                <c:pt idx="9">
                  <c:v>8</c:v>
                </c:pt>
                <c:pt idx="10">
                  <c:v>8.5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'[Untitled spreadsheet.xlsx]Sheet1'!$A$3</c:f>
              <c:strCache>
                <c:ptCount val="1"/>
                <c:pt idx="0">
                  <c:v>RQ</c:v>
                </c:pt>
              </c:strCache>
            </c:strRef>
          </c:tx>
          <c:spPr>
            <a:ln w="19050" cmpd="sng">
              <a:solidFill>
                <a:srgbClr val="DC3912"/>
              </a:solidFill>
            </a:ln>
          </c:spPr>
          <c:marker>
            <c:symbol val="none"/>
          </c:marker>
          <c:cat>
            <c:strRef>
              <c:f>'[Untitled spreadsheet.xlsx]Sheet1'!$B$1:$Q$1</c:f>
              <c:strCache>
                <c:ptCount val="16"/>
                <c:pt idx="0">
                  <c:v>1 - Bachelor</c:v>
                </c:pt>
                <c:pt idx="1">
                  <c:v>2 - Bachelor</c:v>
                </c:pt>
                <c:pt idx="2">
                  <c:v>3 - Bachelor</c:v>
                </c:pt>
                <c:pt idx="3">
                  <c:v>4 - Bachelor</c:v>
                </c:pt>
                <c:pt idx="4">
                  <c:v>5 - JibJab</c:v>
                </c:pt>
                <c:pt idx="5">
                  <c:v>6 - JibJab</c:v>
                </c:pt>
                <c:pt idx="6">
                  <c:v>7 - JibJab</c:v>
                </c:pt>
                <c:pt idx="7">
                  <c:v>8 - MTV</c:v>
                </c:pt>
                <c:pt idx="8">
                  <c:v>9 - MTV</c:v>
                </c:pt>
                <c:pt idx="9">
                  <c:v>10 - MBA</c:v>
                </c:pt>
                <c:pt idx="10">
                  <c:v>11 - IGN</c:v>
                </c:pt>
                <c:pt idx="11">
                  <c:v>12 - IGN</c:v>
                </c:pt>
                <c:pt idx="12">
                  <c:v>13 - Dailymotion</c:v>
                </c:pt>
                <c:pt idx="13">
                  <c:v>14 - Dailymotion</c:v>
                </c:pt>
                <c:pt idx="14">
                  <c:v>15 - Dailymotion</c:v>
                </c:pt>
                <c:pt idx="15">
                  <c:v>16 - Pluto TV</c:v>
                </c:pt>
              </c:strCache>
            </c:strRef>
          </c:cat>
          <c:val>
            <c:numRef>
              <c:f>'[Untitled spreadsheet.xlsx]Sheet1'!$B$3:$Q$3</c:f>
              <c:numCache>
                <c:formatCode>General</c:formatCode>
                <c:ptCount val="1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</c:v>
                </c:pt>
                <c:pt idx="14">
                  <c:v>6.5</c:v>
                </c:pt>
                <c:pt idx="15">
                  <c:v>6.5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'[Untitled spreadsheet.xlsx]Sheet1'!$A$4</c:f>
              <c:strCache>
                <c:ptCount val="1"/>
                <c:pt idx="0">
                  <c:v>EQ</c:v>
                </c:pt>
              </c:strCache>
            </c:strRef>
          </c:tx>
          <c:spPr>
            <a:ln w="19050" cmpd="sng">
              <a:solidFill>
                <a:srgbClr val="FF9900"/>
              </a:solidFill>
            </a:ln>
          </c:spPr>
          <c:marker>
            <c:symbol val="none"/>
          </c:marker>
          <c:cat>
            <c:strRef>
              <c:f>'[Untitled spreadsheet.xlsx]Sheet1'!$B$1:$Q$1</c:f>
              <c:strCache>
                <c:ptCount val="16"/>
                <c:pt idx="0">
                  <c:v>1 - Bachelor</c:v>
                </c:pt>
                <c:pt idx="1">
                  <c:v>2 - Bachelor</c:v>
                </c:pt>
                <c:pt idx="2">
                  <c:v>3 - Bachelor</c:v>
                </c:pt>
                <c:pt idx="3">
                  <c:v>4 - Bachelor</c:v>
                </c:pt>
                <c:pt idx="4">
                  <c:v>5 - JibJab</c:v>
                </c:pt>
                <c:pt idx="5">
                  <c:v>6 - JibJab</c:v>
                </c:pt>
                <c:pt idx="6">
                  <c:v>7 - JibJab</c:v>
                </c:pt>
                <c:pt idx="7">
                  <c:v>8 - MTV</c:v>
                </c:pt>
                <c:pt idx="8">
                  <c:v>9 - MTV</c:v>
                </c:pt>
                <c:pt idx="9">
                  <c:v>10 - MBA</c:v>
                </c:pt>
                <c:pt idx="10">
                  <c:v>11 - IGN</c:v>
                </c:pt>
                <c:pt idx="11">
                  <c:v>12 - IGN</c:v>
                </c:pt>
                <c:pt idx="12">
                  <c:v>13 - Dailymotion</c:v>
                </c:pt>
                <c:pt idx="13">
                  <c:v>14 - Dailymotion</c:v>
                </c:pt>
                <c:pt idx="14">
                  <c:v>15 - Dailymotion</c:v>
                </c:pt>
                <c:pt idx="15">
                  <c:v>16 - Pluto TV</c:v>
                </c:pt>
              </c:strCache>
            </c:strRef>
          </c:cat>
          <c:val>
            <c:numRef>
              <c:f>'[Untitled spreadsheet.xlsx]Sheet1'!$B$4:$Q$4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2.5</c:v>
                </c:pt>
                <c:pt idx="3">
                  <c:v>2.5</c:v>
                </c:pt>
                <c:pt idx="4">
                  <c:v>3</c:v>
                </c:pt>
                <c:pt idx="5">
                  <c:v>3</c:v>
                </c:pt>
                <c:pt idx="6">
                  <c:v>2.5</c:v>
                </c:pt>
                <c:pt idx="7">
                  <c:v>3.5</c:v>
                </c:pt>
                <c:pt idx="8">
                  <c:v>5</c:v>
                </c:pt>
                <c:pt idx="9">
                  <c:v>8</c:v>
                </c:pt>
                <c:pt idx="10">
                  <c:v>8.5</c:v>
                </c:pt>
                <c:pt idx="11">
                  <c:v>8.5</c:v>
                </c:pt>
                <c:pt idx="12">
                  <c:v>8.5</c:v>
                </c:pt>
                <c:pt idx="13">
                  <c:v>8.5</c:v>
                </c:pt>
                <c:pt idx="14">
                  <c:v>9</c:v>
                </c:pt>
                <c:pt idx="15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155072"/>
        <c:axId val="154801280"/>
      </c:lineChart>
      <c:catAx>
        <c:axId val="153155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1"/>
                </a:pPr>
                <a:r>
                  <a:rPr lang="en-US" b="1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en-US"/>
          </a:p>
        </c:txPr>
        <c:crossAx val="154801280"/>
        <c:crosses val="autoZero"/>
        <c:auto val="1"/>
        <c:lblAlgn val="ctr"/>
        <c:lblOffset val="100"/>
        <c:noMultiLvlLbl val="1"/>
      </c:catAx>
      <c:valAx>
        <c:axId val="1548012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en-US"/>
          </a:p>
        </c:txPr>
        <c:crossAx val="153155072"/>
        <c:crosses val="autoZero"/>
        <c:crossBetween val="between"/>
      </c:valAx>
      <c:spPr>
        <a:noFill/>
      </c:spPr>
    </c:plotArea>
    <c:legend>
      <c:legendPos val="r"/>
      <c:layout/>
      <c:overlay val="0"/>
    </c:legend>
    <c:plotVisOnly val="1"/>
    <c:dispBlanksAs val="zero"/>
    <c:showDLblsOverMax val="1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'[Untitled spreadsheet.xlsx]Sheet2'!$A$2</c:f>
              <c:strCache>
                <c:ptCount val="1"/>
                <c:pt idx="0">
                  <c:v>My Salary</c:v>
                </c:pt>
              </c:strCache>
            </c:strRef>
          </c:tx>
          <c:marker>
            <c:symbol val="none"/>
          </c:marker>
          <c:cat>
            <c:strRef>
              <c:f>'[Untitled spreadsheet.xlsx]Sheet2'!$B$1:$M$1</c:f>
              <c:strCache>
                <c:ptCount val="12"/>
                <c:pt idx="0">
                  <c:v>5 - JibJab</c:v>
                </c:pt>
                <c:pt idx="1">
                  <c:v>6 - JibJab</c:v>
                </c:pt>
                <c:pt idx="2">
                  <c:v>7 - JibJab</c:v>
                </c:pt>
                <c:pt idx="3">
                  <c:v>8 - MTV</c:v>
                </c:pt>
                <c:pt idx="4">
                  <c:v>9 - MTV</c:v>
                </c:pt>
                <c:pt idx="5">
                  <c:v>10 - MBA</c:v>
                </c:pt>
                <c:pt idx="6">
                  <c:v>11 - IGN</c:v>
                </c:pt>
                <c:pt idx="7">
                  <c:v>12 - IGN</c:v>
                </c:pt>
                <c:pt idx="8">
                  <c:v>13 - Dailymotion</c:v>
                </c:pt>
                <c:pt idx="9">
                  <c:v>14 - Dailymotion</c:v>
                </c:pt>
                <c:pt idx="10">
                  <c:v>15 - Dailymotion</c:v>
                </c:pt>
                <c:pt idx="11">
                  <c:v>16 - Pluto TV</c:v>
                </c:pt>
              </c:strCache>
            </c:strRef>
          </c:cat>
          <c:val>
            <c:numRef>
              <c:f>'[Untitled spreadsheet.xlsx]Sheet2'!$B$2:$M$2</c:f>
              <c:numCache>
                <c:formatCode>_("$"* #,##0_);_("$"* \(#,##0\);_("$"* "-"??_);_(@_)</c:formatCode>
                <c:ptCount val="12"/>
                <c:pt idx="0">
                  <c:v>32000</c:v>
                </c:pt>
                <c:pt idx="1">
                  <c:v>35000</c:v>
                </c:pt>
                <c:pt idx="2">
                  <c:v>45000</c:v>
                </c:pt>
                <c:pt idx="3">
                  <c:v>44000</c:v>
                </c:pt>
                <c:pt idx="4">
                  <c:v>45000</c:v>
                </c:pt>
                <c:pt idx="5">
                  <c:v>0</c:v>
                </c:pt>
                <c:pt idx="6">
                  <c:v>75000</c:v>
                </c:pt>
                <c:pt idx="7">
                  <c:v>88000</c:v>
                </c:pt>
                <c:pt idx="8">
                  <c:v>95000</c:v>
                </c:pt>
                <c:pt idx="9">
                  <c:v>100000</c:v>
                </c:pt>
                <c:pt idx="10">
                  <c:v>108000</c:v>
                </c:pt>
                <c:pt idx="11">
                  <c:v>120000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'[Untitled spreadsheet.xlsx]Sheet2'!$A$3</c:f>
              <c:strCache>
                <c:ptCount val="1"/>
                <c:pt idx="0">
                  <c:v>Avg Salary</c:v>
                </c:pt>
              </c:strCache>
            </c:strRef>
          </c:tx>
          <c:marker>
            <c:symbol val="none"/>
          </c:marker>
          <c:cat>
            <c:strRef>
              <c:f>'[Untitled spreadsheet.xlsx]Sheet2'!$B$1:$M$1</c:f>
              <c:strCache>
                <c:ptCount val="12"/>
                <c:pt idx="0">
                  <c:v>5 - JibJab</c:v>
                </c:pt>
                <c:pt idx="1">
                  <c:v>6 - JibJab</c:v>
                </c:pt>
                <c:pt idx="2">
                  <c:v>7 - JibJab</c:v>
                </c:pt>
                <c:pt idx="3">
                  <c:v>8 - MTV</c:v>
                </c:pt>
                <c:pt idx="4">
                  <c:v>9 - MTV</c:v>
                </c:pt>
                <c:pt idx="5">
                  <c:v>10 - MBA</c:v>
                </c:pt>
                <c:pt idx="6">
                  <c:v>11 - IGN</c:v>
                </c:pt>
                <c:pt idx="7">
                  <c:v>12 - IGN</c:v>
                </c:pt>
                <c:pt idx="8">
                  <c:v>13 - Dailymotion</c:v>
                </c:pt>
                <c:pt idx="9">
                  <c:v>14 - Dailymotion</c:v>
                </c:pt>
                <c:pt idx="10">
                  <c:v>15 - Dailymotion</c:v>
                </c:pt>
                <c:pt idx="11">
                  <c:v>16 - Pluto TV</c:v>
                </c:pt>
              </c:strCache>
            </c:strRef>
          </c:cat>
          <c:val>
            <c:numRef>
              <c:f>'[Untitled spreadsheet.xlsx]Sheet2'!$B$3:$M$3</c:f>
              <c:numCache>
                <c:formatCode>_("$"* #,##0_);_("$"* \(#,##0\);_("$"* "-"??_);_(@_)</c:formatCode>
                <c:ptCount val="12"/>
                <c:pt idx="0">
                  <c:v>35000</c:v>
                </c:pt>
                <c:pt idx="1">
                  <c:v>35000</c:v>
                </c:pt>
                <c:pt idx="2">
                  <c:v>55000</c:v>
                </c:pt>
                <c:pt idx="3">
                  <c:v>55000</c:v>
                </c:pt>
                <c:pt idx="4">
                  <c:v>55000</c:v>
                </c:pt>
                <c:pt idx="5">
                  <c:v>0</c:v>
                </c:pt>
                <c:pt idx="6">
                  <c:v>85000</c:v>
                </c:pt>
                <c:pt idx="7">
                  <c:v>95000</c:v>
                </c:pt>
                <c:pt idx="8">
                  <c:v>105000</c:v>
                </c:pt>
                <c:pt idx="9">
                  <c:v>115000</c:v>
                </c:pt>
                <c:pt idx="10">
                  <c:v>130000</c:v>
                </c:pt>
                <c:pt idx="11">
                  <c:v>145000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260992"/>
        <c:axId val="200353280"/>
      </c:lineChart>
      <c:catAx>
        <c:axId val="200260992"/>
        <c:scaling>
          <c:orientation val="minMax"/>
        </c:scaling>
        <c:delete val="0"/>
        <c:axPos val="b"/>
        <c:majorTickMark val="out"/>
        <c:minorTickMark val="none"/>
        <c:tickLblPos val="nextTo"/>
        <c:crossAx val="200353280"/>
        <c:crosses val="autoZero"/>
        <c:auto val="1"/>
        <c:lblAlgn val="ctr"/>
        <c:lblOffset val="100"/>
        <c:noMultiLvlLbl val="0"/>
      </c:catAx>
      <c:valAx>
        <c:axId val="200353280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200260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901B9-4C41-4DDB-8B38-13A677F90A2C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59B515B5-7B85-41E0-AF95-DB23F33F3C60}">
      <dgm:prSet phldrT="[Text]"/>
      <dgm:spPr>
        <a:solidFill>
          <a:srgbClr val="00B050">
            <a:alpha val="60000"/>
          </a:srgbClr>
        </a:solidFill>
      </dgm:spPr>
      <dgm:t>
        <a:bodyPr/>
        <a:lstStyle/>
        <a:p>
          <a:r>
            <a:rPr lang="en-US" dirty="0" smtClean="0"/>
            <a:t>IQ</a:t>
          </a:r>
          <a:endParaRPr lang="en-US" dirty="0"/>
        </a:p>
      </dgm:t>
    </dgm:pt>
    <dgm:pt modelId="{1B3CCC78-AF2A-4383-8651-A7F1E44557EF}" type="parTrans" cxnId="{1CF6346A-D928-48E2-906D-25BB0BCAF850}">
      <dgm:prSet/>
      <dgm:spPr/>
      <dgm:t>
        <a:bodyPr/>
        <a:lstStyle/>
        <a:p>
          <a:endParaRPr lang="en-US"/>
        </a:p>
      </dgm:t>
    </dgm:pt>
    <dgm:pt modelId="{608CCF22-52BE-404B-9D78-0BD725E39FEE}" type="sibTrans" cxnId="{1CF6346A-D928-48E2-906D-25BB0BCAF850}">
      <dgm:prSet/>
      <dgm:spPr/>
      <dgm:t>
        <a:bodyPr/>
        <a:lstStyle/>
        <a:p>
          <a:endParaRPr lang="en-US"/>
        </a:p>
      </dgm:t>
    </dgm:pt>
    <dgm:pt modelId="{0ED04145-2E42-4B0B-8C33-F700A6F2EA53}">
      <dgm:prSet phldrT="[Text]"/>
      <dgm:spPr>
        <a:solidFill>
          <a:srgbClr val="FF0000">
            <a:alpha val="60000"/>
          </a:srgbClr>
        </a:solidFill>
      </dgm:spPr>
      <dgm:t>
        <a:bodyPr/>
        <a:lstStyle/>
        <a:p>
          <a:r>
            <a:rPr lang="en-US" dirty="0" smtClean="0"/>
            <a:t>EQ</a:t>
          </a:r>
          <a:endParaRPr lang="en-US" dirty="0"/>
        </a:p>
      </dgm:t>
    </dgm:pt>
    <dgm:pt modelId="{39FE66AF-E277-4BC2-9116-14BB027CEADF}" type="parTrans" cxnId="{0507B034-DA1D-42D0-A66B-607034D98E5B}">
      <dgm:prSet/>
      <dgm:spPr/>
      <dgm:t>
        <a:bodyPr/>
        <a:lstStyle/>
        <a:p>
          <a:endParaRPr lang="en-US"/>
        </a:p>
      </dgm:t>
    </dgm:pt>
    <dgm:pt modelId="{7E05120C-8EBE-4839-A13F-072F5B8F2750}" type="sibTrans" cxnId="{0507B034-DA1D-42D0-A66B-607034D98E5B}">
      <dgm:prSet/>
      <dgm:spPr/>
      <dgm:t>
        <a:bodyPr/>
        <a:lstStyle/>
        <a:p>
          <a:endParaRPr lang="en-US"/>
        </a:p>
      </dgm:t>
    </dgm:pt>
    <dgm:pt modelId="{8C42BA0E-023E-4A20-9FED-B29CACB3D181}">
      <dgm:prSet phldrT="[Text]"/>
      <dgm:spPr>
        <a:solidFill>
          <a:srgbClr val="0070C0">
            <a:alpha val="60000"/>
          </a:srgbClr>
        </a:solidFill>
      </dgm:spPr>
      <dgm:t>
        <a:bodyPr/>
        <a:lstStyle/>
        <a:p>
          <a:r>
            <a:rPr lang="en-US" dirty="0" smtClean="0"/>
            <a:t>RQ</a:t>
          </a:r>
          <a:endParaRPr lang="en-US" dirty="0"/>
        </a:p>
      </dgm:t>
    </dgm:pt>
    <dgm:pt modelId="{64AA6289-4456-4409-9F59-18BA1B88712F}" type="parTrans" cxnId="{5B2EB39C-6273-448E-AB73-9923386E6A78}">
      <dgm:prSet/>
      <dgm:spPr/>
      <dgm:t>
        <a:bodyPr/>
        <a:lstStyle/>
        <a:p>
          <a:endParaRPr lang="en-US"/>
        </a:p>
      </dgm:t>
    </dgm:pt>
    <dgm:pt modelId="{3C2D670D-403A-4CF5-B7E9-D63DD2B955F2}" type="sibTrans" cxnId="{5B2EB39C-6273-448E-AB73-9923386E6A78}">
      <dgm:prSet/>
      <dgm:spPr/>
      <dgm:t>
        <a:bodyPr/>
        <a:lstStyle/>
        <a:p>
          <a:endParaRPr lang="en-US"/>
        </a:p>
      </dgm:t>
    </dgm:pt>
    <dgm:pt modelId="{1F42271C-1AD4-4AED-8CDE-2ACF89AEC003}" type="pres">
      <dgm:prSet presAssocID="{BB4901B9-4C41-4DDB-8B38-13A677F90A2C}" presName="compositeShape" presStyleCnt="0">
        <dgm:presLayoutVars>
          <dgm:chMax val="7"/>
          <dgm:dir/>
          <dgm:resizeHandles val="exact"/>
        </dgm:presLayoutVars>
      </dgm:prSet>
      <dgm:spPr/>
    </dgm:pt>
    <dgm:pt modelId="{883BAFF7-668F-4607-AFEE-11E13A3231E6}" type="pres">
      <dgm:prSet presAssocID="{59B515B5-7B85-41E0-AF95-DB23F33F3C60}" presName="circ1" presStyleLbl="vennNode1" presStyleIdx="0" presStyleCnt="3"/>
      <dgm:spPr/>
      <dgm:t>
        <a:bodyPr/>
        <a:lstStyle/>
        <a:p>
          <a:endParaRPr lang="en-US"/>
        </a:p>
      </dgm:t>
    </dgm:pt>
    <dgm:pt modelId="{EEAF9078-48BF-476C-AB46-E4A625BDB5FE}" type="pres">
      <dgm:prSet presAssocID="{59B515B5-7B85-41E0-AF95-DB23F33F3C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E2EC9-C86F-4B1F-83A8-D797090A612A}" type="pres">
      <dgm:prSet presAssocID="{0ED04145-2E42-4B0B-8C33-F700A6F2EA53}" presName="circ2" presStyleLbl="vennNode1" presStyleIdx="1" presStyleCnt="3"/>
      <dgm:spPr/>
      <dgm:t>
        <a:bodyPr/>
        <a:lstStyle/>
        <a:p>
          <a:endParaRPr lang="en-US"/>
        </a:p>
      </dgm:t>
    </dgm:pt>
    <dgm:pt modelId="{36CE13C7-1942-4FEE-97FF-E8C07F994138}" type="pres">
      <dgm:prSet presAssocID="{0ED04145-2E42-4B0B-8C33-F700A6F2EA5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1A6A4-3256-4E7A-97DB-4200F62FA721}" type="pres">
      <dgm:prSet presAssocID="{8C42BA0E-023E-4A20-9FED-B29CACB3D181}" presName="circ3" presStyleLbl="vennNode1" presStyleIdx="2" presStyleCnt="3"/>
      <dgm:spPr/>
      <dgm:t>
        <a:bodyPr/>
        <a:lstStyle/>
        <a:p>
          <a:endParaRPr lang="en-US"/>
        </a:p>
      </dgm:t>
    </dgm:pt>
    <dgm:pt modelId="{6701E39C-5041-4AC9-B33B-A61A253A9896}" type="pres">
      <dgm:prSet presAssocID="{8C42BA0E-023E-4A20-9FED-B29CACB3D18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6346A-D928-48E2-906D-25BB0BCAF850}" srcId="{BB4901B9-4C41-4DDB-8B38-13A677F90A2C}" destId="{59B515B5-7B85-41E0-AF95-DB23F33F3C60}" srcOrd="0" destOrd="0" parTransId="{1B3CCC78-AF2A-4383-8651-A7F1E44557EF}" sibTransId="{608CCF22-52BE-404B-9D78-0BD725E39FEE}"/>
    <dgm:cxn modelId="{D16F89C8-DE5F-457D-B6BC-1A4AF8E23001}" type="presOf" srcId="{8C42BA0E-023E-4A20-9FED-B29CACB3D181}" destId="{6701E39C-5041-4AC9-B33B-A61A253A9896}" srcOrd="1" destOrd="0" presId="urn:microsoft.com/office/officeart/2005/8/layout/venn1"/>
    <dgm:cxn modelId="{7EB1789B-921B-4BEC-B507-7A8EFEF3AB79}" type="presOf" srcId="{BB4901B9-4C41-4DDB-8B38-13A677F90A2C}" destId="{1F42271C-1AD4-4AED-8CDE-2ACF89AEC003}" srcOrd="0" destOrd="0" presId="urn:microsoft.com/office/officeart/2005/8/layout/venn1"/>
    <dgm:cxn modelId="{87FDC15F-98F1-40CA-8B4B-327BED813941}" type="presOf" srcId="{0ED04145-2E42-4B0B-8C33-F700A6F2EA53}" destId="{36CE13C7-1942-4FEE-97FF-E8C07F994138}" srcOrd="1" destOrd="0" presId="urn:microsoft.com/office/officeart/2005/8/layout/venn1"/>
    <dgm:cxn modelId="{C7129044-4C4C-4B57-877A-35EB54D4C8F0}" type="presOf" srcId="{8C42BA0E-023E-4A20-9FED-B29CACB3D181}" destId="{8471A6A4-3256-4E7A-97DB-4200F62FA721}" srcOrd="0" destOrd="0" presId="urn:microsoft.com/office/officeart/2005/8/layout/venn1"/>
    <dgm:cxn modelId="{8DB7AD44-2040-4B88-A673-561AF0C73C43}" type="presOf" srcId="{59B515B5-7B85-41E0-AF95-DB23F33F3C60}" destId="{883BAFF7-668F-4607-AFEE-11E13A3231E6}" srcOrd="0" destOrd="0" presId="urn:microsoft.com/office/officeart/2005/8/layout/venn1"/>
    <dgm:cxn modelId="{5179B1D2-A002-4F30-8A72-7AF05232736D}" type="presOf" srcId="{0ED04145-2E42-4B0B-8C33-F700A6F2EA53}" destId="{9D0E2EC9-C86F-4B1F-83A8-D797090A612A}" srcOrd="0" destOrd="0" presId="urn:microsoft.com/office/officeart/2005/8/layout/venn1"/>
    <dgm:cxn modelId="{0507B034-DA1D-42D0-A66B-607034D98E5B}" srcId="{BB4901B9-4C41-4DDB-8B38-13A677F90A2C}" destId="{0ED04145-2E42-4B0B-8C33-F700A6F2EA53}" srcOrd="1" destOrd="0" parTransId="{39FE66AF-E277-4BC2-9116-14BB027CEADF}" sibTransId="{7E05120C-8EBE-4839-A13F-072F5B8F2750}"/>
    <dgm:cxn modelId="{5B2EB39C-6273-448E-AB73-9923386E6A78}" srcId="{BB4901B9-4C41-4DDB-8B38-13A677F90A2C}" destId="{8C42BA0E-023E-4A20-9FED-B29CACB3D181}" srcOrd="2" destOrd="0" parTransId="{64AA6289-4456-4409-9F59-18BA1B88712F}" sibTransId="{3C2D670D-403A-4CF5-B7E9-D63DD2B955F2}"/>
    <dgm:cxn modelId="{5BF8876B-4621-448E-9E97-673CB48A2972}" type="presOf" srcId="{59B515B5-7B85-41E0-AF95-DB23F33F3C60}" destId="{EEAF9078-48BF-476C-AB46-E4A625BDB5FE}" srcOrd="1" destOrd="0" presId="urn:microsoft.com/office/officeart/2005/8/layout/venn1"/>
    <dgm:cxn modelId="{49BBE8B5-59FB-43E0-8194-479A07FE6243}" type="presParOf" srcId="{1F42271C-1AD4-4AED-8CDE-2ACF89AEC003}" destId="{883BAFF7-668F-4607-AFEE-11E13A3231E6}" srcOrd="0" destOrd="0" presId="urn:microsoft.com/office/officeart/2005/8/layout/venn1"/>
    <dgm:cxn modelId="{2CA90954-C0CD-447C-A39B-CD6587A9FC60}" type="presParOf" srcId="{1F42271C-1AD4-4AED-8CDE-2ACF89AEC003}" destId="{EEAF9078-48BF-476C-AB46-E4A625BDB5FE}" srcOrd="1" destOrd="0" presId="urn:microsoft.com/office/officeart/2005/8/layout/venn1"/>
    <dgm:cxn modelId="{1FCBB552-2750-45D0-9897-EAEB454856CB}" type="presParOf" srcId="{1F42271C-1AD4-4AED-8CDE-2ACF89AEC003}" destId="{9D0E2EC9-C86F-4B1F-83A8-D797090A612A}" srcOrd="2" destOrd="0" presId="urn:microsoft.com/office/officeart/2005/8/layout/venn1"/>
    <dgm:cxn modelId="{B38B64D8-4A3A-4B56-8244-7AD23F59D20B}" type="presParOf" srcId="{1F42271C-1AD4-4AED-8CDE-2ACF89AEC003}" destId="{36CE13C7-1942-4FEE-97FF-E8C07F994138}" srcOrd="3" destOrd="0" presId="urn:microsoft.com/office/officeart/2005/8/layout/venn1"/>
    <dgm:cxn modelId="{96F7F334-0B3C-481F-A8C8-B83B1266B829}" type="presParOf" srcId="{1F42271C-1AD4-4AED-8CDE-2ACF89AEC003}" destId="{8471A6A4-3256-4E7A-97DB-4200F62FA721}" srcOrd="4" destOrd="0" presId="urn:microsoft.com/office/officeart/2005/8/layout/venn1"/>
    <dgm:cxn modelId="{D739E862-DD03-4952-9DAF-0D520B81EAE6}" type="presParOf" srcId="{1F42271C-1AD4-4AED-8CDE-2ACF89AEC003}" destId="{6701E39C-5041-4AC9-B33B-A61A253A989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BAFF7-668F-4607-AFEE-11E13A3231E6}">
      <dsp:nvSpPr>
        <dsp:cNvPr id="0" name=""/>
        <dsp:cNvSpPr/>
      </dsp:nvSpPr>
      <dsp:spPr>
        <a:xfrm>
          <a:off x="2346483" y="50661"/>
          <a:ext cx="2431732" cy="2431732"/>
        </a:xfrm>
        <a:prstGeom prst="ellipse">
          <a:avLst/>
        </a:prstGeom>
        <a:solidFill>
          <a:srgbClr val="00B050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IQ</a:t>
          </a:r>
          <a:endParaRPr lang="en-US" sz="6500" kern="1200" dirty="0"/>
        </a:p>
      </dsp:txBody>
      <dsp:txXfrm>
        <a:off x="2670714" y="476214"/>
        <a:ext cx="1783270" cy="1094279"/>
      </dsp:txXfrm>
    </dsp:sp>
    <dsp:sp modelId="{9D0E2EC9-C86F-4B1F-83A8-D797090A612A}">
      <dsp:nvSpPr>
        <dsp:cNvPr id="0" name=""/>
        <dsp:cNvSpPr/>
      </dsp:nvSpPr>
      <dsp:spPr>
        <a:xfrm>
          <a:off x="3223933" y="1570494"/>
          <a:ext cx="2431732" cy="2431732"/>
        </a:xfrm>
        <a:prstGeom prst="ellipse">
          <a:avLst/>
        </a:prstGeom>
        <a:solidFill>
          <a:srgbClr val="FF0000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EQ</a:t>
          </a:r>
          <a:endParaRPr lang="en-US" sz="6500" kern="1200" dirty="0"/>
        </a:p>
      </dsp:txBody>
      <dsp:txXfrm>
        <a:off x="3967638" y="2198691"/>
        <a:ext cx="1459039" cy="1337453"/>
      </dsp:txXfrm>
    </dsp:sp>
    <dsp:sp modelId="{8471A6A4-3256-4E7A-97DB-4200F62FA721}">
      <dsp:nvSpPr>
        <dsp:cNvPr id="0" name=""/>
        <dsp:cNvSpPr/>
      </dsp:nvSpPr>
      <dsp:spPr>
        <a:xfrm>
          <a:off x="1469033" y="1570494"/>
          <a:ext cx="2431732" cy="2431732"/>
        </a:xfrm>
        <a:prstGeom prst="ellipse">
          <a:avLst/>
        </a:prstGeom>
        <a:solidFill>
          <a:srgbClr val="0070C0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RQ</a:t>
          </a:r>
          <a:endParaRPr lang="en-US" sz="6500" kern="1200" dirty="0"/>
        </a:p>
      </dsp:txBody>
      <dsp:txXfrm>
        <a:off x="1698021" y="2198691"/>
        <a:ext cx="1459039" cy="1337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503F-2B4F-4B1D-8183-B313B7D102D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8E0-0C46-4C9A-AF45-767BDEC899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503F-2B4F-4B1D-8183-B313B7D102D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8E0-0C46-4C9A-AF45-767BDEC899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503F-2B4F-4B1D-8183-B313B7D102D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8E0-0C46-4C9A-AF45-767BDEC899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503F-2B4F-4B1D-8183-B313B7D102D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8E0-0C46-4C9A-AF45-767BDEC899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503F-2B4F-4B1D-8183-B313B7D102D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8E0-0C46-4C9A-AF45-767BDEC899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503F-2B4F-4B1D-8183-B313B7D102D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8E0-0C46-4C9A-AF45-767BDEC899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503F-2B4F-4B1D-8183-B313B7D102D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8E0-0C46-4C9A-AF45-767BDEC899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503F-2B4F-4B1D-8183-B313B7D102D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8E0-0C46-4C9A-AF45-767BDEC899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503F-2B4F-4B1D-8183-B313B7D102D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8E0-0C46-4C9A-AF45-767BDEC899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503F-2B4F-4B1D-8183-B313B7D102D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8E0-0C46-4C9A-AF45-767BDEC899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503F-2B4F-4B1D-8183-B313B7D102D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8E0-0C46-4C9A-AF45-767BDEC8993E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503F-2B4F-4B1D-8183-B313B7D102D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798E0-0C46-4C9A-AF45-767BDEC8993E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Impact" pitchFamily="34" charset="0"/>
              </a:rPr>
              <a:t>A Perspective of Growth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Galen </a:t>
            </a:r>
            <a:r>
              <a:rPr lang="en-US" dirty="0" err="1" smtClean="0"/>
              <a:t>D’Attilio</a:t>
            </a:r>
            <a:endParaRPr lang="en-US" dirty="0"/>
          </a:p>
        </p:txBody>
      </p:sp>
      <p:pic>
        <p:nvPicPr>
          <p:cNvPr id="1026" name="Picture 2" descr="C:\Users\Seagull\Desktop\Personal Presentation\1-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28" y="685800"/>
            <a:ext cx="4449763" cy="3078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27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of happiness in a graph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214544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0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Happiness progress straight-lined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596501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32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getting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Create an end goal</a:t>
            </a:r>
          </a:p>
          <a:p>
            <a:pPr lvl="1"/>
            <a:r>
              <a:rPr lang="en-US" dirty="0" smtClean="0"/>
              <a:t>Choose favorite hobby or deep passion</a:t>
            </a:r>
          </a:p>
          <a:p>
            <a:pPr lvl="2"/>
            <a:r>
              <a:rPr lang="en-US" dirty="0" smtClean="0"/>
              <a:t>Ex: Digital content</a:t>
            </a:r>
          </a:p>
          <a:p>
            <a:pPr lvl="1"/>
            <a:r>
              <a:rPr lang="en-US" dirty="0" smtClean="0"/>
              <a:t>Apply what you’re good at to it</a:t>
            </a:r>
          </a:p>
          <a:p>
            <a:pPr lvl="2"/>
            <a:r>
              <a:rPr lang="en-US" dirty="0" smtClean="0"/>
              <a:t>Ex: Analysis, negotiations</a:t>
            </a:r>
          </a:p>
          <a:p>
            <a:pPr lvl="1"/>
            <a:r>
              <a:rPr lang="en-US" dirty="0" smtClean="0"/>
              <a:t>Select a job title</a:t>
            </a:r>
          </a:p>
          <a:p>
            <a:pPr lvl="2"/>
            <a:r>
              <a:rPr lang="en-US" dirty="0" smtClean="0"/>
              <a:t>EVP, Biz </a:t>
            </a:r>
            <a:r>
              <a:rPr lang="en-US" dirty="0" err="1" smtClean="0"/>
              <a:t>Dev</a:t>
            </a:r>
            <a:endParaRPr lang="en-US" dirty="0" smtClean="0"/>
          </a:p>
          <a:p>
            <a:pPr lvl="1"/>
            <a:r>
              <a:rPr lang="en-US" dirty="0" smtClean="0"/>
              <a:t>Consider a company</a:t>
            </a:r>
          </a:p>
          <a:p>
            <a:pPr lvl="2"/>
            <a:r>
              <a:rPr lang="en-US" dirty="0" smtClean="0"/>
              <a:t>Ex: Sony Pictures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Fill in the gaps</a:t>
            </a:r>
          </a:p>
          <a:p>
            <a:pPr lvl="1"/>
            <a:r>
              <a:rPr lang="en-US" dirty="0" smtClean="0"/>
              <a:t>Obtain education</a:t>
            </a:r>
          </a:p>
          <a:p>
            <a:pPr lvl="2"/>
            <a:r>
              <a:rPr lang="en-US" dirty="0" smtClean="0"/>
              <a:t>Ex: Interactive Media, Business</a:t>
            </a:r>
          </a:p>
          <a:p>
            <a:pPr lvl="1"/>
            <a:r>
              <a:rPr lang="en-US" dirty="0" smtClean="0"/>
              <a:t>Explore roles</a:t>
            </a:r>
          </a:p>
          <a:p>
            <a:pPr lvl="2"/>
            <a:r>
              <a:rPr lang="en-US" dirty="0" smtClean="0"/>
              <a:t>Ex: Finance, Operations, Business Analysis</a:t>
            </a:r>
          </a:p>
          <a:p>
            <a:pPr lvl="1"/>
            <a:r>
              <a:rPr lang="en-US" dirty="0" smtClean="0"/>
              <a:t>Create connections</a:t>
            </a:r>
          </a:p>
          <a:p>
            <a:pPr lvl="2"/>
            <a:r>
              <a:rPr lang="en-US" dirty="0" smtClean="0"/>
              <a:t>Ex: Other Biz </a:t>
            </a:r>
            <a:r>
              <a:rPr lang="en-US" dirty="0" err="1" smtClean="0"/>
              <a:t>Dev</a:t>
            </a:r>
            <a:r>
              <a:rPr lang="en-US" dirty="0" smtClean="0"/>
              <a:t> executives</a:t>
            </a:r>
          </a:p>
          <a:p>
            <a:pPr lvl="1"/>
            <a:r>
              <a:rPr lang="en-US" dirty="0" smtClean="0"/>
              <a:t>Be a leader</a:t>
            </a:r>
          </a:p>
        </p:txBody>
      </p:sp>
    </p:spTree>
    <p:extLst>
      <p:ext uri="{BB962C8B-B14F-4D97-AF65-F5344CB8AC3E}">
        <p14:creationId xmlns:p14="http://schemas.microsoft.com/office/powerpoint/2010/main" val="39817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noticed as a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 smtClean="0"/>
              <a:t>Proactiveness</a:t>
            </a:r>
            <a:endParaRPr lang="en-US" dirty="0" smtClean="0"/>
          </a:p>
          <a:p>
            <a:r>
              <a:rPr lang="en-US" dirty="0" smtClean="0"/>
              <a:t>Skepticism</a:t>
            </a:r>
          </a:p>
          <a:p>
            <a:r>
              <a:rPr lang="en-US" dirty="0" smtClean="0"/>
              <a:t>Fiery passion</a:t>
            </a:r>
          </a:p>
          <a:p>
            <a:r>
              <a:rPr lang="en-US" dirty="0" smtClean="0"/>
              <a:t>Respectful </a:t>
            </a:r>
            <a:r>
              <a:rPr lang="en-US" dirty="0" err="1" smtClean="0"/>
              <a:t>irreverance</a:t>
            </a:r>
            <a:endParaRPr lang="en-US" dirty="0" smtClean="0"/>
          </a:p>
          <a:p>
            <a:r>
              <a:rPr lang="en-US" dirty="0" smtClean="0"/>
              <a:t>Confidence</a:t>
            </a:r>
          </a:p>
          <a:p>
            <a:r>
              <a:rPr lang="en-US" dirty="0" smtClean="0"/>
              <a:t>Self-develop</a:t>
            </a:r>
          </a:p>
          <a:p>
            <a:r>
              <a:rPr lang="en-US" dirty="0" smtClean="0"/>
              <a:t>Explore</a:t>
            </a:r>
          </a:p>
          <a:p>
            <a:r>
              <a:rPr lang="en-US" dirty="0" smtClean="0"/>
              <a:t>Never give up</a:t>
            </a:r>
          </a:p>
          <a:p>
            <a:r>
              <a:rPr lang="en-US" dirty="0" smtClean="0"/>
              <a:t>Connect, connect, connect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92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statistical good leader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279814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0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IQ/RQ/EQ development over time</a:t>
            </a:r>
            <a:endParaRPr lang="en-US" dirty="0"/>
          </a:p>
        </p:txBody>
      </p:sp>
      <p:graphicFrame>
        <p:nvGraphicFramePr>
          <p:cNvPr id="10" name="Chart 9" title="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618604"/>
              </p:ext>
            </p:extLst>
          </p:nvPr>
        </p:nvGraphicFramePr>
        <p:xfrm>
          <a:off x="1752600" y="1447800"/>
          <a:ext cx="5715000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4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Over Time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791300"/>
              </p:ext>
            </p:extLst>
          </p:nvPr>
        </p:nvGraphicFramePr>
        <p:xfrm>
          <a:off x="1295400" y="1676400"/>
          <a:ext cx="6781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4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takes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 patient</a:t>
            </a:r>
          </a:p>
          <a:p>
            <a:r>
              <a:rPr lang="en-US" sz="4000" dirty="0" smtClean="0"/>
              <a:t>Never give up</a:t>
            </a:r>
          </a:p>
          <a:p>
            <a:r>
              <a:rPr lang="en-US" sz="4000" dirty="0" smtClean="0"/>
              <a:t>Burn with passion!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84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pic>
        <p:nvPicPr>
          <p:cNvPr id="2050" name="Picture 2" descr="C:\Users\Seagull\Desktop\Personal Presentation\2-pare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2766060" cy="1914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1" name="Picture 3" descr="C:\Users\Seagull\Desktop\Personal Presentation\3-grandpar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78013"/>
            <a:ext cx="2661577" cy="1855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2" name="Picture 4" descr="C:\Users\Seagull\Desktop\Personal Presentation\4-broth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2898775" cy="2022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1626134" y="3733800"/>
            <a:ext cx="180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Parental Units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7555" y="3723118"/>
            <a:ext cx="196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Grandparentals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58127" y="621328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 and school</a:t>
            </a:r>
            <a:endParaRPr lang="en-US" dirty="0"/>
          </a:p>
        </p:txBody>
      </p:sp>
      <p:pic>
        <p:nvPicPr>
          <p:cNvPr id="3075" name="Picture 3" descr="C:\Users\Seagull\Desktop\Personal Presentation\7-frie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1878282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076" name="Picture 4" descr="C:\Users\Seagull\Desktop\Personal Presentation\8-hs fri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86997"/>
            <a:ext cx="3322975" cy="2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568172" y="518160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Elementary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8052" y="51816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8723" y="518872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pic>
        <p:nvPicPr>
          <p:cNvPr id="1026" name="Picture 2" descr="https://scontent-lax.xx.fbcdn.net/hphotos-xfa1/v/t1.0-9/25510_838427747070_4662800_n.jpg?oh=12ad034dff04d81abc4122bce48f9291&amp;oe=55D57D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1" y="2286000"/>
            <a:ext cx="2171699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641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others…</a:t>
            </a:r>
            <a:endParaRPr lang="en-US" dirty="0"/>
          </a:p>
        </p:txBody>
      </p:sp>
      <p:pic>
        <p:nvPicPr>
          <p:cNvPr id="4098" name="Picture 2" descr="C:\Users\Seagull\Desktop\Personal Presentation\9-c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76" y="2054511"/>
            <a:ext cx="5337048" cy="355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9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I liked then…</a:t>
            </a:r>
            <a:endParaRPr lang="en-US" dirty="0"/>
          </a:p>
        </p:txBody>
      </p:sp>
      <p:pic>
        <p:nvPicPr>
          <p:cNvPr id="4" name="Picture 2" descr="C:\Users\Seagull\Desktop\Personal Presentation\10-cho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41" y="1771865"/>
            <a:ext cx="1489318" cy="215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" name="Picture 3" descr="C:\Users\Seagull\Desktop\Personal Presentation\10-soc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292"/>
            <a:ext cx="3081337" cy="2196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29" y="4343400"/>
            <a:ext cx="2424659" cy="1659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56819"/>
            <a:ext cx="2333475" cy="1645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25586"/>
            <a:ext cx="2080818" cy="1494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2890811" y="391059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Soccer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51496" y="393298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73846" y="6002465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69226" y="600246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10863" y="592027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I like now</a:t>
            </a:r>
            <a:endParaRPr lang="en-US" dirty="0"/>
          </a:p>
        </p:txBody>
      </p:sp>
      <p:pic>
        <p:nvPicPr>
          <p:cNvPr id="5125" name="Picture 5" descr="https://scontent-lax.xx.fbcdn.net/hphotos-xfp1/v/t1.0-9/10464207_841165415775_4261380895506639719_n.jpg?oh=9f99e529a3003a9e8d1a6ce4d33121c0&amp;oe=5597758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55" y="1676400"/>
            <a:ext cx="2286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127" name="Picture 7" descr="https://scontent-lax.xx.fbcdn.net/hphotos-xpf1/t31.0-8/981227_930464983681_1033237767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799"/>
            <a:ext cx="2703445" cy="152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129" name="Picture 9" descr="http://www.kincumberindoorsports.com.au/images/general/indoor-rock-climb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34" y="4495799"/>
            <a:ext cx="2058666" cy="1550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131" name="Picture 11" descr="https://fbcdn-sphotos-b-a.akamaihd.net/hphotos-ak-xpa1/v/t1.0-9/167734_603374316001_4920236_n.jpg?oh=19519a8dea1468be54920c061ea0b059&amp;oe=55DF976A&amp;__gda__=1440893269_f46d080d0df655e0bedd0a6bc7443e0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85969"/>
            <a:ext cx="2819400" cy="1862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1280602" y="3948787"/>
            <a:ext cx="269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Hiking &amp; Photography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0655" y="393281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2543" y="6019800"/>
            <a:ext cx="101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29785" y="604623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Climbing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Aubrey then…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Aubrey now</a:t>
            </a:r>
            <a:endParaRPr lang="en-US" dirty="0"/>
          </a:p>
        </p:txBody>
      </p:sp>
      <p:pic>
        <p:nvPicPr>
          <p:cNvPr id="6146" name="Picture 2" descr="C:\Users\Seagull\Desktop\Personal Presentation\12-aub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898077"/>
            <a:ext cx="3471863" cy="2454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150" name="Picture 6" descr="https://scontent-lax.xx.fbcdn.net/hphotos-xpa1/v/t1.0-9/10367121_10103942344082676_2986190719554056876_n.jpg?oh=33957fb75708b75a240cc781bd6f2e9d&amp;oe=55976D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9188"/>
            <a:ext cx="2603896" cy="3471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130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Locational progress</a:t>
            </a:r>
            <a:endParaRPr lang="en-US" dirty="0"/>
          </a:p>
        </p:txBody>
      </p:sp>
      <p:pic>
        <p:nvPicPr>
          <p:cNvPr id="7171" name="Picture 3" descr="C:\Users\Seagull\Desktop\Personal Presentation\11-co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5" y="1999001"/>
            <a:ext cx="2406947" cy="1656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173" name="Picture 5" descr="http://www.dentons.com/~/media/Images/Website/Background%20Images/Offices/Boston/Boston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19" y="1694913"/>
            <a:ext cx="248539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175" name="Picture 7" descr="http://cphac.digilu.com/wp-content/uploads/Santa%20Monica%20Air%20Conditioning%20and%20Hea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16879"/>
            <a:ext cx="2438400" cy="1569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177" name="Picture 9" descr="http://roadtoitaly.com/blog/wp-content/uploads/2014/10/asol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52275"/>
            <a:ext cx="2526632" cy="1687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179" name="Picture 11" descr="http://cdn.funcheap.com/wp-content/uploads/2013/12/nye_yerbabuen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69273"/>
            <a:ext cx="2613589" cy="1698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181" name="Picture 13" descr="http://www.los-angeles-dj.com/wp-content/uploads/2010/08/DSCF93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45154"/>
            <a:ext cx="30480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798296" y="3677516"/>
            <a:ext cx="138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Milwaukee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41116" y="365706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Boston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70012" y="3686599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Santa Monica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3263" y="58399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39981" y="5877730"/>
            <a:ext cx="178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 Francisco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00387" y="5845464"/>
            <a:ext cx="193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Marina Del 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static.jibjabcdn.com/sendables/fde0d47c/images/jibjab-f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63" y="1295400"/>
            <a:ext cx="771008" cy="7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upload.wikimedia.org/wikipedia/it/thumb/7/76/MTV_Logo.svg/1280px-MTV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51" y="1456134"/>
            <a:ext cx="685800" cy="5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cinesitedomain.files.wordpress.com/2010/12/500px-sony_pictures_imageworks_logo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1646" y="1010261"/>
            <a:ext cx="1419225" cy="4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://playingdaily.pl/wp-content/uploads/2013/01/THQ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33634" y="1354580"/>
            <a:ext cx="838200" cy="4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://www.userlogos.org/files/logos/zahnjin/ign_text%2Blogo_plai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96" y="1341186"/>
            <a:ext cx="1309904" cy="98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http://upload.wikimedia.org/wikipedia/en/4/41/Emerson_College_Shield-tran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4" y="1097592"/>
            <a:ext cx="639732" cy="8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logo Dailymo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86600" y="1228726"/>
            <a:ext cx="1123948" cy="381000"/>
          </a:xfrm>
          <a:prstGeom prst="rect">
            <a:avLst/>
          </a:prstGeom>
          <a:noFill/>
        </p:spPr>
      </p:pic>
      <p:pic>
        <p:nvPicPr>
          <p:cNvPr id="9246" name="Picture 30" descr="http://cdn01.masterstudies.com/gfx/logo/X-large/Iowa-Tippi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56421" y="1302570"/>
            <a:ext cx="990600" cy="399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252" name="Picture 36" descr="http://theisraelconference.org/images/Logo-Mak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09" y="1341186"/>
            <a:ext cx="1110968" cy="6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8870176">
            <a:off x="276341" y="611527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8870176">
            <a:off x="1997088" y="611527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8870176">
            <a:off x="1108104" y="611527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8870176">
            <a:off x="2835288" y="611527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8870176">
            <a:off x="3673488" y="611527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8870176">
            <a:off x="4556913" y="611527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8870176">
            <a:off x="5349888" y="611527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8870176">
            <a:off x="6165981" y="616459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8870176">
            <a:off x="7089836" y="611527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77066" y="1997447"/>
            <a:ext cx="0" cy="3859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24012" y="1997447"/>
            <a:ext cx="0" cy="3859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476500" y="1997447"/>
            <a:ext cx="0" cy="389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306768" y="1997447"/>
            <a:ext cx="0" cy="3896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121047" y="1981200"/>
            <a:ext cx="0" cy="3962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000821" y="1997447"/>
            <a:ext cx="4878" cy="3976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860768" y="1997447"/>
            <a:ext cx="0" cy="3946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6628000" y="1997447"/>
            <a:ext cx="41778" cy="3976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-456830" y="4622614"/>
            <a:ext cx="219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Interactive Media Student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606105" y="4839315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Production Assistant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1458593" y="4876372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Production Assistant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2390652" y="5027482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Finance </a:t>
            </a:r>
            <a:r>
              <a:rPr lang="en-US" sz="1200" dirty="0" smtClean="0"/>
              <a:t>Associate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3240202" y="5071541"/>
            <a:ext cx="1484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Financial Analyst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4266645" y="5240046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MBA Student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4931830" y="5071542"/>
            <a:ext cx="1580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Business </a:t>
            </a:r>
            <a:r>
              <a:rPr lang="en-US" sz="1200" dirty="0" smtClean="0"/>
              <a:t>Manager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5380900" y="4772695"/>
            <a:ext cx="2217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Strategic Partner Manager</a:t>
            </a:r>
            <a:endParaRPr lang="en-US" sz="1200" dirty="0"/>
          </a:p>
        </p:txBody>
      </p:sp>
      <p:cxnSp>
        <p:nvCxnSpPr>
          <p:cNvPr id="48" name="Straight Connector 47"/>
          <p:cNvCxnSpPr/>
          <p:nvPr/>
        </p:nvCxnSpPr>
        <p:spPr>
          <a:xfrm flipH="1" flipV="1">
            <a:off x="7439074" y="1981200"/>
            <a:ext cx="38047" cy="3993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8870176">
            <a:off x="7940687" y="611527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8327972" y="1981200"/>
            <a:ext cx="0" cy="39930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pluto t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54" y="1399283"/>
            <a:ext cx="581917" cy="58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 rot="16200000">
            <a:off x="5978544" y="4562929"/>
            <a:ext cx="2641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Director, Business Development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6860250" y="4582419"/>
            <a:ext cx="2597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Director, Strategic Partnerships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82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1152</TotalTime>
  <Words>251</Words>
  <Application>Microsoft Office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Summer</vt:lpstr>
      <vt:lpstr>A Perspective of Growth</vt:lpstr>
      <vt:lpstr>Family</vt:lpstr>
      <vt:lpstr>Friends and school</vt:lpstr>
      <vt:lpstr>And others…</vt:lpstr>
      <vt:lpstr>Things I liked then…</vt:lpstr>
      <vt:lpstr>Things I like now</vt:lpstr>
      <vt:lpstr>Progress!</vt:lpstr>
      <vt:lpstr>Locational progress</vt:lpstr>
      <vt:lpstr>PowerPoint Presentation</vt:lpstr>
      <vt:lpstr>Progress of happiness in a graph</vt:lpstr>
      <vt:lpstr>Happiness progress straight-lined</vt:lpstr>
      <vt:lpstr>The process of getting there</vt:lpstr>
      <vt:lpstr>How to get noticed as a leader</vt:lpstr>
      <vt:lpstr>The statistical good leader</vt:lpstr>
      <vt:lpstr>IQ/RQ/EQ development over time</vt:lpstr>
      <vt:lpstr>Salary Over Time</vt:lpstr>
      <vt:lpstr>Progress takes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Seagull</dc:creator>
  <cp:lastModifiedBy>Seagull</cp:lastModifiedBy>
  <cp:revision>21</cp:revision>
  <dcterms:created xsi:type="dcterms:W3CDTF">2015-04-30T14:05:39Z</dcterms:created>
  <dcterms:modified xsi:type="dcterms:W3CDTF">2018-02-06T05:17:00Z</dcterms:modified>
</cp:coreProperties>
</file>