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70" r:id="rId4"/>
    <p:sldId id="290" r:id="rId5"/>
    <p:sldId id="261" r:id="rId6"/>
    <p:sldId id="293" r:id="rId7"/>
    <p:sldId id="282" r:id="rId8"/>
    <p:sldId id="292" r:id="rId9"/>
    <p:sldId id="265" r:id="rId10"/>
    <p:sldId id="284" r:id="rId11"/>
    <p:sldId id="285" r:id="rId12"/>
    <p:sldId id="289" r:id="rId13"/>
    <p:sldId id="269" r:id="rId14"/>
    <p:sldId id="274" r:id="rId15"/>
    <p:sldId id="288" r:id="rId16"/>
    <p:sldId id="294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AC4"/>
    <a:srgbClr val="AAEC39"/>
    <a:srgbClr val="1F27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20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7D8BAD-65C0-428B-B763-D5C262BA017E}" type="doc">
      <dgm:prSet loTypeId="urn:microsoft.com/office/officeart/2005/8/layout/arrow2" loCatId="process" qsTypeId="urn:microsoft.com/office/officeart/2005/8/quickstyle/simple1" qsCatId="simple" csTypeId="urn:microsoft.com/office/officeart/2005/8/colors/accent6_2" csCatId="accent6" phldr="1"/>
      <dgm:spPr/>
    </dgm:pt>
    <dgm:pt modelId="{9DF16435-D83C-43CC-88F7-B2FF0728BDD3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Editor of a lifestyle magazine, PASADENA, writing articles and hiring writers and photographers</a:t>
          </a:r>
          <a:endParaRPr lang="en-U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CA52AC76-7BB2-413C-9E11-86D38414CFD5}" type="parTrans" cxnId="{4C08DC19-C4DB-42DD-AFF3-3B376FBE56A0}">
      <dgm:prSet/>
      <dgm:spPr/>
      <dgm:t>
        <a:bodyPr/>
        <a:lstStyle/>
        <a:p>
          <a:endParaRPr lang="en-US"/>
        </a:p>
      </dgm:t>
    </dgm:pt>
    <dgm:pt modelId="{517BB5CF-1D96-4F22-8A23-281004CAC4AB}" type="sibTrans" cxnId="{4C08DC19-C4DB-42DD-AFF3-3B376FBE56A0}">
      <dgm:prSet/>
      <dgm:spPr/>
      <dgm:t>
        <a:bodyPr/>
        <a:lstStyle/>
        <a:p>
          <a:endParaRPr lang="en-US"/>
        </a:p>
      </dgm:t>
    </dgm:pt>
    <dgm:pt modelId="{2D8EC281-7FD2-4949-B782-9554AE8D8903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Writing pop-up</a:t>
          </a:r>
          <a:b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</a:br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ads and skyscrapers for beauty products</a:t>
          </a:r>
          <a:endParaRPr lang="en-U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02539D6B-BCA0-40DA-AE90-785F17D4311C}" type="parTrans" cxnId="{8A517886-B1DE-4194-94CD-5F7FD1872650}">
      <dgm:prSet/>
      <dgm:spPr/>
      <dgm:t>
        <a:bodyPr/>
        <a:lstStyle/>
        <a:p>
          <a:endParaRPr lang="en-US"/>
        </a:p>
      </dgm:t>
    </dgm:pt>
    <dgm:pt modelId="{DF2CC60B-4232-4347-8942-424BC47FE99D}" type="sibTrans" cxnId="{8A517886-B1DE-4194-94CD-5F7FD1872650}">
      <dgm:prSet/>
      <dgm:spPr/>
      <dgm:t>
        <a:bodyPr/>
        <a:lstStyle/>
        <a:p>
          <a:endParaRPr lang="en-US"/>
        </a:p>
      </dgm:t>
    </dgm:pt>
    <dgm:pt modelId="{916EA4CA-F191-44E9-BDEC-685BAEB5F89C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Getting hired to run the website for my boss’s family foundation and getting promoted to where I am now, the Director of Communications</a:t>
          </a:r>
        </a:p>
        <a:p>
          <a:endParaRPr lang="en-U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BEB69C27-4E21-4B43-8203-2A91631C23E6}" type="parTrans" cxnId="{E4ED2F5A-DDAD-40C7-AB8D-5EB85B1F32BA}">
      <dgm:prSet/>
      <dgm:spPr/>
      <dgm:t>
        <a:bodyPr/>
        <a:lstStyle/>
        <a:p>
          <a:endParaRPr lang="en-US"/>
        </a:p>
      </dgm:t>
    </dgm:pt>
    <dgm:pt modelId="{24D33D95-3CC9-4ECF-947A-3EB9CB8F05FA}" type="sibTrans" cxnId="{E4ED2F5A-DDAD-40C7-AB8D-5EB85B1F32BA}">
      <dgm:prSet/>
      <dgm:spPr/>
      <dgm:t>
        <a:bodyPr/>
        <a:lstStyle/>
        <a:p>
          <a:endParaRPr lang="en-US"/>
        </a:p>
      </dgm:t>
    </dgm:pt>
    <dgm:pt modelId="{2CA1C279-8CAF-4522-A11C-0306FA8C7E1F}" type="pres">
      <dgm:prSet presAssocID="{117D8BAD-65C0-428B-B763-D5C262BA017E}" presName="arrowDiagram" presStyleCnt="0">
        <dgm:presLayoutVars>
          <dgm:chMax val="5"/>
          <dgm:dir/>
          <dgm:resizeHandles val="exact"/>
        </dgm:presLayoutVars>
      </dgm:prSet>
      <dgm:spPr/>
    </dgm:pt>
    <dgm:pt modelId="{A0B6057C-B937-4C17-83EE-1379B4801F9C}" type="pres">
      <dgm:prSet presAssocID="{117D8BAD-65C0-428B-B763-D5C262BA017E}" presName="arrow" presStyleLbl="bgShp" presStyleIdx="0" presStyleCnt="1"/>
      <dgm:spPr/>
    </dgm:pt>
    <dgm:pt modelId="{C1F15EE0-C9B7-41DF-A01C-F918C34A425B}" type="pres">
      <dgm:prSet presAssocID="{117D8BAD-65C0-428B-B763-D5C262BA017E}" presName="arrowDiagram3" presStyleCnt="0"/>
      <dgm:spPr/>
    </dgm:pt>
    <dgm:pt modelId="{2208C8A2-51B6-864C-804A-BD967CB45B01}" type="pres">
      <dgm:prSet presAssocID="{2D8EC281-7FD2-4949-B782-9554AE8D8903}" presName="bullet3a" presStyleLbl="node1" presStyleIdx="0" presStyleCnt="3"/>
      <dgm:spPr/>
    </dgm:pt>
    <dgm:pt modelId="{3888F5B6-4C1D-1948-8BDC-64F378014E33}" type="pres">
      <dgm:prSet presAssocID="{2D8EC281-7FD2-4949-B782-9554AE8D8903}" presName="textBox3a" presStyleLbl="revTx" presStyleIdx="0" presStyleCnt="3" custLinFactNeighborX="93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77929E-2521-DA4B-A3F0-4797D22E0F1E}" type="pres">
      <dgm:prSet presAssocID="{9DF16435-D83C-43CC-88F7-B2FF0728BDD3}" presName="bullet3b" presStyleLbl="node1" presStyleIdx="1" presStyleCnt="3"/>
      <dgm:spPr/>
    </dgm:pt>
    <dgm:pt modelId="{4384CF9B-095F-C34A-AF28-41E8777EC18C}" type="pres">
      <dgm:prSet presAssocID="{9DF16435-D83C-43CC-88F7-B2FF0728BDD3}" presName="textBox3b" presStyleLbl="revTx" presStyleIdx="1" presStyleCnt="3" custLinFactNeighborX="69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92077A-70E6-4C4C-A836-EA56EC69D16A}" type="pres">
      <dgm:prSet presAssocID="{916EA4CA-F191-44E9-BDEC-685BAEB5F89C}" presName="bullet3c" presStyleLbl="node1" presStyleIdx="2" presStyleCnt="3"/>
      <dgm:spPr/>
    </dgm:pt>
    <dgm:pt modelId="{17067309-CB33-4035-BF41-24F82CD4A52A}" type="pres">
      <dgm:prSet presAssocID="{916EA4CA-F191-44E9-BDEC-685BAEB5F89C}" presName="textBox3c" presStyleLbl="revTx" presStyleIdx="2" presStyleCnt="3" custLinFactNeighborX="6627" custLinFactNeighborY="14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497D41-EE58-5E48-A5CB-A20BF157F36B}" type="presOf" srcId="{916EA4CA-F191-44E9-BDEC-685BAEB5F89C}" destId="{17067309-CB33-4035-BF41-24F82CD4A52A}" srcOrd="0" destOrd="0" presId="urn:microsoft.com/office/officeart/2005/8/layout/arrow2"/>
    <dgm:cxn modelId="{8A517886-B1DE-4194-94CD-5F7FD1872650}" srcId="{117D8BAD-65C0-428B-B763-D5C262BA017E}" destId="{2D8EC281-7FD2-4949-B782-9554AE8D8903}" srcOrd="0" destOrd="0" parTransId="{02539D6B-BCA0-40DA-AE90-785F17D4311C}" sibTransId="{DF2CC60B-4232-4347-8942-424BC47FE99D}"/>
    <dgm:cxn modelId="{9693F586-B490-4B88-90A7-F464D797084B}" type="presOf" srcId="{117D8BAD-65C0-428B-B763-D5C262BA017E}" destId="{2CA1C279-8CAF-4522-A11C-0306FA8C7E1F}" srcOrd="0" destOrd="0" presId="urn:microsoft.com/office/officeart/2005/8/layout/arrow2"/>
    <dgm:cxn modelId="{C90A972A-0972-D547-87DD-E7D2D5787B58}" type="presOf" srcId="{9DF16435-D83C-43CC-88F7-B2FF0728BDD3}" destId="{4384CF9B-095F-C34A-AF28-41E8777EC18C}" srcOrd="0" destOrd="0" presId="urn:microsoft.com/office/officeart/2005/8/layout/arrow2"/>
    <dgm:cxn modelId="{0C4FF0EF-8AAF-6B45-A330-E5503B6A087D}" type="presOf" srcId="{2D8EC281-7FD2-4949-B782-9554AE8D8903}" destId="{3888F5B6-4C1D-1948-8BDC-64F378014E33}" srcOrd="0" destOrd="0" presId="urn:microsoft.com/office/officeart/2005/8/layout/arrow2"/>
    <dgm:cxn modelId="{E4ED2F5A-DDAD-40C7-AB8D-5EB85B1F32BA}" srcId="{117D8BAD-65C0-428B-B763-D5C262BA017E}" destId="{916EA4CA-F191-44E9-BDEC-685BAEB5F89C}" srcOrd="2" destOrd="0" parTransId="{BEB69C27-4E21-4B43-8203-2A91631C23E6}" sibTransId="{24D33D95-3CC9-4ECF-947A-3EB9CB8F05FA}"/>
    <dgm:cxn modelId="{4C08DC19-C4DB-42DD-AFF3-3B376FBE56A0}" srcId="{117D8BAD-65C0-428B-B763-D5C262BA017E}" destId="{9DF16435-D83C-43CC-88F7-B2FF0728BDD3}" srcOrd="1" destOrd="0" parTransId="{CA52AC76-7BB2-413C-9E11-86D38414CFD5}" sibTransId="{517BB5CF-1D96-4F22-8A23-281004CAC4AB}"/>
    <dgm:cxn modelId="{0D038166-238B-9D41-9E48-FBBC1A120D67}" type="presParOf" srcId="{2CA1C279-8CAF-4522-A11C-0306FA8C7E1F}" destId="{A0B6057C-B937-4C17-83EE-1379B4801F9C}" srcOrd="0" destOrd="0" presId="urn:microsoft.com/office/officeart/2005/8/layout/arrow2"/>
    <dgm:cxn modelId="{F84AFBC1-4B06-9449-87C8-DE14D0934E43}" type="presParOf" srcId="{2CA1C279-8CAF-4522-A11C-0306FA8C7E1F}" destId="{C1F15EE0-C9B7-41DF-A01C-F918C34A425B}" srcOrd="1" destOrd="0" presId="urn:microsoft.com/office/officeart/2005/8/layout/arrow2"/>
    <dgm:cxn modelId="{ED57746C-1E95-7B44-A34A-3D9D0F4BB10E}" type="presParOf" srcId="{C1F15EE0-C9B7-41DF-A01C-F918C34A425B}" destId="{2208C8A2-51B6-864C-804A-BD967CB45B01}" srcOrd="0" destOrd="0" presId="urn:microsoft.com/office/officeart/2005/8/layout/arrow2"/>
    <dgm:cxn modelId="{9B81B19D-991E-7249-B99F-506915B84C1F}" type="presParOf" srcId="{C1F15EE0-C9B7-41DF-A01C-F918C34A425B}" destId="{3888F5B6-4C1D-1948-8BDC-64F378014E33}" srcOrd="1" destOrd="0" presId="urn:microsoft.com/office/officeart/2005/8/layout/arrow2"/>
    <dgm:cxn modelId="{24D6C85C-232F-CF44-A139-EF0CA8E8FA14}" type="presParOf" srcId="{C1F15EE0-C9B7-41DF-A01C-F918C34A425B}" destId="{8677929E-2521-DA4B-A3F0-4797D22E0F1E}" srcOrd="2" destOrd="0" presId="urn:microsoft.com/office/officeart/2005/8/layout/arrow2"/>
    <dgm:cxn modelId="{ED94DE0A-0AD6-2F4F-81C4-972C866AF67E}" type="presParOf" srcId="{C1F15EE0-C9B7-41DF-A01C-F918C34A425B}" destId="{4384CF9B-095F-C34A-AF28-41E8777EC18C}" srcOrd="3" destOrd="0" presId="urn:microsoft.com/office/officeart/2005/8/layout/arrow2"/>
    <dgm:cxn modelId="{C885E211-9391-E241-B695-BEC2FB0A20AE}" type="presParOf" srcId="{C1F15EE0-C9B7-41DF-A01C-F918C34A425B}" destId="{EA92077A-70E6-4C4C-A836-EA56EC69D16A}" srcOrd="4" destOrd="0" presId="urn:microsoft.com/office/officeart/2005/8/layout/arrow2"/>
    <dgm:cxn modelId="{FE052856-8176-834C-B2C6-D15D8BA59365}" type="presParOf" srcId="{C1F15EE0-C9B7-41DF-A01C-F918C34A425B}" destId="{17067309-CB33-4035-BF41-24F82CD4A52A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B6057C-B937-4C17-83EE-1379B4801F9C}">
      <dsp:nvSpPr>
        <dsp:cNvPr id="0" name=""/>
        <dsp:cNvSpPr/>
      </dsp:nvSpPr>
      <dsp:spPr>
        <a:xfrm>
          <a:off x="494029" y="0"/>
          <a:ext cx="7241540" cy="452596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08C8A2-51B6-864C-804A-BD967CB45B01}">
      <dsp:nvSpPr>
        <dsp:cNvPr id="0" name=""/>
        <dsp:cNvSpPr/>
      </dsp:nvSpPr>
      <dsp:spPr>
        <a:xfrm>
          <a:off x="1413705" y="3123819"/>
          <a:ext cx="188280" cy="18828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88F5B6-4C1D-1948-8BDC-64F378014E33}">
      <dsp:nvSpPr>
        <dsp:cNvPr id="0" name=""/>
        <dsp:cNvSpPr/>
      </dsp:nvSpPr>
      <dsp:spPr>
        <a:xfrm>
          <a:off x="1665521" y="3217959"/>
          <a:ext cx="1687279" cy="130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766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Writing pop-up</a:t>
          </a:r>
          <a:br>
            <a:rPr lang="en-US" sz="17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</a:br>
          <a:r>
            <a:rPr lang="en-US" sz="17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ads and skyscrapers for beauty products</a:t>
          </a:r>
          <a:endParaRPr lang="en-US" sz="17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1665521" y="3217959"/>
        <a:ext cx="1687279" cy="1308003"/>
      </dsp:txXfrm>
    </dsp:sp>
    <dsp:sp modelId="{8677929E-2521-DA4B-A3F0-4797D22E0F1E}">
      <dsp:nvSpPr>
        <dsp:cNvPr id="0" name=""/>
        <dsp:cNvSpPr/>
      </dsp:nvSpPr>
      <dsp:spPr>
        <a:xfrm>
          <a:off x="3075638" y="1893662"/>
          <a:ext cx="340352" cy="34035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84CF9B-095F-C34A-AF28-41E8777EC18C}">
      <dsp:nvSpPr>
        <dsp:cNvPr id="0" name=""/>
        <dsp:cNvSpPr/>
      </dsp:nvSpPr>
      <dsp:spPr>
        <a:xfrm>
          <a:off x="3367438" y="2063839"/>
          <a:ext cx="1737969" cy="2462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346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Editor of a lifestyle magazine, PASADENA, writing articles and hiring writers and photographers</a:t>
          </a:r>
          <a:endParaRPr lang="en-US" sz="17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3367438" y="2063839"/>
        <a:ext cx="1737969" cy="2462123"/>
      </dsp:txXfrm>
    </dsp:sp>
    <dsp:sp modelId="{EA92077A-70E6-4C4C-A836-EA56EC69D16A}">
      <dsp:nvSpPr>
        <dsp:cNvPr id="0" name=""/>
        <dsp:cNvSpPr/>
      </dsp:nvSpPr>
      <dsp:spPr>
        <a:xfrm>
          <a:off x="5074304" y="1145068"/>
          <a:ext cx="470700" cy="47070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067309-CB33-4035-BF41-24F82CD4A52A}">
      <dsp:nvSpPr>
        <dsp:cNvPr id="0" name=""/>
        <dsp:cNvSpPr/>
      </dsp:nvSpPr>
      <dsp:spPr>
        <a:xfrm>
          <a:off x="5424829" y="1380418"/>
          <a:ext cx="1737969" cy="3145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414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Getting hired to run the website for my boss’s family foundation and getting promoted to where I am now, the Director of Communications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5424829" y="1380418"/>
        <a:ext cx="1737969" cy="3145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0AA8B-C0B0-49DC-A79B-CAEEBBCE26C0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29F3F-0E87-40EC-BFBE-C0725E033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58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77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64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</a:t>
            </a:r>
            <a:r>
              <a:rPr lang="en-US" baseline="0" dirty="0" smtClean="0"/>
              <a:t> may use this chart to describe your journey to the current career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1418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</a:t>
            </a:r>
            <a:r>
              <a:rPr lang="en-US" baseline="0" dirty="0" smtClean="0"/>
              <a:t> this graph to show general compensation ranges for people in various roles in your company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398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rgbClr val="00BAC4"/>
                </a:solidFill>
                <a:effectLst/>
                <a:latin typeface="Avenir Black"/>
                <a:ea typeface="+mj-ea"/>
                <a:cs typeface="Avenir Black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/>
                <a:latin typeface="Avenir Black"/>
                <a:cs typeface="Avenir Black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8861"/>
            <a:ext cx="8229600" cy="132247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0E295D2-AE44-4374-A884-1A794EA1BC3F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800" kern="1200" cap="all">
          <a:solidFill>
            <a:srgbClr val="00BAC4"/>
          </a:solidFill>
          <a:effectLst/>
          <a:latin typeface="Avenir Heavy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Avenir Roman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>
              <a:lumMod val="50000"/>
              <a:lumOff val="50000"/>
            </a:schemeClr>
          </a:solidFill>
          <a:latin typeface="Avenir Roman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Avenir Roman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>
              <a:lumMod val="50000"/>
              <a:lumOff val="50000"/>
            </a:schemeClr>
          </a:solidFill>
          <a:latin typeface="Avenir Roman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Avenir Roman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wellmilken.org" TargetMode="External"/><Relationship Id="rId4" Type="http://schemas.openxmlformats.org/officeDocument/2006/relationships/hyperlink" Target="http://www.lowellmilken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28600" y="-228600"/>
            <a:ext cx="9601200" cy="7162800"/>
          </a:xfrm>
          <a:prstGeom prst="rect">
            <a:avLst/>
          </a:prstGeom>
          <a:solidFill>
            <a:srgbClr val="1F272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Avenir Roman"/>
              </a:rPr>
              <a:t>October 6th</a:t>
            </a:r>
            <a:r>
              <a:rPr lang="en-US" dirty="0" smtClean="0">
                <a:latin typeface="Avenir Roman"/>
                <a:cs typeface="Avenir Roman"/>
              </a:rPr>
              <a:t>, 2017</a:t>
            </a:r>
          </a:p>
          <a:p>
            <a:r>
              <a:rPr lang="en-US" dirty="0" smtClean="0">
                <a:cs typeface="Avenir Roman"/>
              </a:rPr>
              <a:t>Mendez</a:t>
            </a:r>
            <a:r>
              <a:rPr lang="en-US" dirty="0">
                <a:cs typeface="Avenir Roman"/>
              </a:rPr>
              <a:t> </a:t>
            </a:r>
            <a:r>
              <a:rPr lang="en-US" dirty="0" smtClean="0">
                <a:cs typeface="Avenir Roman"/>
              </a:rPr>
              <a:t>High School</a:t>
            </a:r>
            <a:endParaRPr lang="en-US" dirty="0">
              <a:latin typeface="Avenir Roman"/>
              <a:cs typeface="Avenir Roman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-19665" y="1295400"/>
            <a:ext cx="9144000" cy="2895601"/>
          </a:xfrm>
        </p:spPr>
        <p:txBody>
          <a:bodyPr/>
          <a:lstStyle/>
          <a:p>
            <a:r>
              <a:rPr lang="en-US" sz="6000" dirty="0" smtClean="0">
                <a:solidFill>
                  <a:srgbClr val="00BAC4"/>
                </a:solidFill>
                <a:effectLst/>
                <a:latin typeface="Avenir Black"/>
                <a:cs typeface="Avenir Black"/>
              </a:rPr>
              <a:t>Sarah Haufrect</a:t>
            </a:r>
            <a:br>
              <a:rPr lang="en-US" sz="6000" dirty="0" smtClean="0">
                <a:solidFill>
                  <a:srgbClr val="00BAC4"/>
                </a:solidFill>
                <a:effectLst/>
                <a:latin typeface="Avenir Black"/>
                <a:cs typeface="Avenir Black"/>
              </a:rPr>
            </a:br>
            <a:r>
              <a:rPr lang="en-US" sz="6000" dirty="0" smtClean="0">
                <a:latin typeface="Avenir Black"/>
                <a:cs typeface="Avenir Black"/>
              </a:rPr>
              <a:t>Youth Business</a:t>
            </a:r>
            <a:br>
              <a:rPr lang="en-US" sz="6000" dirty="0" smtClean="0">
                <a:latin typeface="Avenir Black"/>
                <a:cs typeface="Avenir Black"/>
              </a:rPr>
            </a:br>
            <a:r>
              <a:rPr lang="en-US" sz="6000" dirty="0" smtClean="0">
                <a:latin typeface="Avenir Black"/>
                <a:cs typeface="Avenir Black"/>
              </a:rPr>
              <a:t>Alliance</a:t>
            </a:r>
            <a:endParaRPr lang="en-US" sz="6000" dirty="0">
              <a:solidFill>
                <a:srgbClr val="00BAC4"/>
              </a:solidFill>
              <a:effectLst/>
              <a:latin typeface="Avenir Black"/>
              <a:cs typeface="Avenir Black"/>
            </a:endParaRPr>
          </a:p>
        </p:txBody>
      </p:sp>
    </p:spTree>
    <p:extLst>
      <p:ext uri="{BB962C8B-B14F-4D97-AF65-F5344CB8AC3E}">
        <p14:creationId xmlns:p14="http://schemas.microsoft.com/office/powerpoint/2010/main" val="1884260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Things I enjoyed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Things I didn’t enjoy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000" dirty="0" smtClean="0"/>
              <a:t>Berkeley Fiction Review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Club Soccer team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My job at the Student Learning Center as a writing tutor and workshop leader.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Being away from my parents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Spending my entire first paycheck on the cost of a speeding ticket between Freshman and Sophomore year.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/>
              <a:t>A</a:t>
            </a:r>
            <a:r>
              <a:rPr lang="en-US" sz="2000" dirty="0" smtClean="0"/>
              <a:t> 24-hour essay final my first semester at college. SO STRESSFUL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Getting my C- ever. That was tough.</a:t>
            </a:r>
          </a:p>
          <a:p>
            <a:endParaRPr lang="en-US" sz="2000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659165" y="6416675"/>
            <a:ext cx="2847975" cy="365125"/>
          </a:xfrm>
        </p:spPr>
        <p:txBody>
          <a:bodyPr/>
          <a:lstStyle/>
          <a:p>
            <a:r>
              <a:rPr lang="en-US" smtClean="0"/>
              <a:t>Youth Business : ALLIANCE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60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Jobs I worked while I was in College were:</a:t>
            </a:r>
          </a:p>
          <a:p>
            <a:pPr lvl="1"/>
            <a:r>
              <a:rPr lang="en-US" dirty="0" smtClean="0"/>
              <a:t>I was a “drop-in” writing tutor at the Student Learning Center</a:t>
            </a:r>
          </a:p>
          <a:p>
            <a:pPr lvl="1"/>
            <a:r>
              <a:rPr lang="en-US" dirty="0" smtClean="0"/>
              <a:t>I was the director for </a:t>
            </a:r>
            <a:r>
              <a:rPr lang="en-US" dirty="0" err="1" smtClean="0"/>
              <a:t>DeCal</a:t>
            </a:r>
            <a:r>
              <a:rPr lang="en-US" dirty="0" smtClean="0"/>
              <a:t>, short for Democratic Education at Cal, which supported undergraduate students who taught half-credit courses on subjects not otherwise available through normal course offering.</a:t>
            </a:r>
          </a:p>
          <a:p>
            <a:pPr lvl="1"/>
            <a:r>
              <a:rPr lang="en-US" dirty="0" smtClean="0"/>
              <a:t>I taught an English writing workshop for Freshman students my Junior year.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268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138861"/>
            <a:ext cx="9144000" cy="1322479"/>
          </a:xfrm>
        </p:spPr>
        <p:txBody>
          <a:bodyPr/>
          <a:lstStyle/>
          <a:p>
            <a:r>
              <a:rPr lang="en-US" dirty="0" smtClean="0"/>
              <a:t>Getting a job after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top few things I did to ensure I got a good job after college were: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After graduation, I interned for a Literary agent for the summer</a:t>
            </a:r>
          </a:p>
          <a:p>
            <a:pPr lvl="1"/>
            <a:r>
              <a:rPr lang="en-US" dirty="0" smtClean="0"/>
              <a:t>I applied to jobs while I was interning.</a:t>
            </a:r>
          </a:p>
          <a:p>
            <a:pPr lvl="1"/>
            <a:r>
              <a:rPr lang="en-US" dirty="0" smtClean="0"/>
              <a:t>I networked. I asked friends and family is they new companies or people looking for employees in writing and communications.</a:t>
            </a:r>
          </a:p>
          <a:p>
            <a:pPr lvl="1"/>
            <a:r>
              <a:rPr lang="en-US" dirty="0" smtClean="0"/>
              <a:t>I applied to be a SAT writing tutor and was accepted.</a:t>
            </a:r>
          </a:p>
          <a:p>
            <a:pPr lvl="1"/>
            <a:r>
              <a:rPr lang="en-US" dirty="0" smtClean="0"/>
              <a:t>I took a part-time job at a local independent bookstore at minimum wage while I applied to other jobs.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738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My Career Path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45443"/>
              </p:ext>
            </p:extLst>
          </p:nvPr>
        </p:nvGraphicFramePr>
        <p:xfrm>
          <a:off x="473482" y="148623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448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Compensation at my company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309018" y="1600200"/>
            <a:ext cx="4525963" cy="4525963"/>
            <a:chOff x="2309018" y="1600200"/>
            <a:chExt cx="4525963" cy="4525963"/>
          </a:xfrm>
        </p:grpSpPr>
        <p:sp>
          <p:nvSpPr>
            <p:cNvPr id="6" name="Freeform 5"/>
            <p:cNvSpPr/>
            <p:nvPr/>
          </p:nvSpPr>
          <p:spPr>
            <a:xfrm>
              <a:off x="2309018" y="1600200"/>
              <a:ext cx="4525963" cy="4525963"/>
            </a:xfrm>
            <a:custGeom>
              <a:avLst/>
              <a:gdLst>
                <a:gd name="connsiteX0" fmla="*/ 0 w 4525963"/>
                <a:gd name="connsiteY0" fmla="*/ 2262982 h 4525963"/>
                <a:gd name="connsiteX1" fmla="*/ 2262982 w 4525963"/>
                <a:gd name="connsiteY1" fmla="*/ 0 h 4525963"/>
                <a:gd name="connsiteX2" fmla="*/ 4525964 w 4525963"/>
                <a:gd name="connsiteY2" fmla="*/ 2262982 h 4525963"/>
                <a:gd name="connsiteX3" fmla="*/ 2262982 w 4525963"/>
                <a:gd name="connsiteY3" fmla="*/ 4525964 h 4525963"/>
                <a:gd name="connsiteX4" fmla="*/ 0 w 4525963"/>
                <a:gd name="connsiteY4" fmla="*/ 2262982 h 4525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25963" h="4525963">
                  <a:moveTo>
                    <a:pt x="0" y="2262982"/>
                  </a:moveTo>
                  <a:cubicBezTo>
                    <a:pt x="0" y="1013172"/>
                    <a:pt x="1013172" y="0"/>
                    <a:pt x="2262982" y="0"/>
                  </a:cubicBezTo>
                  <a:cubicBezTo>
                    <a:pt x="3512792" y="0"/>
                    <a:pt x="4525964" y="1013172"/>
                    <a:pt x="4525964" y="2262982"/>
                  </a:cubicBezTo>
                  <a:cubicBezTo>
                    <a:pt x="4525964" y="3512792"/>
                    <a:pt x="3512792" y="4525964"/>
                    <a:pt x="2262982" y="4525964"/>
                  </a:cubicBezTo>
                  <a:cubicBezTo>
                    <a:pt x="1013172" y="4525964"/>
                    <a:pt x="0" y="3512792"/>
                    <a:pt x="0" y="226298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715596" tIns="311642" rIns="1715596" bIns="3706115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Chairman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(Billionaire)</a:t>
              </a:r>
              <a:endParaRPr lang="en-US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2761614" y="2505392"/>
              <a:ext cx="3620770" cy="3620770"/>
            </a:xfrm>
            <a:custGeom>
              <a:avLst/>
              <a:gdLst>
                <a:gd name="connsiteX0" fmla="*/ 0 w 3620770"/>
                <a:gd name="connsiteY0" fmla="*/ 1810385 h 3620770"/>
                <a:gd name="connsiteX1" fmla="*/ 1810385 w 3620770"/>
                <a:gd name="connsiteY1" fmla="*/ 0 h 3620770"/>
                <a:gd name="connsiteX2" fmla="*/ 3620770 w 3620770"/>
                <a:gd name="connsiteY2" fmla="*/ 1810385 h 3620770"/>
                <a:gd name="connsiteX3" fmla="*/ 1810385 w 3620770"/>
                <a:gd name="connsiteY3" fmla="*/ 3620770 h 3620770"/>
                <a:gd name="connsiteX4" fmla="*/ 0 w 3620770"/>
                <a:gd name="connsiteY4" fmla="*/ 1810385 h 3620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20770" h="3620770">
                  <a:moveTo>
                    <a:pt x="0" y="1810385"/>
                  </a:moveTo>
                  <a:cubicBezTo>
                    <a:pt x="0" y="810537"/>
                    <a:pt x="810537" y="0"/>
                    <a:pt x="1810385" y="0"/>
                  </a:cubicBezTo>
                  <a:cubicBezTo>
                    <a:pt x="2810233" y="0"/>
                    <a:pt x="3620770" y="810537"/>
                    <a:pt x="3620770" y="1810385"/>
                  </a:cubicBezTo>
                  <a:cubicBezTo>
                    <a:pt x="3620770" y="2810233"/>
                    <a:pt x="2810233" y="3620770"/>
                    <a:pt x="1810385" y="3620770"/>
                  </a:cubicBezTo>
                  <a:cubicBezTo>
                    <a:pt x="810537" y="3620770"/>
                    <a:pt x="0" y="2810233"/>
                    <a:pt x="0" y="1810385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263000" tIns="302590" rIns="1262999" bIns="283713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Management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($100K)</a:t>
              </a:r>
              <a:endParaRPr lang="en-US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3214211" y="3410585"/>
              <a:ext cx="2715577" cy="2715577"/>
            </a:xfrm>
            <a:custGeom>
              <a:avLst/>
              <a:gdLst>
                <a:gd name="connsiteX0" fmla="*/ 0 w 2715577"/>
                <a:gd name="connsiteY0" fmla="*/ 1357789 h 2715577"/>
                <a:gd name="connsiteX1" fmla="*/ 1357789 w 2715577"/>
                <a:gd name="connsiteY1" fmla="*/ 0 h 2715577"/>
                <a:gd name="connsiteX2" fmla="*/ 2715578 w 2715577"/>
                <a:gd name="connsiteY2" fmla="*/ 1357789 h 2715577"/>
                <a:gd name="connsiteX3" fmla="*/ 1357789 w 2715577"/>
                <a:gd name="connsiteY3" fmla="*/ 2715578 h 2715577"/>
                <a:gd name="connsiteX4" fmla="*/ 0 w 2715577"/>
                <a:gd name="connsiteY4" fmla="*/ 1357789 h 2715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15577" h="2715577">
                  <a:moveTo>
                    <a:pt x="0" y="1357789"/>
                  </a:moveTo>
                  <a:cubicBezTo>
                    <a:pt x="0" y="607903"/>
                    <a:pt x="607903" y="0"/>
                    <a:pt x="1357789" y="0"/>
                  </a:cubicBezTo>
                  <a:cubicBezTo>
                    <a:pt x="2107675" y="0"/>
                    <a:pt x="2715578" y="607903"/>
                    <a:pt x="2715578" y="1357789"/>
                  </a:cubicBezTo>
                  <a:cubicBezTo>
                    <a:pt x="2715578" y="2107675"/>
                    <a:pt x="2107675" y="2715578"/>
                    <a:pt x="1357789" y="2715578"/>
                  </a:cubicBezTo>
                  <a:cubicBezTo>
                    <a:pt x="607903" y="2715578"/>
                    <a:pt x="0" y="2107675"/>
                    <a:pt x="0" y="1357789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10403" tIns="289012" rIns="810403" bIns="1986248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Middle Manager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($75K)</a:t>
              </a:r>
              <a:endParaRPr lang="en-US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3666807" y="4315777"/>
              <a:ext cx="1810385" cy="1810385"/>
            </a:xfrm>
            <a:custGeom>
              <a:avLst/>
              <a:gdLst>
                <a:gd name="connsiteX0" fmla="*/ 0 w 1810385"/>
                <a:gd name="connsiteY0" fmla="*/ 905193 h 1810385"/>
                <a:gd name="connsiteX1" fmla="*/ 905193 w 1810385"/>
                <a:gd name="connsiteY1" fmla="*/ 0 h 1810385"/>
                <a:gd name="connsiteX2" fmla="*/ 1810386 w 1810385"/>
                <a:gd name="connsiteY2" fmla="*/ 905193 h 1810385"/>
                <a:gd name="connsiteX3" fmla="*/ 905193 w 1810385"/>
                <a:gd name="connsiteY3" fmla="*/ 1810386 h 1810385"/>
                <a:gd name="connsiteX4" fmla="*/ 0 w 1810385"/>
                <a:gd name="connsiteY4" fmla="*/ 905193 h 1810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10385" h="1810385">
                  <a:moveTo>
                    <a:pt x="0" y="905193"/>
                  </a:moveTo>
                  <a:cubicBezTo>
                    <a:pt x="0" y="405269"/>
                    <a:pt x="405269" y="0"/>
                    <a:pt x="905193" y="0"/>
                  </a:cubicBezTo>
                  <a:cubicBezTo>
                    <a:pt x="1405117" y="0"/>
                    <a:pt x="1810386" y="405269"/>
                    <a:pt x="1810386" y="905193"/>
                  </a:cubicBezTo>
                  <a:cubicBezTo>
                    <a:pt x="1810386" y="1405117"/>
                    <a:pt x="1405117" y="1810386"/>
                    <a:pt x="905193" y="1810386"/>
                  </a:cubicBezTo>
                  <a:cubicBezTo>
                    <a:pt x="405269" y="1810386"/>
                    <a:pt x="0" y="1405117"/>
                    <a:pt x="0" y="905193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350469" tIns="537941" rIns="350469" bIns="5379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Entry Level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($</a:t>
              </a:r>
              <a:r>
                <a:rPr lang="en-US" sz="1200" dirty="0" smtClean="0">
                  <a:solidFill>
                    <a:schemeClr val="bg1"/>
                  </a:solidFill>
                </a:rPr>
                <a:t>50-65</a:t>
              </a:r>
              <a:r>
                <a:rPr lang="en-US" sz="1200" kern="1200" dirty="0" smtClean="0">
                  <a:solidFill>
                    <a:schemeClr val="bg1"/>
                  </a:solidFill>
                </a:rPr>
                <a:t>K)</a:t>
              </a:r>
              <a:endParaRPr lang="en-US" sz="12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895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 it all over again?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 could talk to my high school self, what would I say?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Save more money! Don’t use credit cards if you can avoid them.</a:t>
            </a:r>
          </a:p>
          <a:p>
            <a:pPr lvl="1"/>
            <a:r>
              <a:rPr lang="en-US" dirty="0" smtClean="0"/>
              <a:t>Travel more! </a:t>
            </a:r>
            <a:endParaRPr lang="en-US" dirty="0" smtClean="0"/>
          </a:p>
          <a:p>
            <a:pPr lvl="1"/>
            <a:r>
              <a:rPr lang="en-US" dirty="0" smtClean="0"/>
              <a:t>If you want it to happen, make it happen. Go after opportunities!</a:t>
            </a:r>
            <a:endParaRPr lang="en-US" dirty="0" smtClean="0"/>
          </a:p>
          <a:p>
            <a:pPr lvl="1"/>
            <a:r>
              <a:rPr lang="en-US" dirty="0" smtClean="0"/>
              <a:t>It’s </a:t>
            </a:r>
            <a:r>
              <a:rPr lang="en-US" dirty="0" smtClean="0"/>
              <a:t>ok when bad things happen. They make you stronger.</a:t>
            </a:r>
          </a:p>
          <a:p>
            <a:pPr lvl="1"/>
            <a:r>
              <a:rPr lang="en-US" dirty="0" smtClean="0"/>
              <a:t>Take more foreign language classes.</a:t>
            </a:r>
          </a:p>
          <a:p>
            <a:pPr lvl="1"/>
            <a:r>
              <a:rPr lang="en-US" dirty="0" smtClean="0"/>
              <a:t>Build relationships with professors.</a:t>
            </a:r>
          </a:p>
          <a:p>
            <a:pPr lvl="1"/>
            <a:r>
              <a:rPr lang="en-US" dirty="0" smtClean="0"/>
              <a:t>Your grades and GPA do not define you or anyone else. No one thing defines all of who you are.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050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advice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The Trifecta of success</a:t>
            </a:r>
          </a:p>
          <a:p>
            <a:pPr marL="0" indent="0" algn="ctr">
              <a:buNone/>
            </a:pPr>
            <a:r>
              <a:rPr lang="en-US" b="1" dirty="0" smtClean="0"/>
              <a:t>1 </a:t>
            </a:r>
            <a:r>
              <a:rPr lang="mr-IN" b="1" dirty="0" smtClean="0"/>
              <a:t>–</a:t>
            </a:r>
            <a:r>
              <a:rPr lang="en-US" b="1" dirty="0" smtClean="0"/>
              <a:t> Be Really </a:t>
            </a:r>
            <a:r>
              <a:rPr lang="en-US" b="1" dirty="0"/>
              <a:t>G</a:t>
            </a:r>
            <a:r>
              <a:rPr lang="en-US" b="1" dirty="0" smtClean="0"/>
              <a:t>ood</a:t>
            </a:r>
            <a:br>
              <a:rPr lang="en-US" b="1" dirty="0" smtClean="0"/>
            </a:br>
            <a:r>
              <a:rPr lang="en-US" b="1" dirty="0" smtClean="0"/>
              <a:t>2 </a:t>
            </a:r>
            <a:r>
              <a:rPr lang="mr-IN" b="1" dirty="0" smtClean="0"/>
              <a:t>–</a:t>
            </a:r>
            <a:r>
              <a:rPr lang="en-US" b="1" dirty="0" smtClean="0"/>
              <a:t> Be Punctual</a:t>
            </a:r>
          </a:p>
          <a:p>
            <a:pPr marL="0" indent="0" algn="ctr">
              <a:buNone/>
            </a:pPr>
            <a:r>
              <a:rPr lang="en-US" b="1" dirty="0" smtClean="0"/>
              <a:t>3 </a:t>
            </a:r>
            <a:r>
              <a:rPr lang="mr-IN" b="1" dirty="0" smtClean="0"/>
              <a:t>–</a:t>
            </a:r>
            <a:r>
              <a:rPr lang="en-US" b="1" dirty="0" smtClean="0"/>
              <a:t> Be Nice</a:t>
            </a:r>
            <a:endParaRPr lang="en-US" b="1" dirty="0"/>
          </a:p>
          <a:p>
            <a:pPr marL="0" indent="0" algn="ctr">
              <a:buNone/>
            </a:pPr>
            <a:r>
              <a:rPr lang="en-US" dirty="0" smtClean="0"/>
              <a:t>But the </a:t>
            </a:r>
            <a:r>
              <a:rPr lang="en-US" i="1" dirty="0" smtClean="0">
                <a:solidFill>
                  <a:srgbClr val="00BAC4"/>
                </a:solidFill>
              </a:rPr>
              <a:t>real secret </a:t>
            </a:r>
            <a:r>
              <a:rPr lang="en-US" dirty="0" smtClean="0"/>
              <a:t>is that you only need 2 at one time.</a:t>
            </a:r>
          </a:p>
          <a:p>
            <a:pPr algn="ctr">
              <a:buFontTx/>
              <a:buChar char="-"/>
            </a:pPr>
            <a:r>
              <a:rPr lang="en-US" dirty="0" smtClean="0"/>
              <a:t>If you’re really good and punctual, you don’t have to be nice.</a:t>
            </a:r>
          </a:p>
          <a:p>
            <a:pPr algn="ctr">
              <a:buFontTx/>
              <a:buChar char="-"/>
            </a:pPr>
            <a:r>
              <a:rPr lang="en-US" dirty="0" smtClean="0"/>
              <a:t>If you’re nice and really good, you don’t have to be punctual.</a:t>
            </a:r>
          </a:p>
          <a:p>
            <a:pPr algn="ctr">
              <a:buFontTx/>
              <a:buChar char="-"/>
            </a:pPr>
            <a:r>
              <a:rPr lang="en-US" dirty="0" smtClean="0"/>
              <a:t>And if you’re punctual and nice, you don’t have to be really good!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563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AEC39"/>
                </a:solidFill>
              </a:rPr>
              <a:t>QUESTION AND ANSWER</a:t>
            </a:r>
            <a:endParaRPr lang="en-US" dirty="0">
              <a:solidFill>
                <a:srgbClr val="AAEC39"/>
              </a:solidFill>
            </a:endParaRPr>
          </a:p>
        </p:txBody>
      </p:sp>
      <p:pic>
        <p:nvPicPr>
          <p:cNvPr id="4098" name="Picture 2" descr="C:\Users\stephen.minix\AppData\Local\Microsoft\Windows\Temporary Internet Files\Content.IE5\H06GTAOS\MC900385446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03" b="11503"/>
          <a:stretch>
            <a:fillRect/>
          </a:stretch>
        </p:blipFill>
        <p:spPr/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185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My name is Sarah Haufrect and I am 35 years old.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I work for The Office of Lowell Milken.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My Position:</a:t>
            </a:r>
          </a:p>
          <a:p>
            <a:pPr marL="457200" lvl="1" indent="0" algn="ctr">
              <a:buNone/>
            </a:pPr>
            <a:r>
              <a:rPr lang="en-US" dirty="0" smtClean="0"/>
              <a:t>I support the work and philanthropy of International Businessman and Philanthropist Lowell Milken who is Chairman of the Milken Family Foundation in Santa Monica, CA.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In my role as Director of Communications</a:t>
            </a:r>
          </a:p>
          <a:p>
            <a:pPr marL="457200" lvl="1" indent="0" algn="ctr">
              <a:buNone/>
            </a:pPr>
            <a:r>
              <a:rPr lang="en-US" dirty="0"/>
              <a:t>I</a:t>
            </a:r>
            <a:r>
              <a:rPr lang="en-US" dirty="0" smtClean="0"/>
              <a:t> </a:t>
            </a:r>
            <a:r>
              <a:rPr lang="en-US" dirty="0" smtClean="0"/>
              <a:t>manage Lowell Milken’s official websites, his digital reputation and serve as a project manager and office representative for external partnerships with other organizations, such as the Lowell Milken Institute for Business Law and Policy at UCLA School of Law.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783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This is My Company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Director of Communications for The Office of Lowell Milken:</a:t>
            </a:r>
          </a:p>
          <a:p>
            <a:pPr lvl="1"/>
            <a:r>
              <a:rPr lang="en-US" dirty="0" smtClean="0"/>
              <a:t>I work for the Chairman and Co-founder of several companies and non-profits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020599"/>
            <a:ext cx="1995651" cy="58578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978" y="4453762"/>
            <a:ext cx="3657600" cy="573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987" y="3339306"/>
            <a:ext cx="3705225" cy="5238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4278311"/>
            <a:ext cx="238125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328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JOB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r>
              <a:rPr lang="en-US" dirty="0" smtClean="0"/>
              <a:t>Data, traffic and keyword tracking through Google</a:t>
            </a:r>
          </a:p>
          <a:p>
            <a:r>
              <a:rPr lang="en-US" dirty="0" smtClean="0"/>
              <a:t>Managing my boss’s Wikipedia Page, </a:t>
            </a:r>
            <a:r>
              <a:rPr lang="en-US" dirty="0" err="1" smtClean="0"/>
              <a:t>linkedin</a:t>
            </a:r>
            <a:r>
              <a:rPr lang="en-US" dirty="0" smtClean="0"/>
              <a:t> page and all other social media sites</a:t>
            </a:r>
          </a:p>
          <a:p>
            <a:r>
              <a:rPr lang="en-US" dirty="0" smtClean="0"/>
              <a:t>Web admin for </a:t>
            </a:r>
            <a:r>
              <a:rPr lang="en-US" dirty="0" smtClean="0">
                <a:hlinkClick r:id="rId3"/>
              </a:rPr>
              <a:t>www.lowellmilken.org</a:t>
            </a:r>
            <a:r>
              <a:rPr lang="en-US" dirty="0" smtClean="0"/>
              <a:t> and </a:t>
            </a:r>
            <a:r>
              <a:rPr lang="en-US" dirty="0" smtClean="0">
                <a:hlinkClick r:id="rId4"/>
              </a:rPr>
              <a:t>www.lowellmilken.com</a:t>
            </a:r>
            <a:endParaRPr lang="en-US" dirty="0" smtClean="0"/>
          </a:p>
          <a:p>
            <a:r>
              <a:rPr lang="en-US" dirty="0" smtClean="0"/>
              <a:t>Writing and editing press releases, article, books and even movie scripts sometimes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Produced a documentary film.</a:t>
            </a:r>
            <a:endParaRPr lang="en-US" dirty="0" smtClean="0"/>
          </a:p>
          <a:p>
            <a:r>
              <a:rPr lang="en-US" dirty="0" smtClean="0"/>
              <a:t>Freelance writing and creative writing</a:t>
            </a:r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521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High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r>
              <a:rPr lang="en-US" dirty="0" smtClean="0"/>
              <a:t>As a HS student I was very studious. I had a lot of different interests that all had social cliques, but since I did a bunch of different things, I never fit into any of those groups. I was friendly with most everyone, but I had a very small group of friends.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828800"/>
            <a:ext cx="3048000" cy="2286000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440" y="1828800"/>
            <a:ext cx="3474720" cy="333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416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Please take a few minutes to write down 5 things in the following categories:</a:t>
            </a:r>
          </a:p>
          <a:p>
            <a:endParaRPr lang="en-US" dirty="0"/>
          </a:p>
          <a:p>
            <a:r>
              <a:rPr lang="en-US" dirty="0" smtClean="0"/>
              <a:t>5 </a:t>
            </a:r>
            <a:r>
              <a:rPr lang="en-US" dirty="0"/>
              <a:t>t</a:t>
            </a:r>
            <a:r>
              <a:rPr lang="en-US" dirty="0" smtClean="0"/>
              <a:t>hings you think you are good at</a:t>
            </a:r>
          </a:p>
          <a:p>
            <a:endParaRPr lang="en-US" dirty="0"/>
          </a:p>
          <a:p>
            <a:r>
              <a:rPr lang="en-US" dirty="0" smtClean="0"/>
              <a:t>5 things you like about yourself</a:t>
            </a:r>
          </a:p>
          <a:p>
            <a:endParaRPr lang="en-US" dirty="0"/>
          </a:p>
          <a:p>
            <a:r>
              <a:rPr lang="en-US" dirty="0" smtClean="0"/>
              <a:t>5 things you love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92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High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Things that I really liked in High School were: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Sports (Volleyball, Varsity Soccer, Varsity Track</a:t>
            </a:r>
          </a:p>
          <a:p>
            <a:pPr lvl="1"/>
            <a:r>
              <a:rPr lang="en-US" dirty="0" smtClean="0"/>
              <a:t>Creative writing</a:t>
            </a:r>
          </a:p>
          <a:p>
            <a:pPr lvl="1"/>
            <a:r>
              <a:rPr lang="en-US" dirty="0" smtClean="0"/>
              <a:t>Speech competitions</a:t>
            </a:r>
          </a:p>
          <a:p>
            <a:pPr lvl="1"/>
            <a:r>
              <a:rPr lang="en-US" dirty="0" smtClean="0"/>
              <a:t>Theater (plays and an </a:t>
            </a:r>
            <a:r>
              <a:rPr lang="en-US" dirty="0" err="1" smtClean="0"/>
              <a:t>Improv</a:t>
            </a:r>
            <a:r>
              <a:rPr lang="en-US" dirty="0" smtClean="0"/>
              <a:t> troupe)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ovies</a:t>
            </a:r>
          </a:p>
          <a:p>
            <a:pPr lvl="1"/>
            <a:r>
              <a:rPr lang="en-US" dirty="0" smtClean="0"/>
              <a:t>Traveling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78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Never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that I really </a:t>
            </a:r>
            <a:r>
              <a:rPr lang="en-US" dirty="0" smtClean="0"/>
              <a:t>like  and do NOW:</a:t>
            </a:r>
            <a:endParaRPr lang="en-US" dirty="0"/>
          </a:p>
          <a:p>
            <a:endParaRPr lang="en-US" dirty="0"/>
          </a:p>
          <a:p>
            <a:pPr lvl="1"/>
            <a:r>
              <a:rPr lang="en-US" dirty="0" smtClean="0"/>
              <a:t>Exercise</a:t>
            </a:r>
          </a:p>
          <a:p>
            <a:pPr lvl="1"/>
            <a:r>
              <a:rPr lang="en-US" dirty="0" smtClean="0"/>
              <a:t>Creative writing </a:t>
            </a:r>
            <a:r>
              <a:rPr lang="mr-IN" dirty="0" smtClean="0"/>
              <a:t>–</a:t>
            </a:r>
            <a:r>
              <a:rPr lang="en-US" dirty="0" smtClean="0"/>
              <a:t> Freelance writer, poet, journalist</a:t>
            </a:r>
            <a:endParaRPr lang="en-US" dirty="0"/>
          </a:p>
          <a:p>
            <a:pPr lvl="1"/>
            <a:r>
              <a:rPr lang="en-US" dirty="0" smtClean="0"/>
              <a:t>Voice-Over and public speaking</a:t>
            </a:r>
            <a:endParaRPr lang="en-US" dirty="0"/>
          </a:p>
          <a:p>
            <a:pPr lvl="1"/>
            <a:r>
              <a:rPr lang="en-US" dirty="0" smtClean="0"/>
              <a:t>I see theater and go to museums and love movies</a:t>
            </a:r>
            <a:endParaRPr lang="en-US" dirty="0"/>
          </a:p>
          <a:p>
            <a:pPr lvl="1"/>
            <a:r>
              <a:rPr lang="en-US" dirty="0" smtClean="0"/>
              <a:t>Documentary Film producer</a:t>
            </a:r>
            <a:endParaRPr lang="en-US" dirty="0"/>
          </a:p>
          <a:p>
            <a:pPr lvl="1"/>
            <a:r>
              <a:rPr lang="en-US" dirty="0"/>
              <a:t>Traveling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750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algn="ctr"/>
            <a:r>
              <a:rPr lang="en-US" dirty="0" smtClean="0"/>
              <a:t>I attended college UC Berkeley in Berkeley, CA</a:t>
            </a:r>
          </a:p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62200" y="2514600"/>
            <a:ext cx="4361379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Youth Business : ALLIANCE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3B19-5B2B-4AAC-A66D-8FF7C83E88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86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1542</TotalTime>
  <Words>870</Words>
  <Application>Microsoft Macintosh PowerPoint</Application>
  <PresentationFormat>On-screen Show (4:3)</PresentationFormat>
  <Paragraphs>147</Paragraphs>
  <Slides>17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Executive</vt:lpstr>
      <vt:lpstr>Sarah Haufrect Youth Business Alliance</vt:lpstr>
      <vt:lpstr>INTRODUCTION</vt:lpstr>
      <vt:lpstr>This is My Company</vt:lpstr>
      <vt:lpstr>MY JOB NOW</vt:lpstr>
      <vt:lpstr>High School</vt:lpstr>
      <vt:lpstr>Activity</vt:lpstr>
      <vt:lpstr>High School</vt:lpstr>
      <vt:lpstr>Some things Never Change</vt:lpstr>
      <vt:lpstr>College</vt:lpstr>
      <vt:lpstr>College</vt:lpstr>
      <vt:lpstr>College</vt:lpstr>
      <vt:lpstr>Getting a job after College</vt:lpstr>
      <vt:lpstr>My Career Path</vt:lpstr>
      <vt:lpstr>Compensation at my company</vt:lpstr>
      <vt:lpstr>Do it all over again?</vt:lpstr>
      <vt:lpstr>Best advice </vt:lpstr>
      <vt:lpstr>QUESTION AND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YBA GUEST RESOURCE TEMPLATE</dc:title>
  <dc:creator>Stephen Minix</dc:creator>
  <cp:lastModifiedBy>Sarah Haufrect</cp:lastModifiedBy>
  <cp:revision>80</cp:revision>
  <dcterms:created xsi:type="dcterms:W3CDTF">2013-01-02T21:12:08Z</dcterms:created>
  <dcterms:modified xsi:type="dcterms:W3CDTF">2017-10-05T04:42:56Z</dcterms:modified>
</cp:coreProperties>
</file>