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79" r:id="rId4"/>
    <p:sldId id="294" r:id="rId5"/>
    <p:sldId id="280" r:id="rId6"/>
    <p:sldId id="260" r:id="rId7"/>
    <p:sldId id="261" r:id="rId8"/>
    <p:sldId id="282" r:id="rId9"/>
    <p:sldId id="293" r:id="rId10"/>
    <p:sldId id="281" r:id="rId11"/>
    <p:sldId id="287" r:id="rId12"/>
    <p:sldId id="295" r:id="rId13"/>
    <p:sldId id="265" r:id="rId14"/>
    <p:sldId id="298" r:id="rId15"/>
    <p:sldId id="297" r:id="rId16"/>
    <p:sldId id="284" r:id="rId17"/>
    <p:sldId id="267" r:id="rId18"/>
    <p:sldId id="285" r:id="rId19"/>
    <p:sldId id="286" r:id="rId20"/>
    <p:sldId id="296" r:id="rId21"/>
    <p:sldId id="289" r:id="rId22"/>
    <p:sldId id="269" r:id="rId23"/>
    <p:sldId id="290" r:id="rId24"/>
    <p:sldId id="291" r:id="rId25"/>
    <p:sldId id="292" r:id="rId26"/>
    <p:sldId id="288"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12"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wrote for free for the Huffington </a:t>
          </a:r>
          <a:r>
            <a:rPr lang="en-US" dirty="0" smtClean="0">
              <a:solidFill>
                <a:schemeClr val="tx1">
                  <a:lumMod val="50000"/>
                  <a:lumOff val="50000"/>
                </a:schemeClr>
              </a:solidFill>
            </a:rPr>
            <a:t>Post and started my first job as a lawyer as a prosecutor for the City of Los Angeles.</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now have a book coming out called The Genius Girl’s </a:t>
          </a:r>
          <a:r>
            <a:rPr lang="en-US" dirty="0" smtClean="0">
              <a:solidFill>
                <a:schemeClr val="tx1">
                  <a:lumMod val="50000"/>
                  <a:lumOff val="50000"/>
                </a:schemeClr>
              </a:solidFill>
            </a:rPr>
            <a:t>Guide which I’ve already sold the TV rights for. </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B6B72AC9-3874-A944-97DD-D70FFB9406B8}">
      <dgm:prSet/>
      <dgm:spPr/>
      <dgm:t>
        <a:bodyPr/>
        <a:lstStyle/>
        <a:p>
          <a:r>
            <a:rPr lang="en-US" dirty="0" smtClean="0"/>
            <a:t>I danced as a ballet dancer for 4 years while waitressing</a:t>
          </a:r>
          <a:endParaRPr lang="en-US" dirty="0"/>
        </a:p>
      </dgm:t>
    </dgm:pt>
    <dgm:pt modelId="{C7E885B5-E25F-564B-A0E4-58E822FEAC8B}" type="parTrans" cxnId="{2EBEBC5A-1883-3940-B006-433F12A4A8BF}">
      <dgm:prSet/>
      <dgm:spPr/>
    </dgm:pt>
    <dgm:pt modelId="{BB441360-D32D-264D-B9F4-230FB887FE19}" type="sibTrans" cxnId="{2EBEBC5A-1883-3940-B006-433F12A4A8BF}">
      <dgm:prSet/>
      <dgm:spPr/>
    </dgm:pt>
    <dgm:pt modelId="{D003F648-3F5C-4649-AE87-206508FB1EAC}">
      <dgm:prSet phldrT="[Text]"/>
      <dgm:spPr/>
      <dgm:t>
        <a:bodyPr/>
        <a:lstStyle/>
        <a:p>
          <a:r>
            <a:rPr lang="en-US" dirty="0" smtClean="0">
              <a:solidFill>
                <a:schemeClr val="tx1">
                  <a:lumMod val="50000"/>
                  <a:lumOff val="50000"/>
                </a:schemeClr>
              </a:solidFill>
            </a:rPr>
            <a:t>I worked for a night life magazine called 944 as an event reporter while in law school, then blogged for the Jewish Journal.</a:t>
          </a:r>
          <a:endParaRPr lang="en-US" dirty="0"/>
        </a:p>
      </dgm:t>
    </dgm:pt>
    <dgm:pt modelId="{D09E345C-DBBB-0849-BDAE-807CAD6E6753}" type="parTrans" cxnId="{4722D9BF-B919-F64A-B30D-A6429447C8A6}">
      <dgm:prSet/>
      <dgm:spPr/>
    </dgm:pt>
    <dgm:pt modelId="{D8D46962-42C9-374B-A920-F1F7CFF8B5C6}" type="sibTrans" cxnId="{4722D9BF-B919-F64A-B30D-A6429447C8A6}">
      <dgm:prSet/>
      <dgm:spPr/>
    </dgm:pt>
    <dgm:pt modelId="{163E9D91-7269-E24B-BAB5-177B2864B67B}">
      <dgm:prSet/>
      <dgm:spPr/>
      <dgm:t>
        <a:bodyPr/>
        <a:lstStyle/>
        <a:p>
          <a:r>
            <a:rPr lang="en-US" dirty="0" smtClean="0"/>
            <a:t>I wanted to get a Masters in Writing but couldn’t afford it so I got an academic scholarship to go to law school</a:t>
          </a:r>
          <a:endParaRPr lang="en-US" dirty="0"/>
        </a:p>
      </dgm:t>
    </dgm:pt>
    <dgm:pt modelId="{B76D3A7B-8BB6-1348-9CB2-50C0B853DCAE}" type="parTrans" cxnId="{2605BA79-490D-B749-8B57-439BF6DF5E35}">
      <dgm:prSet/>
      <dgm:spPr/>
    </dgm:pt>
    <dgm:pt modelId="{0B6E8E5B-4C55-304A-9867-5C4671A2F9CA}" type="sibTrans" cxnId="{2605BA79-490D-B749-8B57-439BF6DF5E35}">
      <dgm:prSet/>
      <dgm:spPr/>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F601B945-DDE2-064B-B888-D97B1C822573}" type="pres">
      <dgm:prSet presAssocID="{117D8BAD-65C0-428B-B763-D5C262BA017E}" presName="arrowDiagram5" presStyleCnt="0"/>
      <dgm:spPr/>
    </dgm:pt>
    <dgm:pt modelId="{626505A6-80F1-DD4C-8107-9E0D793E9FDB}" type="pres">
      <dgm:prSet presAssocID="{B6B72AC9-3874-A944-97DD-D70FFB9406B8}" presName="bullet5a" presStyleLbl="node1" presStyleIdx="0" presStyleCnt="5"/>
      <dgm:spPr/>
    </dgm:pt>
    <dgm:pt modelId="{0A2A3838-F637-2F46-9F65-DD3F62733DC3}" type="pres">
      <dgm:prSet presAssocID="{B6B72AC9-3874-A944-97DD-D70FFB9406B8}" presName="textBox5a" presStyleLbl="revTx" presStyleIdx="0" presStyleCnt="5">
        <dgm:presLayoutVars>
          <dgm:bulletEnabled val="1"/>
        </dgm:presLayoutVars>
      </dgm:prSet>
      <dgm:spPr/>
      <dgm:t>
        <a:bodyPr/>
        <a:lstStyle/>
        <a:p>
          <a:endParaRPr lang="en-US"/>
        </a:p>
      </dgm:t>
    </dgm:pt>
    <dgm:pt modelId="{CFE6B392-D07D-8441-8B54-22280DE48503}" type="pres">
      <dgm:prSet presAssocID="{163E9D91-7269-E24B-BAB5-177B2864B67B}" presName="bullet5b" presStyleLbl="node1" presStyleIdx="1" presStyleCnt="5"/>
      <dgm:spPr/>
    </dgm:pt>
    <dgm:pt modelId="{6C00D2FF-1132-6541-ACAD-53F39DCD4265}" type="pres">
      <dgm:prSet presAssocID="{163E9D91-7269-E24B-BAB5-177B2864B67B}" presName="textBox5b" presStyleLbl="revTx" presStyleIdx="1" presStyleCnt="5">
        <dgm:presLayoutVars>
          <dgm:bulletEnabled val="1"/>
        </dgm:presLayoutVars>
      </dgm:prSet>
      <dgm:spPr/>
      <dgm:t>
        <a:bodyPr/>
        <a:lstStyle/>
        <a:p>
          <a:endParaRPr lang="en-US"/>
        </a:p>
      </dgm:t>
    </dgm:pt>
    <dgm:pt modelId="{3CCBBA30-03C3-8348-9D1B-7F7A66D8A192}" type="pres">
      <dgm:prSet presAssocID="{D003F648-3F5C-4649-AE87-206508FB1EAC}" presName="bullet5c" presStyleLbl="node1" presStyleIdx="2" presStyleCnt="5"/>
      <dgm:spPr/>
    </dgm:pt>
    <dgm:pt modelId="{AD0E86B7-B284-3A4C-8217-0D8861CAFB5C}" type="pres">
      <dgm:prSet presAssocID="{D003F648-3F5C-4649-AE87-206508FB1EAC}" presName="textBox5c" presStyleLbl="revTx" presStyleIdx="2" presStyleCnt="5">
        <dgm:presLayoutVars>
          <dgm:bulletEnabled val="1"/>
        </dgm:presLayoutVars>
      </dgm:prSet>
      <dgm:spPr/>
      <dgm:t>
        <a:bodyPr/>
        <a:lstStyle/>
        <a:p>
          <a:endParaRPr lang="en-US"/>
        </a:p>
      </dgm:t>
    </dgm:pt>
    <dgm:pt modelId="{2BF873C4-B9B0-EB41-8F39-41DE56E3DE8E}" type="pres">
      <dgm:prSet presAssocID="{9DF16435-D83C-43CC-88F7-B2FF0728BDD3}" presName="bullet5d" presStyleLbl="node1" presStyleIdx="3" presStyleCnt="5"/>
      <dgm:spPr/>
    </dgm:pt>
    <dgm:pt modelId="{D07A14D5-F44D-5D4D-A08D-58A4E09612AD}" type="pres">
      <dgm:prSet presAssocID="{9DF16435-D83C-43CC-88F7-B2FF0728BDD3}" presName="textBox5d" presStyleLbl="revTx" presStyleIdx="3" presStyleCnt="5">
        <dgm:presLayoutVars>
          <dgm:bulletEnabled val="1"/>
        </dgm:presLayoutVars>
      </dgm:prSet>
      <dgm:spPr/>
      <dgm:t>
        <a:bodyPr/>
        <a:lstStyle/>
        <a:p>
          <a:endParaRPr lang="en-US"/>
        </a:p>
      </dgm:t>
    </dgm:pt>
    <dgm:pt modelId="{04E2C90A-0624-824F-9604-C27A5400DEE1}" type="pres">
      <dgm:prSet presAssocID="{916EA4CA-F191-44E9-BDEC-685BAEB5F89C}" presName="bullet5e" presStyleLbl="node1" presStyleIdx="4" presStyleCnt="5"/>
      <dgm:spPr/>
    </dgm:pt>
    <dgm:pt modelId="{8BB7B8E8-6C52-0148-8BC1-2600D8E72774}" type="pres">
      <dgm:prSet presAssocID="{916EA4CA-F191-44E9-BDEC-685BAEB5F89C}" presName="textBox5e" presStyleLbl="revTx" presStyleIdx="4" presStyleCnt="5">
        <dgm:presLayoutVars>
          <dgm:bulletEnabled val="1"/>
        </dgm:presLayoutVars>
      </dgm:prSet>
      <dgm:spPr/>
      <dgm:t>
        <a:bodyPr/>
        <a:lstStyle/>
        <a:p>
          <a:endParaRPr lang="en-US"/>
        </a:p>
      </dgm:t>
    </dgm:pt>
  </dgm:ptLst>
  <dgm:cxnLst>
    <dgm:cxn modelId="{9693F586-B490-4B88-90A7-F464D797084B}" type="presOf" srcId="{117D8BAD-65C0-428B-B763-D5C262BA017E}" destId="{2CA1C279-8CAF-4522-A11C-0306FA8C7E1F}" srcOrd="0" destOrd="0" presId="urn:microsoft.com/office/officeart/2005/8/layout/arrow2"/>
    <dgm:cxn modelId="{F2DB95FD-1FC8-7246-B008-29795D9218BD}" type="presOf" srcId="{B6B72AC9-3874-A944-97DD-D70FFB9406B8}" destId="{0A2A3838-F637-2F46-9F65-DD3F62733DC3}" srcOrd="0" destOrd="0" presId="urn:microsoft.com/office/officeart/2005/8/layout/arrow2"/>
    <dgm:cxn modelId="{4722D9BF-B919-F64A-B30D-A6429447C8A6}" srcId="{117D8BAD-65C0-428B-B763-D5C262BA017E}" destId="{D003F648-3F5C-4649-AE87-206508FB1EAC}" srcOrd="2" destOrd="0" parTransId="{D09E345C-DBBB-0849-BDAE-807CAD6E6753}" sibTransId="{D8D46962-42C9-374B-A920-F1F7CFF8B5C6}"/>
    <dgm:cxn modelId="{2605BA79-490D-B749-8B57-439BF6DF5E35}" srcId="{117D8BAD-65C0-428B-B763-D5C262BA017E}" destId="{163E9D91-7269-E24B-BAB5-177B2864B67B}" srcOrd="1" destOrd="0" parTransId="{B76D3A7B-8BB6-1348-9CB2-50C0B853DCAE}" sibTransId="{0B6E8E5B-4C55-304A-9867-5C4671A2F9CA}"/>
    <dgm:cxn modelId="{6E5B062B-CD37-8F40-A213-B58DBC75883D}" type="presOf" srcId="{9DF16435-D83C-43CC-88F7-B2FF0728BDD3}" destId="{D07A14D5-F44D-5D4D-A08D-58A4E09612AD}" srcOrd="0" destOrd="0" presId="urn:microsoft.com/office/officeart/2005/8/layout/arrow2"/>
    <dgm:cxn modelId="{2EBEBC5A-1883-3940-B006-433F12A4A8BF}" srcId="{117D8BAD-65C0-428B-B763-D5C262BA017E}" destId="{B6B72AC9-3874-A944-97DD-D70FFB9406B8}" srcOrd="0" destOrd="0" parTransId="{C7E885B5-E25F-564B-A0E4-58E822FEAC8B}" sibTransId="{BB441360-D32D-264D-B9F4-230FB887FE19}"/>
    <dgm:cxn modelId="{4C08DC19-C4DB-42DD-AFF3-3B376FBE56A0}" srcId="{117D8BAD-65C0-428B-B763-D5C262BA017E}" destId="{9DF16435-D83C-43CC-88F7-B2FF0728BDD3}" srcOrd="3" destOrd="0" parTransId="{CA52AC76-7BB2-413C-9E11-86D38414CFD5}" sibTransId="{517BB5CF-1D96-4F22-8A23-281004CAC4AB}"/>
    <dgm:cxn modelId="{E4ED2F5A-DDAD-40C7-AB8D-5EB85B1F32BA}" srcId="{117D8BAD-65C0-428B-B763-D5C262BA017E}" destId="{916EA4CA-F191-44E9-BDEC-685BAEB5F89C}" srcOrd="4" destOrd="0" parTransId="{BEB69C27-4E21-4B43-8203-2A91631C23E6}" sibTransId="{24D33D95-3CC9-4ECF-947A-3EB9CB8F05FA}"/>
    <dgm:cxn modelId="{2080E3E8-605F-7141-A71F-978F5ABF4C7D}" type="presOf" srcId="{D003F648-3F5C-4649-AE87-206508FB1EAC}" destId="{AD0E86B7-B284-3A4C-8217-0D8861CAFB5C}" srcOrd="0" destOrd="0" presId="urn:microsoft.com/office/officeart/2005/8/layout/arrow2"/>
    <dgm:cxn modelId="{19CC2AD9-8346-E740-85B2-C8F73DC994DD}" type="presOf" srcId="{163E9D91-7269-E24B-BAB5-177B2864B67B}" destId="{6C00D2FF-1132-6541-ACAD-53F39DCD4265}" srcOrd="0" destOrd="0" presId="urn:microsoft.com/office/officeart/2005/8/layout/arrow2"/>
    <dgm:cxn modelId="{41DD2CC6-F43D-0748-8FED-2A09FE9C7E0A}" type="presOf" srcId="{916EA4CA-F191-44E9-BDEC-685BAEB5F89C}" destId="{8BB7B8E8-6C52-0148-8BC1-2600D8E72774}" srcOrd="0" destOrd="0" presId="urn:microsoft.com/office/officeart/2005/8/layout/arrow2"/>
    <dgm:cxn modelId="{0D038166-238B-9D41-9E48-FBBC1A120D67}" type="presParOf" srcId="{2CA1C279-8CAF-4522-A11C-0306FA8C7E1F}" destId="{A0B6057C-B937-4C17-83EE-1379B4801F9C}" srcOrd="0" destOrd="0" presId="urn:microsoft.com/office/officeart/2005/8/layout/arrow2"/>
    <dgm:cxn modelId="{8BD7B679-E2A5-D343-A67F-DA1D43564A08}" type="presParOf" srcId="{2CA1C279-8CAF-4522-A11C-0306FA8C7E1F}" destId="{F601B945-DDE2-064B-B888-D97B1C822573}" srcOrd="1" destOrd="0" presId="urn:microsoft.com/office/officeart/2005/8/layout/arrow2"/>
    <dgm:cxn modelId="{9C61A509-DBBF-DC49-B2F9-B8BC9C5432B0}" type="presParOf" srcId="{F601B945-DDE2-064B-B888-D97B1C822573}" destId="{626505A6-80F1-DD4C-8107-9E0D793E9FDB}" srcOrd="0" destOrd="0" presId="urn:microsoft.com/office/officeart/2005/8/layout/arrow2"/>
    <dgm:cxn modelId="{0966DF17-1B23-9F4F-AD99-610682B68DCB}" type="presParOf" srcId="{F601B945-DDE2-064B-B888-D97B1C822573}" destId="{0A2A3838-F637-2F46-9F65-DD3F62733DC3}" srcOrd="1" destOrd="0" presId="urn:microsoft.com/office/officeart/2005/8/layout/arrow2"/>
    <dgm:cxn modelId="{6CF89277-F368-7B4A-A8BB-D2B2DA05C865}" type="presParOf" srcId="{F601B945-DDE2-064B-B888-D97B1C822573}" destId="{CFE6B392-D07D-8441-8B54-22280DE48503}" srcOrd="2" destOrd="0" presId="urn:microsoft.com/office/officeart/2005/8/layout/arrow2"/>
    <dgm:cxn modelId="{39530020-60C3-CA4D-B454-DAE08C579FEA}" type="presParOf" srcId="{F601B945-DDE2-064B-B888-D97B1C822573}" destId="{6C00D2FF-1132-6541-ACAD-53F39DCD4265}" srcOrd="3" destOrd="0" presId="urn:microsoft.com/office/officeart/2005/8/layout/arrow2"/>
    <dgm:cxn modelId="{7162F3B4-4AF3-854C-9BDF-8668E0AAA6A1}" type="presParOf" srcId="{F601B945-DDE2-064B-B888-D97B1C822573}" destId="{3CCBBA30-03C3-8348-9D1B-7F7A66D8A192}" srcOrd="4" destOrd="0" presId="urn:microsoft.com/office/officeart/2005/8/layout/arrow2"/>
    <dgm:cxn modelId="{614B051B-4587-EB44-AE08-FDD1FF6B93AF}" type="presParOf" srcId="{F601B945-DDE2-064B-B888-D97B1C822573}" destId="{AD0E86B7-B284-3A4C-8217-0D8861CAFB5C}" srcOrd="5" destOrd="0" presId="urn:microsoft.com/office/officeart/2005/8/layout/arrow2"/>
    <dgm:cxn modelId="{5BA8AE7E-6F35-9640-9A04-B19B91E42908}" type="presParOf" srcId="{F601B945-DDE2-064B-B888-D97B1C822573}" destId="{2BF873C4-B9B0-EB41-8F39-41DE56E3DE8E}" srcOrd="6" destOrd="0" presId="urn:microsoft.com/office/officeart/2005/8/layout/arrow2"/>
    <dgm:cxn modelId="{30362D9D-1359-0A48-9120-4EAEA815A70F}" type="presParOf" srcId="{F601B945-DDE2-064B-B888-D97B1C822573}" destId="{D07A14D5-F44D-5D4D-A08D-58A4E09612AD}" srcOrd="7" destOrd="0" presId="urn:microsoft.com/office/officeart/2005/8/layout/arrow2"/>
    <dgm:cxn modelId="{99163255-ED06-554B-A8C5-BB900C5575CD}" type="presParOf" srcId="{F601B945-DDE2-064B-B888-D97B1C822573}" destId="{04E2C90A-0624-824F-9604-C27A5400DEE1}" srcOrd="8" destOrd="0" presId="urn:microsoft.com/office/officeart/2005/8/layout/arrow2"/>
    <dgm:cxn modelId="{4074D863-2564-CC4A-8DA2-528FDCB943D5}" type="presParOf" srcId="{F601B945-DDE2-064B-B888-D97B1C822573}" destId="{8BB7B8E8-6C52-0148-8BC1-2600D8E7277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505A6-80F1-DD4C-8107-9E0D793E9FDB}">
      <dsp:nvSpPr>
        <dsp:cNvPr id="0" name=""/>
        <dsp:cNvSpPr/>
      </dsp:nvSpPr>
      <dsp:spPr>
        <a:xfrm>
          <a:off x="1207321" y="3365506"/>
          <a:ext cx="166555" cy="166555"/>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A3838-F637-2F46-9F65-DD3F62733DC3}">
      <dsp:nvSpPr>
        <dsp:cNvPr id="0" name=""/>
        <dsp:cNvSpPr/>
      </dsp:nvSpPr>
      <dsp:spPr>
        <a:xfrm>
          <a:off x="1290599" y="3448783"/>
          <a:ext cx="948641"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577850">
            <a:lnSpc>
              <a:spcPct val="90000"/>
            </a:lnSpc>
            <a:spcBef>
              <a:spcPct val="0"/>
            </a:spcBef>
            <a:spcAft>
              <a:spcPct val="35000"/>
            </a:spcAft>
          </a:pPr>
          <a:r>
            <a:rPr lang="en-US" sz="1300" kern="1200" dirty="0" smtClean="0"/>
            <a:t>I danced as a ballet dancer for 4 years while waitressing</a:t>
          </a:r>
          <a:endParaRPr lang="en-US" sz="1300" kern="1200" dirty="0"/>
        </a:p>
      </dsp:txBody>
      <dsp:txXfrm>
        <a:off x="1290599" y="3448783"/>
        <a:ext cx="948641" cy="1077179"/>
      </dsp:txXfrm>
    </dsp:sp>
    <dsp:sp modelId="{CFE6B392-D07D-8441-8B54-22280DE48503}">
      <dsp:nvSpPr>
        <dsp:cNvPr id="0" name=""/>
        <dsp:cNvSpPr/>
      </dsp:nvSpPr>
      <dsp:spPr>
        <a:xfrm>
          <a:off x="2108893" y="2499236"/>
          <a:ext cx="260695" cy="260695"/>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00D2FF-1132-6541-ACAD-53F39DCD4265}">
      <dsp:nvSpPr>
        <dsp:cNvPr id="0" name=""/>
        <dsp:cNvSpPr/>
      </dsp:nvSpPr>
      <dsp:spPr>
        <a:xfrm>
          <a:off x="2239240" y="2629584"/>
          <a:ext cx="1202095" cy="189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577850">
            <a:lnSpc>
              <a:spcPct val="90000"/>
            </a:lnSpc>
            <a:spcBef>
              <a:spcPct val="0"/>
            </a:spcBef>
            <a:spcAft>
              <a:spcPct val="35000"/>
            </a:spcAft>
          </a:pPr>
          <a:r>
            <a:rPr lang="en-US" sz="1300" kern="1200" dirty="0" smtClean="0"/>
            <a:t>I wanted to get a Masters in Writing but couldn’t afford it so I got an academic scholarship to go to law school</a:t>
          </a:r>
          <a:endParaRPr lang="en-US" sz="1300" kern="1200" dirty="0"/>
        </a:p>
      </dsp:txBody>
      <dsp:txXfrm>
        <a:off x="2239240" y="2629584"/>
        <a:ext cx="1202095" cy="1896378"/>
      </dsp:txXfrm>
    </dsp:sp>
    <dsp:sp modelId="{3CCBBA30-03C3-8348-9D1B-7F7A66D8A192}">
      <dsp:nvSpPr>
        <dsp:cNvPr id="0" name=""/>
        <dsp:cNvSpPr/>
      </dsp:nvSpPr>
      <dsp:spPr>
        <a:xfrm>
          <a:off x="3267539" y="1808574"/>
          <a:ext cx="347593" cy="347593"/>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E86B7-B284-3A4C-8217-0D8861CAFB5C}">
      <dsp:nvSpPr>
        <dsp:cNvPr id="0" name=""/>
        <dsp:cNvSpPr/>
      </dsp:nvSpPr>
      <dsp:spPr>
        <a:xfrm>
          <a:off x="3441336" y="1982371"/>
          <a:ext cx="1397617" cy="2543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tx1">
                  <a:lumMod val="50000"/>
                  <a:lumOff val="50000"/>
                </a:schemeClr>
              </a:solidFill>
            </a:rPr>
            <a:t>I worked for a night life magazine called 944 as an event reporter while in law school, then blogged for the Jewish Journal.</a:t>
          </a:r>
          <a:endParaRPr lang="en-US" sz="1300" kern="1200" dirty="0"/>
        </a:p>
      </dsp:txBody>
      <dsp:txXfrm>
        <a:off x="3441336" y="1982371"/>
        <a:ext cx="1397617" cy="2543591"/>
      </dsp:txXfrm>
    </dsp:sp>
    <dsp:sp modelId="{2BF873C4-B9B0-EB41-8F39-41DE56E3DE8E}">
      <dsp:nvSpPr>
        <dsp:cNvPr id="0" name=""/>
        <dsp:cNvSpPr/>
      </dsp:nvSpPr>
      <dsp:spPr>
        <a:xfrm>
          <a:off x="4614466" y="1269080"/>
          <a:ext cx="448975" cy="448975"/>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A14D5-F44D-5D4D-A08D-58A4E09612AD}">
      <dsp:nvSpPr>
        <dsp:cNvPr id="0" name=""/>
        <dsp:cNvSpPr/>
      </dsp:nvSpPr>
      <dsp:spPr>
        <a:xfrm>
          <a:off x="4838954" y="1493567"/>
          <a:ext cx="1448308" cy="303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tx1">
                  <a:lumMod val="50000"/>
                  <a:lumOff val="50000"/>
                </a:schemeClr>
              </a:solidFill>
            </a:rPr>
            <a:t>I wrote for free for the Huffington </a:t>
          </a:r>
          <a:r>
            <a:rPr lang="en-US" sz="1300" kern="1200" dirty="0" smtClean="0">
              <a:solidFill>
                <a:schemeClr val="tx1">
                  <a:lumMod val="50000"/>
                  <a:lumOff val="50000"/>
                </a:schemeClr>
              </a:solidFill>
            </a:rPr>
            <a:t>Post and started my first job as a lawyer as a prosecutor for the City of Los Angeles.</a:t>
          </a:r>
          <a:endParaRPr lang="en-US" sz="1300" kern="1200" dirty="0">
            <a:solidFill>
              <a:schemeClr val="tx1">
                <a:lumMod val="50000"/>
                <a:lumOff val="50000"/>
              </a:schemeClr>
            </a:solidFill>
          </a:endParaRPr>
        </a:p>
      </dsp:txBody>
      <dsp:txXfrm>
        <a:off x="4838954" y="1493567"/>
        <a:ext cx="1448308" cy="3032395"/>
      </dsp:txXfrm>
    </dsp:sp>
    <dsp:sp modelId="{04E2C90A-0624-824F-9604-C27A5400DEE1}">
      <dsp:nvSpPr>
        <dsp:cNvPr id="0" name=""/>
        <dsp:cNvSpPr/>
      </dsp:nvSpPr>
      <dsp:spPr>
        <a:xfrm>
          <a:off x="6001221" y="908813"/>
          <a:ext cx="572081" cy="572081"/>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7B8E8-6C52-0148-8BC1-2600D8E72774}">
      <dsp:nvSpPr>
        <dsp:cNvPr id="0" name=""/>
        <dsp:cNvSpPr/>
      </dsp:nvSpPr>
      <dsp:spPr>
        <a:xfrm>
          <a:off x="6287262" y="1194854"/>
          <a:ext cx="1448308" cy="333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577850">
            <a:lnSpc>
              <a:spcPct val="90000"/>
            </a:lnSpc>
            <a:spcBef>
              <a:spcPct val="0"/>
            </a:spcBef>
            <a:spcAft>
              <a:spcPct val="35000"/>
            </a:spcAft>
          </a:pPr>
          <a:r>
            <a:rPr lang="en-US" sz="1300" kern="1200" dirty="0" smtClean="0">
              <a:solidFill>
                <a:schemeClr val="tx1">
                  <a:lumMod val="50000"/>
                  <a:lumOff val="50000"/>
                </a:schemeClr>
              </a:solidFill>
            </a:rPr>
            <a:t>I now have a book coming out called The Genius Girl’s </a:t>
          </a:r>
          <a:r>
            <a:rPr lang="en-US" sz="1300" kern="1200" dirty="0" smtClean="0">
              <a:solidFill>
                <a:schemeClr val="tx1">
                  <a:lumMod val="50000"/>
                  <a:lumOff val="50000"/>
                </a:schemeClr>
              </a:solidFill>
            </a:rPr>
            <a:t>Guide which I’ve already sold the TV rights for. </a:t>
          </a:r>
          <a:endParaRPr lang="en-US" sz="1300" kern="1200" dirty="0">
            <a:solidFill>
              <a:schemeClr val="tx1">
                <a:lumMod val="50000"/>
                <a:lumOff val="50000"/>
              </a:schemeClr>
            </a:solidFill>
          </a:endParaRPr>
        </a:p>
      </dsp:txBody>
      <dsp:txXfrm>
        <a:off x="6287262" y="1194854"/>
        <a:ext cx="1448308" cy="33311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22</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185167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3/20/15</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3/20/15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9601200" cy="7162800"/>
          </a:xfrm>
          <a:prstGeom prst="rect">
            <a:avLst/>
          </a:prstGeom>
          <a:solidFill>
            <a:srgbClr val="1F27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p:txBody>
          <a:bodyPr/>
          <a:lstStyle/>
          <a:p>
            <a:r>
              <a:rPr lang="en-US" dirty="0" smtClean="0">
                <a:latin typeface="Avenir Roman"/>
                <a:cs typeface="Avenir Roman"/>
              </a:rPr>
              <a:t>March 25, 2015</a:t>
            </a:r>
          </a:p>
          <a:p>
            <a:r>
              <a:rPr lang="en-US" dirty="0" smtClean="0">
                <a:cs typeface="Avenir Roman"/>
              </a:rPr>
              <a:t>Santee High School</a:t>
            </a:r>
            <a:endParaRPr lang="en-US" dirty="0">
              <a:latin typeface="Avenir Roman"/>
              <a:cs typeface="Avenir Roman"/>
            </a:endParaRPr>
          </a:p>
        </p:txBody>
      </p:sp>
      <p:sp>
        <p:nvSpPr>
          <p:cNvPr id="6" name="Title 1"/>
          <p:cNvSpPr>
            <a:spLocks noGrp="1"/>
          </p:cNvSpPr>
          <p:nvPr>
            <p:ph type="ctrTitle"/>
          </p:nvPr>
        </p:nvSpPr>
        <p:spPr>
          <a:xfrm>
            <a:off x="-19665" y="1295400"/>
            <a:ext cx="9144000" cy="2895601"/>
          </a:xfrm>
        </p:spPr>
        <p:txBody>
          <a:bodyPr/>
          <a:lstStyle/>
          <a:p>
            <a:r>
              <a:rPr lang="en-US" sz="6000" dirty="0" smtClean="0">
                <a:solidFill>
                  <a:srgbClr val="FFFF00"/>
                </a:solidFill>
                <a:effectLst/>
                <a:latin typeface="Avenir Black"/>
                <a:cs typeface="Avenir Black"/>
              </a:rPr>
              <a:t>YBA Presentation </a:t>
            </a:r>
            <a:r>
              <a:rPr lang="en-US" sz="5000" dirty="0" smtClean="0">
                <a:solidFill>
                  <a:srgbClr val="00BAC4"/>
                </a:solidFill>
                <a:effectLst/>
                <a:latin typeface="Avenir Black"/>
                <a:cs typeface="Avenir Black"/>
              </a:rPr>
              <a:t>Tamara Shayne Kagel</a:t>
            </a:r>
            <a:endParaRPr lang="en-US" sz="5000" dirty="0">
              <a:solidFill>
                <a:srgbClr val="00BAC4"/>
              </a:solidFill>
              <a:effectLst/>
              <a:latin typeface="Avenir Black"/>
              <a:cs typeface="Avenir Black"/>
            </a:endParaRPr>
          </a:p>
        </p:txBody>
      </p:sp>
    </p:spTree>
    <p:extLst>
      <p:ext uri="{BB962C8B-B14F-4D97-AF65-F5344CB8AC3E}">
        <p14:creationId xmlns:p14="http://schemas.microsoft.com/office/powerpoint/2010/main" val="188426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lvl="1"/>
            <a:r>
              <a:rPr lang="en-US" dirty="0" smtClean="0"/>
              <a:t>Interned for Congressman Brad Sherman two days a </a:t>
            </a:r>
            <a:r>
              <a:rPr lang="en-US" dirty="0" smtClean="0"/>
              <a:t>week and got paid for working their events.</a:t>
            </a:r>
            <a:endParaRPr lang="en-US" dirty="0" smtClean="0"/>
          </a:p>
          <a:p>
            <a:pPr lvl="1"/>
            <a:r>
              <a:rPr lang="en-US" dirty="0" smtClean="0"/>
              <a:t>Babysat almost every weekend.</a:t>
            </a:r>
          </a:p>
          <a:p>
            <a:pPr lvl="1"/>
            <a:r>
              <a:rPr lang="en-US" dirty="0" smtClean="0"/>
              <a:t>I had to go to Hebrew school two days week in order to get my allowance so not quite a job but still.</a:t>
            </a:r>
          </a:p>
          <a:p>
            <a:pPr lvl="1"/>
            <a:r>
              <a:rPr lang="en-US" dirty="0" smtClean="0"/>
              <a:t>I tutored other kids.</a:t>
            </a:r>
          </a:p>
          <a:p>
            <a:pPr lvl="1"/>
            <a:r>
              <a:rPr lang="en-US" dirty="0" smtClean="0"/>
              <a:t>My Dad’s company hired me to do some basic accounting.</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751931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Getting in to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into college were:</a:t>
            </a:r>
          </a:p>
          <a:p>
            <a:pPr lvl="1"/>
            <a:r>
              <a:rPr lang="en-US" dirty="0" smtClean="0"/>
              <a:t>Studied and prepped for the SAT. It is a learned test. You can’t study enough for it. I had a tutor for this but the most important thing the tutor did was set a deadline for my homework. If you can’t afford a tutor, make yourself accountable to someone.</a:t>
            </a:r>
          </a:p>
          <a:p>
            <a:pPr lvl="1"/>
            <a:r>
              <a:rPr lang="en-US" dirty="0" smtClean="0"/>
              <a:t>Cultivate relationships with your teachers. Good letters of rec come because your teachers like you not just from your academic performance. Some of my teachers even asked me to draft my letters of rec for them. </a:t>
            </a:r>
          </a:p>
          <a:p>
            <a:pPr lvl="1"/>
            <a:r>
              <a:rPr lang="en-US" dirty="0" smtClean="0"/>
              <a:t>Writing your way in. Your essays matter. Craft your narrative early. What is your story and how does college fit into it?</a:t>
            </a:r>
          </a:p>
          <a:p>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25949503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into college 2</a:t>
            </a:r>
            <a:endParaRPr lang="en-US" dirty="0"/>
          </a:p>
        </p:txBody>
      </p:sp>
      <p:sp>
        <p:nvSpPr>
          <p:cNvPr id="3" name="Content Placeholder 2"/>
          <p:cNvSpPr>
            <a:spLocks noGrp="1"/>
          </p:cNvSpPr>
          <p:nvPr>
            <p:ph idx="1"/>
          </p:nvPr>
        </p:nvSpPr>
        <p:spPr/>
        <p:txBody>
          <a:bodyPr>
            <a:normAutofit lnSpcReduction="10000"/>
          </a:bodyPr>
          <a:lstStyle/>
          <a:p>
            <a:r>
              <a:rPr lang="en-US" dirty="0" smtClean="0"/>
              <a:t>Listen to NPR</a:t>
            </a:r>
          </a:p>
          <a:p>
            <a:pPr lvl="1"/>
            <a:r>
              <a:rPr lang="en-US" dirty="0" smtClean="0"/>
              <a:t>You will get smarter</a:t>
            </a:r>
          </a:p>
          <a:p>
            <a:pPr lvl="1"/>
            <a:r>
              <a:rPr lang="en-US" dirty="0" smtClean="0"/>
              <a:t>You can do it while doing anything else (like riding the bus, doing laundry, exercising)</a:t>
            </a:r>
          </a:p>
          <a:p>
            <a:pPr lvl="1"/>
            <a:r>
              <a:rPr lang="en-US" dirty="0" smtClean="0"/>
              <a:t>You will get familiar with how people at college talk.</a:t>
            </a:r>
          </a:p>
          <a:p>
            <a:pPr lvl="1"/>
            <a:r>
              <a:rPr lang="en-US" dirty="0" smtClean="0"/>
              <a:t>Learn your local NPR stations (also great resources on events)</a:t>
            </a:r>
          </a:p>
          <a:p>
            <a:pPr lvl="2"/>
            <a:r>
              <a:rPr lang="en-US" dirty="0" smtClean="0"/>
              <a:t>89.9 KCRW</a:t>
            </a:r>
          </a:p>
          <a:p>
            <a:pPr lvl="2"/>
            <a:r>
              <a:rPr lang="en-US" dirty="0" smtClean="0"/>
              <a:t>89.3 KPCC</a:t>
            </a:r>
          </a:p>
          <a:p>
            <a:r>
              <a:rPr lang="en-US" dirty="0" smtClean="0"/>
              <a:t>Read the New York Times (or LA Times)</a:t>
            </a:r>
          </a:p>
          <a:p>
            <a:pPr lvl="1"/>
            <a:r>
              <a:rPr lang="en-US" dirty="0" smtClean="0"/>
              <a:t>You will learn SAT words (look up every word you don’t know)</a:t>
            </a:r>
          </a:p>
          <a:p>
            <a:r>
              <a:rPr lang="en-US" dirty="0" smtClean="0"/>
              <a:t>PODCAST</a:t>
            </a:r>
          </a:p>
          <a:p>
            <a:pPr lvl="1"/>
            <a:r>
              <a:rPr lang="en-US" dirty="0" smtClean="0"/>
              <a:t>Especially THIS AMERICAN LIFE, RADIOLAB, PLANET MONEY</a:t>
            </a:r>
          </a:p>
          <a:p>
            <a:pPr lvl="1"/>
            <a:endParaRPr lang="en-US" dirty="0" smtClean="0"/>
          </a:p>
          <a:p>
            <a:pPr lvl="1"/>
            <a:endParaRPr lang="en-US" dirty="0"/>
          </a:p>
        </p:txBody>
      </p:sp>
    </p:spTree>
    <p:extLst>
      <p:ext uri="{BB962C8B-B14F-4D97-AF65-F5344CB8AC3E}">
        <p14:creationId xmlns:p14="http://schemas.microsoft.com/office/powerpoint/2010/main" val="76075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Northwestern University in Chicago, Illinois for undergrad and then Pepperdine University School of Law for law school.</a:t>
            </a:r>
          </a:p>
          <a:p>
            <a:pPr algn="ctr"/>
            <a:endParaRPr lang="en-US" dirty="0"/>
          </a:p>
        </p:txBody>
      </p:sp>
      <p:sp>
        <p:nvSpPr>
          <p:cNvPr id="8" name="TextBox 7"/>
          <p:cNvSpPr txBox="1"/>
          <p:nvPr/>
        </p:nvSpPr>
        <p:spPr>
          <a:xfrm>
            <a:off x="3500938" y="4648200"/>
            <a:ext cx="184666" cy="369332"/>
          </a:xfrm>
          <a:prstGeom prst="rect">
            <a:avLst/>
          </a:prstGeom>
          <a:noFill/>
        </p:spPr>
        <p:txBody>
          <a:bodyPr wrap="none" rtlCol="0">
            <a:spAutoFit/>
          </a:bodyPr>
          <a:lstStyle/>
          <a:p>
            <a:endParaRPr lang="en-US" dirty="0">
              <a:solidFill>
                <a:schemeClr val="tx1">
                  <a:lumMod val="50000"/>
                  <a:lumOff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2016" y="2895601"/>
            <a:ext cx="3753998" cy="28194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9" name="Slide Number Placeholder 8"/>
          <p:cNvSpPr>
            <a:spLocks noGrp="1"/>
          </p:cNvSpPr>
          <p:nvPr>
            <p:ph type="sldNum" sz="quarter" idx="12"/>
          </p:nvPr>
        </p:nvSpPr>
        <p:spPr/>
        <p:txBody>
          <a:bodyPr/>
          <a:lstStyle/>
          <a:p>
            <a:fld id="{83563B19-5B2B-4AAC-A66D-8FF7C83E8865}" type="slidenum">
              <a:rPr lang="en-US" smtClean="0"/>
              <a:pPr/>
              <a:t>13</a:t>
            </a:fld>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1999" y="3048000"/>
            <a:ext cx="416441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8616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is Awesome</a:t>
            </a:r>
            <a:endParaRPr lang="en-US" dirty="0"/>
          </a:p>
        </p:txBody>
      </p:sp>
      <p:pic>
        <p:nvPicPr>
          <p:cNvPr id="4" name="Content Placeholder 3" descr="IMG_4024.jpg"/>
          <p:cNvPicPr>
            <a:picLocks noGrp="1" noChangeAspect="1"/>
          </p:cNvPicPr>
          <p:nvPr>
            <p:ph idx="1"/>
          </p:nvPr>
        </p:nvPicPr>
        <p:blipFill>
          <a:blip r:embed="rId2" cstate="print">
            <a:extLst>
              <a:ext uri="{28A0092B-C50C-407E-A947-70E740481C1C}">
                <a14:useLocalDpi xmlns:a14="http://schemas.microsoft.com/office/drawing/2010/main" val="0"/>
              </a:ext>
            </a:extLst>
          </a:blip>
          <a:srcRect l="-16095" r="-16095"/>
          <a:stretch>
            <a:fillRect/>
          </a:stretch>
        </p:blipFill>
        <p:spPr/>
      </p:pic>
    </p:spTree>
    <p:extLst>
      <p:ext uri="{BB962C8B-B14F-4D97-AF65-F5344CB8AC3E}">
        <p14:creationId xmlns:p14="http://schemas.microsoft.com/office/powerpoint/2010/main" val="304838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awesome</a:t>
            </a:r>
            <a:endParaRPr lang="en-US" dirty="0"/>
          </a:p>
        </p:txBody>
      </p:sp>
      <p:pic>
        <p:nvPicPr>
          <p:cNvPr id="4" name="Content Placeholder 3" descr="IMG_4023.jpg"/>
          <p:cNvPicPr>
            <a:picLocks noGrp="1" noChangeAspect="1"/>
          </p:cNvPicPr>
          <p:nvPr>
            <p:ph idx="1"/>
          </p:nvPr>
        </p:nvPicPr>
        <p:blipFill>
          <a:blip r:embed="rId2" cstate="print">
            <a:extLst>
              <a:ext uri="{28A0092B-C50C-407E-A947-70E740481C1C}">
                <a14:useLocalDpi xmlns:a14="http://schemas.microsoft.com/office/drawing/2010/main" val="0"/>
              </a:ext>
            </a:extLst>
          </a:blip>
          <a:srcRect l="-71021" r="-71021"/>
          <a:stretch>
            <a:fillRect/>
          </a:stretch>
        </p:blipFill>
        <p:spPr>
          <a:xfrm>
            <a:off x="228600" y="1524000"/>
            <a:ext cx="8229600" cy="4525963"/>
          </a:xfrm>
        </p:spPr>
      </p:pic>
    </p:spTree>
    <p:extLst>
      <p:ext uri="{BB962C8B-B14F-4D97-AF65-F5344CB8AC3E}">
        <p14:creationId xmlns:p14="http://schemas.microsoft.com/office/powerpoint/2010/main" val="71853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r>
              <a:rPr lang="en-US" smtClean="0"/>
              <a:t>Things I enjoyed in College</a:t>
            </a:r>
            <a:endParaRPr lang="en-US" dirty="0"/>
          </a:p>
        </p:txBody>
      </p:sp>
      <p:sp>
        <p:nvSpPr>
          <p:cNvPr id="5" name="Text Placeholder 4"/>
          <p:cNvSpPr>
            <a:spLocks noGrp="1"/>
          </p:cNvSpPr>
          <p:nvPr>
            <p:ph type="body" sz="quarter" idx="3"/>
          </p:nvPr>
        </p:nvSpPr>
        <p:spPr>
          <a:xfrm>
            <a:off x="4648200" y="1600200"/>
            <a:ext cx="4041775" cy="914400"/>
          </a:xfrm>
        </p:spPr>
        <p:txBody>
          <a:bodyPr/>
          <a:lstStyle/>
          <a:p>
            <a:endParaRPr lang="en-US" dirty="0" smtClean="0"/>
          </a:p>
          <a:p>
            <a:endParaRPr lang="en-US" dirty="0"/>
          </a:p>
          <a:p>
            <a:endParaRPr lang="en-US" dirty="0" smtClean="0"/>
          </a:p>
          <a:p>
            <a:r>
              <a:rPr lang="en-US" dirty="0" smtClean="0"/>
              <a:t>Things </a:t>
            </a:r>
            <a:r>
              <a:rPr lang="en-US" dirty="0" smtClean="0"/>
              <a:t>I didn’t enjoy in College</a:t>
            </a:r>
            <a:endParaRPr lang="en-US" dirty="0"/>
          </a:p>
        </p:txBody>
      </p:sp>
      <p:sp>
        <p:nvSpPr>
          <p:cNvPr id="10" name="Content Placeholder 9"/>
          <p:cNvSpPr>
            <a:spLocks noGrp="1"/>
          </p:cNvSpPr>
          <p:nvPr>
            <p:ph sz="quarter" idx="13"/>
          </p:nvPr>
        </p:nvSpPr>
        <p:spPr/>
        <p:txBody>
          <a:bodyPr>
            <a:normAutofit/>
          </a:bodyPr>
          <a:lstStyle/>
          <a:p>
            <a:r>
              <a:rPr lang="en-US" sz="1600" dirty="0" smtClean="0"/>
              <a:t>The people. Being around other smart kids from different backgrounds</a:t>
            </a:r>
          </a:p>
          <a:p>
            <a:r>
              <a:rPr lang="en-US" sz="1600" dirty="0" smtClean="0"/>
              <a:t>The classes. Like poetry, dance, film, rock n roll, comic books, etc.</a:t>
            </a:r>
          </a:p>
          <a:p>
            <a:r>
              <a:rPr lang="en-US" sz="1600" dirty="0" smtClean="0"/>
              <a:t>Becoming friends with my professors</a:t>
            </a:r>
          </a:p>
          <a:p>
            <a:r>
              <a:rPr lang="en-US" sz="1600" dirty="0" smtClean="0"/>
              <a:t>Student government</a:t>
            </a:r>
          </a:p>
          <a:p>
            <a:r>
              <a:rPr lang="en-US" sz="1600" dirty="0" smtClean="0"/>
              <a:t>Speakers, events</a:t>
            </a:r>
          </a:p>
          <a:p>
            <a:r>
              <a:rPr lang="en-US" sz="1600" dirty="0" smtClean="0"/>
              <a:t>My sorority (sort of. They’re a little weird but they throw cool parties)</a:t>
            </a:r>
          </a:p>
          <a:p>
            <a:r>
              <a:rPr lang="en-US" sz="1600" dirty="0" smtClean="0"/>
              <a:t>Dating for the first time</a:t>
            </a:r>
          </a:p>
          <a:p>
            <a:r>
              <a:rPr lang="en-US" sz="1600" dirty="0" smtClean="0"/>
              <a:t>How much is free. Free events, concerts, speakers, services, etc.</a:t>
            </a:r>
            <a:endParaRPr lang="en-US" sz="1600" dirty="0" smtClean="0"/>
          </a:p>
          <a:p>
            <a:endParaRPr lang="en-US" sz="1600" dirty="0" smtClean="0"/>
          </a:p>
          <a:p>
            <a:endParaRPr lang="en-US" sz="1600" dirty="0"/>
          </a:p>
        </p:txBody>
      </p:sp>
      <p:sp>
        <p:nvSpPr>
          <p:cNvPr id="11" name="Content Placeholder 10"/>
          <p:cNvSpPr>
            <a:spLocks noGrp="1"/>
          </p:cNvSpPr>
          <p:nvPr>
            <p:ph sz="quarter" idx="14"/>
          </p:nvPr>
        </p:nvSpPr>
        <p:spPr/>
        <p:txBody>
          <a:bodyPr/>
          <a:lstStyle/>
          <a:p>
            <a:endParaRPr lang="en-US" dirty="0" smtClean="0"/>
          </a:p>
          <a:p>
            <a:r>
              <a:rPr lang="en-US" dirty="0" smtClean="0"/>
              <a:t>The pressure</a:t>
            </a:r>
          </a:p>
          <a:p>
            <a:r>
              <a:rPr lang="en-US" dirty="0" smtClean="0"/>
              <a:t>Learning to deal with depression</a:t>
            </a:r>
          </a:p>
          <a:p>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30452602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smtClean="0"/>
              <a:t>Classes where you get to write a paper instead of taking a test</a:t>
            </a:r>
          </a:p>
          <a:p>
            <a:r>
              <a:rPr lang="en-US" dirty="0" smtClean="0"/>
              <a:t>Fiction writing classes</a:t>
            </a:r>
          </a:p>
          <a:p>
            <a:r>
              <a:rPr lang="en-US" dirty="0" smtClean="0"/>
              <a:t>Dance classes</a:t>
            </a:r>
          </a:p>
          <a:p>
            <a:r>
              <a:rPr lang="en-US" dirty="0" smtClean="0"/>
              <a:t>America studies</a:t>
            </a:r>
          </a:p>
          <a:p>
            <a:r>
              <a:rPr lang="en-US" dirty="0" smtClean="0"/>
              <a:t>History of Rock n roll</a:t>
            </a:r>
          </a:p>
          <a:p>
            <a:r>
              <a:rPr lang="en-US" dirty="0" smtClean="0"/>
              <a:t>Public speaking</a:t>
            </a:r>
          </a:p>
          <a:p>
            <a:r>
              <a:rPr lang="en-US" dirty="0" smtClean="0"/>
              <a:t>Photography</a:t>
            </a:r>
            <a:endParaRPr lang="en-US" dirty="0"/>
          </a:p>
        </p:txBody>
      </p:sp>
      <p:sp>
        <p:nvSpPr>
          <p:cNvPr id="11" name="Content Placeholder 10"/>
          <p:cNvSpPr>
            <a:spLocks noGrp="1"/>
          </p:cNvSpPr>
          <p:nvPr>
            <p:ph sz="quarter" idx="14"/>
          </p:nvPr>
        </p:nvSpPr>
        <p:spPr/>
        <p:txBody>
          <a:bodyPr/>
          <a:lstStyle/>
          <a:p>
            <a:r>
              <a:rPr lang="en-US" dirty="0" smtClean="0"/>
              <a:t>Logic – I </a:t>
            </a:r>
            <a:r>
              <a:rPr lang="en-US" dirty="0" smtClean="0"/>
              <a:t>did not have the math background to succeed in this class</a:t>
            </a:r>
          </a:p>
          <a:p>
            <a:r>
              <a:rPr lang="en-US" dirty="0" smtClean="0"/>
              <a:t>I wish I had gone abroad but I didn’t. The classes are often not difficult and it’s an incredible experience.</a:t>
            </a:r>
          </a:p>
          <a:p>
            <a:endParaRPr lang="en-US" dirty="0"/>
          </a:p>
        </p:txBody>
      </p:sp>
      <p:sp>
        <p:nvSpPr>
          <p:cNvPr id="12" name="Footer Placeholder 11"/>
          <p:cNvSpPr>
            <a:spLocks noGrp="1"/>
          </p:cNvSpPr>
          <p:nvPr>
            <p:ph type="ftr" sz="quarter" idx="11"/>
          </p:nvPr>
        </p:nvSpPr>
        <p:spPr/>
        <p:txBody>
          <a:bodyPr/>
          <a:lstStyle/>
          <a:p>
            <a:r>
              <a:rPr lang="en-US"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22104687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lstStyle/>
          <a:p>
            <a:r>
              <a:rPr lang="en-US" dirty="0" smtClean="0"/>
              <a:t>Jobs I worked while I was in College were:</a:t>
            </a:r>
          </a:p>
          <a:p>
            <a:pPr lvl="1"/>
            <a:r>
              <a:rPr lang="en-US" dirty="0" smtClean="0"/>
              <a:t>I was in student government all four years of NU. Two as a student senator, and two as Vice-President of the student </a:t>
            </a:r>
            <a:r>
              <a:rPr lang="en-US" dirty="0" smtClean="0"/>
              <a:t>body which counts as work-study</a:t>
            </a:r>
          </a:p>
          <a:p>
            <a:pPr lvl="1"/>
            <a:r>
              <a:rPr lang="en-US" dirty="0" smtClean="0"/>
              <a:t>I worked as a dancer for a DJ company.</a:t>
            </a:r>
          </a:p>
          <a:p>
            <a:pPr lvl="1"/>
            <a:r>
              <a:rPr lang="en-US" dirty="0" smtClean="0"/>
              <a:t>I interned for Senator Dick Durbin of Illinois.</a:t>
            </a:r>
          </a:p>
          <a:p>
            <a:pPr lvl="1"/>
            <a:r>
              <a:rPr lang="en-US" dirty="0" smtClean="0"/>
              <a:t>I worked as a tour guide for NU.</a:t>
            </a:r>
          </a:p>
          <a:p>
            <a:pPr lvl="1"/>
            <a:r>
              <a:rPr lang="en-US" dirty="0" smtClean="0"/>
              <a:t>Make good use of your summers.</a:t>
            </a:r>
          </a:p>
          <a:p>
            <a:pPr lvl="2"/>
            <a:r>
              <a:rPr lang="en-US" dirty="0" smtClean="0"/>
              <a:t>Even if you don’t know what you want to do after you graduate, having name brands on your resume helps everything. For example, interning with a big company, big studio, big brand, big political party, are all good experience for any type of job down the road</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Tree>
    <p:extLst>
      <p:ext uri="{BB962C8B-B14F-4D97-AF65-F5344CB8AC3E}">
        <p14:creationId xmlns:p14="http://schemas.microsoft.com/office/powerpoint/2010/main" val="21522689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College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Things that felt difficult or challenging for me while I was in College were:</a:t>
            </a:r>
          </a:p>
          <a:p>
            <a:pPr lvl="1"/>
            <a:r>
              <a:rPr lang="en-US" dirty="0" smtClean="0"/>
              <a:t>Juggling it all. I wanted to do everything.</a:t>
            </a:r>
          </a:p>
          <a:p>
            <a:pPr lvl="1"/>
            <a:r>
              <a:rPr lang="en-US" dirty="0" smtClean="0"/>
              <a:t>Managing my time. Overcoming procrastination.</a:t>
            </a:r>
          </a:p>
          <a:p>
            <a:pPr lvl="1"/>
            <a:r>
              <a:rPr lang="en-US" dirty="0" smtClean="0"/>
              <a:t>Getting over my pride and asking for help</a:t>
            </a:r>
            <a:r>
              <a:rPr lang="en-US" dirty="0" smtClean="0"/>
              <a:t>.</a:t>
            </a:r>
          </a:p>
          <a:p>
            <a:pPr lvl="1"/>
            <a:r>
              <a:rPr lang="en-US" dirty="0" smtClean="0"/>
              <a:t>Dealing with unlimited freedom.</a:t>
            </a:r>
          </a:p>
          <a:p>
            <a:pPr lvl="1"/>
            <a:r>
              <a:rPr lang="en-US" dirty="0" smtClean="0"/>
              <a:t>Use your resources</a:t>
            </a:r>
          </a:p>
          <a:p>
            <a:pPr lvl="2"/>
            <a:r>
              <a:rPr lang="en-US" dirty="0" smtClean="0"/>
              <a:t>If you can’t afford books, tell the library to help you get them for free.</a:t>
            </a:r>
          </a:p>
          <a:p>
            <a:pPr lvl="2"/>
            <a:r>
              <a:rPr lang="en-US" dirty="0" smtClean="0"/>
              <a:t>If you are depressed, find free counseling.</a:t>
            </a:r>
          </a:p>
          <a:p>
            <a:pPr lvl="2"/>
            <a:r>
              <a:rPr lang="en-US" dirty="0" smtClean="0"/>
              <a:t>If you’re behind in classes, talk to your counselor.</a:t>
            </a:r>
          </a:p>
          <a:p>
            <a:pPr lvl="2"/>
            <a:r>
              <a:rPr lang="en-US" dirty="0" smtClean="0"/>
              <a:t>Take advantage of everything and make the school work for you. The school really wants you to graduate. Make them help you realize this goal.</a:t>
            </a:r>
          </a:p>
          <a:p>
            <a:pPr lvl="2"/>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36714676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lgn="ctr"/>
            <a:r>
              <a:rPr lang="en-US" dirty="0" smtClean="0"/>
              <a:t>My name is Tamara Shayne Kagel and I am 32 years old.</a:t>
            </a:r>
          </a:p>
          <a:p>
            <a:pPr algn="ctr"/>
            <a:endParaRPr lang="en-US" dirty="0" smtClean="0"/>
          </a:p>
          <a:p>
            <a:pPr algn="ctr"/>
            <a:r>
              <a:rPr lang="en-US" dirty="0" smtClean="0"/>
              <a:t>I am a writer for The Huffington Post and just finished my first </a:t>
            </a:r>
            <a:r>
              <a:rPr lang="en-US" dirty="0" smtClean="0"/>
              <a:t>book which is called </a:t>
            </a:r>
            <a:r>
              <a:rPr lang="en-US" i="1" dirty="0" smtClean="0"/>
              <a:t>The Genius Girl’s Guide.</a:t>
            </a:r>
            <a:endParaRPr lang="en-US" i="1" dirty="0" smtClean="0"/>
          </a:p>
          <a:p>
            <a:pPr algn="ctr"/>
            <a:endParaRPr lang="en-US" dirty="0" smtClean="0"/>
          </a:p>
          <a:p>
            <a:pPr algn="ctr"/>
            <a:r>
              <a:rPr lang="en-US" dirty="0" smtClean="0"/>
              <a:t>I am also a lawyer who used to work as a criminal </a:t>
            </a:r>
            <a:r>
              <a:rPr lang="en-US" dirty="0" smtClean="0"/>
              <a:t>prosecutor for the City of Los Angeles.</a:t>
            </a:r>
            <a:endParaRPr lang="en-US" dirty="0" smtClean="0"/>
          </a:p>
          <a:p>
            <a:pPr marL="0" indent="0" algn="ctr">
              <a:buNone/>
            </a:pPr>
            <a:endParaRPr lang="en-US" dirty="0" smtClean="0"/>
          </a:p>
          <a:p>
            <a:pPr algn="ctr"/>
            <a:r>
              <a:rPr lang="en-US" dirty="0" smtClean="0"/>
              <a:t>Before law school, I danced for a ballet company and I’m also a certified yoga instructor.</a:t>
            </a:r>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a:t>
            </a:fld>
            <a:endParaRPr lang="en-US" dirty="0"/>
          </a:p>
        </p:txBody>
      </p:sp>
    </p:spTree>
    <p:extLst>
      <p:ext uri="{BB962C8B-B14F-4D97-AF65-F5344CB8AC3E}">
        <p14:creationId xmlns:p14="http://schemas.microsoft.com/office/powerpoint/2010/main" val="39657830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Choose your major mindfully. </a:t>
            </a:r>
          </a:p>
          <a:p>
            <a:pPr lvl="1"/>
            <a:r>
              <a:rPr lang="en-US" dirty="0" smtClean="0"/>
              <a:t>Things like engineering are proven to be more valuable. But they are going to be harder and it could mean that it makes it harder for you to graduate.</a:t>
            </a:r>
          </a:p>
          <a:p>
            <a:pPr lvl="1"/>
            <a:r>
              <a:rPr lang="en-US" dirty="0" smtClean="0"/>
              <a:t>After freshman year, you can get into most classes by being persistent. Audit and harass the teacher.</a:t>
            </a:r>
          </a:p>
          <a:p>
            <a:r>
              <a:rPr lang="en-US" dirty="0" smtClean="0"/>
              <a:t>Get help at every stage.</a:t>
            </a:r>
          </a:p>
          <a:p>
            <a:pPr lvl="1"/>
            <a:r>
              <a:rPr lang="en-US" dirty="0" smtClean="0"/>
              <a:t>Ask your professors for help or give advice.</a:t>
            </a:r>
          </a:p>
          <a:p>
            <a:pPr lvl="1"/>
            <a:r>
              <a:rPr lang="en-US" dirty="0" smtClean="0"/>
              <a:t>Tell your friends when you’re struggling.</a:t>
            </a:r>
          </a:p>
          <a:p>
            <a:r>
              <a:rPr lang="en-US" dirty="0" smtClean="0"/>
              <a:t>Have fun in moderation.</a:t>
            </a:r>
          </a:p>
          <a:p>
            <a:pPr lvl="1"/>
            <a:r>
              <a:rPr lang="en-US" dirty="0" smtClean="0"/>
              <a:t>Learning to say no to social opportunities is a part of maturing.</a:t>
            </a:r>
          </a:p>
          <a:p>
            <a:r>
              <a:rPr lang="en-US" dirty="0" smtClean="0"/>
              <a:t>Prioritize your health.</a:t>
            </a:r>
          </a:p>
          <a:p>
            <a:pPr lvl="1"/>
            <a:r>
              <a:rPr lang="en-US" dirty="0" smtClean="0"/>
              <a:t>Sleep, exercise, rest, meditation, reading, being in nature, did I mention sleep!</a:t>
            </a:r>
          </a:p>
        </p:txBody>
      </p:sp>
    </p:spTree>
    <p:extLst>
      <p:ext uri="{BB962C8B-B14F-4D97-AF65-F5344CB8AC3E}">
        <p14:creationId xmlns:p14="http://schemas.microsoft.com/office/powerpoint/2010/main" val="379959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Get good </a:t>
            </a:r>
            <a:r>
              <a:rPr lang="en-US" dirty="0" smtClean="0"/>
              <a:t>grades</a:t>
            </a:r>
            <a:endParaRPr lang="en-US" dirty="0" smtClean="0"/>
          </a:p>
          <a:p>
            <a:pPr lvl="1"/>
            <a:r>
              <a:rPr lang="en-US" dirty="0"/>
              <a:t> </a:t>
            </a:r>
            <a:r>
              <a:rPr lang="en-US" dirty="0" smtClean="0"/>
              <a:t>Not get into too much trouble. Remember, you’re no longer a minor!</a:t>
            </a:r>
          </a:p>
          <a:p>
            <a:pPr lvl="1"/>
            <a:r>
              <a:rPr lang="en-US" dirty="0" smtClean="0"/>
              <a:t>Network and make </a:t>
            </a:r>
            <a:r>
              <a:rPr lang="en-US" dirty="0" smtClean="0"/>
              <a:t>connections, otherwise known as friends</a:t>
            </a:r>
            <a:r>
              <a:rPr lang="en-US" dirty="0" smtClean="0"/>
              <a:t>.</a:t>
            </a:r>
          </a:p>
          <a:p>
            <a:pPr lvl="2"/>
            <a:r>
              <a:rPr lang="en-US" dirty="0" smtClean="0"/>
              <a:t>The people you know now are your best connections.</a:t>
            </a:r>
          </a:p>
          <a:p>
            <a:pPr lvl="1"/>
            <a:r>
              <a:rPr lang="en-US" dirty="0" smtClean="0"/>
              <a:t>Graduate college</a:t>
            </a:r>
          </a:p>
          <a:p>
            <a:pPr lvl="2"/>
            <a:r>
              <a:rPr lang="en-US" dirty="0" smtClean="0"/>
              <a:t>This will be harder than you think and you need to go into college with a safety net! Create one now.</a:t>
            </a:r>
          </a:p>
          <a:p>
            <a:pPr lvl="2"/>
            <a:r>
              <a:rPr lang="en-US" dirty="0" smtClean="0"/>
              <a:t>The odds are against you so make a plan for what to do for when you fall behind.</a:t>
            </a:r>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27647383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746388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val="16324489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lstStyle/>
          <a:p>
            <a:r>
              <a:rPr lang="en-US" dirty="0" smtClean="0"/>
              <a:t>The first job I had after college was:</a:t>
            </a:r>
          </a:p>
          <a:p>
            <a:pPr lvl="1"/>
            <a:r>
              <a:rPr lang="en-US" dirty="0" smtClean="0"/>
              <a:t>I danced full time in a dance company and I waitressed for a fine dining </a:t>
            </a:r>
            <a:r>
              <a:rPr lang="en-US" dirty="0" smtClean="0"/>
              <a:t>restaurant (actually a few, I wasn’t a very good server.)</a:t>
            </a:r>
            <a:endParaRPr lang="en-US" dirty="0" smtClean="0"/>
          </a:p>
          <a:p>
            <a:r>
              <a:rPr lang="en-US" dirty="0" smtClean="0"/>
              <a:t>Tough job:</a:t>
            </a:r>
            <a:endParaRPr lang="en-US" dirty="0" smtClean="0"/>
          </a:p>
          <a:p>
            <a:pPr lvl="1"/>
            <a:r>
              <a:rPr lang="en-US" dirty="0" smtClean="0"/>
              <a:t>Waitressing while dancing was very hard.</a:t>
            </a:r>
          </a:p>
          <a:p>
            <a:pPr lvl="1"/>
            <a:r>
              <a:rPr lang="en-US" dirty="0" smtClean="0"/>
              <a:t>Working in customer service is miserable and you have to get used to being talked down to but it’s a good lesson for every job you could have.</a:t>
            </a:r>
            <a:endParaRPr lang="en-US" dirty="0" smtClean="0"/>
          </a:p>
        </p:txBody>
      </p:sp>
      <p:sp>
        <p:nvSpPr>
          <p:cNvPr id="7" name="Footer Placeholder 6"/>
          <p:cNvSpPr>
            <a:spLocks noGrp="1"/>
          </p:cNvSpPr>
          <p:nvPr>
            <p:ph type="ftr" sz="quarter" idx="11"/>
          </p:nvPr>
        </p:nvSpPr>
        <p:spPr/>
        <p:txBody>
          <a:bodyPr/>
          <a:lstStyle/>
          <a:p>
            <a:r>
              <a:rPr lang="en-US" smtClean="0"/>
              <a:t>Youth Business : ALLIANCE</a:t>
            </a:r>
            <a:endParaRPr lang="en-US" dirty="0" smtClean="0"/>
          </a:p>
        </p:txBody>
      </p:sp>
      <p:sp>
        <p:nvSpPr>
          <p:cNvPr id="8" name="Slide Number Placeholder 7"/>
          <p:cNvSpPr>
            <a:spLocks noGrp="1"/>
          </p:cNvSpPr>
          <p:nvPr>
            <p:ph type="sldNum" sz="quarter" idx="12"/>
          </p:nvPr>
        </p:nvSpPr>
        <p:spPr/>
        <p:txBody>
          <a:bodyPr/>
          <a:lstStyle/>
          <a:p>
            <a:fld id="{83563B19-5B2B-4AAC-A66D-8FF7C83E8865}" type="slidenum">
              <a:rPr lang="en-US" smtClean="0"/>
              <a:pPr/>
              <a:t>23</a:t>
            </a:fld>
            <a:endParaRPr lang="en-US" dirty="0"/>
          </a:p>
        </p:txBody>
      </p:sp>
    </p:spTree>
    <p:extLst>
      <p:ext uri="{BB962C8B-B14F-4D97-AF65-F5344CB8AC3E}">
        <p14:creationId xmlns:p14="http://schemas.microsoft.com/office/powerpoint/2010/main" val="253852141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My Career</a:t>
            </a:r>
            <a:endParaRPr lang="en-US" dirty="0"/>
          </a:p>
        </p:txBody>
      </p:sp>
      <p:sp>
        <p:nvSpPr>
          <p:cNvPr id="3" name="Content Placeholder 2"/>
          <p:cNvSpPr>
            <a:spLocks noGrp="1"/>
          </p:cNvSpPr>
          <p:nvPr>
            <p:ph idx="1"/>
          </p:nvPr>
        </p:nvSpPr>
        <p:spPr/>
        <p:txBody>
          <a:bodyPr>
            <a:normAutofit/>
          </a:bodyPr>
          <a:lstStyle/>
          <a:p>
            <a:r>
              <a:rPr lang="en-US" dirty="0" smtClean="0"/>
              <a:t>Challenges I have had to overcome throughout my career are:</a:t>
            </a:r>
          </a:p>
          <a:p>
            <a:pPr lvl="1"/>
            <a:r>
              <a:rPr lang="en-US" dirty="0" smtClean="0"/>
              <a:t>Believing in myself</a:t>
            </a:r>
            <a:r>
              <a:rPr lang="en-US" dirty="0" smtClean="0"/>
              <a:t>.</a:t>
            </a:r>
          </a:p>
          <a:p>
            <a:pPr lvl="2"/>
            <a:r>
              <a:rPr lang="en-US" dirty="0" smtClean="0"/>
              <a:t>You have to learn to fail and continue.</a:t>
            </a:r>
          </a:p>
          <a:p>
            <a:pPr lvl="2"/>
            <a:r>
              <a:rPr lang="en-US" dirty="0" smtClean="0"/>
              <a:t>You know that you have to believe in yourself but you have to learn to do it, even after you screw up.</a:t>
            </a:r>
          </a:p>
          <a:p>
            <a:pPr lvl="2"/>
            <a:r>
              <a:rPr lang="en-US" dirty="0" smtClean="0"/>
              <a:t>Just by trying again, you will succeed. </a:t>
            </a:r>
          </a:p>
          <a:p>
            <a:pPr lvl="2"/>
            <a:r>
              <a:rPr lang="en-US" dirty="0" smtClean="0"/>
              <a:t>The people who succeed are the ones who believe they can even when the evidence points to the contrary.</a:t>
            </a:r>
            <a:endParaRPr lang="en-US" dirty="0" smtClean="0"/>
          </a:p>
          <a:p>
            <a:pPr lvl="1"/>
            <a:r>
              <a:rPr lang="en-US" dirty="0" smtClean="0"/>
              <a:t>Convincing others to believe in me</a:t>
            </a:r>
            <a:r>
              <a:rPr lang="en-US" dirty="0" smtClean="0"/>
              <a:t>.</a:t>
            </a:r>
          </a:p>
          <a:p>
            <a:pPr lvl="2"/>
            <a:r>
              <a:rPr lang="en-US" dirty="0" smtClean="0"/>
              <a:t>My parents did not want me to be a writer. They wanted me to be a lawyer.</a:t>
            </a:r>
            <a:endParaRPr lang="en-US" dirty="0" smtClean="0"/>
          </a:p>
          <a:p>
            <a:pPr lvl="1"/>
            <a:endParaRPr lang="en-US" dirty="0" smtClean="0"/>
          </a:p>
          <a:p>
            <a:pPr lvl="1"/>
            <a:endParaRPr lang="en-US" dirty="0" smtClean="0"/>
          </a:p>
        </p:txBody>
      </p:sp>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24</a:t>
            </a:fld>
            <a:endParaRPr lang="en-US" dirty="0"/>
          </a:p>
        </p:txBody>
      </p:sp>
    </p:spTree>
    <p:extLst>
      <p:ext uri="{BB962C8B-B14F-4D97-AF65-F5344CB8AC3E}">
        <p14:creationId xmlns:p14="http://schemas.microsoft.com/office/powerpoint/2010/main" val="9774840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dirty="0" smtClean="0"/>
              <a:t>Yoga, hike, bike ride</a:t>
            </a:r>
          </a:p>
          <a:p>
            <a:pPr lvl="1"/>
            <a:r>
              <a:rPr lang="en-US" dirty="0" smtClean="0"/>
              <a:t>Meditate</a:t>
            </a:r>
          </a:p>
          <a:p>
            <a:pPr lvl="1"/>
            <a:r>
              <a:rPr lang="en-US" dirty="0" smtClean="0"/>
              <a:t>Try new restaurants</a:t>
            </a:r>
          </a:p>
          <a:p>
            <a:pPr lvl="1"/>
            <a:r>
              <a:rPr lang="en-US" dirty="0" smtClean="0"/>
              <a:t>See </a:t>
            </a:r>
            <a:r>
              <a:rPr lang="en-US" dirty="0" smtClean="0"/>
              <a:t>movies</a:t>
            </a:r>
            <a:endParaRPr lang="en-US" dirty="0" smtClean="0"/>
          </a:p>
          <a:p>
            <a:pPr lvl="1"/>
            <a:r>
              <a:rPr lang="en-US" dirty="0" smtClean="0"/>
              <a:t>Go to museums</a:t>
            </a:r>
          </a:p>
          <a:p>
            <a:pPr lvl="1"/>
            <a:r>
              <a:rPr lang="en-US" dirty="0" smtClean="0"/>
              <a:t>Throw dinner </a:t>
            </a:r>
            <a:r>
              <a:rPr lang="en-US" dirty="0" smtClean="0"/>
              <a:t>parties and visit with friends. </a:t>
            </a:r>
          </a:p>
          <a:p>
            <a:pPr lvl="1"/>
            <a:r>
              <a:rPr lang="en-US" dirty="0" smtClean="0"/>
              <a:t>Read</a:t>
            </a:r>
          </a:p>
          <a:p>
            <a:pPr lvl="1"/>
            <a:r>
              <a:rPr lang="en-US" dirty="0" smtClean="0"/>
              <a:t>Listen to NPR and podcasts.</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25</a:t>
            </a:fld>
            <a:endParaRPr lang="en-US" dirty="0"/>
          </a:p>
        </p:txBody>
      </p:sp>
    </p:spTree>
    <p:extLst>
      <p:ext uri="{BB962C8B-B14F-4D97-AF65-F5344CB8AC3E}">
        <p14:creationId xmlns:p14="http://schemas.microsoft.com/office/powerpoint/2010/main" val="35441139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Do it all over again?</a:t>
            </a:r>
            <a:endParaRPr lang="en-US" dirty="0"/>
          </a:p>
        </p:txBody>
      </p:sp>
      <p:sp>
        <p:nvSpPr>
          <p:cNvPr id="3" name="Content Placeholder 2"/>
          <p:cNvSpPr>
            <a:spLocks noGrp="1"/>
          </p:cNvSpPr>
          <p:nvPr>
            <p:ph idx="1"/>
          </p:nvPr>
        </p:nvSpPr>
        <p:spPr/>
        <p:txBody>
          <a:bodyPr>
            <a:normAutofit lnSpcReduction="10000"/>
          </a:bodyPr>
          <a:lstStyle/>
          <a:p>
            <a:r>
              <a:rPr lang="en-US" dirty="0" smtClean="0"/>
              <a:t>If I could talk to my high school self, what would I say?</a:t>
            </a:r>
          </a:p>
          <a:p>
            <a:pPr lvl="1"/>
            <a:r>
              <a:rPr lang="en-US" dirty="0" smtClean="0"/>
              <a:t>Personal relationships affect career </a:t>
            </a:r>
            <a:r>
              <a:rPr lang="en-US" dirty="0" smtClean="0"/>
              <a:t>success</a:t>
            </a:r>
          </a:p>
          <a:p>
            <a:pPr lvl="2"/>
            <a:r>
              <a:rPr lang="en-US" dirty="0" smtClean="0"/>
              <a:t>Having a bad break-up affected my career.</a:t>
            </a:r>
          </a:p>
          <a:p>
            <a:pPr lvl="1"/>
            <a:r>
              <a:rPr lang="en-US" dirty="0" smtClean="0"/>
              <a:t>Having it all for women – you can have both but it’s hardest to have it all at the same time. Delaying marriage and kids meant more time to focus on my career. I got married this past year and I would say it was the perfect age.</a:t>
            </a:r>
            <a:endParaRPr lang="en-US" dirty="0"/>
          </a:p>
          <a:p>
            <a:pPr lvl="1"/>
            <a:r>
              <a:rPr lang="en-US" dirty="0" smtClean="0"/>
              <a:t>Network more - Ask people for advice. Ask anyone even remotely related to your industry for their card and their advice.</a:t>
            </a:r>
            <a:endParaRPr lang="en-US" dirty="0" smtClean="0"/>
          </a:p>
          <a:p>
            <a:pPr lvl="1"/>
            <a:r>
              <a:rPr lang="en-US" dirty="0" smtClean="0"/>
              <a:t>High school is the worst time of life for a lot of people.</a:t>
            </a:r>
          </a:p>
          <a:p>
            <a:pPr lvl="1"/>
            <a:r>
              <a:rPr lang="en-US" dirty="0" smtClean="0"/>
              <a:t>Care less.</a:t>
            </a:r>
          </a:p>
          <a:p>
            <a:pPr lvl="1"/>
            <a:r>
              <a:rPr lang="en-US" dirty="0" smtClean="0"/>
              <a:t>Be accountable to someone. Deadlines erase doubt.</a:t>
            </a:r>
          </a:p>
          <a:p>
            <a:pPr lvl="1"/>
            <a:r>
              <a:rPr lang="en-US" dirty="0" smtClean="0"/>
              <a:t>Deal with procrastination ahead of time</a:t>
            </a:r>
            <a:r>
              <a:rPr lang="en-US" dirty="0" smtClean="0"/>
              <a:t>.</a:t>
            </a:r>
          </a:p>
          <a:p>
            <a:pPr marL="457200" lvl="1" indent="0">
              <a:buNone/>
            </a:pP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26</a:t>
            </a:fld>
            <a:endParaRPr lang="en-US" dirty="0"/>
          </a:p>
        </p:txBody>
      </p:sp>
    </p:spTree>
    <p:extLst>
      <p:ext uri="{BB962C8B-B14F-4D97-AF65-F5344CB8AC3E}">
        <p14:creationId xmlns:p14="http://schemas.microsoft.com/office/powerpoint/2010/main" val="12520506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smtClean="0"/>
              <a:t>Youth Business : ALLIANCE</a:t>
            </a:r>
            <a:endParaRPr lang="en-US" dirty="0" smtClean="0"/>
          </a:p>
        </p:txBody>
      </p:sp>
      <p:sp>
        <p:nvSpPr>
          <p:cNvPr id="6" name="Slide Number Placeholder 5"/>
          <p:cNvSpPr>
            <a:spLocks noGrp="1"/>
          </p:cNvSpPr>
          <p:nvPr>
            <p:ph type="sldNum" sz="quarter" idx="12"/>
          </p:nvPr>
        </p:nvSpPr>
        <p:spPr/>
        <p:txBody>
          <a:bodyPr/>
          <a:lstStyle/>
          <a:p>
            <a:fld id="{83563B19-5B2B-4AAC-A66D-8FF7C83E8865}" type="slidenum">
              <a:rPr lang="en-US" smtClean="0"/>
              <a:pPr/>
              <a:t>27</a:t>
            </a:fld>
            <a:endParaRPr lang="en-US" dirty="0"/>
          </a:p>
        </p:txBody>
      </p:sp>
    </p:spTree>
    <p:extLst>
      <p:ext uri="{BB962C8B-B14F-4D97-AF65-F5344CB8AC3E}">
        <p14:creationId xmlns:p14="http://schemas.microsoft.com/office/powerpoint/2010/main" val="13621853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My childhood</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895600" y="2316956"/>
            <a:ext cx="3062288" cy="3062288"/>
          </a:xfrm>
        </p:spPr>
      </p:pic>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am also from LA.  I was born in the San Fernando Valley and raised in Calabasas.</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4" name="TextBox 3"/>
          <p:cNvSpPr txBox="1"/>
          <p:nvPr/>
        </p:nvSpPr>
        <p:spPr>
          <a:xfrm>
            <a:off x="2286000" y="5867400"/>
            <a:ext cx="5943600" cy="369332"/>
          </a:xfrm>
          <a:prstGeom prst="rect">
            <a:avLst/>
          </a:prstGeom>
          <a:noFill/>
        </p:spPr>
        <p:txBody>
          <a:bodyPr wrap="square" rtlCol="0">
            <a:spAutoFit/>
          </a:bodyPr>
          <a:lstStyle/>
          <a:p>
            <a:r>
              <a:rPr lang="en-US" dirty="0">
                <a:solidFill>
                  <a:schemeClr val="tx1">
                    <a:lumMod val="50000"/>
                    <a:lumOff val="50000"/>
                  </a:schemeClr>
                </a:solidFill>
                <a:latin typeface="Avenir Roman"/>
                <a:cs typeface="Avenir Roman"/>
              </a:rPr>
              <a:t>This is a picture of me </a:t>
            </a:r>
            <a:r>
              <a:rPr lang="en-US" dirty="0" smtClean="0">
                <a:solidFill>
                  <a:schemeClr val="tx1">
                    <a:lumMod val="50000"/>
                    <a:lumOff val="50000"/>
                  </a:schemeClr>
                </a:solidFill>
                <a:latin typeface="Avenir Roman"/>
                <a:cs typeface="Avenir Roman"/>
              </a:rPr>
              <a:t>and my sister.</a:t>
            </a:r>
            <a:endParaRPr lang="en-US"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smtClean="0"/>
              <a:t>Youth Business : ALLIANCE</a:t>
            </a:r>
            <a:endParaRPr lang="en-US" dirty="0" smtClean="0"/>
          </a:p>
        </p:txBody>
      </p:sp>
      <p:sp>
        <p:nvSpPr>
          <p:cNvPr id="14" name="Slide Number Placeholder 13"/>
          <p:cNvSpPr>
            <a:spLocks noGrp="1"/>
          </p:cNvSpPr>
          <p:nvPr>
            <p:ph type="sldNum" sz="quarter" idx="12"/>
          </p:nvPr>
        </p:nvSpPr>
        <p:spPr/>
        <p:txBody>
          <a:bodyPr/>
          <a:lstStyle/>
          <a:p>
            <a:fld id="{83563B19-5B2B-4AAC-A66D-8FF7C83E8865}" type="slidenum">
              <a:rPr lang="en-US" smtClean="0"/>
              <a:pPr/>
              <a:t>3</a:t>
            </a:fld>
            <a:endParaRPr lang="en-US" dirty="0"/>
          </a:p>
        </p:txBody>
      </p:sp>
    </p:spTree>
    <p:extLst>
      <p:ext uri="{BB962C8B-B14F-4D97-AF65-F5344CB8AC3E}">
        <p14:creationId xmlns:p14="http://schemas.microsoft.com/office/powerpoint/2010/main" val="2091753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chemeClr val="tx1"/>
                </a:solidFill>
              </a:rPr>
              <a:t>Me and my friend.  Me and My sister.</a:t>
            </a:r>
            <a:endParaRPr lang="en-US" sz="3000" dirty="0">
              <a:solidFill>
                <a:schemeClr val="tx1"/>
              </a:solidFill>
            </a:endParaRPr>
          </a:p>
        </p:txBody>
      </p:sp>
      <p:pic>
        <p:nvPicPr>
          <p:cNvPr id="6" name="Content Placeholder 5" descr="Littlesis.jpg"/>
          <p:cNvPicPr>
            <a:picLocks noGrp="1" noChangeAspect="1"/>
          </p:cNvPicPr>
          <p:nvPr>
            <p:ph sz="half" idx="2"/>
          </p:nvPr>
        </p:nvPicPr>
        <p:blipFill>
          <a:blip r:embed="rId2">
            <a:extLst>
              <a:ext uri="{28A0092B-C50C-407E-A947-70E740481C1C}">
                <a14:useLocalDpi xmlns:a14="http://schemas.microsoft.com/office/drawing/2010/main" val="0"/>
              </a:ext>
            </a:extLst>
          </a:blip>
          <a:srcRect l="1305" r="1305"/>
          <a:stretch>
            <a:fillRect/>
          </a:stretch>
        </p:blipFill>
        <p:spPr/>
      </p:pic>
      <p:pic>
        <p:nvPicPr>
          <p:cNvPr id="5" name="Content Placeholder 4" descr="IMG_2397.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l="16512" r="16512"/>
          <a:stretch>
            <a:fillRect/>
          </a:stretch>
        </p:blipFill>
        <p:spPr/>
      </p:pic>
    </p:spTree>
    <p:extLst>
      <p:ext uri="{BB962C8B-B14F-4D97-AF65-F5344CB8AC3E}">
        <p14:creationId xmlns:p14="http://schemas.microsoft.com/office/powerpoint/2010/main" val="180871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My parents worked very hard and all the time.</a:t>
            </a:r>
          </a:p>
          <a:p>
            <a:pPr lvl="1"/>
            <a:r>
              <a:rPr lang="en-US" sz="1800" dirty="0" smtClean="0">
                <a:solidFill>
                  <a:schemeClr val="tx1">
                    <a:lumMod val="50000"/>
                    <a:lumOff val="50000"/>
                  </a:schemeClr>
                </a:solidFill>
                <a:latin typeface="Avenir Roman"/>
                <a:cs typeface="Avenir Roman"/>
              </a:rPr>
              <a:t>My mom was an LAUSD teacher and my dad worked in promotional products.</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740993" y="5678269"/>
            <a:ext cx="3355007" cy="646331"/>
          </a:xfrm>
          <a:prstGeom prst="rect">
            <a:avLst/>
          </a:prstGeom>
          <a:noFill/>
        </p:spPr>
        <p:txBody>
          <a:bodyPr wrap="square" rtlCol="0">
            <a:spAutoFit/>
          </a:bodyPr>
          <a:lstStyle/>
          <a:p>
            <a:pPr algn="ctr"/>
            <a:r>
              <a:rPr lang="en-US" dirty="0">
                <a:solidFill>
                  <a:schemeClr val="tx1">
                    <a:lumMod val="50000"/>
                    <a:lumOff val="50000"/>
                  </a:schemeClr>
                </a:solidFill>
                <a:latin typeface="Avenir Roman"/>
                <a:cs typeface="Avenir Roman"/>
              </a:rPr>
              <a:t>This is a picture of </a:t>
            </a:r>
            <a:r>
              <a:rPr lang="en-US" dirty="0" smtClean="0">
                <a:solidFill>
                  <a:schemeClr val="tx1">
                    <a:lumMod val="50000"/>
                    <a:lumOff val="50000"/>
                  </a:schemeClr>
                </a:solidFill>
                <a:latin typeface="Avenir Roman"/>
                <a:cs typeface="Avenir Roman"/>
              </a:rPr>
              <a:t>my family at my sister’s Bat Mitzvah.</a:t>
            </a:r>
            <a:endParaRPr lang="en-US" dirty="0">
              <a:solidFill>
                <a:schemeClr val="tx1">
                  <a:lumMod val="50000"/>
                  <a:lumOff val="50000"/>
                </a:schemeClr>
              </a:solidFill>
              <a:latin typeface="Avenir Roman"/>
              <a:cs typeface="Avenir Roman"/>
            </a:endParaRPr>
          </a:p>
        </p:txBody>
      </p:sp>
      <p:pic>
        <p:nvPicPr>
          <p:cNvPr id="14"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33600" y="2438400"/>
            <a:ext cx="4648200" cy="3004704"/>
          </a:xfrm>
        </p:spPr>
      </p:pic>
      <p:sp>
        <p:nvSpPr>
          <p:cNvPr id="15" name="Footer Placeholder 14"/>
          <p:cNvSpPr>
            <a:spLocks noGrp="1"/>
          </p:cNvSpPr>
          <p:nvPr>
            <p:ph type="ftr" sz="quarter" idx="11"/>
          </p:nvPr>
        </p:nvSpPr>
        <p:spPr/>
        <p:txBody>
          <a:bodyPr/>
          <a:lstStyle/>
          <a:p>
            <a:r>
              <a:rPr lang="en-US" smtClean="0"/>
              <a:t>Youth Business : ALLIANCE</a:t>
            </a:r>
            <a:endParaRPr lang="en-US" dirty="0" smtClean="0"/>
          </a:p>
        </p:txBody>
      </p:sp>
      <p:sp>
        <p:nvSpPr>
          <p:cNvPr id="16" name="Slide Number Placeholder 15"/>
          <p:cNvSpPr>
            <a:spLocks noGrp="1"/>
          </p:cNvSpPr>
          <p:nvPr>
            <p:ph type="sldNum" sz="quarter" idx="12"/>
          </p:nvPr>
        </p:nvSpPr>
        <p:spPr/>
        <p:txBody>
          <a:bodyPr/>
          <a:lstStyle/>
          <a:p>
            <a:fld id="{83563B19-5B2B-4AAC-A66D-8FF7C83E8865}" type="slidenum">
              <a:rPr lang="en-US" smtClean="0"/>
              <a:pPr/>
              <a:t>5</a:t>
            </a:fld>
            <a:endParaRPr lang="en-US" dirty="0"/>
          </a:p>
        </p:txBody>
      </p:sp>
    </p:spTree>
    <p:extLst>
      <p:ext uri="{BB962C8B-B14F-4D97-AF65-F5344CB8AC3E}">
        <p14:creationId xmlns:p14="http://schemas.microsoft.com/office/powerpoint/2010/main" val="3654111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Calabasas High School, a public school in Calabasas, CA which is in the Valley near Malibu (and is also home to the </a:t>
            </a:r>
            <a:r>
              <a:rPr lang="en-US" dirty="0" err="1" smtClean="0"/>
              <a:t>Kardashians</a:t>
            </a:r>
            <a:r>
              <a:rPr lang="en-US" dirty="0" smtClean="0"/>
              <a:t>).</a:t>
            </a:r>
          </a:p>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81200" y="3276600"/>
            <a:ext cx="5350892" cy="2572431"/>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10"/>
          <p:cNvSpPr>
            <a:spLocks noGrp="1"/>
          </p:cNvSpPr>
          <p:nvPr>
            <p:ph type="ftr" sz="quarter" idx="11"/>
          </p:nvPr>
        </p:nvSpPr>
        <p:spPr/>
        <p:txBody>
          <a:bodyPr/>
          <a:lstStyle/>
          <a:p>
            <a:r>
              <a:rPr lang="en-US" smtClean="0"/>
              <a:t>Youth Business : ALLIANCE</a:t>
            </a:r>
            <a:endParaRPr lang="en-US" dirty="0" smtClean="0"/>
          </a:p>
        </p:txBody>
      </p:sp>
      <p:sp>
        <p:nvSpPr>
          <p:cNvPr id="12" name="Slide Number Placeholder 11"/>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36741650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t>As a HS student I stayed focused on getting into college and getting OUT of high school</a:t>
            </a:r>
            <a:r>
              <a:rPr lang="en-US" dirty="0" smtClean="0"/>
              <a:t>.</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362200"/>
            <a:ext cx="1174516" cy="2286000"/>
          </a:xfrm>
          <a:prstGeom prst="rect">
            <a:avLst/>
          </a:prstGeom>
        </p:spPr>
      </p:pic>
      <p:sp>
        <p:nvSpPr>
          <p:cNvPr id="10" name="Footer Placeholder 9"/>
          <p:cNvSpPr>
            <a:spLocks noGrp="1"/>
          </p:cNvSpPr>
          <p:nvPr>
            <p:ph type="ftr" sz="quarter" idx="11"/>
          </p:nvPr>
        </p:nvSpPr>
        <p:spPr/>
        <p:txBody>
          <a:bodyPr/>
          <a:lstStyle/>
          <a:p>
            <a:r>
              <a:rPr lang="en-US" dirty="0" smtClean="0"/>
              <a:t>Youth Business : ALLIANCE</a:t>
            </a:r>
          </a:p>
        </p:txBody>
      </p:sp>
      <p:sp>
        <p:nvSpPr>
          <p:cNvPr id="11" name="Slide Number Placeholder 10"/>
          <p:cNvSpPr>
            <a:spLocks noGrp="1"/>
          </p:cNvSpPr>
          <p:nvPr>
            <p:ph type="sldNum" sz="quarter" idx="12"/>
          </p:nvPr>
        </p:nvSpPr>
        <p:spPr/>
        <p:txBody>
          <a:bodyPr/>
          <a:lstStyle/>
          <a:p>
            <a:fld id="{83563B19-5B2B-4AAC-A66D-8FF7C83E8865}" type="slidenum">
              <a:rPr lang="en-US" smtClean="0"/>
              <a:pPr/>
              <a:t>7</a:t>
            </a:fld>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2362200"/>
            <a:ext cx="3048000" cy="2286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2362200"/>
            <a:ext cx="3048000" cy="2286000"/>
          </a:xfrm>
          <a:prstGeom prst="rect">
            <a:avLst/>
          </a:prstGeom>
        </p:spPr>
      </p:pic>
      <p:sp>
        <p:nvSpPr>
          <p:cNvPr id="2" name="TextBox 1"/>
          <p:cNvSpPr txBox="1"/>
          <p:nvPr/>
        </p:nvSpPr>
        <p:spPr>
          <a:xfrm>
            <a:off x="914400" y="4876800"/>
            <a:ext cx="914400" cy="1477328"/>
          </a:xfrm>
          <a:prstGeom prst="rect">
            <a:avLst/>
          </a:prstGeom>
          <a:noFill/>
        </p:spPr>
        <p:txBody>
          <a:bodyPr wrap="square" rtlCol="0">
            <a:spAutoFit/>
          </a:bodyPr>
          <a:lstStyle/>
          <a:p>
            <a:r>
              <a:rPr lang="en-US" dirty="0" smtClean="0"/>
              <a:t>Me, reading lines for a play.</a:t>
            </a:r>
            <a:endParaRPr lang="en-US" dirty="0"/>
          </a:p>
        </p:txBody>
      </p:sp>
      <p:sp>
        <p:nvSpPr>
          <p:cNvPr id="5" name="TextBox 4"/>
          <p:cNvSpPr txBox="1"/>
          <p:nvPr/>
        </p:nvSpPr>
        <p:spPr>
          <a:xfrm>
            <a:off x="2286000" y="4876800"/>
            <a:ext cx="2895600" cy="923330"/>
          </a:xfrm>
          <a:prstGeom prst="rect">
            <a:avLst/>
          </a:prstGeom>
          <a:noFill/>
        </p:spPr>
        <p:txBody>
          <a:bodyPr wrap="square" rtlCol="0">
            <a:spAutoFit/>
          </a:bodyPr>
          <a:lstStyle/>
          <a:p>
            <a:r>
              <a:rPr lang="en-US" dirty="0" smtClean="0">
                <a:solidFill>
                  <a:srgbClr val="000000"/>
                </a:solidFill>
              </a:rPr>
              <a:t>Me and my two Grandmothers at my Sweet 16.</a:t>
            </a:r>
            <a:endParaRPr lang="en-US" dirty="0">
              <a:solidFill>
                <a:srgbClr val="000000"/>
              </a:solidFill>
            </a:endParaRPr>
          </a:p>
        </p:txBody>
      </p:sp>
      <p:sp>
        <p:nvSpPr>
          <p:cNvPr id="7" name="TextBox 6"/>
          <p:cNvSpPr txBox="1"/>
          <p:nvPr/>
        </p:nvSpPr>
        <p:spPr>
          <a:xfrm>
            <a:off x="5638800" y="5029200"/>
            <a:ext cx="2667000" cy="646331"/>
          </a:xfrm>
          <a:prstGeom prst="rect">
            <a:avLst/>
          </a:prstGeom>
          <a:noFill/>
        </p:spPr>
        <p:txBody>
          <a:bodyPr wrap="square" rtlCol="0">
            <a:spAutoFit/>
          </a:bodyPr>
          <a:lstStyle/>
          <a:p>
            <a:r>
              <a:rPr lang="en-US" dirty="0" smtClean="0"/>
              <a:t>Me and my favorite teacher.</a:t>
            </a:r>
            <a:endParaRPr lang="en-US" dirty="0"/>
          </a:p>
        </p:txBody>
      </p:sp>
    </p:spTree>
    <p:extLst>
      <p:ext uri="{BB962C8B-B14F-4D97-AF65-F5344CB8AC3E}">
        <p14:creationId xmlns:p14="http://schemas.microsoft.com/office/powerpoint/2010/main" val="1956416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I really liked in High School were:</a:t>
            </a:r>
          </a:p>
          <a:p>
            <a:pPr lvl="1"/>
            <a:r>
              <a:rPr lang="en-US" dirty="0" smtClean="0"/>
              <a:t>My classes, especially English and History</a:t>
            </a:r>
          </a:p>
          <a:p>
            <a:pPr lvl="1"/>
            <a:r>
              <a:rPr lang="en-US" dirty="0" smtClean="0"/>
              <a:t>My teachers; I spent many lunches with them</a:t>
            </a:r>
          </a:p>
          <a:p>
            <a:pPr lvl="1"/>
            <a:r>
              <a:rPr lang="en-US" dirty="0" smtClean="0"/>
              <a:t>Reading Catcher in the Rye, Pride and Prejudice, and The Bell Jar</a:t>
            </a:r>
          </a:p>
          <a:p>
            <a:pPr lvl="1"/>
            <a:r>
              <a:rPr lang="en-US" dirty="0" smtClean="0"/>
              <a:t>Dancing and </a:t>
            </a:r>
            <a:r>
              <a:rPr lang="en-US" dirty="0" smtClean="0"/>
              <a:t>performing</a:t>
            </a:r>
            <a:endParaRPr lang="en-US" dirty="0" smtClean="0"/>
          </a:p>
          <a:p>
            <a:pPr lvl="1"/>
            <a:r>
              <a:rPr lang="en-US" dirty="0" smtClean="0"/>
              <a:t>Junior Statesmen of America</a:t>
            </a:r>
          </a:p>
          <a:p>
            <a:pPr lvl="1"/>
            <a:r>
              <a:rPr lang="en-US" dirty="0" err="1" smtClean="0"/>
              <a:t>Volunteen</a:t>
            </a:r>
            <a:r>
              <a:rPr lang="en-US" dirty="0" smtClean="0"/>
              <a:t> – civic </a:t>
            </a:r>
            <a:r>
              <a:rPr lang="en-US" dirty="0" smtClean="0"/>
              <a:t>philanthropy</a:t>
            </a:r>
          </a:p>
          <a:p>
            <a:pPr lvl="1"/>
            <a:r>
              <a:rPr lang="en-US" dirty="0" smtClean="0"/>
              <a:t>Reading my bad poetry at open </a:t>
            </a:r>
            <a:r>
              <a:rPr lang="en-US" dirty="0" err="1" smtClean="0"/>
              <a:t>mics</a:t>
            </a:r>
            <a:endParaRPr lang="en-US" dirty="0" smtClean="0"/>
          </a:p>
          <a:p>
            <a:pPr lvl="1"/>
            <a:r>
              <a:rPr lang="en-US" dirty="0" smtClean="0"/>
              <a:t>Playing chess</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8</a:t>
            </a:fld>
            <a:endParaRPr lang="en-US" dirty="0"/>
          </a:p>
        </p:txBody>
      </p:sp>
    </p:spTree>
    <p:extLst>
      <p:ext uri="{BB962C8B-B14F-4D97-AF65-F5344CB8AC3E}">
        <p14:creationId xmlns:p14="http://schemas.microsoft.com/office/powerpoint/2010/main" val="2278780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mtClean="0"/>
              <a:t>High School</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High School were:</a:t>
            </a:r>
          </a:p>
          <a:p>
            <a:pPr lvl="1"/>
            <a:r>
              <a:rPr lang="en-US" dirty="0" smtClean="0"/>
              <a:t>Respecting </a:t>
            </a:r>
            <a:r>
              <a:rPr lang="en-US" dirty="0" smtClean="0"/>
              <a:t>authority (I got suspended for executing an unsanctioned field trip to Sacramento to learn about government)</a:t>
            </a:r>
            <a:endParaRPr lang="en-US" dirty="0" smtClean="0"/>
          </a:p>
          <a:p>
            <a:pPr lvl="1"/>
            <a:r>
              <a:rPr lang="en-US" dirty="0" smtClean="0"/>
              <a:t>Thinking I was smarter than everyone else</a:t>
            </a:r>
            <a:r>
              <a:rPr lang="en-US" dirty="0" smtClean="0"/>
              <a:t>.</a:t>
            </a:r>
          </a:p>
          <a:p>
            <a:pPr lvl="1"/>
            <a:r>
              <a:rPr lang="en-US" dirty="0" smtClean="0"/>
              <a:t>Socializing with people who thought becoming a reality TV star was a viable option.</a:t>
            </a:r>
            <a:endParaRPr lang="en-US" dirty="0" smtClean="0"/>
          </a:p>
          <a:p>
            <a:pPr lvl="1"/>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Youth Business : ALLIANCE</a:t>
            </a:r>
            <a:endParaRPr lang="en-US" dirty="0" smtClean="0"/>
          </a:p>
        </p:txBody>
      </p:sp>
      <p:sp>
        <p:nvSpPr>
          <p:cNvPr id="7" name="Slide Number Placeholder 6"/>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184805614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951</TotalTime>
  <Words>1953</Words>
  <Application>Microsoft Macintosh PowerPoint</Application>
  <PresentationFormat>On-screen Show (4:3)</PresentationFormat>
  <Paragraphs>249</Paragraphs>
  <Slides>27</Slides>
  <Notes>17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YBA Presentation Tamara Shayne Kagel</vt:lpstr>
      <vt:lpstr>INTRODUCTION</vt:lpstr>
      <vt:lpstr>My childhood</vt:lpstr>
      <vt:lpstr>Me and my friend.  Me and My sister.</vt:lpstr>
      <vt:lpstr>My family</vt:lpstr>
      <vt:lpstr>MY HIGH SCHOOL</vt:lpstr>
      <vt:lpstr>High School</vt:lpstr>
      <vt:lpstr>High School</vt:lpstr>
      <vt:lpstr>High School</vt:lpstr>
      <vt:lpstr>High School</vt:lpstr>
      <vt:lpstr>Getting in to College</vt:lpstr>
      <vt:lpstr>Getting into college 2</vt:lpstr>
      <vt:lpstr>College</vt:lpstr>
      <vt:lpstr>College is Awesome</vt:lpstr>
      <vt:lpstr>Really awesome</vt:lpstr>
      <vt:lpstr>College</vt:lpstr>
      <vt:lpstr>College</vt:lpstr>
      <vt:lpstr>College</vt:lpstr>
      <vt:lpstr>College</vt:lpstr>
      <vt:lpstr>College</vt:lpstr>
      <vt:lpstr>Getting a job after College</vt:lpstr>
      <vt:lpstr>My Career Path</vt:lpstr>
      <vt:lpstr>My Career</vt:lpstr>
      <vt:lpstr>My Career</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Tamara Kagel</cp:lastModifiedBy>
  <cp:revision>60</cp:revision>
  <dcterms:created xsi:type="dcterms:W3CDTF">2013-01-02T21:12:08Z</dcterms:created>
  <dcterms:modified xsi:type="dcterms:W3CDTF">2015-03-20T21:20:33Z</dcterms:modified>
</cp:coreProperties>
</file>