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79" r:id="rId4"/>
    <p:sldId id="280" r:id="rId5"/>
    <p:sldId id="260" r:id="rId6"/>
    <p:sldId id="261" r:id="rId7"/>
    <p:sldId id="282" r:id="rId8"/>
    <p:sldId id="293" r:id="rId9"/>
    <p:sldId id="281" r:id="rId10"/>
    <p:sldId id="287" r:id="rId11"/>
    <p:sldId id="265" r:id="rId12"/>
    <p:sldId id="284" r:id="rId13"/>
    <p:sldId id="267" r:id="rId14"/>
    <p:sldId id="286" r:id="rId15"/>
    <p:sldId id="289" r:id="rId16"/>
    <p:sldId id="270" r:id="rId17"/>
    <p:sldId id="294" r:id="rId18"/>
    <p:sldId id="269" r:id="rId19"/>
    <p:sldId id="290" r:id="rId20"/>
    <p:sldId id="291" r:id="rId21"/>
    <p:sldId id="292" r:id="rId22"/>
    <p:sldId id="28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5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I went to Fordham Law School and passed the Bar Exam</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I </a:t>
          </a:r>
          <a:r>
            <a:rPr lang="en-US" dirty="0" smtClean="0">
              <a:solidFill>
                <a:schemeClr val="tx1">
                  <a:lumMod val="50000"/>
                  <a:lumOff val="50000"/>
                </a:schemeClr>
              </a:solidFill>
            </a:rPr>
            <a:t>worked as a CPA for 2 years</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I am now the CEO of </a:t>
          </a:r>
          <a:r>
            <a:rPr lang="en-US" dirty="0" smtClean="0">
              <a:solidFill>
                <a:schemeClr val="tx1">
                  <a:lumMod val="50000"/>
                  <a:lumOff val="50000"/>
                </a:schemeClr>
              </a:solidFill>
            </a:rPr>
            <a:t>two companies started after 1996 that continue to grow.</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custLinFactNeighborY="-1684"/>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ScaleX="145528" custLinFactNeighborX="37318">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155700">
            <a:lnSpc>
              <a:spcPct val="90000"/>
            </a:lnSpc>
            <a:spcBef>
              <a:spcPct val="0"/>
            </a:spcBef>
            <a:spcAft>
              <a:spcPct val="35000"/>
            </a:spcAft>
          </a:pPr>
          <a:r>
            <a:rPr lang="en-US" sz="2600" kern="1200" dirty="0" smtClean="0">
              <a:solidFill>
                <a:schemeClr val="tx1">
                  <a:lumMod val="50000"/>
                  <a:lumOff val="50000"/>
                </a:schemeClr>
              </a:solidFill>
            </a:rPr>
            <a:t>I </a:t>
          </a:r>
          <a:r>
            <a:rPr lang="en-US" sz="2600" kern="1200" dirty="0" smtClean="0">
              <a:solidFill>
                <a:schemeClr val="tx1">
                  <a:lumMod val="50000"/>
                  <a:lumOff val="50000"/>
                </a:schemeClr>
              </a:solidFill>
            </a:rPr>
            <a:t>worked as a CPA for 2 years</a:t>
          </a:r>
          <a:endParaRPr lang="en-US" sz="2600" kern="1200" dirty="0">
            <a:solidFill>
              <a:schemeClr val="tx1">
                <a:lumMod val="50000"/>
                <a:lumOff val="50000"/>
              </a:schemeClr>
            </a:solidFill>
          </a:endParaRP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155700">
            <a:lnSpc>
              <a:spcPct val="90000"/>
            </a:lnSpc>
            <a:spcBef>
              <a:spcPct val="0"/>
            </a:spcBef>
            <a:spcAft>
              <a:spcPct val="35000"/>
            </a:spcAft>
          </a:pPr>
          <a:r>
            <a:rPr lang="en-US" sz="2600" kern="1200" dirty="0" smtClean="0">
              <a:solidFill>
                <a:schemeClr val="tx1">
                  <a:lumMod val="50000"/>
                  <a:lumOff val="50000"/>
                </a:schemeClr>
              </a:solidFill>
            </a:rPr>
            <a:t>I went to Fordham Law School and passed the Bar Exam</a:t>
          </a:r>
          <a:endParaRPr lang="en-US" sz="2600" kern="1200" dirty="0">
            <a:solidFill>
              <a:schemeClr val="tx1">
                <a:lumMod val="50000"/>
                <a:lumOff val="50000"/>
              </a:schemeClr>
            </a:solidFill>
          </a:endParaRP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562598" y="1380418"/>
          <a:ext cx="2529232"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155700">
            <a:lnSpc>
              <a:spcPct val="90000"/>
            </a:lnSpc>
            <a:spcBef>
              <a:spcPct val="0"/>
            </a:spcBef>
            <a:spcAft>
              <a:spcPct val="35000"/>
            </a:spcAft>
          </a:pPr>
          <a:r>
            <a:rPr lang="en-US" sz="2600" kern="1200" dirty="0" smtClean="0">
              <a:solidFill>
                <a:schemeClr val="tx1">
                  <a:lumMod val="50000"/>
                  <a:lumOff val="50000"/>
                </a:schemeClr>
              </a:solidFill>
            </a:rPr>
            <a:t>I am now the CEO of </a:t>
          </a:r>
          <a:r>
            <a:rPr lang="en-US" sz="2600" kern="1200" dirty="0" smtClean="0">
              <a:solidFill>
                <a:schemeClr val="tx1">
                  <a:lumMod val="50000"/>
                  <a:lumOff val="50000"/>
                </a:schemeClr>
              </a:solidFill>
            </a:rPr>
            <a:t>two companies started after 1996 that continue to grow.</a:t>
          </a:r>
          <a:endParaRPr lang="en-US" sz="2600" kern="1200" dirty="0">
            <a:solidFill>
              <a:schemeClr val="tx1">
                <a:lumMod val="50000"/>
                <a:lumOff val="50000"/>
              </a:schemeClr>
            </a:solidFill>
          </a:endParaRPr>
        </a:p>
      </dsp:txBody>
      <dsp:txXfrm>
        <a:off x="5562598" y="1380418"/>
        <a:ext cx="2529232"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3/31/2015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3/31/2015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3/31/2015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p:txBody>
          <a:bodyPr/>
          <a:lstStyle/>
          <a:p>
            <a:endParaRPr lang="en-US" dirty="0">
              <a:latin typeface="Avenir Roman"/>
              <a:cs typeface="Avenir Roman"/>
            </a:endParaRPr>
          </a:p>
        </p:txBody>
      </p:sp>
      <p:sp>
        <p:nvSpPr>
          <p:cNvPr id="6" name="Title 1"/>
          <p:cNvSpPr>
            <a:spLocks noGrp="1"/>
          </p:cNvSpPr>
          <p:nvPr>
            <p:ph type="ctrTitle"/>
          </p:nvPr>
        </p:nvSpPr>
        <p:spPr>
          <a:xfrm>
            <a:off x="-19665" y="1295400"/>
            <a:ext cx="9144000" cy="2895601"/>
          </a:xfrm>
        </p:spPr>
        <p:txBody>
          <a:bodyPr/>
          <a:lstStyle/>
          <a:p>
            <a:r>
              <a:rPr lang="en-US" sz="6000" dirty="0" smtClean="0">
                <a:solidFill>
                  <a:srgbClr val="00BAC4"/>
                </a:solidFill>
                <a:effectLst/>
                <a:latin typeface="Avenir Black"/>
                <a:cs typeface="Avenir Black"/>
              </a:rPr>
              <a:t>YBA GUEST </a:t>
            </a:r>
            <a:br>
              <a:rPr lang="en-US" sz="6000" dirty="0" smtClean="0">
                <a:solidFill>
                  <a:srgbClr val="00BAC4"/>
                </a:solidFill>
                <a:effectLst/>
                <a:latin typeface="Avenir Black"/>
                <a:cs typeface="Avenir Black"/>
              </a:rPr>
            </a:br>
            <a:r>
              <a:rPr lang="en-US" sz="6000" dirty="0" smtClean="0">
                <a:solidFill>
                  <a:srgbClr val="00BAC4"/>
                </a:solidFill>
                <a:effectLst/>
                <a:latin typeface="Avenir Black"/>
                <a:cs typeface="Avenir Black"/>
              </a:rPr>
              <a:t>RESOURCE TEMPLATE</a:t>
            </a:r>
            <a:endParaRPr lang="en-US" sz="6000" dirty="0">
              <a:solidFill>
                <a:srgbClr val="00BAC4"/>
              </a:solidFill>
              <a:effectLst/>
              <a:latin typeface="Avenir Black"/>
              <a:cs typeface="Avenir Black"/>
            </a:endParaRPr>
          </a:p>
        </p:txBody>
      </p:sp>
    </p:spTree>
    <p:extLst>
      <p:ext uri="{BB962C8B-B14F-4D97-AF65-F5344CB8AC3E}">
        <p14:creationId xmlns:p14="http://schemas.microsoft.com/office/powerpoint/2010/main"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38861"/>
            <a:ext cx="8229600" cy="851739"/>
          </a:xfrm>
        </p:spPr>
        <p:txBody>
          <a:bodyPr/>
          <a:lstStyle/>
          <a:p>
            <a:r>
              <a:rPr lang="en-US" dirty="0" smtClean="0"/>
              <a:t>Getting in to College</a:t>
            </a:r>
            <a:endParaRPr lang="en-US" dirty="0"/>
          </a:p>
        </p:txBody>
      </p:sp>
      <p:sp>
        <p:nvSpPr>
          <p:cNvPr id="3" name="Content Placeholder 2"/>
          <p:cNvSpPr>
            <a:spLocks noGrp="1"/>
          </p:cNvSpPr>
          <p:nvPr>
            <p:ph idx="1"/>
          </p:nvPr>
        </p:nvSpPr>
        <p:spPr>
          <a:xfrm>
            <a:off x="228600" y="1295401"/>
            <a:ext cx="4267200" cy="4816474"/>
          </a:xfrm>
        </p:spPr>
        <p:txBody>
          <a:bodyPr>
            <a:normAutofit fontScale="92500" lnSpcReduction="10000"/>
          </a:bodyPr>
          <a:lstStyle/>
          <a:p>
            <a:pPr marL="400050"/>
            <a:r>
              <a:rPr lang="en-US" dirty="0" smtClean="0"/>
              <a:t>I did thousands of math problems in the SAT books. I never took an SAT course. Couldn’t afford it.</a:t>
            </a:r>
          </a:p>
          <a:p>
            <a:pPr marL="400050"/>
            <a:r>
              <a:rPr lang="en-US" dirty="0" smtClean="0"/>
              <a:t>Played violin from the age of 10.</a:t>
            </a:r>
          </a:p>
          <a:p>
            <a:pPr marL="400050"/>
            <a:r>
              <a:rPr lang="en-US" dirty="0" smtClean="0"/>
              <a:t>Started the chess club in high school. I wasn’t ever really good but I was good enough to at least play with confidence. But I wasn’t willing to practice enough and memorize all the games that rated players were doing.</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pic>
        <p:nvPicPr>
          <p:cNvPr id="5122" name="Picture 2" descr="https://s-media-cache-ak0.pinimg.com/originals/e2/c6/d9/e2c6d9760048c23c1e45293f0e5d22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343400" cy="481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95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927939"/>
          </a:xfrm>
        </p:spPr>
        <p:txBody>
          <a:bodyPr/>
          <a:lstStyle/>
          <a:p>
            <a:r>
              <a:rPr lang="en-US" dirty="0" smtClean="0"/>
              <a:t>College</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lgn="ctr">
              <a:buNone/>
            </a:pPr>
            <a:r>
              <a:rPr lang="en-US" dirty="0" smtClean="0"/>
              <a:t>I attended </a:t>
            </a:r>
            <a:r>
              <a:rPr lang="en-US" dirty="0" smtClean="0"/>
              <a:t>a dual curriculum </a:t>
            </a:r>
            <a:r>
              <a:rPr lang="en-US" dirty="0" smtClean="0"/>
              <a:t>college in New York City</a:t>
            </a: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9" name="Slide Number Placeholder 8"/>
          <p:cNvSpPr>
            <a:spLocks noGrp="1"/>
          </p:cNvSpPr>
          <p:nvPr>
            <p:ph type="sldNum" sz="quarter" idx="12"/>
          </p:nvPr>
        </p:nvSpPr>
        <p:spPr/>
        <p:txBody>
          <a:bodyPr/>
          <a:lstStyle/>
          <a:p>
            <a:fld id="{83563B19-5B2B-4AAC-A66D-8FF7C83E8865}" type="slidenum">
              <a:rPr lang="en-US" smtClean="0"/>
              <a:pPr/>
              <a:t>11</a:t>
            </a:fld>
            <a:endParaRPr lang="en-US" dirty="0"/>
          </a:p>
        </p:txBody>
      </p:sp>
      <p:pic>
        <p:nvPicPr>
          <p:cNvPr id="6146" name="Picture 2" descr="http://hviac.net/members/yeshiva/campus-image.jpg?max_width=1025&amp;max_height=525&amp;crop=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2057400"/>
            <a:ext cx="81534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38861"/>
            <a:ext cx="8229600" cy="927939"/>
          </a:xfrm>
        </p:spPr>
        <p:txBody>
          <a:bodyPr/>
          <a:lstStyle/>
          <a:p>
            <a:r>
              <a:rPr lang="en-US" dirty="0" smtClean="0"/>
              <a:t>College DISTRACTIONS</a:t>
            </a:r>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pic>
        <p:nvPicPr>
          <p:cNvPr id="7170" name="Picture 2" descr="http://plutonius.aibrean.com/images/models/BumperPool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81200"/>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idx="1"/>
          </p:nvPr>
        </p:nvSpPr>
        <p:spPr>
          <a:xfrm>
            <a:off x="304800" y="1676400"/>
            <a:ext cx="3200400" cy="4114800"/>
          </a:xfrm>
        </p:spPr>
        <p:txBody>
          <a:bodyPr anchor="t"/>
          <a:lstStyle/>
          <a:p>
            <a:pPr algn="l"/>
            <a:r>
              <a:rPr lang="en-US" dirty="0" smtClean="0"/>
              <a:t>I was the bumper pool champion in my college in my freshman year. Funny thing is I beat my roommate who was #2. Played a lot of ping pong and Foosball. Remember no laptops or cell phones.</a:t>
            </a:r>
            <a:endParaRPr lang="en-US" dirty="0"/>
          </a:p>
        </p:txBody>
      </p:sp>
    </p:spTree>
    <p:extLst>
      <p:ext uri="{BB962C8B-B14F-4D97-AF65-F5344CB8AC3E}">
        <p14:creationId xmlns:p14="http://schemas.microsoft.com/office/powerpoint/2010/main" val="3045260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38861"/>
            <a:ext cx="8229600" cy="1080339"/>
          </a:xfrm>
        </p:spPr>
        <p:txBody>
          <a:bodyPr/>
          <a:lstStyle/>
          <a:p>
            <a:r>
              <a:rPr lang="en-US" dirty="0" smtClean="0"/>
              <a:t>College CLASSES</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lstStyle/>
          <a:p>
            <a:r>
              <a:rPr lang="en-US" dirty="0" smtClean="0"/>
              <a:t>Speech and Debate (even founded the debate team)</a:t>
            </a:r>
          </a:p>
          <a:p>
            <a:r>
              <a:rPr lang="en-US" dirty="0" smtClean="0"/>
              <a:t>Capital Finance (this was not boring accounting stuff but lectures from Nobel prize winners each Friday for 3 hours.</a:t>
            </a:r>
            <a:endParaRPr lang="en-US" dirty="0"/>
          </a:p>
        </p:txBody>
      </p:sp>
      <p:sp>
        <p:nvSpPr>
          <p:cNvPr id="11" name="Content Placeholder 10"/>
          <p:cNvSpPr>
            <a:spLocks noGrp="1"/>
          </p:cNvSpPr>
          <p:nvPr>
            <p:ph sz="quarter" idx="14"/>
          </p:nvPr>
        </p:nvSpPr>
        <p:spPr/>
        <p:txBody>
          <a:bodyPr/>
          <a:lstStyle/>
          <a:p>
            <a:r>
              <a:rPr lang="en-US" dirty="0" smtClean="0"/>
              <a:t>Any science</a:t>
            </a:r>
          </a:p>
          <a:p>
            <a:r>
              <a:rPr lang="en-US" dirty="0" smtClean="0"/>
              <a:t>The marketing class where the professor told me I could do better because she taught my older 4.0 grade average brother.</a:t>
            </a:r>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College were:</a:t>
            </a:r>
          </a:p>
          <a:p>
            <a:pPr lvl="1"/>
            <a:r>
              <a:rPr lang="en-US" dirty="0" smtClean="0"/>
              <a:t>Hardest thing was classes that required memorization and spit back of materials. I used to create tons and tons of </a:t>
            </a:r>
            <a:r>
              <a:rPr lang="en-US" dirty="0" err="1" smtClean="0"/>
              <a:t>cribsheets</a:t>
            </a:r>
            <a:r>
              <a:rPr lang="en-US" dirty="0" smtClean="0"/>
              <a:t> hoping that the process of writing things down would help commit them to memory.</a:t>
            </a:r>
          </a:p>
          <a:p>
            <a:pPr lvl="1"/>
            <a:r>
              <a:rPr lang="en-US" dirty="0" smtClean="0"/>
              <a:t>Turns out I learned that writing things down removes stress which became quite valuable in my work world.</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367146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851739"/>
          </a:xfrm>
        </p:spPr>
        <p:txBody>
          <a:bodyPr/>
          <a:lstStyle/>
          <a:p>
            <a:r>
              <a:rPr lang="en-US" sz="4400" dirty="0" smtClean="0"/>
              <a:t>EMPLOYMENT POST </a:t>
            </a:r>
            <a:r>
              <a:rPr lang="en-US" sz="4400" dirty="0" smtClean="0"/>
              <a:t>College</a:t>
            </a:r>
            <a:endParaRPr lang="en-US" sz="4400"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Got really good grades in my major.</a:t>
            </a:r>
          </a:p>
          <a:p>
            <a:pPr lvl="1"/>
            <a:r>
              <a:rPr lang="en-US" dirty="0" smtClean="0"/>
              <a:t>Did enough extra curricular activities to have conversations points during interviews.</a:t>
            </a:r>
          </a:p>
          <a:p>
            <a:pPr lvl="1"/>
            <a:r>
              <a:rPr lang="en-US" dirty="0" smtClean="0"/>
              <a:t>Made sure my “story” was different than other people interviewing. This became the source of my ability to do a good job for clients in LA Dezign.</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276473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38861"/>
            <a:ext cx="8229600" cy="927939"/>
          </a:xfrm>
        </p:spPr>
        <p:txBody>
          <a:bodyPr/>
          <a:lstStyle/>
          <a:p>
            <a:r>
              <a:rPr lang="en-US" dirty="0" smtClean="0"/>
              <a:t>This is </a:t>
            </a:r>
            <a:r>
              <a:rPr lang="en-US" dirty="0" smtClean="0"/>
              <a:t>ladezign</a:t>
            </a:r>
            <a:endParaRPr lang="en-US" dirty="0"/>
          </a:p>
        </p:txBody>
      </p:sp>
      <p:sp>
        <p:nvSpPr>
          <p:cNvPr id="12" name="Content Placeholder 2"/>
          <p:cNvSpPr>
            <a:spLocks noGrp="1"/>
          </p:cNvSpPr>
          <p:nvPr>
            <p:ph idx="1"/>
          </p:nvPr>
        </p:nvSpPr>
        <p:spPr>
          <a:xfrm>
            <a:off x="457200" y="1600200"/>
            <a:ext cx="4038600" cy="4525963"/>
          </a:xfrm>
        </p:spPr>
        <p:txBody>
          <a:bodyPr/>
          <a:lstStyle/>
          <a:p>
            <a:pPr marL="0" indent="0">
              <a:buNone/>
            </a:pPr>
            <a:r>
              <a:rPr lang="en-US" dirty="0" smtClean="0"/>
              <a:t>We design, build and promote websites for:</a:t>
            </a:r>
          </a:p>
          <a:p>
            <a:pPr marL="0" indent="0">
              <a:buNone/>
            </a:pPr>
            <a:endParaRPr lang="en-US" dirty="0" smtClean="0"/>
          </a:p>
          <a:p>
            <a:pPr>
              <a:buFontTx/>
              <a:buChar char="-"/>
            </a:pPr>
            <a:r>
              <a:rPr lang="en-US" dirty="0" smtClean="0"/>
              <a:t>Law firms</a:t>
            </a:r>
          </a:p>
          <a:p>
            <a:pPr>
              <a:buFontTx/>
              <a:buChar char="-"/>
            </a:pPr>
            <a:r>
              <a:rPr lang="en-US" dirty="0" smtClean="0"/>
              <a:t>Manufacturers</a:t>
            </a:r>
          </a:p>
          <a:p>
            <a:pPr>
              <a:buFontTx/>
              <a:buChar char="-"/>
            </a:pPr>
            <a:r>
              <a:rPr lang="en-US" dirty="0" smtClean="0"/>
              <a:t>Online stores</a:t>
            </a:r>
          </a:p>
          <a:p>
            <a:pPr>
              <a:buFontTx/>
              <a:buChar char="-"/>
            </a:pPr>
            <a:r>
              <a:rPr lang="en-US" dirty="0" smtClean="0"/>
              <a:t>Service firms</a:t>
            </a:r>
          </a:p>
          <a:p>
            <a:pPr>
              <a:buFontTx/>
              <a:buChar char="-"/>
            </a:pPr>
            <a:r>
              <a:rPr lang="en-US" dirty="0" smtClean="0"/>
              <a:t>Charities</a:t>
            </a:r>
            <a:endParaRPr lang="en-US"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16</a:t>
            </a:fld>
            <a:endParaRPr lang="en-US" dirty="0"/>
          </a:p>
        </p:txBody>
      </p:sp>
      <p:pic>
        <p:nvPicPr>
          <p:cNvPr id="8194" name="Picture 2" descr="C:\Users\JasonCiment\_Sites\_ladezign\img\hom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771900" cy="337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38861"/>
            <a:ext cx="8229600" cy="927939"/>
          </a:xfrm>
        </p:spPr>
        <p:txBody>
          <a:bodyPr/>
          <a:lstStyle/>
          <a:p>
            <a:r>
              <a:rPr lang="en-US" dirty="0" smtClean="0"/>
              <a:t>This is </a:t>
            </a:r>
            <a:r>
              <a:rPr lang="en-US" dirty="0" smtClean="0"/>
              <a:t>MAGAZINES</a:t>
            </a:r>
            <a:endParaRPr lang="en-US" dirty="0"/>
          </a:p>
        </p:txBody>
      </p:sp>
      <p:sp>
        <p:nvSpPr>
          <p:cNvPr id="12" name="Content Placeholder 2"/>
          <p:cNvSpPr>
            <a:spLocks noGrp="1"/>
          </p:cNvSpPr>
          <p:nvPr>
            <p:ph idx="1"/>
          </p:nvPr>
        </p:nvSpPr>
        <p:spPr>
          <a:xfrm>
            <a:off x="1110343" y="1219200"/>
            <a:ext cx="6858000" cy="1905000"/>
          </a:xfrm>
        </p:spPr>
        <p:txBody>
          <a:bodyPr>
            <a:noAutofit/>
          </a:bodyPr>
          <a:lstStyle/>
          <a:p>
            <a:pPr marL="0" indent="0">
              <a:buNone/>
            </a:pPr>
            <a:r>
              <a:rPr lang="en-US" sz="1800" dirty="0" smtClean="0"/>
              <a:t>We provide subscriptions to the following types of subscribers:</a:t>
            </a:r>
          </a:p>
          <a:p>
            <a:pPr marL="0" indent="0">
              <a:buNone/>
            </a:pPr>
            <a:endParaRPr lang="en-US" sz="1800" dirty="0" smtClean="0"/>
          </a:p>
          <a:p>
            <a:pPr>
              <a:buFontTx/>
              <a:buChar char="-"/>
            </a:pPr>
            <a:r>
              <a:rPr lang="en-US" sz="1800" dirty="0" smtClean="0"/>
              <a:t>Businesses</a:t>
            </a:r>
          </a:p>
          <a:p>
            <a:pPr>
              <a:buFontTx/>
              <a:buChar char="-"/>
            </a:pPr>
            <a:r>
              <a:rPr lang="en-US" sz="1800" dirty="0" smtClean="0"/>
              <a:t>Individuals</a:t>
            </a:r>
          </a:p>
          <a:p>
            <a:pPr>
              <a:buFontTx/>
              <a:buChar char="-"/>
            </a:pPr>
            <a:r>
              <a:rPr lang="en-US" sz="1800" dirty="0" smtClean="0"/>
              <a:t>Schools</a:t>
            </a:r>
          </a:p>
          <a:p>
            <a:pPr>
              <a:buFontTx/>
              <a:buChar char="-"/>
            </a:pPr>
            <a:r>
              <a:rPr lang="en-US" sz="1800" dirty="0" smtClean="0"/>
              <a:t>Students</a:t>
            </a:r>
          </a:p>
          <a:p>
            <a:pPr>
              <a:buFontTx/>
              <a:buChar char="-"/>
            </a:pPr>
            <a:r>
              <a:rPr lang="en-US" sz="1800" dirty="0" smtClean="0"/>
              <a:t>Libraries</a:t>
            </a:r>
            <a:endParaRPr lang="en-US" sz="1800"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724275"/>
            <a:ext cx="6704013"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371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1004139"/>
          </a:xfrm>
        </p:spPr>
        <p:txBody>
          <a:bodyPr/>
          <a:lstStyle/>
          <a:p>
            <a:r>
              <a:rPr lang="en-US" dirty="0"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0567381"/>
              </p:ext>
            </p:extLst>
          </p:nvPr>
        </p:nvGraphicFramePr>
        <p:xfrm>
          <a:off x="457200" y="1493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38861"/>
            <a:ext cx="8229600" cy="927939"/>
          </a:xfrm>
        </p:spPr>
        <p:txBody>
          <a:bodyPr/>
          <a:lstStyle/>
          <a:p>
            <a:r>
              <a:rPr lang="en-US" sz="4400" dirty="0" smtClean="0"/>
              <a:t>Career HIGHS AND LOWS</a:t>
            </a:r>
            <a:endParaRPr lang="en-US" sz="4400" dirty="0"/>
          </a:p>
        </p:txBody>
      </p:sp>
      <p:sp>
        <p:nvSpPr>
          <p:cNvPr id="3" name="Content Placeholder 2"/>
          <p:cNvSpPr>
            <a:spLocks noGrp="1"/>
          </p:cNvSpPr>
          <p:nvPr>
            <p:ph idx="1"/>
          </p:nvPr>
        </p:nvSpPr>
        <p:spPr>
          <a:xfrm>
            <a:off x="457200" y="1295400"/>
            <a:ext cx="8229600" cy="4525963"/>
          </a:xfrm>
        </p:spPr>
        <p:txBody>
          <a:bodyPr/>
          <a:lstStyle/>
          <a:p>
            <a:r>
              <a:rPr lang="en-US" dirty="0" smtClean="0"/>
              <a:t>The first job I had after college was:</a:t>
            </a:r>
          </a:p>
          <a:p>
            <a:pPr lvl="1"/>
            <a:r>
              <a:rPr lang="en-US" dirty="0" smtClean="0"/>
              <a:t>Working as a CPA for the top accounting firm in the country with expertise in real </a:t>
            </a:r>
            <a:r>
              <a:rPr lang="en-US" dirty="0" err="1" smtClean="0"/>
              <a:t>esate</a:t>
            </a:r>
            <a:r>
              <a:rPr lang="en-US" dirty="0" smtClean="0"/>
              <a:t>.</a:t>
            </a:r>
            <a:endParaRPr lang="en-US" dirty="0" smtClean="0"/>
          </a:p>
          <a:p>
            <a:r>
              <a:rPr lang="en-US" dirty="0" smtClean="0"/>
              <a:t>The worst </a:t>
            </a:r>
            <a:r>
              <a:rPr lang="en-US" dirty="0" smtClean="0"/>
              <a:t>day I </a:t>
            </a:r>
            <a:r>
              <a:rPr lang="en-US" dirty="0" smtClean="0"/>
              <a:t>have ever had </a:t>
            </a:r>
            <a:r>
              <a:rPr lang="en-US" dirty="0" smtClean="0"/>
              <a:t>at that Job was</a:t>
            </a:r>
            <a:r>
              <a:rPr lang="en-US" dirty="0" smtClean="0"/>
              <a:t>:</a:t>
            </a:r>
          </a:p>
          <a:p>
            <a:pPr lvl="1"/>
            <a:r>
              <a:rPr lang="en-US" dirty="0" smtClean="0"/>
              <a:t>I left work around 7:00pm one night after finishing my work for the day. Came in the next morning and got reamed for leaving without asking permission from my immediate supervisor. This took me totally by surprise.</a:t>
            </a:r>
          </a:p>
          <a:p>
            <a:r>
              <a:rPr lang="en-US" dirty="0" smtClean="0"/>
              <a:t>The best day was two months later when the assistant to the Human Resources director (who hires and fires) said I don’t like rumors and I’m putting you on the most high profile gig and it will make you or break you. (I did fine).</a:t>
            </a:r>
            <a:endParaRPr lang="en-US" dirty="0" smtClean="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253852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927939"/>
          </a:xfrm>
        </p:spPr>
        <p:txBody>
          <a:bodyPr/>
          <a:lstStyle/>
          <a:p>
            <a:r>
              <a:rPr lang="en-US" dirty="0" smtClean="0"/>
              <a:t>INTRODUCTION</a:t>
            </a: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My name is </a:t>
            </a:r>
            <a:r>
              <a:rPr lang="en-US" dirty="0" smtClean="0"/>
              <a:t>JASON CIMENT and </a:t>
            </a:r>
            <a:r>
              <a:rPr lang="en-US" dirty="0" smtClean="0"/>
              <a:t>I am </a:t>
            </a:r>
            <a:r>
              <a:rPr lang="en-US" dirty="0" smtClean="0"/>
              <a:t>46 years </a:t>
            </a:r>
            <a:r>
              <a:rPr lang="en-US" dirty="0" smtClean="0"/>
              <a:t>old.</a:t>
            </a:r>
          </a:p>
          <a:p>
            <a:endParaRPr lang="en-US" dirty="0" smtClean="0"/>
          </a:p>
          <a:p>
            <a:r>
              <a:rPr lang="en-US" dirty="0" smtClean="0"/>
              <a:t>I </a:t>
            </a:r>
            <a:r>
              <a:rPr lang="en-US" dirty="0" smtClean="0"/>
              <a:t>run a few companies including </a:t>
            </a:r>
          </a:p>
          <a:p>
            <a:pPr lvl="1"/>
            <a:r>
              <a:rPr lang="en-US" dirty="0" smtClean="0"/>
              <a:t>LADEZIGN.COM and MAGAZINESUBSCRIPTION.COM</a:t>
            </a:r>
            <a:endParaRPr lang="en-US" dirty="0" smtClean="0"/>
          </a:p>
          <a:p>
            <a:endParaRPr lang="en-US" dirty="0" smtClean="0"/>
          </a:p>
          <a:p>
            <a:r>
              <a:rPr lang="en-US" dirty="0" smtClean="0"/>
              <a:t>LADEZIGN builds websites and promotes them:</a:t>
            </a:r>
            <a:endParaRPr lang="en-US" dirty="0" smtClean="0"/>
          </a:p>
          <a:p>
            <a:r>
              <a:rPr lang="en-US" dirty="0" smtClean="0"/>
              <a:t>I </a:t>
            </a:r>
            <a:r>
              <a:rPr lang="en-US" dirty="0" smtClean="0"/>
              <a:t>sell magazine subscriptions to businesses and libraries</a:t>
            </a:r>
            <a:endParaRPr lang="en-US" dirty="0" smtClean="0"/>
          </a:p>
          <a:p>
            <a:endParaRPr lang="en-US" dirty="0" smtClean="0"/>
          </a:p>
          <a:p>
            <a:r>
              <a:rPr lang="en-US" dirty="0" smtClean="0"/>
              <a:t>My role </a:t>
            </a:r>
            <a:r>
              <a:rPr lang="en-US" dirty="0" smtClean="0"/>
              <a:t>at both companies is mostly business development</a:t>
            </a:r>
            <a:endParaRPr lang="en-US" dirty="0" smtClean="0"/>
          </a:p>
          <a:p>
            <a:pPr lvl="1"/>
            <a:r>
              <a:rPr lang="en-US" dirty="0" smtClean="0"/>
              <a:t>I read and respond to hundreds of emails and phone calls. </a:t>
            </a:r>
          </a:p>
          <a:p>
            <a:pPr lvl="1"/>
            <a:r>
              <a:rPr lang="en-US" dirty="0" smtClean="0"/>
              <a:t>I go to a lot of networking events to meet people.</a:t>
            </a: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Career challenges</a:t>
            </a:r>
            <a:endParaRPr lang="en-US" dirty="0"/>
          </a:p>
        </p:txBody>
      </p:sp>
      <p:sp>
        <p:nvSpPr>
          <p:cNvPr id="3" name="Content Placeholder 2"/>
          <p:cNvSpPr>
            <a:spLocks noGrp="1"/>
          </p:cNvSpPr>
          <p:nvPr>
            <p:ph idx="1"/>
          </p:nvPr>
        </p:nvSpPr>
        <p:spPr/>
        <p:txBody>
          <a:bodyPr/>
          <a:lstStyle/>
          <a:p>
            <a:r>
              <a:rPr lang="en-US" dirty="0" smtClean="0"/>
              <a:t>Trusting people too much. I try too hard to give people 2</a:t>
            </a:r>
            <a:r>
              <a:rPr lang="en-US" baseline="30000" dirty="0" smtClean="0"/>
              <a:t>nd</a:t>
            </a:r>
            <a:r>
              <a:rPr lang="en-US" dirty="0" smtClean="0"/>
              <a:t> and 3</a:t>
            </a:r>
            <a:r>
              <a:rPr lang="en-US" baseline="30000" dirty="0" smtClean="0"/>
              <a:t>rd</a:t>
            </a:r>
            <a:r>
              <a:rPr lang="en-US" dirty="0" smtClean="0"/>
              <a:t> chances always hoping for the best.</a:t>
            </a:r>
          </a:p>
          <a:p>
            <a:r>
              <a:rPr lang="en-US" dirty="0" smtClean="0"/>
              <a:t>This relates to hiring the right people.</a:t>
            </a:r>
          </a:p>
          <a:p>
            <a:r>
              <a:rPr lang="en-US" dirty="0" smtClean="0"/>
              <a:t>Having a good partner in each business enterprise.</a:t>
            </a:r>
          </a:p>
          <a:p>
            <a:r>
              <a:rPr lang="en-US" dirty="0" smtClean="0"/>
              <a:t>Learning how to communicate more appropriately with clients and referral partners.</a:t>
            </a:r>
          </a:p>
          <a:p>
            <a:r>
              <a:rPr lang="en-US" dirty="0" smtClean="0"/>
              <a:t>Staying focuses since I want to do so many things all the time.</a:t>
            </a:r>
            <a:endParaRPr lang="en-US" dirty="0" smtClean="0"/>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977484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pPr lvl="1"/>
            <a:r>
              <a:rPr lang="en-US" dirty="0" smtClean="0"/>
              <a:t>Reading at least 2 books a week. Shutting down all the electronics is a benefit.</a:t>
            </a:r>
          </a:p>
          <a:p>
            <a:pPr lvl="1"/>
            <a:r>
              <a:rPr lang="en-US" dirty="0" smtClean="0"/>
              <a:t>Family stuff with my wife and 4 kids.</a:t>
            </a:r>
          </a:p>
          <a:p>
            <a:pPr lvl="1"/>
            <a:r>
              <a:rPr lang="en-US" dirty="0" smtClean="0"/>
              <a:t>Charity endeavors that are also personal relationship driven.</a:t>
            </a:r>
          </a:p>
          <a:p>
            <a:pPr lvl="1"/>
            <a:r>
              <a:rPr lang="en-US" dirty="0" smtClean="0"/>
              <a:t>Started a high school club for Jewish kids in public school to learn about Judaism.</a:t>
            </a:r>
          </a:p>
          <a:p>
            <a:pPr lvl="1"/>
            <a:r>
              <a:rPr lang="en-US" dirty="0" smtClean="0"/>
              <a:t>Start new business ideas.</a:t>
            </a:r>
          </a:p>
          <a:p>
            <a:pPr lvl="1"/>
            <a:r>
              <a:rPr lang="en-US" dirty="0" smtClean="0"/>
              <a:t>Work with high school kids on internships in the summer.</a:t>
            </a:r>
          </a:p>
          <a:p>
            <a:pPr lvl="1"/>
            <a:r>
              <a:rPr lang="en-US" dirty="0" smtClean="0"/>
              <a:t>Addicted to </a:t>
            </a:r>
            <a:r>
              <a:rPr lang="en-US" dirty="0" err="1" smtClean="0"/>
              <a:t>tv</a:t>
            </a:r>
            <a:r>
              <a:rPr lang="en-US" dirty="0" smtClean="0"/>
              <a:t> shows. Do not like horror stuff. Life is scary enough.</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3544113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lvl="1"/>
            <a:r>
              <a:rPr lang="en-US" dirty="0" smtClean="0"/>
              <a:t>Don’t pay rent. Figure out how to buy an office building to own.</a:t>
            </a:r>
          </a:p>
          <a:p>
            <a:pPr lvl="1"/>
            <a:r>
              <a:rPr lang="en-US" dirty="0" smtClean="0"/>
              <a:t>Find a good partner.</a:t>
            </a:r>
          </a:p>
          <a:p>
            <a:pPr lvl="1"/>
            <a:r>
              <a:rPr lang="en-US" dirty="0" smtClean="0"/>
              <a:t>Travel after college before starting my work life.</a:t>
            </a:r>
          </a:p>
          <a:p>
            <a:pPr lvl="1"/>
            <a:r>
              <a:rPr lang="en-US" dirty="0" smtClean="0"/>
              <a:t>Learn to ski at a younger age.</a:t>
            </a:r>
          </a:p>
          <a:p>
            <a:pPr lvl="1"/>
            <a:r>
              <a:rPr lang="en-US" dirty="0" smtClean="0"/>
              <a:t>Use my summers to have experiences.</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22</a:t>
            </a:fld>
            <a:endParaRPr lang="en-US" dirty="0"/>
          </a:p>
        </p:txBody>
      </p:sp>
    </p:spTree>
    <p:extLst>
      <p:ext uri="{BB962C8B-B14F-4D97-AF65-F5344CB8AC3E}">
        <p14:creationId xmlns:p14="http://schemas.microsoft.com/office/powerpoint/2010/main" val="1252050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childhood</a:t>
            </a:r>
            <a:endParaRPr lang="en-US" dirty="0"/>
          </a:p>
        </p:txBody>
      </p:sp>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solidFill>
                  <a:schemeClr val="tx1">
                    <a:lumMod val="50000"/>
                    <a:lumOff val="50000"/>
                  </a:schemeClr>
                </a:solidFill>
                <a:latin typeface="Avenir Roman"/>
                <a:cs typeface="Avenir Roman"/>
              </a:rPr>
              <a:t>I was born </a:t>
            </a:r>
            <a:r>
              <a:rPr lang="en-US" sz="2400" dirty="0" smtClean="0">
                <a:solidFill>
                  <a:schemeClr val="tx1">
                    <a:lumMod val="50000"/>
                    <a:lumOff val="50000"/>
                  </a:schemeClr>
                </a:solidFill>
                <a:latin typeface="Avenir Roman"/>
                <a:cs typeface="Avenir Roman"/>
              </a:rPr>
              <a:t>and raised in Miami Beach until I was 16.</a:t>
            </a:r>
            <a:endParaRPr lang="en-US" sz="2400" dirty="0" smtClean="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1371600" y="5867400"/>
            <a:ext cx="6858000" cy="369332"/>
          </a:xfrm>
          <a:prstGeom prst="rect">
            <a:avLst/>
          </a:prstGeom>
          <a:noFill/>
        </p:spPr>
        <p:txBody>
          <a:bodyPr wrap="square" rtlCol="0">
            <a:spAutoFit/>
          </a:bodyPr>
          <a:lstStyle/>
          <a:p>
            <a:r>
              <a:rPr lang="en-US" dirty="0">
                <a:solidFill>
                  <a:schemeClr val="tx1">
                    <a:lumMod val="50000"/>
                    <a:lumOff val="50000"/>
                  </a:schemeClr>
                </a:solidFill>
                <a:latin typeface="Avenir Roman"/>
                <a:cs typeface="Avenir Roman"/>
              </a:rPr>
              <a:t>This is a picture of </a:t>
            </a:r>
            <a:r>
              <a:rPr lang="en-US" dirty="0" smtClean="0">
                <a:solidFill>
                  <a:schemeClr val="tx1">
                    <a:lumMod val="50000"/>
                    <a:lumOff val="50000"/>
                  </a:schemeClr>
                </a:solidFill>
                <a:latin typeface="Avenir Roman"/>
                <a:cs typeface="Avenir Roman"/>
              </a:rPr>
              <a:t>James Bond at the famous </a:t>
            </a:r>
            <a:r>
              <a:rPr lang="en-US" dirty="0" err="1" smtClean="0">
                <a:solidFill>
                  <a:schemeClr val="tx1">
                    <a:lumMod val="50000"/>
                    <a:lumOff val="50000"/>
                  </a:schemeClr>
                </a:solidFill>
                <a:latin typeface="Avenir Roman"/>
                <a:cs typeface="Avenir Roman"/>
              </a:rPr>
              <a:t>Fountainbleu</a:t>
            </a:r>
            <a:r>
              <a:rPr lang="en-US" dirty="0" smtClean="0">
                <a:solidFill>
                  <a:schemeClr val="tx1">
                    <a:lumMod val="50000"/>
                    <a:lumOff val="50000"/>
                  </a:schemeClr>
                </a:solidFill>
                <a:latin typeface="Avenir Roman"/>
                <a:cs typeface="Avenir Roman"/>
              </a:rPr>
              <a:t> Hotel</a:t>
            </a:r>
            <a:endParaRPr lang="en-US"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smtClean="0"/>
              <a:t>Youth Business : ALLIANCE</a:t>
            </a:r>
            <a:endParaRPr lang="en-US" dirty="0" smtClean="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1028" name="Picture 4" descr="http://media3.s-nbcnews.com/j/streams/2014/September/140916/1D274906790991-today-goldfinger-140915-01.blocks_desktop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12407"/>
            <a:ext cx="5334000" cy="360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927939"/>
          </a:xfrm>
        </p:spPr>
        <p:txBody>
          <a:bodyPr/>
          <a:lstStyle/>
          <a:p>
            <a:r>
              <a:rPr lang="en-US" dirty="0" smtClean="0"/>
              <a:t>My </a:t>
            </a:r>
            <a:r>
              <a:rPr lang="en-US" dirty="0" smtClean="0"/>
              <a:t>family BACKGROUND</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264493" y="1219200"/>
            <a:ext cx="3774107"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50000"/>
                    <a:lumOff val="50000"/>
                  </a:schemeClr>
                </a:solidFill>
                <a:latin typeface="Avenir Roman"/>
                <a:cs typeface="Avenir Roman"/>
              </a:rPr>
              <a:t>My dad was Mayor of Miami Beach when I was 12. He was pretty famous back then as one of the first practicing Orthodox Jews to go into politics – even if it was part time.</a:t>
            </a:r>
          </a:p>
          <a:p>
            <a:pPr marL="0" indent="0">
              <a:buNone/>
            </a:pPr>
            <a:endParaRPr lang="en-US" sz="2400" dirty="0" smtClean="0">
              <a:solidFill>
                <a:schemeClr val="tx1">
                  <a:lumMod val="50000"/>
                  <a:lumOff val="50000"/>
                </a:schemeClr>
              </a:solidFill>
              <a:latin typeface="Avenir Roman"/>
              <a:cs typeface="Avenir Roman"/>
            </a:endParaRPr>
          </a:p>
          <a:p>
            <a:pPr marL="0" indent="0">
              <a:buNone/>
            </a:pPr>
            <a:r>
              <a:rPr lang="en-US" sz="2400" dirty="0" smtClean="0">
                <a:solidFill>
                  <a:schemeClr val="tx1">
                    <a:lumMod val="50000"/>
                    <a:lumOff val="50000"/>
                  </a:schemeClr>
                </a:solidFill>
                <a:latin typeface="Avenir Roman"/>
                <a:cs typeface="Avenir Roman"/>
              </a:rPr>
              <a:t>I am the middle of two brothers. My mom has been in business since right after I was born.</a:t>
            </a:r>
            <a:endParaRPr lang="en-US" sz="2400" dirty="0" smtClean="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smtClean="0"/>
              <a:t>Youth Business : ALLIANCE</a:t>
            </a:r>
            <a:endParaRPr lang="en-US" dirty="0" smtClean="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2050" name="Picture 2" descr="http://www.politicalcortadito.com/wp-content/uploads/2013/10/ber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61537"/>
            <a:ext cx="4229663" cy="422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38861"/>
            <a:ext cx="8229600" cy="927939"/>
          </a:xfrm>
        </p:spPr>
        <p:txBody>
          <a:bodyPr/>
          <a:lstStyle/>
          <a:p>
            <a:r>
              <a:rPr lang="en-US" dirty="0" smtClean="0"/>
              <a:t>MY HIGH SCHOOL</a:t>
            </a:r>
            <a:endParaRPr lang="en-US" dirty="0"/>
          </a:p>
        </p:txBody>
      </p:sp>
      <p:sp>
        <p:nvSpPr>
          <p:cNvPr id="3" name="Content Placeholder 2"/>
          <p:cNvSpPr>
            <a:spLocks noGrp="1"/>
          </p:cNvSpPr>
          <p:nvPr>
            <p:ph idx="1"/>
          </p:nvPr>
        </p:nvSpPr>
        <p:spPr>
          <a:xfrm>
            <a:off x="457200" y="1600201"/>
            <a:ext cx="8229600" cy="762000"/>
          </a:xfrm>
        </p:spPr>
        <p:txBody>
          <a:bodyPr/>
          <a:lstStyle/>
          <a:p>
            <a:pPr marL="0" indent="0" algn="ctr">
              <a:buNone/>
            </a:pPr>
            <a:r>
              <a:rPr lang="en-US" dirty="0" smtClean="0"/>
              <a:t>I attended </a:t>
            </a:r>
            <a:r>
              <a:rPr lang="en-US" dirty="0" smtClean="0"/>
              <a:t>Hebrew Academy in Miami Beach, Florida</a:t>
            </a:r>
            <a:endParaRPr lang="en-US" dirty="0" smtClean="0"/>
          </a:p>
          <a:p>
            <a:pPr algn="ctr"/>
            <a:endParaRPr lang="en-US" dirty="0"/>
          </a:p>
        </p:txBody>
      </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251" y="2286000"/>
            <a:ext cx="5765549"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tore.torah.tv/prodimg/8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14800"/>
            <a:ext cx="2466975"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546225" y="4419600"/>
            <a:ext cx="4114800" cy="152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US" dirty="0" smtClean="0"/>
              <a:t>For 12</a:t>
            </a:r>
            <a:r>
              <a:rPr lang="en-US" baseline="30000" dirty="0" smtClean="0"/>
              <a:t>th</a:t>
            </a:r>
            <a:r>
              <a:rPr lang="en-US" dirty="0" smtClean="0"/>
              <a:t> grade I went to study abroad in Jerusalem.</a:t>
            </a:r>
          </a:p>
          <a:p>
            <a:pPr marL="0" indent="0" algn="ctr">
              <a:buFont typeface="Arial" pitchFamily="34" charset="0"/>
              <a:buNone/>
            </a:pPr>
            <a:r>
              <a:rPr lang="en-US" dirty="0" smtClean="0"/>
              <a:t>I also got a year of college credit at the same time.</a:t>
            </a:r>
            <a:endParaRPr lang="en-US" dirty="0"/>
          </a:p>
        </p:txBody>
      </p:sp>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38861"/>
            <a:ext cx="8229600" cy="851739"/>
          </a:xfrm>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pPr marL="0" indent="0">
              <a:buNone/>
            </a:pPr>
            <a:r>
              <a:rPr lang="en-US" dirty="0" smtClean="0"/>
              <a:t>As a HS student I </a:t>
            </a:r>
            <a:r>
              <a:rPr lang="en-US" dirty="0" smtClean="0"/>
              <a:t>was never bored because even without a cell phone, I had plent</a:t>
            </a:r>
            <a:r>
              <a:rPr lang="en-US" dirty="0" smtClean="0"/>
              <a:t>y of ways to stay busy.</a:t>
            </a:r>
            <a:endParaRPr lang="en-US" dirty="0"/>
          </a:p>
        </p:txBody>
      </p:sp>
      <p:sp>
        <p:nvSpPr>
          <p:cNvPr id="10" name="Footer Placeholder 9"/>
          <p:cNvSpPr>
            <a:spLocks noGrp="1"/>
          </p:cNvSpPr>
          <p:nvPr>
            <p:ph type="ftr" sz="quarter" idx="11"/>
          </p:nvPr>
        </p:nvSpPr>
        <p:spPr/>
        <p:txBody>
          <a:bodyPr/>
          <a:lstStyle/>
          <a:p>
            <a:r>
              <a:rPr lang="en-US" smtClean="0"/>
              <a:t>Youth Business : ALLIANCE</a:t>
            </a:r>
            <a:endParaRPr lang="en-US" dirty="0" smtClean="0"/>
          </a:p>
        </p:txBody>
      </p:sp>
      <p:sp>
        <p:nvSpPr>
          <p:cNvPr id="11" name="Slide Number Placeholder 10"/>
          <p:cNvSpPr>
            <a:spLocks noGrp="1"/>
          </p:cNvSpPr>
          <p:nvPr>
            <p:ph type="sldNum" sz="quarter" idx="12"/>
          </p:nvPr>
        </p:nvSpPr>
        <p:spPr/>
        <p:txBody>
          <a:bodyPr/>
          <a:lstStyle/>
          <a:p>
            <a:fld id="{83563B19-5B2B-4AAC-A66D-8FF7C83E8865}" type="slidenum">
              <a:rPr lang="en-US" smtClean="0"/>
              <a:pPr/>
              <a:t>6</a:t>
            </a:fld>
            <a:endParaRPr lang="en-US" dirty="0"/>
          </a:p>
        </p:txBody>
      </p:sp>
      <p:pic>
        <p:nvPicPr>
          <p:cNvPr id="4098" name="Picture 2" descr="http://www.discovery-zone.com/wp-content/uploads/2014/01/kid-watching-t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 y="3471722"/>
            <a:ext cx="2805113" cy="23004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7/7a/Visical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58816"/>
            <a:ext cx="2590800" cy="23133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reviews.123rf.com/images/radist/radist1105/radist110500108/9504873-The-Wooden-Basketball-Hoop-on-the-sky-background-Stock-Photo-basketb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199" y="2819400"/>
            <a:ext cx="2209801" cy="295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38861"/>
            <a:ext cx="8229600" cy="927939"/>
          </a:xfrm>
        </p:spPr>
        <p:txBody>
          <a:bodyPr/>
          <a:lstStyle/>
          <a:p>
            <a:r>
              <a:rPr lang="en-US" dirty="0" smtClean="0"/>
              <a:t>High </a:t>
            </a:r>
            <a:r>
              <a:rPr lang="en-US" dirty="0" smtClean="0"/>
              <a:t>School ACTIVITIES</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endParaRPr lang="en-US" dirty="0" smtClean="0"/>
          </a:p>
          <a:p>
            <a:pPr lvl="1"/>
            <a:r>
              <a:rPr lang="en-US" dirty="0" smtClean="0"/>
              <a:t>Reading Hardy Boys and just getting into “thrillers”</a:t>
            </a:r>
          </a:p>
          <a:p>
            <a:pPr lvl="1"/>
            <a:r>
              <a:rPr lang="en-US" dirty="0" smtClean="0"/>
              <a:t>Learned to play chess from a grandmaster from Russia</a:t>
            </a:r>
          </a:p>
          <a:p>
            <a:pPr lvl="1"/>
            <a:r>
              <a:rPr lang="en-US" dirty="0" smtClean="0"/>
              <a:t>Shooting free throws</a:t>
            </a:r>
          </a:p>
          <a:p>
            <a:pPr lvl="1"/>
            <a:r>
              <a:rPr lang="en-US" dirty="0" smtClean="0"/>
              <a:t>Tennis after school</a:t>
            </a:r>
          </a:p>
          <a:p>
            <a:pPr lvl="1"/>
            <a:r>
              <a:rPr lang="en-US" dirty="0" smtClean="0"/>
              <a:t>After school job to make money to buy comic books</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227878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291261"/>
            <a:ext cx="8229600" cy="775539"/>
          </a:xfrm>
        </p:spPr>
        <p:txBody>
          <a:bodyPr/>
          <a:lstStyle/>
          <a:p>
            <a:r>
              <a:rPr lang="en-US" sz="4400" dirty="0" smtClean="0"/>
              <a:t>High </a:t>
            </a:r>
            <a:r>
              <a:rPr lang="en-US" sz="4400" dirty="0" smtClean="0"/>
              <a:t>School CHALLENGES</a:t>
            </a:r>
            <a:endParaRPr lang="en-US" sz="4400"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smtClean="0"/>
              <a:t>Things that felt difficult or challenging for me while I was in High School were</a:t>
            </a:r>
            <a:r>
              <a:rPr lang="en-US" dirty="0" smtClean="0"/>
              <a:t>:</a:t>
            </a:r>
          </a:p>
          <a:p>
            <a:pPr marL="0" indent="0">
              <a:buNone/>
            </a:pPr>
            <a:endParaRPr lang="en-US" dirty="0" smtClean="0"/>
          </a:p>
          <a:p>
            <a:pPr lvl="1"/>
            <a:r>
              <a:rPr lang="en-US" dirty="0" smtClean="0"/>
              <a:t>I didn’t find my groove until I was 18 at the end of my first year of college.</a:t>
            </a:r>
          </a:p>
          <a:p>
            <a:pPr lvl="1"/>
            <a:r>
              <a:rPr lang="en-US" dirty="0" smtClean="0"/>
              <a:t>My high school class didn’t get along. They could not even have a reunion because people didn’t care.</a:t>
            </a:r>
          </a:p>
          <a:p>
            <a:pPr lvl="1"/>
            <a:r>
              <a:rPr lang="en-US" dirty="0" smtClean="0"/>
              <a:t>I learned later in life how my brain really works. I used to be jealous of the “crammers” (who were usually the troublemakers) and only now realized that if I knew how to study “for me” I would have done much better without freaking out.</a:t>
            </a:r>
          </a:p>
          <a:p>
            <a:pPr lvl="1"/>
            <a:r>
              <a:rPr lang="en-US" dirty="0" smtClean="0"/>
              <a:t>I had mostly girls my age that lived near me. Of course this is supposed to be cool but there are good reasons why it wasn’t. you can all figure those reasons out. So I had to find boys of different ages to be friends with.</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1848056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38861"/>
            <a:ext cx="8229600" cy="1004139"/>
          </a:xfrm>
        </p:spPr>
        <p:txBody>
          <a:bodyPr/>
          <a:lstStyle/>
          <a:p>
            <a:r>
              <a:rPr lang="en-US" dirty="0" smtClean="0"/>
              <a:t>High </a:t>
            </a:r>
            <a:r>
              <a:rPr lang="en-US" dirty="0" smtClean="0"/>
              <a:t>School JOBS</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pPr lvl="1"/>
            <a:r>
              <a:rPr lang="en-US" dirty="0" smtClean="0"/>
              <a:t>I worked after school in my mom’s business cleaning her store, putting away the merchandise, filing things and answering the phone. Used to ride my bike. Get paid a quarter (for real), maybe it was fifty cents (is that name trademarked now) and go downstairs to the diner and buy a piece of toast and jelly. I also used to buy Richie Rich and Batman comics.</a:t>
            </a:r>
          </a:p>
          <a:p>
            <a:pPr lvl="1"/>
            <a:r>
              <a:rPr lang="en-US" dirty="0" smtClean="0"/>
              <a:t>I used to import kosher chewing gum from New York and sell it to friends because we didn’t have a kosher store where I lived.</a:t>
            </a:r>
          </a:p>
          <a:p>
            <a:pPr lvl="1"/>
            <a:r>
              <a:rPr lang="en-US" dirty="0" smtClean="0"/>
              <a:t>In 11</a:t>
            </a:r>
            <a:r>
              <a:rPr lang="en-US" baseline="30000" dirty="0" smtClean="0"/>
              <a:t>th</a:t>
            </a:r>
            <a:r>
              <a:rPr lang="en-US" dirty="0" smtClean="0"/>
              <a:t> grade I started a magazine subscription business selling magazines to doctors and printed up 5,000 brochures for $120 (back then). The business became a real business when I was 26.</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275193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11325</TotalTime>
  <Words>1501</Words>
  <Application>Microsoft Office PowerPoint</Application>
  <PresentationFormat>On-screen Show (4:3)</PresentationFormat>
  <Paragraphs>190</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Executive</vt:lpstr>
      <vt:lpstr>YBA GUEST  RESOURCE TEMPLATE</vt:lpstr>
      <vt:lpstr>INTRODUCTION</vt:lpstr>
      <vt:lpstr>My childhood</vt:lpstr>
      <vt:lpstr>My family BACKGROUND</vt:lpstr>
      <vt:lpstr>MY HIGH SCHOOL</vt:lpstr>
      <vt:lpstr>High School</vt:lpstr>
      <vt:lpstr>High School ACTIVITIES</vt:lpstr>
      <vt:lpstr>High School CHALLENGES</vt:lpstr>
      <vt:lpstr>High School JOBS</vt:lpstr>
      <vt:lpstr>Getting in to College</vt:lpstr>
      <vt:lpstr>College</vt:lpstr>
      <vt:lpstr>College DISTRACTIONS</vt:lpstr>
      <vt:lpstr>College CLASSES</vt:lpstr>
      <vt:lpstr>College</vt:lpstr>
      <vt:lpstr>EMPLOYMENT POST College</vt:lpstr>
      <vt:lpstr>This is ladezign</vt:lpstr>
      <vt:lpstr>This is MAGAZINES</vt:lpstr>
      <vt:lpstr>My Career Path</vt:lpstr>
      <vt:lpstr>Career HIGHS AND LOWS</vt:lpstr>
      <vt:lpstr>Career challenges</vt:lpstr>
      <vt:lpstr>More than just work</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JasonCiment</cp:lastModifiedBy>
  <cp:revision>52</cp:revision>
  <dcterms:created xsi:type="dcterms:W3CDTF">2013-01-02T21:12:08Z</dcterms:created>
  <dcterms:modified xsi:type="dcterms:W3CDTF">2015-04-08T16:14:34Z</dcterms:modified>
</cp:coreProperties>
</file>