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0"/>
  </p:notesMasterIdLst>
  <p:handoutMasterIdLst>
    <p:handoutMasterId r:id="rId21"/>
  </p:handoutMasterIdLst>
  <p:sldIdLst>
    <p:sldId id="307" r:id="rId2"/>
    <p:sldId id="308" r:id="rId3"/>
    <p:sldId id="310" r:id="rId4"/>
    <p:sldId id="311" r:id="rId5"/>
    <p:sldId id="312" r:id="rId6"/>
    <p:sldId id="313" r:id="rId7"/>
    <p:sldId id="314" r:id="rId8"/>
    <p:sldId id="315" r:id="rId9"/>
    <p:sldId id="316" r:id="rId10"/>
    <p:sldId id="317" r:id="rId11"/>
    <p:sldId id="318" r:id="rId12"/>
    <p:sldId id="319" r:id="rId13"/>
    <p:sldId id="320" r:id="rId14"/>
    <p:sldId id="321" r:id="rId15"/>
    <p:sldId id="322" r:id="rId16"/>
    <p:sldId id="289" r:id="rId17"/>
    <p:sldId id="261" r:id="rId18"/>
    <p:sldId id="323" r:id="rId19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6" frameSlides="1"/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80" d="100"/>
          <a:sy n="80" d="100"/>
        </p:scale>
        <p:origin x="-928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notesMaster" Target="notesMasters/notesMaster1.xml"/><Relationship Id="rId21" Type="http://schemas.openxmlformats.org/officeDocument/2006/relationships/handoutMaster" Target="handoutMasters/handoutMaster1.xml"/><Relationship Id="rId22" Type="http://schemas.openxmlformats.org/officeDocument/2006/relationships/printerSettings" Target="printerSettings/printerSettings1.bin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4_4">
  <dgm:title val=""/>
  <dgm:desc val=""/>
  <dgm:catLst>
    <dgm:cat type="accent4" pri="11400"/>
  </dgm:catLst>
  <dgm:styleLbl name="node0">
    <dgm:fillClrLst meth="cycle">
      <a:schemeClr val="accent4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4">
        <a:shade val="50000"/>
      </a:schemeClr>
      <a:schemeClr val="accent4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4">
        <a:shade val="50000"/>
      </a:schemeClr>
      <a:schemeClr val="accent4">
        <a:tint val="55000"/>
      </a:schemeClr>
    </dgm:fillClrLst>
    <dgm:linClrLst meth="cycle">
      <a:schemeClr val="accent4">
        <a:shade val="50000"/>
      </a:schemeClr>
      <a:schemeClr val="accent4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4">
        <a:shade val="50000"/>
      </a:schemeClr>
      <a:schemeClr val="accent4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4">
        <a:shade val="80000"/>
        <a:alpha val="50000"/>
      </a:schemeClr>
      <a:schemeClr val="accent4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4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4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4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4">
        <a:shade val="90000"/>
      </a:schemeClr>
      <a:schemeClr val="accent4">
        <a:tint val="50000"/>
      </a:schemeClr>
    </dgm:fillClrLst>
    <dgm:linClrLst meth="cycle">
      <a:schemeClr val="accent4">
        <a:shade val="90000"/>
      </a:schemeClr>
      <a:schemeClr val="accent4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4">
        <a:shade val="90000"/>
      </a:schemeClr>
      <a:schemeClr val="accent4">
        <a:tint val="50000"/>
      </a:schemeClr>
    </dgm:fillClrLst>
    <dgm:linClrLst meth="cycle">
      <a:schemeClr val="accent4">
        <a:shade val="90000"/>
      </a:schemeClr>
      <a:schemeClr val="accent4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4">
        <a:shade val="90000"/>
      </a:schemeClr>
      <a:schemeClr val="accent4">
        <a:tint val="50000"/>
      </a:schemeClr>
    </dgm:fillClrLst>
    <dgm:linClrLst meth="cycle">
      <a:schemeClr val="accent4">
        <a:shade val="90000"/>
      </a:schemeClr>
      <a:schemeClr val="accent4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4">
        <a:shade val="90000"/>
      </a:schemeClr>
      <a:schemeClr val="accent4">
        <a:tint val="50000"/>
      </a:schemeClr>
    </dgm:fillClrLst>
    <dgm:linClrLst meth="cycle">
      <a:schemeClr val="accent4">
        <a:shade val="90000"/>
      </a:schemeClr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4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4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4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>
        <a:tint val="60000"/>
      </a:schemeClr>
    </dgm:fillClrLst>
    <dgm:linClrLst meth="repeat">
      <a:schemeClr val="accent4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4">
        <a:tint val="90000"/>
      </a:schemeClr>
    </dgm:fillClrLst>
    <dgm:linClrLst meth="repeat">
      <a:schemeClr val="accent4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4">
        <a:tint val="70000"/>
      </a:schemeClr>
    </dgm:fillClrLst>
    <dgm:linClrLst meth="repeat">
      <a:schemeClr val="accent4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4">
        <a:tint val="50000"/>
      </a:schemeClr>
    </dgm:fillClrLst>
    <dgm:linClrLst meth="repeat">
      <a:schemeClr val="accent4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4">
        <a:shade val="8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4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4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4">
        <a:shade val="50000"/>
      </a:schemeClr>
      <a:schemeClr val="accent4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4">
        <a:shade val="50000"/>
      </a:schemeClr>
      <a:schemeClr val="accent4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4">
        <a:shade val="50000"/>
      </a:schemeClr>
      <a:schemeClr val="accent4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4">
        <a:shade val="50000"/>
      </a:schemeClr>
      <a:schemeClr val="accent4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4">
        <a:shade val="50000"/>
      </a:schemeClr>
      <a:schemeClr val="accent4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4">
        <a:alpha val="90000"/>
        <a:tint val="55000"/>
      </a:schemeClr>
    </dgm:fillClrLst>
    <dgm:linClrLst meth="repeat">
      <a:schemeClr val="accent4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4">
        <a:alpha val="90000"/>
        <a:tint val="55000"/>
      </a:schemeClr>
    </dgm:fillClrLst>
    <dgm:linClrLst meth="repeat">
      <a:schemeClr val="accent4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4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4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4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55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6317925-DB58-674D-9C5B-9356E093FE15}" type="doc">
      <dgm:prSet loTypeId="urn:microsoft.com/office/officeart/2005/8/layout/venn3" loCatId="" qsTypeId="urn:microsoft.com/office/officeart/2005/8/quickstyle/simple4" qsCatId="simple" csTypeId="urn:microsoft.com/office/officeart/2005/8/colors/accent4_4" csCatId="accent4" phldr="1"/>
      <dgm:spPr/>
      <dgm:t>
        <a:bodyPr/>
        <a:lstStyle/>
        <a:p>
          <a:endParaRPr lang="en-US"/>
        </a:p>
      </dgm:t>
    </dgm:pt>
    <dgm:pt modelId="{3FABD2D9-4043-6A41-A591-F828FC92DA10}">
      <dgm:prSet/>
      <dgm:spPr/>
      <dgm:t>
        <a:bodyPr/>
        <a:lstStyle/>
        <a:p>
          <a:pPr rtl="0"/>
          <a:endParaRPr lang="en-US" dirty="0"/>
        </a:p>
      </dgm:t>
    </dgm:pt>
    <dgm:pt modelId="{7075C44A-09FF-DF49-9616-2EDC8580B977}" type="parTrans" cxnId="{0F479B12-D4F5-2B4B-93BA-DE1D5845E239}">
      <dgm:prSet/>
      <dgm:spPr/>
      <dgm:t>
        <a:bodyPr/>
        <a:lstStyle/>
        <a:p>
          <a:endParaRPr lang="en-US"/>
        </a:p>
      </dgm:t>
    </dgm:pt>
    <dgm:pt modelId="{EF385F1C-356E-F04A-8212-DB3B140DEC13}" type="sibTrans" cxnId="{0F479B12-D4F5-2B4B-93BA-DE1D5845E239}">
      <dgm:prSet/>
      <dgm:spPr/>
      <dgm:t>
        <a:bodyPr/>
        <a:lstStyle/>
        <a:p>
          <a:endParaRPr lang="en-US"/>
        </a:p>
      </dgm:t>
    </dgm:pt>
    <dgm:pt modelId="{00473C27-7F9C-4C4D-88F6-253295F9A0BE}">
      <dgm:prSet/>
      <dgm:spPr/>
      <dgm:t>
        <a:bodyPr/>
        <a:lstStyle/>
        <a:p>
          <a:pPr rtl="0"/>
          <a:endParaRPr lang="en-US" dirty="0"/>
        </a:p>
      </dgm:t>
    </dgm:pt>
    <dgm:pt modelId="{7E8566D7-75C3-E449-9A80-3009D5000D44}" type="parTrans" cxnId="{2E7D995D-FA7C-9244-B2AD-112A1BEBC39F}">
      <dgm:prSet/>
      <dgm:spPr/>
      <dgm:t>
        <a:bodyPr/>
        <a:lstStyle/>
        <a:p>
          <a:endParaRPr lang="en-US"/>
        </a:p>
      </dgm:t>
    </dgm:pt>
    <dgm:pt modelId="{8257D6FF-2ED4-7C4E-A189-1C65FA49B43B}" type="sibTrans" cxnId="{2E7D995D-FA7C-9244-B2AD-112A1BEBC39F}">
      <dgm:prSet/>
      <dgm:spPr/>
      <dgm:t>
        <a:bodyPr/>
        <a:lstStyle/>
        <a:p>
          <a:endParaRPr lang="en-US"/>
        </a:p>
      </dgm:t>
    </dgm:pt>
    <dgm:pt modelId="{A36190B4-3DFD-344F-8559-05F8EB03B287}">
      <dgm:prSet/>
      <dgm:spPr/>
      <dgm:t>
        <a:bodyPr/>
        <a:lstStyle/>
        <a:p>
          <a:pPr rtl="0"/>
          <a:endParaRPr lang="en-US" dirty="0"/>
        </a:p>
      </dgm:t>
    </dgm:pt>
    <dgm:pt modelId="{8868D2B9-6809-074F-AFDF-57C055D3FF0F}" type="parTrans" cxnId="{138A6C88-232C-7542-A968-71E3D04E38F3}">
      <dgm:prSet/>
      <dgm:spPr/>
      <dgm:t>
        <a:bodyPr/>
        <a:lstStyle/>
        <a:p>
          <a:endParaRPr lang="en-US"/>
        </a:p>
      </dgm:t>
    </dgm:pt>
    <dgm:pt modelId="{DB5969E6-B801-614E-854A-12EA5FF8151C}" type="sibTrans" cxnId="{138A6C88-232C-7542-A968-71E3D04E38F3}">
      <dgm:prSet/>
      <dgm:spPr/>
      <dgm:t>
        <a:bodyPr/>
        <a:lstStyle/>
        <a:p>
          <a:endParaRPr lang="en-US"/>
        </a:p>
      </dgm:t>
    </dgm:pt>
    <dgm:pt modelId="{261390EA-9189-4B40-82FB-1D41A57CBC76}">
      <dgm:prSet/>
      <dgm:spPr/>
      <dgm:t>
        <a:bodyPr/>
        <a:lstStyle/>
        <a:p>
          <a:pPr rtl="0"/>
          <a:endParaRPr lang="en-US" dirty="0"/>
        </a:p>
      </dgm:t>
    </dgm:pt>
    <dgm:pt modelId="{D91A039C-2D30-124B-8082-01194BD9E755}" type="parTrans" cxnId="{46CC1D85-C9E2-4E4E-8E2E-0D87871D138A}">
      <dgm:prSet/>
      <dgm:spPr/>
      <dgm:t>
        <a:bodyPr/>
        <a:lstStyle/>
        <a:p>
          <a:endParaRPr lang="en-US"/>
        </a:p>
      </dgm:t>
    </dgm:pt>
    <dgm:pt modelId="{69989193-C6A5-3B4C-84C9-2007369A1CDD}" type="sibTrans" cxnId="{46CC1D85-C9E2-4E4E-8E2E-0D87871D138A}">
      <dgm:prSet/>
      <dgm:spPr/>
      <dgm:t>
        <a:bodyPr/>
        <a:lstStyle/>
        <a:p>
          <a:endParaRPr lang="en-US"/>
        </a:p>
      </dgm:t>
    </dgm:pt>
    <dgm:pt modelId="{01D086D0-1FD0-C849-9CF8-E24D718E134C}">
      <dgm:prSet/>
      <dgm:spPr/>
      <dgm:t>
        <a:bodyPr/>
        <a:lstStyle/>
        <a:p>
          <a:pPr rtl="0"/>
          <a:endParaRPr lang="en-US" dirty="0"/>
        </a:p>
      </dgm:t>
    </dgm:pt>
    <dgm:pt modelId="{B7D7324B-DD1F-6E42-BA5D-4D0D98C56FD1}" type="parTrans" cxnId="{B92EECD3-77CC-EE46-A822-28B4002EABAE}">
      <dgm:prSet/>
      <dgm:spPr/>
      <dgm:t>
        <a:bodyPr/>
        <a:lstStyle/>
        <a:p>
          <a:endParaRPr lang="en-US"/>
        </a:p>
      </dgm:t>
    </dgm:pt>
    <dgm:pt modelId="{4C587A7F-59F8-6E4E-AC9D-3F11904D761B}" type="sibTrans" cxnId="{B92EECD3-77CC-EE46-A822-28B4002EABAE}">
      <dgm:prSet/>
      <dgm:spPr/>
      <dgm:t>
        <a:bodyPr/>
        <a:lstStyle/>
        <a:p>
          <a:endParaRPr lang="en-US"/>
        </a:p>
      </dgm:t>
    </dgm:pt>
    <dgm:pt modelId="{A90B33F1-0357-674D-84C9-570EFA923DE1}">
      <dgm:prSet/>
      <dgm:spPr/>
      <dgm:t>
        <a:bodyPr/>
        <a:lstStyle/>
        <a:p>
          <a:pPr rtl="0"/>
          <a:endParaRPr lang="en-US" dirty="0"/>
        </a:p>
      </dgm:t>
    </dgm:pt>
    <dgm:pt modelId="{B5F0FBD8-4D3A-F142-A33D-726EA85D0402}" type="parTrans" cxnId="{119C26D5-B084-6849-A8E1-856834E75EBE}">
      <dgm:prSet/>
      <dgm:spPr/>
      <dgm:t>
        <a:bodyPr/>
        <a:lstStyle/>
        <a:p>
          <a:endParaRPr lang="en-US"/>
        </a:p>
      </dgm:t>
    </dgm:pt>
    <dgm:pt modelId="{9581FCA7-34D6-EB4C-BC3E-600A456C10C9}" type="sibTrans" cxnId="{119C26D5-B084-6849-A8E1-856834E75EBE}">
      <dgm:prSet/>
      <dgm:spPr/>
      <dgm:t>
        <a:bodyPr/>
        <a:lstStyle/>
        <a:p>
          <a:endParaRPr lang="en-US"/>
        </a:p>
      </dgm:t>
    </dgm:pt>
    <dgm:pt modelId="{67D8B108-3509-D149-95EC-6B5CADA4954C}" type="pres">
      <dgm:prSet presAssocID="{46317925-DB58-674D-9C5B-9356E093FE15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DF7A9D16-93DF-1143-8573-A5AD12A2C869}" type="pres">
      <dgm:prSet presAssocID="{3FABD2D9-4043-6A41-A591-F828FC92DA10}" presName="Name5" presStyleLbl="vennNode1" presStyleIdx="0" presStyleCnt="6" custLinFactNeighborX="-21414" custLinFactNeighborY="66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BAD00DA-826C-2D4F-917A-BA95C78CAB3C}" type="pres">
      <dgm:prSet presAssocID="{EF385F1C-356E-F04A-8212-DB3B140DEC13}" presName="space" presStyleCnt="0"/>
      <dgm:spPr/>
    </dgm:pt>
    <dgm:pt modelId="{1BF90349-FB23-C24A-A6A1-DF5D9C607297}" type="pres">
      <dgm:prSet presAssocID="{00473C27-7F9C-4C4D-88F6-253295F9A0BE}" presName="Name5" presStyleLbl="vennNode1" presStyleIdx="1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F07FFAB-8D14-EA43-8C3C-9BC85ADF8ADF}" type="pres">
      <dgm:prSet presAssocID="{8257D6FF-2ED4-7C4E-A189-1C65FA49B43B}" presName="space" presStyleCnt="0"/>
      <dgm:spPr/>
    </dgm:pt>
    <dgm:pt modelId="{BFA47DB4-CAFB-2847-A07C-FB684FA7F4D8}" type="pres">
      <dgm:prSet presAssocID="{A36190B4-3DFD-344F-8559-05F8EB03B287}" presName="Name5" presStyleLbl="vennNode1" presStyleIdx="2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F2FBC23-70C6-414F-9BAF-1ECBAC94C397}" type="pres">
      <dgm:prSet presAssocID="{DB5969E6-B801-614E-854A-12EA5FF8151C}" presName="space" presStyleCnt="0"/>
      <dgm:spPr/>
    </dgm:pt>
    <dgm:pt modelId="{FCD3A6E7-97DD-FC4F-8428-34C3E5CEB209}" type="pres">
      <dgm:prSet presAssocID="{A90B33F1-0357-674D-84C9-570EFA923DE1}" presName="Name5" presStyleLbl="vennNode1" presStyleIdx="3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7579917-BBC6-7540-A2A9-22D85EF29C54}" type="pres">
      <dgm:prSet presAssocID="{9581FCA7-34D6-EB4C-BC3E-600A456C10C9}" presName="space" presStyleCnt="0"/>
      <dgm:spPr/>
    </dgm:pt>
    <dgm:pt modelId="{E848EDAB-EAED-B449-9D55-184EDDC2B367}" type="pres">
      <dgm:prSet presAssocID="{261390EA-9189-4B40-82FB-1D41A57CBC76}" presName="Name5" presStyleLbl="vennNode1" presStyleIdx="4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FDA694F-AEB8-3547-B6C9-0EEAF60F44CE}" type="pres">
      <dgm:prSet presAssocID="{69989193-C6A5-3B4C-84C9-2007369A1CDD}" presName="space" presStyleCnt="0"/>
      <dgm:spPr/>
    </dgm:pt>
    <dgm:pt modelId="{A4B1E86B-8136-A54C-A056-2972EB262CF5}" type="pres">
      <dgm:prSet presAssocID="{01D086D0-1FD0-C849-9CF8-E24D718E134C}" presName="Name5" presStyleLbl="vennNode1" presStyleIdx="5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E92AB5FD-A844-0F42-BB82-135D7FD8A57F}" type="presOf" srcId="{261390EA-9189-4B40-82FB-1D41A57CBC76}" destId="{E848EDAB-EAED-B449-9D55-184EDDC2B367}" srcOrd="0" destOrd="0" presId="urn:microsoft.com/office/officeart/2005/8/layout/venn3"/>
    <dgm:cxn modelId="{0F479B12-D4F5-2B4B-93BA-DE1D5845E239}" srcId="{46317925-DB58-674D-9C5B-9356E093FE15}" destId="{3FABD2D9-4043-6A41-A591-F828FC92DA10}" srcOrd="0" destOrd="0" parTransId="{7075C44A-09FF-DF49-9616-2EDC8580B977}" sibTransId="{EF385F1C-356E-F04A-8212-DB3B140DEC13}"/>
    <dgm:cxn modelId="{6419A37F-7806-1F41-9777-6F13F13880D6}" type="presOf" srcId="{A90B33F1-0357-674D-84C9-570EFA923DE1}" destId="{FCD3A6E7-97DD-FC4F-8428-34C3E5CEB209}" srcOrd="0" destOrd="0" presId="urn:microsoft.com/office/officeart/2005/8/layout/venn3"/>
    <dgm:cxn modelId="{2E7D995D-FA7C-9244-B2AD-112A1BEBC39F}" srcId="{46317925-DB58-674D-9C5B-9356E093FE15}" destId="{00473C27-7F9C-4C4D-88F6-253295F9A0BE}" srcOrd="1" destOrd="0" parTransId="{7E8566D7-75C3-E449-9A80-3009D5000D44}" sibTransId="{8257D6FF-2ED4-7C4E-A189-1C65FA49B43B}"/>
    <dgm:cxn modelId="{6340FDC0-9252-3C4C-95B4-2C17E4A8CBA0}" type="presOf" srcId="{01D086D0-1FD0-C849-9CF8-E24D718E134C}" destId="{A4B1E86B-8136-A54C-A056-2972EB262CF5}" srcOrd="0" destOrd="0" presId="urn:microsoft.com/office/officeart/2005/8/layout/venn3"/>
    <dgm:cxn modelId="{8E41D46F-1C35-9D45-8C97-E36A588E72E3}" type="presOf" srcId="{A36190B4-3DFD-344F-8559-05F8EB03B287}" destId="{BFA47DB4-CAFB-2847-A07C-FB684FA7F4D8}" srcOrd="0" destOrd="0" presId="urn:microsoft.com/office/officeart/2005/8/layout/venn3"/>
    <dgm:cxn modelId="{138A6C88-232C-7542-A968-71E3D04E38F3}" srcId="{46317925-DB58-674D-9C5B-9356E093FE15}" destId="{A36190B4-3DFD-344F-8559-05F8EB03B287}" srcOrd="2" destOrd="0" parTransId="{8868D2B9-6809-074F-AFDF-57C055D3FF0F}" sibTransId="{DB5969E6-B801-614E-854A-12EA5FF8151C}"/>
    <dgm:cxn modelId="{31E4F74F-4B14-FE42-96A7-2BD2B614144A}" type="presOf" srcId="{46317925-DB58-674D-9C5B-9356E093FE15}" destId="{67D8B108-3509-D149-95EC-6B5CADA4954C}" srcOrd="0" destOrd="0" presId="urn:microsoft.com/office/officeart/2005/8/layout/venn3"/>
    <dgm:cxn modelId="{119C26D5-B084-6849-A8E1-856834E75EBE}" srcId="{46317925-DB58-674D-9C5B-9356E093FE15}" destId="{A90B33F1-0357-674D-84C9-570EFA923DE1}" srcOrd="3" destOrd="0" parTransId="{B5F0FBD8-4D3A-F142-A33D-726EA85D0402}" sibTransId="{9581FCA7-34D6-EB4C-BC3E-600A456C10C9}"/>
    <dgm:cxn modelId="{132124F4-DF79-9E45-9094-62243D316162}" type="presOf" srcId="{3FABD2D9-4043-6A41-A591-F828FC92DA10}" destId="{DF7A9D16-93DF-1143-8573-A5AD12A2C869}" srcOrd="0" destOrd="0" presId="urn:microsoft.com/office/officeart/2005/8/layout/venn3"/>
    <dgm:cxn modelId="{8159C99C-51C6-5446-A9C1-87AEBE252FA8}" type="presOf" srcId="{00473C27-7F9C-4C4D-88F6-253295F9A0BE}" destId="{1BF90349-FB23-C24A-A6A1-DF5D9C607297}" srcOrd="0" destOrd="0" presId="urn:microsoft.com/office/officeart/2005/8/layout/venn3"/>
    <dgm:cxn modelId="{46CC1D85-C9E2-4E4E-8E2E-0D87871D138A}" srcId="{46317925-DB58-674D-9C5B-9356E093FE15}" destId="{261390EA-9189-4B40-82FB-1D41A57CBC76}" srcOrd="4" destOrd="0" parTransId="{D91A039C-2D30-124B-8082-01194BD9E755}" sibTransId="{69989193-C6A5-3B4C-84C9-2007369A1CDD}"/>
    <dgm:cxn modelId="{B92EECD3-77CC-EE46-A822-28B4002EABAE}" srcId="{46317925-DB58-674D-9C5B-9356E093FE15}" destId="{01D086D0-1FD0-C849-9CF8-E24D718E134C}" srcOrd="5" destOrd="0" parTransId="{B7D7324B-DD1F-6E42-BA5D-4D0D98C56FD1}" sibTransId="{4C587A7F-59F8-6E4E-AC9D-3F11904D761B}"/>
    <dgm:cxn modelId="{F130CE45-50EE-774C-BCDD-095A97171682}" type="presParOf" srcId="{67D8B108-3509-D149-95EC-6B5CADA4954C}" destId="{DF7A9D16-93DF-1143-8573-A5AD12A2C869}" srcOrd="0" destOrd="0" presId="urn:microsoft.com/office/officeart/2005/8/layout/venn3"/>
    <dgm:cxn modelId="{FFAF143E-CE44-C042-A5BF-918CE4BC5245}" type="presParOf" srcId="{67D8B108-3509-D149-95EC-6B5CADA4954C}" destId="{2BAD00DA-826C-2D4F-917A-BA95C78CAB3C}" srcOrd="1" destOrd="0" presId="urn:microsoft.com/office/officeart/2005/8/layout/venn3"/>
    <dgm:cxn modelId="{72D29502-E8B9-A943-98D8-A7D6EE0911E5}" type="presParOf" srcId="{67D8B108-3509-D149-95EC-6B5CADA4954C}" destId="{1BF90349-FB23-C24A-A6A1-DF5D9C607297}" srcOrd="2" destOrd="0" presId="urn:microsoft.com/office/officeart/2005/8/layout/venn3"/>
    <dgm:cxn modelId="{0D3A06BF-34F4-F74F-8A0C-958F9F21092C}" type="presParOf" srcId="{67D8B108-3509-D149-95EC-6B5CADA4954C}" destId="{BF07FFAB-8D14-EA43-8C3C-9BC85ADF8ADF}" srcOrd="3" destOrd="0" presId="urn:microsoft.com/office/officeart/2005/8/layout/venn3"/>
    <dgm:cxn modelId="{860EDC71-AC3D-D94D-AA95-301842B3C2AE}" type="presParOf" srcId="{67D8B108-3509-D149-95EC-6B5CADA4954C}" destId="{BFA47DB4-CAFB-2847-A07C-FB684FA7F4D8}" srcOrd="4" destOrd="0" presId="urn:microsoft.com/office/officeart/2005/8/layout/venn3"/>
    <dgm:cxn modelId="{F01E908E-BDDC-294A-9BB6-6315DABCC928}" type="presParOf" srcId="{67D8B108-3509-D149-95EC-6B5CADA4954C}" destId="{8F2FBC23-70C6-414F-9BAF-1ECBAC94C397}" srcOrd="5" destOrd="0" presId="urn:microsoft.com/office/officeart/2005/8/layout/venn3"/>
    <dgm:cxn modelId="{0EA0CC4D-D782-3941-A104-31CDEC0B5095}" type="presParOf" srcId="{67D8B108-3509-D149-95EC-6B5CADA4954C}" destId="{FCD3A6E7-97DD-FC4F-8428-34C3E5CEB209}" srcOrd="6" destOrd="0" presId="urn:microsoft.com/office/officeart/2005/8/layout/venn3"/>
    <dgm:cxn modelId="{22F2D878-B3E6-C847-B440-9D05E8B7636C}" type="presParOf" srcId="{67D8B108-3509-D149-95EC-6B5CADA4954C}" destId="{47579917-BBC6-7540-A2A9-22D85EF29C54}" srcOrd="7" destOrd="0" presId="urn:microsoft.com/office/officeart/2005/8/layout/venn3"/>
    <dgm:cxn modelId="{1C601773-7F1A-F041-836B-2F7B84E3BE90}" type="presParOf" srcId="{67D8B108-3509-D149-95EC-6B5CADA4954C}" destId="{E848EDAB-EAED-B449-9D55-184EDDC2B367}" srcOrd="8" destOrd="0" presId="urn:microsoft.com/office/officeart/2005/8/layout/venn3"/>
    <dgm:cxn modelId="{B3E2521F-A4DE-A44D-AAA7-09C977CED76C}" type="presParOf" srcId="{67D8B108-3509-D149-95EC-6B5CADA4954C}" destId="{8FDA694F-AEB8-3547-B6C9-0EEAF60F44CE}" srcOrd="9" destOrd="0" presId="urn:microsoft.com/office/officeart/2005/8/layout/venn3"/>
    <dgm:cxn modelId="{3E363F86-D0A7-9F47-8141-31404BD96E64}" type="presParOf" srcId="{67D8B108-3509-D149-95EC-6B5CADA4954C}" destId="{A4B1E86B-8136-A54C-A056-2972EB262CF5}" srcOrd="10" destOrd="0" presId="urn:microsoft.com/office/officeart/2005/8/layout/venn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enn3">
  <dgm:title val=""/>
  <dgm:desc val=""/>
  <dgm:catLst>
    <dgm:cat type="relationship" pri="2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>
          <dgm:param type="fallback" val="2D"/>
        </dgm:alg>
      </dgm:if>
      <dgm:else name="Name3">
        <dgm:alg type="lin">
          <dgm:param type="fallback" val="2D"/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refType="w" refFor="ch" refPtType="node"/>
      <dgm:constr type="w" for="ch" forName="space" refType="w" refFor="ch" refPtType="node" fact="-0.2"/>
      <dgm:constr type="primFontSz" for="ch" ptType="node" op="equ" val="65"/>
    </dgm:constrLst>
    <dgm:ruleLst/>
    <dgm:forEach name="Name4" axis="ch" ptType="node">
      <dgm:layoutNode name="Name5" styleLbl="vennNode1">
        <dgm:varLst>
          <dgm:bulletEnabled val="1"/>
        </dgm:varLst>
        <dgm:alg type="tx">
          <dgm:param type="txAnchorVertCh" val="mid"/>
          <dgm:param type="txAnchorHorzCh" val="ctr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tMarg" refType="primFontSz" fact="0.1"/>
          <dgm:constr type="bMarg" refType="primFontSz" fact="0.1"/>
          <dgm:constr type="lMarg" refType="w" fact="0.156"/>
          <dgm:constr type="rMarg" refType="w" fact="0.156"/>
        </dgm:constrLst>
        <dgm:ruleLst>
          <dgm:rule type="primFontSz" val="5" fact="NaN" max="NaN"/>
        </dgm:ruleLst>
      </dgm:layoutNode>
      <dgm:forEach name="Name6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52EDCC3-1C4F-374D-8FD2-AFC7FA41E411}" type="datetimeFigureOut">
              <a:rPr lang="en-US" smtClean="0"/>
              <a:t>3/3/15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C89B4D9-5FF6-6C41-BBC8-17B214BF96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933637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BE87002-0E72-6D47-8BF6-0BDE59000B55}" type="datetimeFigureOut">
              <a:rPr lang="en-US" smtClean="0"/>
              <a:t>3/3/15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8155FE5-78EC-6242-BB5E-107236B152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698527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C3AA2B-37B0-5A41-938F-254DF518367A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764405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C3AA2B-37B0-5A41-938F-254DF518367A}" type="slidenum">
              <a:rPr lang="en-US" smtClean="0"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0172457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2"/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C3AA2B-37B0-5A41-938F-254DF518367A}" type="slidenum">
              <a:rPr lang="en-US" smtClean="0"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0172457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C3AA2B-37B0-5A41-938F-254DF518367A}" type="slidenum">
              <a:rPr lang="en-US" smtClean="0"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748502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 </a:t>
            </a: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C3AA2B-37B0-5A41-938F-254DF518367A}" type="slidenum">
              <a:rPr lang="en-US" smtClean="0"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7469078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C3AA2B-37B0-5A41-938F-254DF518367A}" type="slidenum">
              <a:rPr lang="en-US" smtClean="0"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3697676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lvl="1">
              <a:buFont typeface="Arial" pitchFamily="34" charset="0"/>
              <a:buChar char="•"/>
            </a:pPr>
            <a:r>
              <a:rPr lang="en-US" baseline="0" dirty="0" smtClean="0"/>
              <a:t>Add Cartoon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12633C-234F-44A5-A6D2-343222E5ED30}" type="slidenum">
              <a:rPr lang="en-US" smtClean="0"/>
              <a:pPr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4307455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C3AA2B-37B0-5A41-938F-254DF518367A}" type="slidenum">
              <a:rPr lang="en-US" smtClean="0"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8638929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C3AA2B-37B0-5A41-938F-254DF518367A}" type="slidenum">
              <a:rPr lang="en-US" smtClean="0"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8638929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C3AA2B-37B0-5A41-938F-254DF518367A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077134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C3AA2B-37B0-5A41-938F-254DF518367A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2369211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C3AA2B-37B0-5A41-938F-254DF518367A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5093256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C3AA2B-37B0-5A41-938F-254DF518367A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9520977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C3AA2B-37B0-5A41-938F-254DF518367A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6673198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C3AA2B-37B0-5A41-938F-254DF518367A}" type="slidenum">
              <a:rPr lang="en-US" smtClean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6673198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C3AA2B-37B0-5A41-938F-254DF518367A}" type="slidenum">
              <a:rPr lang="en-US" smtClean="0"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6673198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C3AA2B-37B0-5A41-938F-254DF518367A}" type="slidenum">
              <a:rPr lang="en-US" smtClean="0"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7385170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96343F-A812-B440-8622-BF8B165F5C71}" type="datetimeFigureOut">
              <a:rPr lang="en-US" smtClean="0"/>
              <a:t>3/3/15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87ADCF-B136-8743-8EE9-48B9454C0E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54313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96343F-A812-B440-8622-BF8B165F5C71}" type="datetimeFigureOut">
              <a:rPr lang="en-US" smtClean="0"/>
              <a:t>3/3/15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87ADCF-B136-8743-8EE9-48B9454C0E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63745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96343F-A812-B440-8622-BF8B165F5C71}" type="datetimeFigureOut">
              <a:rPr lang="en-US" smtClean="0"/>
              <a:t>3/3/15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87ADCF-B136-8743-8EE9-48B9454C0E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84844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96343F-A812-B440-8622-BF8B165F5C71}" type="datetimeFigureOut">
              <a:rPr lang="en-US" smtClean="0"/>
              <a:t>3/3/15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87ADCF-B136-8743-8EE9-48B9454C0E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19252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96343F-A812-B440-8622-BF8B165F5C71}" type="datetimeFigureOut">
              <a:rPr lang="en-US" smtClean="0"/>
              <a:t>3/3/15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87ADCF-B136-8743-8EE9-48B9454C0E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55065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96343F-A812-B440-8622-BF8B165F5C71}" type="datetimeFigureOut">
              <a:rPr lang="en-US" smtClean="0"/>
              <a:t>3/3/15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87ADCF-B136-8743-8EE9-48B9454C0E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95733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96343F-A812-B440-8622-BF8B165F5C71}" type="datetimeFigureOut">
              <a:rPr lang="en-US" smtClean="0"/>
              <a:t>3/3/15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87ADCF-B136-8743-8EE9-48B9454C0E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44581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96343F-A812-B440-8622-BF8B165F5C71}" type="datetimeFigureOut">
              <a:rPr lang="en-US" smtClean="0"/>
              <a:t>3/3/15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87ADCF-B136-8743-8EE9-48B9454C0E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1718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96343F-A812-B440-8622-BF8B165F5C71}" type="datetimeFigureOut">
              <a:rPr lang="en-US" smtClean="0"/>
              <a:t>3/3/15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87ADCF-B136-8743-8EE9-48B9454C0E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22972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96343F-A812-B440-8622-BF8B165F5C71}" type="datetimeFigureOut">
              <a:rPr lang="en-US" smtClean="0"/>
              <a:t>3/3/15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87ADCF-B136-8743-8EE9-48B9454C0E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53972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96343F-A812-B440-8622-BF8B165F5C71}" type="datetimeFigureOut">
              <a:rPr lang="en-US" smtClean="0"/>
              <a:t>3/3/15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87ADCF-B136-8743-8EE9-48B9454C0E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70376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96343F-A812-B440-8622-BF8B165F5C71}" type="datetimeFigureOut">
              <a:rPr lang="en-US" smtClean="0"/>
              <a:t>3/3/15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887ADCF-B136-8743-8EE9-48B9454C0E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90843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3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4" Type="http://schemas.openxmlformats.org/officeDocument/2006/relationships/hyperlink" Target="http://movieclips.com/hXNa-old-school-movie-the-cinder-block-test/" TargetMode="External"/><Relationship Id="rId5" Type="http://schemas.openxmlformats.org/officeDocument/2006/relationships/image" Target="../media/image32.png"/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10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4" Type="http://schemas.openxmlformats.org/officeDocument/2006/relationships/image" Target="../media/image34.png"/><Relationship Id="rId5" Type="http://schemas.openxmlformats.org/officeDocument/2006/relationships/image" Target="../media/image35.png"/><Relationship Id="rId6" Type="http://schemas.openxmlformats.org/officeDocument/2006/relationships/image" Target="../media/image36.png"/><Relationship Id="rId7" Type="http://schemas.openxmlformats.org/officeDocument/2006/relationships/image" Target="../media/image37.png"/><Relationship Id="rId8" Type="http://schemas.openxmlformats.org/officeDocument/2006/relationships/image" Target="../media/image38.png"/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1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4" Type="http://schemas.openxmlformats.org/officeDocument/2006/relationships/image" Target="../media/image40.png"/><Relationship Id="rId5" Type="http://schemas.openxmlformats.org/officeDocument/2006/relationships/image" Target="../media/image41.png"/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1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youtube.com/watch?v=lxzsaReyIp8" TargetMode="External"/><Relationship Id="rId4" Type="http://schemas.openxmlformats.org/officeDocument/2006/relationships/image" Target="../media/image42.png"/><Relationship Id="rId5" Type="http://schemas.openxmlformats.org/officeDocument/2006/relationships/image" Target="../media/image43.png"/><Relationship Id="rId6" Type="http://schemas.openxmlformats.org/officeDocument/2006/relationships/image" Target="../media/image44.png"/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4" Type="http://schemas.openxmlformats.org/officeDocument/2006/relationships/image" Target="../media/image46.png"/><Relationship Id="rId5" Type="http://schemas.openxmlformats.org/officeDocument/2006/relationships/image" Target="../media/image47.png"/><Relationship Id="rId6" Type="http://schemas.openxmlformats.org/officeDocument/2006/relationships/image" Target="../media/image48.png"/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1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49.jp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50.jp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51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11" Type="http://schemas.openxmlformats.org/officeDocument/2006/relationships/image" Target="../media/image6.jpeg"/><Relationship Id="rId12" Type="http://schemas.openxmlformats.org/officeDocument/2006/relationships/image" Target="../media/image7.jpeg"/><Relationship Id="rId13" Type="http://schemas.openxmlformats.org/officeDocument/2006/relationships/image" Target="../media/image8.jpeg"/><Relationship Id="rId14" Type="http://schemas.openxmlformats.org/officeDocument/2006/relationships/image" Target="../media/image9.jpeg"/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.xml"/><Relationship Id="rId3" Type="http://schemas.openxmlformats.org/officeDocument/2006/relationships/diagramData" Target="../diagrams/data1.xml"/><Relationship Id="rId4" Type="http://schemas.openxmlformats.org/officeDocument/2006/relationships/diagramLayout" Target="../diagrams/layout1.xml"/><Relationship Id="rId5" Type="http://schemas.openxmlformats.org/officeDocument/2006/relationships/diagramQuickStyle" Target="../diagrams/quickStyle1.xml"/><Relationship Id="rId6" Type="http://schemas.openxmlformats.org/officeDocument/2006/relationships/diagramColors" Target="../diagrams/colors1.xml"/><Relationship Id="rId7" Type="http://schemas.microsoft.com/office/2007/relationships/diagramDrawing" Target="../diagrams/drawing1.xml"/><Relationship Id="rId8" Type="http://schemas.openxmlformats.org/officeDocument/2006/relationships/image" Target="../media/image3.png"/><Relationship Id="rId9" Type="http://schemas.openxmlformats.org/officeDocument/2006/relationships/image" Target="../media/image4.jpeg"/><Relationship Id="rId10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youtube.com/watch?v=T6MhAwQ64c0%23%3Ciframe%20width=%22420%22%20height=%22315%22%20src=%22//www.youtube.com/embed/T6MhAwQ64c0%22%20frameborder=%220%22%20allowfullscreen%3E%3C/iframe%3E" TargetMode="External"/><Relationship Id="rId4" Type="http://schemas.openxmlformats.org/officeDocument/2006/relationships/image" Target="../media/image10.png"/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4" Type="http://schemas.openxmlformats.org/officeDocument/2006/relationships/image" Target="../media/image12.jpeg"/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4" Type="http://schemas.openxmlformats.org/officeDocument/2006/relationships/image" Target="../media/image14.png"/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youtube.com/watch?v=Rk5h3_l4h_Q" TargetMode="External"/><Relationship Id="rId4" Type="http://schemas.openxmlformats.org/officeDocument/2006/relationships/image" Target="../media/image15.jpeg"/><Relationship Id="rId5" Type="http://schemas.openxmlformats.org/officeDocument/2006/relationships/image" Target="../media/image16.jpeg"/><Relationship Id="rId6" Type="http://schemas.openxmlformats.org/officeDocument/2006/relationships/image" Target="../media/image17.jpeg"/><Relationship Id="rId7" Type="http://schemas.openxmlformats.org/officeDocument/2006/relationships/image" Target="../media/image18.jpeg"/><Relationship Id="rId8" Type="http://schemas.openxmlformats.org/officeDocument/2006/relationships/image" Target="../media/image19.jpeg"/><Relationship Id="rId9" Type="http://schemas.openxmlformats.org/officeDocument/2006/relationships/image" Target="../media/image20.jpeg"/><Relationship Id="rId10" Type="http://schemas.openxmlformats.org/officeDocument/2006/relationships/image" Target="../media/image21.png"/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4" Type="http://schemas.openxmlformats.org/officeDocument/2006/relationships/image" Target="../media/image23.jpeg"/><Relationship Id="rId5" Type="http://schemas.openxmlformats.org/officeDocument/2006/relationships/image" Target="../media/image24.jpeg"/><Relationship Id="rId6" Type="http://schemas.openxmlformats.org/officeDocument/2006/relationships/image" Target="../media/image25.png"/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4" Type="http://schemas.openxmlformats.org/officeDocument/2006/relationships/image" Target="../media/image27.png"/><Relationship Id="rId5" Type="http://schemas.openxmlformats.org/officeDocument/2006/relationships/image" Target="../media/image28.png"/><Relationship Id="rId6" Type="http://schemas.openxmlformats.org/officeDocument/2006/relationships/image" Target="../media/image29.png"/><Relationship Id="rId7" Type="http://schemas.openxmlformats.org/officeDocument/2006/relationships/hyperlink" Target="http://www.youtube.com/watch?v=F_YR7sfXjl0" TargetMode="External"/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3641725" y="5106154"/>
            <a:ext cx="178378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i="1" dirty="0" smtClean="0">
                <a:latin typeface="Candara"/>
                <a:cs typeface="Candara"/>
              </a:rPr>
              <a:t>Jonathan Carson</a:t>
            </a:r>
            <a:endParaRPr lang="en-US" i="1" dirty="0">
              <a:latin typeface="Candara"/>
              <a:cs typeface="Candara"/>
            </a:endParaRPr>
          </a:p>
          <a:p>
            <a:r>
              <a:rPr lang="en-US" dirty="0">
                <a:latin typeface="Candara"/>
                <a:cs typeface="Candara"/>
              </a:rPr>
              <a:t>April 13, 2015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957769" y="4398268"/>
            <a:ext cx="686543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smtClean="0">
                <a:latin typeface="Candara"/>
                <a:cs typeface="Candara"/>
              </a:rPr>
              <a:t>The Life of an Entrepreneur … </a:t>
            </a:r>
            <a:endParaRPr lang="en-US" sz="4000" dirty="0">
              <a:latin typeface="Candara"/>
              <a:cs typeface="Candara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219933" y="1181166"/>
            <a:ext cx="8534400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b="1" dirty="0">
                <a:latin typeface="Candara"/>
                <a:cs typeface="Candara"/>
              </a:rPr>
              <a:t>Youth Business Alliance (YBA) </a:t>
            </a:r>
            <a:r>
              <a:rPr lang="en-US" dirty="0">
                <a:latin typeface="Candara"/>
                <a:cs typeface="Candara"/>
              </a:rPr>
              <a:t/>
            </a:r>
            <a:br>
              <a:rPr lang="en-US" dirty="0">
                <a:latin typeface="Candara"/>
                <a:cs typeface="Candara"/>
              </a:rPr>
            </a:br>
            <a:r>
              <a:rPr lang="en-US" dirty="0">
                <a:latin typeface="Candara"/>
                <a:cs typeface="Candara"/>
              </a:rPr>
              <a:t>Guest Speaker at Alliance William &amp; Carol </a:t>
            </a:r>
            <a:r>
              <a:rPr lang="en-US" dirty="0" err="1">
                <a:latin typeface="Candara"/>
                <a:cs typeface="Candara"/>
              </a:rPr>
              <a:t>Ouchi</a:t>
            </a:r>
            <a:r>
              <a:rPr lang="en-US" dirty="0">
                <a:latin typeface="Candara"/>
                <a:cs typeface="Candara"/>
              </a:rPr>
              <a:t> HS</a:t>
            </a:r>
            <a:br>
              <a:rPr lang="en-US" dirty="0">
                <a:latin typeface="Candara"/>
                <a:cs typeface="Candara"/>
              </a:rPr>
            </a:br>
            <a:r>
              <a:rPr lang="en-US" sz="2000" dirty="0">
                <a:latin typeface="Candara"/>
                <a:cs typeface="Candara"/>
              </a:rPr>
              <a:t/>
            </a:r>
            <a:br>
              <a:rPr lang="en-US" sz="2000" dirty="0">
                <a:latin typeface="Candara"/>
                <a:cs typeface="Candara"/>
              </a:rPr>
            </a:br>
            <a:r>
              <a:rPr lang="en-US" sz="2000" dirty="0">
                <a:latin typeface="Candara"/>
                <a:cs typeface="Candara"/>
              </a:rPr>
              <a:t/>
            </a:r>
            <a:br>
              <a:rPr lang="en-US" sz="2000" dirty="0">
                <a:latin typeface="Candara"/>
                <a:cs typeface="Candara"/>
              </a:rPr>
            </a:br>
            <a:endParaRPr lang="en-US" dirty="0">
              <a:latin typeface="Candara"/>
              <a:cs typeface="Candara"/>
            </a:endParaRPr>
          </a:p>
        </p:txBody>
      </p:sp>
      <p:pic>
        <p:nvPicPr>
          <p:cNvPr id="14" name="Picture 13" descr="Screen Shot 2015-01-29 at 3.50.38 PM.pn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15960" y="2718837"/>
            <a:ext cx="3408085" cy="5564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141684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Screen Shot 2013-09-07 at 9.07.01 A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09800" y="2057400"/>
            <a:ext cx="4876800" cy="3635434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886200" y="1600200"/>
            <a:ext cx="149712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000000"/>
                </a:solidFill>
                <a:latin typeface="Candara"/>
                <a:cs typeface="Candara"/>
              </a:rPr>
              <a:t>the </a:t>
            </a:r>
            <a:r>
              <a:rPr lang="en-US" sz="2000" b="1" dirty="0" smtClean="0">
                <a:solidFill>
                  <a:srgbClr val="000000"/>
                </a:solidFill>
                <a:latin typeface="Candara"/>
                <a:cs typeface="Candara"/>
              </a:rPr>
              <a:t>BIG</a:t>
            </a:r>
            <a:r>
              <a:rPr lang="en-US" sz="2000" dirty="0" smtClean="0">
                <a:solidFill>
                  <a:srgbClr val="000000"/>
                </a:solidFill>
                <a:latin typeface="Candara"/>
                <a:cs typeface="Candara"/>
              </a:rPr>
              <a:t> idea</a:t>
            </a:r>
            <a:endParaRPr lang="en-US" sz="2000" dirty="0">
              <a:solidFill>
                <a:srgbClr val="000000"/>
              </a:solidFill>
              <a:latin typeface="Candara"/>
              <a:cs typeface="Candara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43392" y="304800"/>
            <a:ext cx="884820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>
                <a:latin typeface="Candara"/>
                <a:cs typeface="Candara"/>
              </a:rPr>
              <a:t>Entrepreneurship … </a:t>
            </a:r>
            <a:r>
              <a:rPr lang="en-US" sz="4000" i="1" dirty="0">
                <a:latin typeface="Candara"/>
                <a:cs typeface="Candara"/>
              </a:rPr>
              <a:t>the KCC e</a:t>
            </a:r>
            <a:r>
              <a:rPr lang="en-US" sz="4000" i="1" dirty="0" smtClean="0">
                <a:latin typeface="Candara"/>
                <a:cs typeface="Candara"/>
              </a:rPr>
              <a:t>xperience</a:t>
            </a:r>
            <a:endParaRPr lang="en-US" sz="4000" i="1" dirty="0">
              <a:latin typeface="Candara"/>
              <a:cs typeface="Candara"/>
            </a:endParaRPr>
          </a:p>
        </p:txBody>
      </p:sp>
    </p:spTree>
    <p:extLst>
      <p:ext uri="{BB962C8B-B14F-4D97-AF65-F5344CB8AC3E}">
        <p14:creationId xmlns:p14="http://schemas.microsoft.com/office/powerpoint/2010/main" val="342667611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Screen Shot 2013-09-07 at 9.18.54 AM.pn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46458" y="2514600"/>
            <a:ext cx="4016542" cy="2594254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442243" y="2133600"/>
            <a:ext cx="12147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Candara"/>
                <a:cs typeface="Candara"/>
                <a:hlinkClick r:id="rId4"/>
              </a:rPr>
              <a:t>Pre-launch </a:t>
            </a:r>
            <a:endParaRPr lang="en-US" dirty="0">
              <a:latin typeface="Candara"/>
              <a:cs typeface="Candara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867400" y="2133600"/>
            <a:ext cx="15188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0099"/>
                </a:solidFill>
                <a:latin typeface="Candara"/>
                <a:cs typeface="Candara"/>
              </a:rPr>
              <a:t>Go to Market</a:t>
            </a:r>
            <a:endParaRPr lang="en-US" dirty="0">
              <a:solidFill>
                <a:srgbClr val="000099"/>
              </a:solidFill>
              <a:latin typeface="Candara"/>
              <a:cs typeface="Candara"/>
            </a:endParaRPr>
          </a:p>
        </p:txBody>
      </p:sp>
      <p:sp>
        <p:nvSpPr>
          <p:cNvPr id="6" name="Right Arrow 5"/>
          <p:cNvSpPr/>
          <p:nvPr/>
        </p:nvSpPr>
        <p:spPr>
          <a:xfrm>
            <a:off x="4191000" y="3733800"/>
            <a:ext cx="381000" cy="304800"/>
          </a:xfrm>
          <a:prstGeom prst="rightArrow">
            <a:avLst/>
          </a:prstGeom>
          <a:solidFill>
            <a:srgbClr val="F5C20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7" name="Picture 6" descr="Screen Shot 2013-09-10 at 11.37.54 AM.png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2400" y="2514600"/>
            <a:ext cx="3914987" cy="2590800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143392" y="358914"/>
            <a:ext cx="884820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>
                <a:latin typeface="Candara"/>
                <a:cs typeface="Candara"/>
              </a:rPr>
              <a:t>Entrepreneurship … </a:t>
            </a:r>
            <a:r>
              <a:rPr lang="en-US" sz="4000" i="1" dirty="0">
                <a:latin typeface="Candara"/>
                <a:cs typeface="Candara"/>
              </a:rPr>
              <a:t>the KCC e</a:t>
            </a:r>
            <a:r>
              <a:rPr lang="en-US" sz="4000" i="1" dirty="0" smtClean="0">
                <a:latin typeface="Candara"/>
                <a:cs typeface="Candara"/>
              </a:rPr>
              <a:t>xperience</a:t>
            </a:r>
            <a:endParaRPr lang="en-US" sz="4000" i="1" dirty="0">
              <a:latin typeface="Candara"/>
              <a:cs typeface="Candara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81482" y="1078468"/>
            <a:ext cx="16473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Initial Strategy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0940331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6096000" y="1828800"/>
            <a:ext cx="1600200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700" dirty="0" smtClean="0">
                <a:solidFill>
                  <a:schemeClr val="bg1"/>
                </a:solidFill>
              </a:rPr>
              <a:t>Know respective </a:t>
            </a:r>
            <a:r>
              <a:rPr lang="en-US" sz="1700" dirty="0">
                <a:solidFill>
                  <a:schemeClr val="bg1"/>
                </a:solidFill>
              </a:rPr>
              <a:t>strengths and weaknesses 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657600" y="5943600"/>
            <a:ext cx="15243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latin typeface="Candara"/>
                <a:cs typeface="Candara"/>
              </a:rPr>
              <a:t>Market Share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3099661" y="1965368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2887977" y="1980486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pic>
        <p:nvPicPr>
          <p:cNvPr id="2" name="Picture 1" descr="Screen Shot 2013-09-09 at 3.49.47 PM.pn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3400" y="4583668"/>
            <a:ext cx="1676400" cy="1676400"/>
          </a:xfrm>
          <a:prstGeom prst="rect">
            <a:avLst/>
          </a:prstGeom>
        </p:spPr>
      </p:pic>
      <p:pic>
        <p:nvPicPr>
          <p:cNvPr id="19" name="Picture 18" descr="Screen Shot 2013-09-09 at 3.51.44 PM.png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505200" y="4379352"/>
            <a:ext cx="1821950" cy="1585493"/>
          </a:xfrm>
          <a:prstGeom prst="rect">
            <a:avLst/>
          </a:prstGeom>
        </p:spPr>
      </p:pic>
      <p:pic>
        <p:nvPicPr>
          <p:cNvPr id="24" name="Picture 23" descr="Screen Shot 2013-09-09 at 4.55.29 PM.png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00800" y="4495800"/>
            <a:ext cx="2019300" cy="1469905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28600" y="1047690"/>
            <a:ext cx="294684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000099"/>
                </a:solidFill>
                <a:latin typeface="Candara"/>
                <a:cs typeface="Candara"/>
              </a:rPr>
              <a:t>Managing growth &amp; scale</a:t>
            </a:r>
            <a:endParaRPr lang="en-US" sz="2000" dirty="0">
              <a:solidFill>
                <a:srgbClr val="000099"/>
              </a:solidFill>
              <a:latin typeface="Candara"/>
              <a:cs typeface="Candara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1066800" y="5943600"/>
            <a:ext cx="10438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latin typeface="Candara"/>
                <a:cs typeface="Candara"/>
              </a:rPr>
              <a:t>Revenue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6739717" y="5943600"/>
            <a:ext cx="12612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latin typeface="Candara"/>
                <a:cs typeface="Candara"/>
              </a:rPr>
              <a:t>Headcount</a:t>
            </a:r>
          </a:p>
        </p:txBody>
      </p:sp>
      <p:pic>
        <p:nvPicPr>
          <p:cNvPr id="14" name="Picture 13" descr="Screen Shot 2013-09-10 at 11.35.08 AM.png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4800" y="2133600"/>
            <a:ext cx="2209800" cy="1577299"/>
          </a:xfrm>
          <a:prstGeom prst="rect">
            <a:avLst/>
          </a:prstGeom>
        </p:spPr>
      </p:pic>
      <p:pic>
        <p:nvPicPr>
          <p:cNvPr id="15" name="Picture 14" descr="Screen Shot 2013-09-10 at 11.44.01 AM.png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29000" y="1981200"/>
            <a:ext cx="1828800" cy="1810327"/>
          </a:xfrm>
          <a:prstGeom prst="rect">
            <a:avLst/>
          </a:prstGeom>
        </p:spPr>
      </p:pic>
      <p:pic>
        <p:nvPicPr>
          <p:cNvPr id="16" name="Picture 15" descr="Screen Shot 2013-09-10 at 11.46.52 AM.png"/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48400" y="2209800"/>
            <a:ext cx="2284343" cy="1295400"/>
          </a:xfrm>
          <a:prstGeom prst="rect">
            <a:avLst/>
          </a:prstGeom>
        </p:spPr>
      </p:pic>
      <p:sp>
        <p:nvSpPr>
          <p:cNvPr id="25" name="TextBox 24"/>
          <p:cNvSpPr txBox="1"/>
          <p:nvPr/>
        </p:nvSpPr>
        <p:spPr>
          <a:xfrm>
            <a:off x="143392" y="304800"/>
            <a:ext cx="884820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>
                <a:latin typeface="Candara"/>
                <a:cs typeface="Candara"/>
              </a:rPr>
              <a:t>Entrepreneurship … </a:t>
            </a:r>
            <a:r>
              <a:rPr lang="en-US" sz="4000" i="1" dirty="0">
                <a:latin typeface="Candara"/>
                <a:cs typeface="Candara"/>
              </a:rPr>
              <a:t>the KCC e</a:t>
            </a:r>
            <a:r>
              <a:rPr lang="en-US" sz="4000" i="1" dirty="0" smtClean="0">
                <a:latin typeface="Candara"/>
                <a:cs typeface="Candara"/>
              </a:rPr>
              <a:t>xperience</a:t>
            </a:r>
            <a:endParaRPr lang="en-US" sz="4000" i="1" dirty="0">
              <a:latin typeface="Candara"/>
              <a:cs typeface="Candara"/>
            </a:endParaRPr>
          </a:p>
        </p:txBody>
      </p:sp>
    </p:spTree>
    <p:extLst>
      <p:ext uri="{BB962C8B-B14F-4D97-AF65-F5344CB8AC3E}">
        <p14:creationId xmlns:p14="http://schemas.microsoft.com/office/powerpoint/2010/main" val="136272523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8" grpId="0"/>
      <p:bldP spid="10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Shot 2013-09-11 at 8.39.57 AM.pn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81780" y="2971800"/>
            <a:ext cx="2785620" cy="18288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43392" y="304800"/>
            <a:ext cx="884820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>
                <a:latin typeface="Candara"/>
                <a:cs typeface="Candara"/>
              </a:rPr>
              <a:t>Entrepreneurship … </a:t>
            </a:r>
            <a:r>
              <a:rPr lang="en-US" sz="4000" i="1" dirty="0">
                <a:latin typeface="Candara"/>
                <a:cs typeface="Candara"/>
              </a:rPr>
              <a:t>the KCC e</a:t>
            </a:r>
            <a:r>
              <a:rPr lang="en-US" sz="4000" i="1" dirty="0" smtClean="0">
                <a:latin typeface="Candara"/>
                <a:cs typeface="Candara"/>
              </a:rPr>
              <a:t>xperience</a:t>
            </a:r>
            <a:endParaRPr lang="en-US" sz="4000" i="1" dirty="0">
              <a:latin typeface="Candara"/>
              <a:cs typeface="Candara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52400" y="1002268"/>
            <a:ext cx="2743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Finalizing our plan … </a:t>
            </a:r>
            <a:endParaRPr lang="en-US" dirty="0"/>
          </a:p>
        </p:txBody>
      </p:sp>
      <p:pic>
        <p:nvPicPr>
          <p:cNvPr id="9" name="Picture 8" descr="Screen Shot 2013-09-11 at 8.15.44 AM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00200" y="2438400"/>
            <a:ext cx="1462768" cy="3175000"/>
          </a:xfrm>
          <a:prstGeom prst="rect">
            <a:avLst/>
          </a:prstGeom>
        </p:spPr>
      </p:pic>
      <p:pic>
        <p:nvPicPr>
          <p:cNvPr id="10" name="Picture 9" descr="Screen Shot 2013-09-11 at 8.15.52 AM.png"/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867400" y="2438400"/>
            <a:ext cx="1524000" cy="32444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539380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5638800" y="4431268"/>
            <a:ext cx="3657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Candara"/>
                <a:cs typeface="Candara"/>
              </a:rPr>
              <a:t>Bring on the </a:t>
            </a:r>
            <a:r>
              <a:rPr lang="en-US" dirty="0" smtClean="0">
                <a:latin typeface="Candara"/>
                <a:cs typeface="Candara"/>
                <a:hlinkClick r:id="rId3"/>
              </a:rPr>
              <a:t>Shark Tank</a:t>
            </a:r>
            <a:r>
              <a:rPr lang="en-US" dirty="0" smtClean="0">
                <a:latin typeface="Candara"/>
                <a:cs typeface="Candara"/>
              </a:rPr>
              <a:t>? </a:t>
            </a:r>
            <a:endParaRPr lang="en-US" dirty="0">
              <a:latin typeface="Candara"/>
              <a:cs typeface="Candara"/>
            </a:endParaRPr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838200" y="-762000"/>
            <a:ext cx="9144000" cy="4321175"/>
          </a:xfrm>
        </p:spPr>
        <p:txBody>
          <a:bodyPr/>
          <a:lstStyle/>
          <a:p>
            <a:r>
              <a:rPr lang="en-US" dirty="0" smtClean="0">
                <a:solidFill>
                  <a:srgbClr val="000099"/>
                </a:solidFill>
                <a:latin typeface="Candara"/>
                <a:cs typeface="Candara"/>
              </a:rPr>
              <a:t>BREAKOUT</a:t>
            </a:r>
            <a:r>
              <a:rPr lang="en-US" dirty="0" smtClean="0">
                <a:solidFill>
                  <a:srgbClr val="000000"/>
                </a:solidFill>
                <a:latin typeface="Candara"/>
                <a:cs typeface="Candara"/>
              </a:rPr>
              <a:t> </a:t>
            </a:r>
            <a:r>
              <a:rPr lang="en-US" dirty="0" smtClean="0">
                <a:solidFill>
                  <a:schemeClr val="tx2"/>
                </a:solidFill>
                <a:latin typeface="Candara"/>
                <a:cs typeface="Candara"/>
              </a:rPr>
              <a:t>#2</a:t>
            </a:r>
            <a:endParaRPr lang="en-US" dirty="0">
              <a:solidFill>
                <a:schemeClr val="tx2"/>
              </a:solidFill>
              <a:latin typeface="Candara"/>
              <a:cs typeface="Candara"/>
            </a:endParaRPr>
          </a:p>
        </p:txBody>
      </p:sp>
      <p:pic>
        <p:nvPicPr>
          <p:cNvPr id="2" name="Picture 1" descr="Screen Shot 2013-09-10 at 12.46.27 PM.pn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38400" y="2514600"/>
            <a:ext cx="2735576" cy="1911440"/>
          </a:xfrm>
          <a:prstGeom prst="rect">
            <a:avLst/>
          </a:prstGeom>
        </p:spPr>
      </p:pic>
      <p:pic>
        <p:nvPicPr>
          <p:cNvPr id="4" name="Picture 3" descr="Screen Shot 2013-09-10 at 12.47.23 PM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17262" y="2514600"/>
            <a:ext cx="3369538" cy="1905000"/>
          </a:xfrm>
          <a:prstGeom prst="rect">
            <a:avLst/>
          </a:prstGeom>
        </p:spPr>
      </p:pic>
      <p:pic>
        <p:nvPicPr>
          <p:cNvPr id="5" name="Picture 4" descr="Screen Shot 2013-09-10 at 12.46.08 PM.png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1826" y="2514600"/>
            <a:ext cx="1944174" cy="19441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256924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Unknown.jpe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67000" y="3886200"/>
            <a:ext cx="2819400" cy="2111829"/>
          </a:xfrm>
          <a:prstGeom prst="rect">
            <a:avLst/>
          </a:prstGeom>
        </p:spPr>
      </p:pic>
      <p:pic>
        <p:nvPicPr>
          <p:cNvPr id="7" name="Picture 6" descr="Screen Shot 2013-09-05 at 3.57.49 PM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9600" y="3962400"/>
            <a:ext cx="2058389" cy="990600"/>
          </a:xfrm>
          <a:prstGeom prst="rect">
            <a:avLst/>
          </a:prstGeom>
        </p:spPr>
      </p:pic>
      <p:pic>
        <p:nvPicPr>
          <p:cNvPr id="10" name="Picture 9" descr="Screen Shot 2013-09-05 at 3.59.21 PM.png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19800" y="2667000"/>
            <a:ext cx="2849283" cy="2131085"/>
          </a:xfrm>
          <a:prstGeom prst="rect">
            <a:avLst/>
          </a:prstGeom>
        </p:spPr>
      </p:pic>
      <p:pic>
        <p:nvPicPr>
          <p:cNvPr id="11" name="Picture 10" descr="Screen Shot 2013-09-07 at 9.31.47 AM.png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71800" y="1676400"/>
            <a:ext cx="1828800" cy="2024418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516576" y="304800"/>
            <a:ext cx="772610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>
                <a:latin typeface="Candara"/>
                <a:cs typeface="Candara"/>
              </a:rPr>
              <a:t>Entrepreneurship … </a:t>
            </a:r>
            <a:r>
              <a:rPr lang="en-US" sz="4000" i="1" dirty="0">
                <a:latin typeface="Candara"/>
                <a:cs typeface="Candara"/>
              </a:rPr>
              <a:t>the a</a:t>
            </a:r>
            <a:r>
              <a:rPr lang="en-US" sz="4000" i="1" dirty="0" smtClean="0">
                <a:latin typeface="Candara"/>
                <a:cs typeface="Candara"/>
              </a:rPr>
              <a:t>ftermath</a:t>
            </a:r>
            <a:endParaRPr lang="en-US" sz="4000" i="1" dirty="0">
              <a:latin typeface="Candara"/>
              <a:cs typeface="Candara"/>
            </a:endParaRPr>
          </a:p>
        </p:txBody>
      </p:sp>
    </p:spTree>
    <p:extLst>
      <p:ext uri="{BB962C8B-B14F-4D97-AF65-F5344CB8AC3E}">
        <p14:creationId xmlns:p14="http://schemas.microsoft.com/office/powerpoint/2010/main" val="420674294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QuestionsPic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40050" y="1695450"/>
            <a:ext cx="3200400" cy="39878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247076" y="355600"/>
            <a:ext cx="260075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smtClean="0">
                <a:latin typeface="Candara"/>
                <a:cs typeface="Candara"/>
              </a:rPr>
              <a:t>Questions?</a:t>
            </a:r>
            <a:endParaRPr lang="en-US" sz="4000" i="1" dirty="0">
              <a:latin typeface="Candara"/>
              <a:cs typeface="Candara"/>
            </a:endParaRPr>
          </a:p>
        </p:txBody>
      </p:sp>
    </p:spTree>
    <p:extLst>
      <p:ext uri="{BB962C8B-B14F-4D97-AF65-F5344CB8AC3E}">
        <p14:creationId xmlns:p14="http://schemas.microsoft.com/office/powerpoint/2010/main" val="32821725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122984" y="1887035"/>
            <a:ext cx="649684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smtClean="0">
                <a:solidFill>
                  <a:srgbClr val="000000"/>
                </a:solidFill>
                <a:latin typeface="Century Gothic"/>
                <a:cs typeface="Century Gothic"/>
              </a:rPr>
              <a:t>What can </a:t>
            </a:r>
            <a:r>
              <a:rPr lang="en-US" sz="4000" b="1" dirty="0" smtClean="0">
                <a:solidFill>
                  <a:srgbClr val="000000"/>
                </a:solidFill>
                <a:latin typeface="Century Gothic"/>
                <a:cs typeface="Century Gothic"/>
              </a:rPr>
              <a:t>you</a:t>
            </a:r>
            <a:r>
              <a:rPr lang="en-US" sz="4000" dirty="0" smtClean="0">
                <a:solidFill>
                  <a:srgbClr val="000000"/>
                </a:solidFill>
                <a:latin typeface="Century Gothic"/>
                <a:cs typeface="Century Gothic"/>
              </a:rPr>
              <a:t> do now …</a:t>
            </a:r>
            <a:endParaRPr lang="en-US" sz="4000" i="1" dirty="0">
              <a:solidFill>
                <a:srgbClr val="000000"/>
              </a:solidFill>
              <a:latin typeface="Century Gothic"/>
              <a:cs typeface="Century Gothic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772437" y="2778500"/>
            <a:ext cx="3286257" cy="278537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500" b="1" dirty="0" smtClean="0">
                <a:latin typeface="Century Gothic"/>
                <a:cs typeface="Century Gothic"/>
              </a:rPr>
              <a:t>Build </a:t>
            </a:r>
            <a:r>
              <a:rPr lang="en-US" sz="2500" dirty="0" smtClean="0">
                <a:latin typeface="Century Gothic"/>
                <a:cs typeface="Century Gothic"/>
              </a:rPr>
              <a:t>your network</a:t>
            </a:r>
          </a:p>
          <a:p>
            <a:endParaRPr lang="en-US" sz="2500" dirty="0">
              <a:latin typeface="Century Gothic"/>
              <a:cs typeface="Century Gothic"/>
            </a:endParaRPr>
          </a:p>
          <a:p>
            <a:r>
              <a:rPr lang="en-US" sz="2500" b="1" dirty="0" smtClean="0">
                <a:latin typeface="Century Gothic"/>
                <a:cs typeface="Century Gothic"/>
              </a:rPr>
              <a:t>Pursue</a:t>
            </a:r>
            <a:r>
              <a:rPr lang="en-US" sz="2500" dirty="0" smtClean="0">
                <a:latin typeface="Century Gothic"/>
                <a:cs typeface="Century Gothic"/>
              </a:rPr>
              <a:t> your interests</a:t>
            </a:r>
          </a:p>
          <a:p>
            <a:endParaRPr lang="en-US" sz="2500" dirty="0" smtClean="0">
              <a:latin typeface="Century Gothic"/>
              <a:cs typeface="Century Gothic"/>
            </a:endParaRPr>
          </a:p>
          <a:p>
            <a:r>
              <a:rPr lang="en-US" sz="2500" b="1" dirty="0" smtClean="0">
                <a:latin typeface="Century Gothic"/>
                <a:cs typeface="Century Gothic"/>
              </a:rPr>
              <a:t>Have fun </a:t>
            </a:r>
            <a:r>
              <a:rPr lang="en-US" sz="2500" dirty="0" smtClean="0">
                <a:latin typeface="Century Gothic"/>
                <a:cs typeface="Century Gothic"/>
              </a:rPr>
              <a:t>…</a:t>
            </a:r>
          </a:p>
          <a:p>
            <a:endParaRPr lang="en-US" sz="2500" dirty="0">
              <a:latin typeface="Century Gothic"/>
              <a:cs typeface="Century Gothic"/>
            </a:endParaRPr>
          </a:p>
          <a:p>
            <a:endParaRPr lang="en-US" sz="2500" dirty="0">
              <a:latin typeface="Century Gothic"/>
              <a:cs typeface="Century Gothic"/>
            </a:endParaRPr>
          </a:p>
        </p:txBody>
      </p:sp>
      <p:pic>
        <p:nvPicPr>
          <p:cNvPr id="3" name="Picture 2" descr="Now-or-Later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1625" y="2778500"/>
            <a:ext cx="4333875" cy="2889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513619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122984" y="1887035"/>
            <a:ext cx="649684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smtClean="0">
                <a:solidFill>
                  <a:srgbClr val="000000"/>
                </a:solidFill>
                <a:latin typeface="Century Gothic"/>
                <a:cs typeface="Century Gothic"/>
              </a:rPr>
              <a:t>What can </a:t>
            </a:r>
            <a:r>
              <a:rPr lang="en-US" sz="4000" b="1" dirty="0" smtClean="0">
                <a:solidFill>
                  <a:srgbClr val="000000"/>
                </a:solidFill>
                <a:latin typeface="Century Gothic"/>
                <a:cs typeface="Century Gothic"/>
              </a:rPr>
              <a:t>you</a:t>
            </a:r>
            <a:r>
              <a:rPr lang="en-US" sz="4000" dirty="0" smtClean="0">
                <a:solidFill>
                  <a:srgbClr val="000000"/>
                </a:solidFill>
                <a:latin typeface="Century Gothic"/>
                <a:cs typeface="Century Gothic"/>
              </a:rPr>
              <a:t> do now …</a:t>
            </a:r>
            <a:endParaRPr lang="en-US" sz="4000" i="1" dirty="0">
              <a:solidFill>
                <a:srgbClr val="000000"/>
              </a:solidFill>
              <a:latin typeface="Century Gothic"/>
              <a:cs typeface="Century Gothic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772437" y="2778500"/>
            <a:ext cx="3286257" cy="278537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500" b="1" dirty="0" smtClean="0">
                <a:latin typeface="Century Gothic"/>
                <a:cs typeface="Century Gothic"/>
              </a:rPr>
              <a:t>Build </a:t>
            </a:r>
            <a:r>
              <a:rPr lang="en-US" sz="2500" dirty="0" smtClean="0">
                <a:latin typeface="Century Gothic"/>
                <a:cs typeface="Century Gothic"/>
              </a:rPr>
              <a:t>your network</a:t>
            </a:r>
          </a:p>
          <a:p>
            <a:endParaRPr lang="en-US" sz="2500" dirty="0">
              <a:latin typeface="Century Gothic"/>
              <a:cs typeface="Century Gothic"/>
            </a:endParaRPr>
          </a:p>
          <a:p>
            <a:r>
              <a:rPr lang="en-US" sz="2500" b="1" dirty="0" smtClean="0">
                <a:latin typeface="Century Gothic"/>
                <a:cs typeface="Century Gothic"/>
              </a:rPr>
              <a:t>Pursue</a:t>
            </a:r>
            <a:r>
              <a:rPr lang="en-US" sz="2500" dirty="0" smtClean="0">
                <a:latin typeface="Century Gothic"/>
                <a:cs typeface="Century Gothic"/>
              </a:rPr>
              <a:t> your interests</a:t>
            </a:r>
          </a:p>
          <a:p>
            <a:endParaRPr lang="en-US" sz="2500" dirty="0" smtClean="0">
              <a:latin typeface="Century Gothic"/>
              <a:cs typeface="Century Gothic"/>
            </a:endParaRPr>
          </a:p>
          <a:p>
            <a:r>
              <a:rPr lang="en-US" sz="2500" b="1" dirty="0" smtClean="0">
                <a:latin typeface="Century Gothic"/>
                <a:cs typeface="Century Gothic"/>
              </a:rPr>
              <a:t>Have fun </a:t>
            </a:r>
            <a:r>
              <a:rPr lang="en-US" sz="2500" dirty="0" smtClean="0">
                <a:latin typeface="Century Gothic"/>
                <a:cs typeface="Century Gothic"/>
              </a:rPr>
              <a:t>…</a:t>
            </a:r>
          </a:p>
          <a:p>
            <a:endParaRPr lang="en-US" sz="2500" dirty="0">
              <a:latin typeface="Century Gothic"/>
              <a:cs typeface="Century Gothic"/>
            </a:endParaRPr>
          </a:p>
          <a:p>
            <a:endParaRPr lang="en-US" sz="2500" dirty="0">
              <a:latin typeface="Century Gothic"/>
              <a:cs typeface="Century Gothic"/>
            </a:endParaRPr>
          </a:p>
        </p:txBody>
      </p:sp>
      <p:pic>
        <p:nvPicPr>
          <p:cNvPr id="4" name="Picture 3" descr="do-it-now-scrabble-tiles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4500" y="2658421"/>
            <a:ext cx="4206875" cy="28045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566469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762000" y="685800"/>
            <a:ext cx="32004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u="sng" dirty="0" smtClean="0">
                <a:solidFill>
                  <a:srgbClr val="000099"/>
                </a:solidFill>
              </a:rPr>
              <a:t>Today’s Agenda</a:t>
            </a:r>
            <a:endParaRPr lang="en-US" sz="3000" u="sng" dirty="0">
              <a:solidFill>
                <a:srgbClr val="000099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914400" y="1981200"/>
            <a:ext cx="2634054" cy="39703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  <a:p>
            <a:pPr marL="285750" indent="-285750">
              <a:buFont typeface="Wingdings" charset="2"/>
              <a:buChar char="Ø"/>
            </a:pPr>
            <a:r>
              <a:rPr lang="en-US" dirty="0" smtClean="0"/>
              <a:t>… </a:t>
            </a:r>
            <a:r>
              <a:rPr lang="en-US" i="1" dirty="0" smtClean="0"/>
              <a:t>an </a:t>
            </a:r>
            <a:r>
              <a:rPr lang="en-US" i="1" dirty="0"/>
              <a:t>o</a:t>
            </a:r>
            <a:r>
              <a:rPr lang="en-US" i="1" dirty="0" smtClean="0"/>
              <a:t>verview</a:t>
            </a:r>
          </a:p>
          <a:p>
            <a:pPr marL="285750" indent="-285750">
              <a:buFont typeface="Wingdings" charset="2"/>
              <a:buChar char="Ø"/>
            </a:pPr>
            <a:endParaRPr lang="en-US" dirty="0"/>
          </a:p>
          <a:p>
            <a:pPr marL="285750" indent="-285750">
              <a:buFont typeface="Wingdings" charset="2"/>
              <a:buChar char="Ø"/>
            </a:pPr>
            <a:r>
              <a:rPr lang="en-US" dirty="0" smtClean="0"/>
              <a:t>… </a:t>
            </a:r>
            <a:r>
              <a:rPr lang="en-US" i="1" dirty="0" smtClean="0"/>
              <a:t>our foundation</a:t>
            </a:r>
          </a:p>
          <a:p>
            <a:pPr marL="285750" indent="-285750">
              <a:buFont typeface="Wingdings" charset="2"/>
              <a:buChar char="Ø"/>
            </a:pPr>
            <a:endParaRPr lang="en-US" dirty="0"/>
          </a:p>
          <a:p>
            <a:pPr marL="285750" indent="-285750">
              <a:buFont typeface="Wingdings" charset="2"/>
              <a:buChar char="Ø"/>
            </a:pPr>
            <a:r>
              <a:rPr lang="en-US" dirty="0" smtClean="0"/>
              <a:t>… </a:t>
            </a:r>
            <a:r>
              <a:rPr lang="en-US" i="1" dirty="0"/>
              <a:t>t</a:t>
            </a:r>
            <a:r>
              <a:rPr lang="en-US" i="1" dirty="0" smtClean="0"/>
              <a:t>oday</a:t>
            </a:r>
          </a:p>
          <a:p>
            <a:pPr marL="285750" indent="-285750">
              <a:buFont typeface="Wingdings" charset="2"/>
              <a:buChar char="Ø"/>
            </a:pPr>
            <a:endParaRPr lang="en-US" dirty="0"/>
          </a:p>
          <a:p>
            <a:pPr marL="285750" indent="-285750">
              <a:buFont typeface="Wingdings" charset="2"/>
              <a:buChar char="Ø"/>
            </a:pPr>
            <a:r>
              <a:rPr lang="en-US" dirty="0" smtClean="0"/>
              <a:t>… </a:t>
            </a:r>
            <a:r>
              <a:rPr lang="en-US" i="1" dirty="0"/>
              <a:t>t</a:t>
            </a:r>
            <a:r>
              <a:rPr lang="en-US" i="1" dirty="0" smtClean="0"/>
              <a:t>omorrow</a:t>
            </a:r>
          </a:p>
          <a:p>
            <a:pPr marL="285750" indent="-285750">
              <a:buFont typeface="Wingdings" charset="2"/>
              <a:buChar char="Ø"/>
            </a:pPr>
            <a:endParaRPr lang="en-US" dirty="0"/>
          </a:p>
          <a:p>
            <a:pPr marL="285750" indent="-285750">
              <a:buFont typeface="Wingdings" charset="2"/>
              <a:buChar char="Ø"/>
            </a:pPr>
            <a:r>
              <a:rPr lang="en-US" dirty="0" smtClean="0"/>
              <a:t>… </a:t>
            </a:r>
            <a:r>
              <a:rPr lang="en-US" i="1" dirty="0"/>
              <a:t>t</a:t>
            </a:r>
            <a:r>
              <a:rPr lang="en-US" i="1" dirty="0" smtClean="0"/>
              <a:t>he KCC experience</a:t>
            </a:r>
          </a:p>
          <a:p>
            <a:pPr marL="285750" indent="-285750">
              <a:buFont typeface="Wingdings" charset="2"/>
              <a:buChar char="Ø"/>
            </a:pPr>
            <a:endParaRPr lang="en-US" dirty="0"/>
          </a:p>
          <a:p>
            <a:pPr marL="285750" indent="-285750">
              <a:buFont typeface="Wingdings" charset="2"/>
              <a:buChar char="Ø"/>
            </a:pPr>
            <a:r>
              <a:rPr lang="en-US" dirty="0" smtClean="0"/>
              <a:t>… </a:t>
            </a:r>
            <a:r>
              <a:rPr lang="en-US" i="1" dirty="0"/>
              <a:t>t</a:t>
            </a:r>
            <a:r>
              <a:rPr lang="en-US" i="1" dirty="0" smtClean="0"/>
              <a:t>he aftermath</a:t>
            </a:r>
          </a:p>
          <a:p>
            <a:pPr marL="285750" indent="-285750">
              <a:buFont typeface="Wingdings" charset="2"/>
              <a:buChar char="Ø"/>
            </a:pPr>
            <a:endParaRPr lang="en-US" dirty="0"/>
          </a:p>
          <a:p>
            <a:pPr marL="285750" indent="-285750">
              <a:buFont typeface="Wingdings" charset="2"/>
              <a:buChar char="Ø"/>
            </a:pPr>
            <a:r>
              <a:rPr lang="en-US" dirty="0" smtClean="0"/>
              <a:t>What can </a:t>
            </a:r>
            <a:r>
              <a:rPr lang="en-US" b="1" dirty="0" smtClean="0"/>
              <a:t>you</a:t>
            </a:r>
            <a:r>
              <a:rPr lang="en-US" dirty="0" smtClean="0"/>
              <a:t> do now? </a:t>
            </a:r>
            <a:endParaRPr lang="en-US" dirty="0"/>
          </a:p>
        </p:txBody>
      </p:sp>
      <p:sp>
        <p:nvSpPr>
          <p:cNvPr id="2" name="TextBox 1"/>
          <p:cNvSpPr txBox="1"/>
          <p:nvPr/>
        </p:nvSpPr>
        <p:spPr>
          <a:xfrm>
            <a:off x="838200" y="1524000"/>
            <a:ext cx="27182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Entrepreneurship</a:t>
            </a:r>
            <a:endParaRPr lang="en-US" dirty="0"/>
          </a:p>
        </p:txBody>
      </p:sp>
      <p:pic>
        <p:nvPicPr>
          <p:cNvPr id="3" name="Picture 2" descr="Screen Shot 2013-09-11 at 8.04.44 AM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81600" y="1981200"/>
            <a:ext cx="2427155" cy="2671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281621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Diagram 6"/>
          <p:cNvGraphicFramePr/>
          <p:nvPr>
            <p:extLst>
              <p:ext uri="{D42A27DB-BD31-4B8C-83A1-F6EECF244321}">
                <p14:modId xmlns:p14="http://schemas.microsoft.com/office/powerpoint/2010/main" val="1601287632"/>
              </p:ext>
            </p:extLst>
          </p:nvPr>
        </p:nvGraphicFramePr>
        <p:xfrm>
          <a:off x="0" y="1219200"/>
          <a:ext cx="9026877" cy="533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3" name="Picture 2" descr="Screen Shot 2013-09-05 at 1.43.00 PM.png"/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4739" y="3377880"/>
            <a:ext cx="910661" cy="965520"/>
          </a:xfrm>
          <a:prstGeom prst="rect">
            <a:avLst/>
          </a:prstGeom>
        </p:spPr>
      </p:pic>
      <p:pic>
        <p:nvPicPr>
          <p:cNvPr id="8" name="Picture 7" descr="michigan-wolverines.jpg"/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28800" y="3429000"/>
            <a:ext cx="965200" cy="723900"/>
          </a:xfrm>
          <a:prstGeom prst="rect">
            <a:avLst/>
          </a:prstGeom>
        </p:spPr>
      </p:pic>
      <p:pic>
        <p:nvPicPr>
          <p:cNvPr id="6" name="Picture 5" descr="Screen Shot 2013-09-05 at 1.44.59 PM.png"/>
          <p:cNvPicPr>
            <a:picLocks noChangeAspect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76600" y="3487084"/>
            <a:ext cx="1155171" cy="627716"/>
          </a:xfrm>
          <a:prstGeom prst="rect">
            <a:avLst/>
          </a:prstGeom>
        </p:spPr>
      </p:pic>
      <p:pic>
        <p:nvPicPr>
          <p:cNvPr id="9" name="Picture 8" descr="Unknown.jpeg"/>
          <p:cNvPicPr>
            <a:picLocks noChangeAspect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76800" y="3382533"/>
            <a:ext cx="914400" cy="914400"/>
          </a:xfrm>
          <a:prstGeom prst="rect">
            <a:avLst/>
          </a:prstGeom>
        </p:spPr>
      </p:pic>
      <p:pic>
        <p:nvPicPr>
          <p:cNvPr id="11" name="Picture 10" descr="Unknown-2.jpeg"/>
          <p:cNvPicPr>
            <a:picLocks noChangeAspect="1"/>
          </p:cNvPicPr>
          <p:nvPr/>
        </p:nvPicPr>
        <p:blipFill>
          <a:blip r:embed="rId1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33011" y="3677920"/>
            <a:ext cx="1082389" cy="288637"/>
          </a:xfrm>
          <a:prstGeom prst="rect">
            <a:avLst/>
          </a:prstGeom>
        </p:spPr>
      </p:pic>
      <p:sp>
        <p:nvSpPr>
          <p:cNvPr id="13" name="Right Arrow 12"/>
          <p:cNvSpPr/>
          <p:nvPr/>
        </p:nvSpPr>
        <p:spPr>
          <a:xfrm>
            <a:off x="1371600" y="3581400"/>
            <a:ext cx="381000" cy="533400"/>
          </a:xfrm>
          <a:prstGeom prst="rightArrow">
            <a:avLst/>
          </a:prstGeom>
          <a:solidFill>
            <a:schemeClr val="tx2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14" name="Right Arrow 13"/>
          <p:cNvSpPr/>
          <p:nvPr/>
        </p:nvSpPr>
        <p:spPr>
          <a:xfrm>
            <a:off x="2819400" y="3505200"/>
            <a:ext cx="381000" cy="533400"/>
          </a:xfrm>
          <a:prstGeom prst="rightArrow">
            <a:avLst/>
          </a:prstGeom>
          <a:solidFill>
            <a:schemeClr val="tx2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15" name="Right Arrow 14"/>
          <p:cNvSpPr/>
          <p:nvPr/>
        </p:nvSpPr>
        <p:spPr>
          <a:xfrm>
            <a:off x="4495800" y="3581400"/>
            <a:ext cx="381000" cy="533400"/>
          </a:xfrm>
          <a:prstGeom prst="rightArrow">
            <a:avLst/>
          </a:prstGeom>
          <a:solidFill>
            <a:schemeClr val="tx2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16" name="Right Arrow 15"/>
          <p:cNvSpPr/>
          <p:nvPr/>
        </p:nvSpPr>
        <p:spPr>
          <a:xfrm>
            <a:off x="5867400" y="3581400"/>
            <a:ext cx="381000" cy="533400"/>
          </a:xfrm>
          <a:prstGeom prst="rightArrow">
            <a:avLst/>
          </a:prstGeom>
          <a:solidFill>
            <a:schemeClr val="tx2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17" name="Right Arrow 16"/>
          <p:cNvSpPr/>
          <p:nvPr/>
        </p:nvSpPr>
        <p:spPr>
          <a:xfrm>
            <a:off x="7467600" y="3581400"/>
            <a:ext cx="381000" cy="533400"/>
          </a:xfrm>
          <a:prstGeom prst="rightArrow">
            <a:avLst/>
          </a:prstGeom>
          <a:solidFill>
            <a:schemeClr val="tx2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FF00"/>
              </a:solidFill>
            </a:endParaRPr>
          </a:p>
        </p:txBody>
      </p:sp>
      <p:pic>
        <p:nvPicPr>
          <p:cNvPr id="18" name="Picture 17" descr="Kirkland-Ellis-LLP-Logo_highres6.jpg"/>
          <p:cNvPicPr>
            <a:picLocks noChangeAspect="1"/>
          </p:cNvPicPr>
          <p:nvPr/>
        </p:nvPicPr>
        <p:blipFill rotWithShape="1">
          <a:blip r:embed="rId1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18077" b="-2"/>
          <a:stretch/>
        </p:blipFill>
        <p:spPr>
          <a:xfrm>
            <a:off x="6248400" y="3784808"/>
            <a:ext cx="1143000" cy="177592"/>
          </a:xfrm>
          <a:prstGeom prst="rect">
            <a:avLst/>
          </a:prstGeom>
        </p:spPr>
      </p:pic>
      <p:pic>
        <p:nvPicPr>
          <p:cNvPr id="19" name="Picture 18" descr="Kirkland-Ellis-LLP-Logo_highres6.jpg"/>
          <p:cNvPicPr>
            <a:picLocks noChangeAspect="1"/>
          </p:cNvPicPr>
          <p:nvPr/>
        </p:nvPicPr>
        <p:blipFill rotWithShape="1">
          <a:blip r:embed="rId1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248400" y="3634807"/>
            <a:ext cx="1066800" cy="159563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762000" y="1295400"/>
            <a:ext cx="5181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00099"/>
                </a:solidFill>
                <a:latin typeface="Candara"/>
                <a:cs typeface="Candara"/>
              </a:rPr>
              <a:t>But first my background</a:t>
            </a:r>
            <a:r>
              <a:rPr lang="en-US" dirty="0">
                <a:solidFill>
                  <a:srgbClr val="000099"/>
                </a:solidFill>
                <a:latin typeface="Candara"/>
                <a:cs typeface="Candara"/>
              </a:rPr>
              <a:t> </a:t>
            </a:r>
            <a:r>
              <a:rPr lang="en-US" dirty="0" smtClean="0">
                <a:solidFill>
                  <a:srgbClr val="000099"/>
                </a:solidFill>
                <a:latin typeface="Candara"/>
                <a:cs typeface="Candara"/>
              </a:rPr>
              <a:t>-- a road less taken. </a:t>
            </a:r>
            <a:endParaRPr lang="en-US" dirty="0">
              <a:solidFill>
                <a:srgbClr val="000099"/>
              </a:solidFill>
              <a:latin typeface="Candara"/>
              <a:cs typeface="Candara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14024" y="457200"/>
            <a:ext cx="7278517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>
                <a:latin typeface="Candara"/>
                <a:cs typeface="Candara"/>
              </a:rPr>
              <a:t>Entrepreneurship … </a:t>
            </a:r>
            <a:r>
              <a:rPr lang="en-US" sz="4000" i="1" dirty="0">
                <a:latin typeface="Candara"/>
                <a:cs typeface="Candara"/>
              </a:rPr>
              <a:t>an o</a:t>
            </a:r>
            <a:r>
              <a:rPr lang="en-US" sz="4000" i="1" dirty="0" smtClean="0">
                <a:latin typeface="Candara"/>
                <a:cs typeface="Candara"/>
              </a:rPr>
              <a:t>verview</a:t>
            </a:r>
            <a:endParaRPr lang="en-US" sz="4000" i="1" dirty="0">
              <a:latin typeface="Candara"/>
              <a:cs typeface="Candara"/>
            </a:endParaRPr>
          </a:p>
          <a:p>
            <a:endParaRPr lang="en-US" sz="4000" dirty="0">
              <a:latin typeface="Candara"/>
              <a:cs typeface="Candara"/>
            </a:endParaRPr>
          </a:p>
        </p:txBody>
      </p:sp>
    </p:spTree>
    <p:extLst>
      <p:ext uri="{BB962C8B-B14F-4D97-AF65-F5344CB8AC3E}">
        <p14:creationId xmlns:p14="http://schemas.microsoft.com/office/powerpoint/2010/main" val="315034026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2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7" grpId="0">
        <p:bldAsOne/>
      </p:bldGraphic>
      <p:bldP spid="13" grpId="0" animBg="1"/>
      <p:bldP spid="14" grpId="0" animBg="1"/>
      <p:bldP spid="15" grpId="0" animBg="1"/>
      <p:bldP spid="16" grpId="0" animBg="1"/>
      <p:bldP spid="1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half" idx="2"/>
          </p:nvPr>
        </p:nvSpPr>
        <p:spPr>
          <a:xfrm>
            <a:off x="533400" y="1447800"/>
            <a:ext cx="8153400" cy="609600"/>
          </a:xfrm>
        </p:spPr>
        <p:txBody>
          <a:bodyPr>
            <a:noAutofit/>
          </a:bodyPr>
          <a:lstStyle/>
          <a:p>
            <a:r>
              <a:rPr lang="en-US" sz="1200" b="0" u="sng" dirty="0" smtClean="0">
                <a:latin typeface="Candara"/>
                <a:cs typeface="Candara"/>
              </a:rPr>
              <a:t>American Heritage Dictionary: </a:t>
            </a:r>
          </a:p>
          <a:p>
            <a:r>
              <a:rPr lang="en-US" sz="1200" dirty="0" smtClean="0">
                <a:latin typeface="Candara"/>
                <a:cs typeface="Candara"/>
                <a:hlinkClick r:id="rId3"/>
              </a:rPr>
              <a:t>Entrepreneur</a:t>
            </a:r>
            <a:r>
              <a:rPr lang="en-US" sz="1200" dirty="0" smtClean="0">
                <a:latin typeface="Candara"/>
                <a:cs typeface="Candara"/>
              </a:rPr>
              <a:t>: </a:t>
            </a:r>
            <a:r>
              <a:rPr lang="en-US" sz="1200" i="1" dirty="0" smtClean="0">
                <a:latin typeface="Candara"/>
                <a:cs typeface="Candara"/>
              </a:rPr>
              <a:t>n. </a:t>
            </a:r>
            <a:r>
              <a:rPr lang="en-US" sz="1200" dirty="0" smtClean="0">
                <a:latin typeface="Candara"/>
                <a:cs typeface="Candara"/>
              </a:rPr>
              <a:t>A </a:t>
            </a:r>
            <a:r>
              <a:rPr lang="en-US" sz="1200" dirty="0">
                <a:latin typeface="Candara"/>
                <a:cs typeface="Candara"/>
              </a:rPr>
              <a:t>person </a:t>
            </a:r>
            <a:r>
              <a:rPr lang="en-US" sz="1200" dirty="0">
                <a:solidFill>
                  <a:srgbClr val="000099"/>
                </a:solidFill>
                <a:latin typeface="Candara"/>
                <a:cs typeface="Candara"/>
              </a:rPr>
              <a:t>who organizes, operates, and assumes the risk for a business </a:t>
            </a:r>
            <a:r>
              <a:rPr lang="en-US" sz="1200" dirty="0">
                <a:latin typeface="Candara"/>
                <a:cs typeface="Candara"/>
              </a:rPr>
              <a:t>venture</a:t>
            </a:r>
            <a:r>
              <a:rPr lang="en-US" sz="1200" dirty="0" smtClean="0">
                <a:latin typeface="Candara"/>
                <a:cs typeface="Candara"/>
              </a:rPr>
              <a:t>.</a:t>
            </a:r>
          </a:p>
        </p:txBody>
      </p:sp>
      <p:pic>
        <p:nvPicPr>
          <p:cNvPr id="2" name="Picture 1" descr="Screen Shot 2013-09-05 at 2.11.01 PM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05000" y="2514600"/>
            <a:ext cx="4711262" cy="33528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561624" y="429161"/>
            <a:ext cx="7304817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>
                <a:latin typeface="Candara"/>
                <a:cs typeface="Candara"/>
              </a:rPr>
              <a:t>Entrepreneurship … </a:t>
            </a:r>
            <a:r>
              <a:rPr lang="en-US" sz="4000" i="1" dirty="0">
                <a:latin typeface="Candara"/>
                <a:cs typeface="Candara"/>
              </a:rPr>
              <a:t>an </a:t>
            </a:r>
            <a:r>
              <a:rPr lang="en-US" sz="4000" i="1" dirty="0" smtClean="0">
                <a:latin typeface="Candara"/>
                <a:cs typeface="Candara"/>
              </a:rPr>
              <a:t>overview</a:t>
            </a:r>
            <a:endParaRPr lang="en-US" sz="4000" i="1" dirty="0">
              <a:latin typeface="Candara"/>
              <a:cs typeface="Candara"/>
            </a:endParaRPr>
          </a:p>
          <a:p>
            <a:endParaRPr lang="en-US" sz="4000" dirty="0">
              <a:latin typeface="Candara"/>
              <a:cs typeface="Candara"/>
            </a:endParaRPr>
          </a:p>
        </p:txBody>
      </p:sp>
    </p:spTree>
    <p:extLst>
      <p:ext uri="{BB962C8B-B14F-4D97-AF65-F5344CB8AC3E}">
        <p14:creationId xmlns:p14="http://schemas.microsoft.com/office/powerpoint/2010/main" val="393418706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152400" y="165100"/>
            <a:ext cx="9144000" cy="4321175"/>
          </a:xfrm>
        </p:spPr>
        <p:txBody>
          <a:bodyPr/>
          <a:lstStyle/>
          <a:p>
            <a:pPr algn="ctr"/>
            <a:r>
              <a:rPr lang="en-US" sz="8000" dirty="0" smtClean="0">
                <a:solidFill>
                  <a:srgbClr val="000000"/>
                </a:solidFill>
                <a:latin typeface="Candara"/>
                <a:cs typeface="Candara"/>
              </a:rPr>
              <a:t>BREAKOUT #1</a:t>
            </a:r>
            <a:endParaRPr lang="en-US" sz="8000" dirty="0">
              <a:solidFill>
                <a:srgbClr val="000000"/>
              </a:solidFill>
              <a:latin typeface="Candara"/>
              <a:cs typeface="Candara"/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187677" y="-1273175"/>
            <a:ext cx="8468323" cy="457199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8800" b="0" kern="1200" cap="all" spc="-8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sz="6800" dirty="0">
              <a:latin typeface="Cambria"/>
              <a:cs typeface="Cambria"/>
            </a:endParaRPr>
          </a:p>
        </p:txBody>
      </p:sp>
      <p:pic>
        <p:nvPicPr>
          <p:cNvPr id="5" name="Picture 4" descr="Unknown-2.jpe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05400" y="2819400"/>
            <a:ext cx="2196684" cy="1447800"/>
          </a:xfrm>
          <a:prstGeom prst="rect">
            <a:avLst/>
          </a:prstGeom>
        </p:spPr>
      </p:pic>
      <p:pic>
        <p:nvPicPr>
          <p:cNvPr id="7" name="Picture 6" descr="images.jpe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76400" y="2819400"/>
            <a:ext cx="3083626" cy="14478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3048000" y="5334000"/>
            <a:ext cx="29273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0000"/>
                </a:solidFill>
                <a:latin typeface="Candara"/>
                <a:cs typeface="Candara"/>
              </a:rPr>
              <a:t>Describe an </a:t>
            </a:r>
            <a:r>
              <a:rPr lang="en-US" b="1" i="1" dirty="0" smtClean="0">
                <a:solidFill>
                  <a:srgbClr val="000000"/>
                </a:solidFill>
                <a:latin typeface="Candara"/>
                <a:cs typeface="Candara"/>
              </a:rPr>
              <a:t>entrepreneur …</a:t>
            </a:r>
            <a:endParaRPr lang="en-US" dirty="0">
              <a:solidFill>
                <a:srgbClr val="000000"/>
              </a:solidFill>
              <a:latin typeface="Candara"/>
              <a:cs typeface="Candara"/>
            </a:endParaRPr>
          </a:p>
        </p:txBody>
      </p:sp>
    </p:spTree>
    <p:extLst>
      <p:ext uri="{BB962C8B-B14F-4D97-AF65-F5344CB8AC3E}">
        <p14:creationId xmlns:p14="http://schemas.microsoft.com/office/powerpoint/2010/main" val="85955989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creen Shot 2013-09-10 at 1.38.33 PM.pn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5800" y="2286000"/>
            <a:ext cx="3044449" cy="2908910"/>
          </a:xfrm>
          <a:prstGeom prst="rect">
            <a:avLst/>
          </a:prstGeom>
        </p:spPr>
      </p:pic>
      <p:pic>
        <p:nvPicPr>
          <p:cNvPr id="3" name="Picture 2" descr="Screen Shot 2013-09-10 at 1.37.50 PM.pn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91000" y="2514600"/>
            <a:ext cx="3352800" cy="2407139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228600" y="533400"/>
            <a:ext cx="7834809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dirty="0">
                <a:latin typeface="Candara"/>
                <a:cs typeface="Candara"/>
              </a:rPr>
              <a:t>Entrepreneurship … </a:t>
            </a:r>
            <a:r>
              <a:rPr lang="en-US" sz="4000" i="1" dirty="0" smtClean="0">
                <a:latin typeface="Candara"/>
                <a:cs typeface="Candara"/>
              </a:rPr>
              <a:t>word mapping</a:t>
            </a:r>
            <a:endParaRPr lang="en-US" sz="4000" i="1" dirty="0">
              <a:latin typeface="Candara"/>
              <a:cs typeface="Candara"/>
            </a:endParaRPr>
          </a:p>
        </p:txBody>
      </p:sp>
    </p:spTree>
    <p:extLst>
      <p:ext uri="{BB962C8B-B14F-4D97-AF65-F5344CB8AC3E}">
        <p14:creationId xmlns:p14="http://schemas.microsoft.com/office/powerpoint/2010/main" val="100608817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71800" y="5943600"/>
            <a:ext cx="4267200" cy="533400"/>
          </a:xfrm>
        </p:spPr>
        <p:txBody>
          <a:bodyPr>
            <a:normAutofit/>
          </a:bodyPr>
          <a:lstStyle/>
          <a:p>
            <a:pPr algn="ctr"/>
            <a:r>
              <a:rPr lang="en-US" sz="1400" dirty="0" smtClean="0">
                <a:latin typeface="Candara"/>
                <a:cs typeface="Candara"/>
                <a:hlinkClick r:id="rId3"/>
              </a:rPr>
              <a:t/>
            </a:r>
            <a:br>
              <a:rPr lang="en-US" sz="1400" dirty="0" smtClean="0">
                <a:latin typeface="Candara"/>
                <a:cs typeface="Candara"/>
                <a:hlinkClick r:id="rId3"/>
              </a:rPr>
            </a:br>
            <a:r>
              <a:rPr lang="en-US" sz="1400" dirty="0" smtClean="0">
                <a:latin typeface="Candara"/>
                <a:cs typeface="Candara"/>
                <a:hlinkClick r:id="rId3"/>
              </a:rPr>
              <a:t>The Men Who Built America</a:t>
            </a:r>
            <a:endParaRPr lang="en-US" sz="1400" dirty="0">
              <a:latin typeface="Candara"/>
              <a:cs typeface="Candara"/>
            </a:endParaRPr>
          </a:p>
        </p:txBody>
      </p:sp>
      <p:pic>
        <p:nvPicPr>
          <p:cNvPr id="3" name="Picture 2" descr="menwhobuilt.jp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76600" y="3429000"/>
            <a:ext cx="4114800" cy="2743200"/>
          </a:xfrm>
          <a:prstGeom prst="rect">
            <a:avLst/>
          </a:prstGeom>
        </p:spPr>
      </p:pic>
      <p:pic>
        <p:nvPicPr>
          <p:cNvPr id="4" name="Picture 3" descr="images-4.jpeg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1000" y="4724400"/>
            <a:ext cx="2819400" cy="1409700"/>
          </a:xfrm>
          <a:prstGeom prst="rect">
            <a:avLst/>
          </a:prstGeom>
        </p:spPr>
      </p:pic>
      <p:pic>
        <p:nvPicPr>
          <p:cNvPr id="6" name="Picture 5" descr="images-3.jpeg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5800" y="3429000"/>
            <a:ext cx="2514600" cy="1143000"/>
          </a:xfrm>
          <a:prstGeom prst="rect">
            <a:avLst/>
          </a:prstGeom>
        </p:spPr>
      </p:pic>
      <p:pic>
        <p:nvPicPr>
          <p:cNvPr id="7" name="Picture 6" descr="images-2.jpeg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57800" y="2362200"/>
            <a:ext cx="1990165" cy="990600"/>
          </a:xfrm>
          <a:prstGeom prst="rect">
            <a:avLst/>
          </a:prstGeom>
        </p:spPr>
      </p:pic>
      <p:pic>
        <p:nvPicPr>
          <p:cNvPr id="12" name="Picture 11" descr="images-1.jpeg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76600" y="2362200"/>
            <a:ext cx="1879600" cy="990600"/>
          </a:xfrm>
          <a:prstGeom prst="rect">
            <a:avLst/>
          </a:prstGeom>
        </p:spPr>
      </p:pic>
      <p:pic>
        <p:nvPicPr>
          <p:cNvPr id="17" name="Picture 16" descr="images.jpeg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19200" y="2362200"/>
            <a:ext cx="1955800" cy="9398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228600" y="533400"/>
            <a:ext cx="7996863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dirty="0">
                <a:latin typeface="Candara"/>
                <a:cs typeface="Candara"/>
              </a:rPr>
              <a:t>Entrepreneurship … </a:t>
            </a:r>
            <a:r>
              <a:rPr lang="en-US" sz="4000" i="1" dirty="0">
                <a:latin typeface="Candara"/>
                <a:cs typeface="Candara"/>
              </a:rPr>
              <a:t>our </a:t>
            </a:r>
            <a:r>
              <a:rPr lang="en-US" sz="4000" i="1" dirty="0" smtClean="0">
                <a:latin typeface="Candara"/>
                <a:cs typeface="Candara"/>
              </a:rPr>
              <a:t>foundation</a:t>
            </a:r>
            <a:endParaRPr lang="en-US" sz="4000" i="1" dirty="0">
              <a:latin typeface="Candara"/>
              <a:cs typeface="Candara"/>
            </a:endParaRPr>
          </a:p>
        </p:txBody>
      </p:sp>
      <p:pic>
        <p:nvPicPr>
          <p:cNvPr id="8" name="Picture 7" descr="Screen Shot 2013-09-11 at 8.06.13 AM.png"/>
          <p:cNvPicPr>
            <a:picLocks noChangeAspect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24000" y="1219200"/>
            <a:ext cx="1676400" cy="10377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162680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Unknown.jpe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57600" y="2057400"/>
            <a:ext cx="2667000" cy="1981200"/>
          </a:xfrm>
          <a:prstGeom prst="rect">
            <a:avLst/>
          </a:prstGeom>
        </p:spPr>
      </p:pic>
      <p:pic>
        <p:nvPicPr>
          <p:cNvPr id="5" name="Picture 4" descr="images.jpe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8199" y="2057400"/>
            <a:ext cx="2637693" cy="1981200"/>
          </a:xfrm>
          <a:prstGeom prst="rect">
            <a:avLst/>
          </a:prstGeom>
        </p:spPr>
      </p:pic>
      <p:pic>
        <p:nvPicPr>
          <p:cNvPr id="12" name="Picture 11" descr="branson2.jpg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5800" y="4419600"/>
            <a:ext cx="2775450" cy="205740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1189342" y="304800"/>
            <a:ext cx="5978582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>
                <a:latin typeface="Candara"/>
                <a:cs typeface="Candara"/>
              </a:rPr>
              <a:t>Entrepreneurship … </a:t>
            </a:r>
            <a:r>
              <a:rPr lang="en-US" sz="4000" i="1" dirty="0">
                <a:latin typeface="Candara"/>
                <a:cs typeface="Candara"/>
              </a:rPr>
              <a:t>t</a:t>
            </a:r>
            <a:r>
              <a:rPr lang="en-US" sz="4000" i="1" dirty="0" smtClean="0">
                <a:latin typeface="Candara"/>
                <a:cs typeface="Candara"/>
              </a:rPr>
              <a:t>oday</a:t>
            </a:r>
            <a:endParaRPr lang="en-US" sz="4000" i="1" dirty="0">
              <a:latin typeface="Candara"/>
              <a:cs typeface="Candara"/>
            </a:endParaRPr>
          </a:p>
          <a:p>
            <a:endParaRPr lang="en-US" sz="4000" dirty="0">
              <a:latin typeface="Candara"/>
              <a:cs typeface="Candara"/>
            </a:endParaRPr>
          </a:p>
        </p:txBody>
      </p:sp>
      <p:pic>
        <p:nvPicPr>
          <p:cNvPr id="3" name="Picture 2" descr="Screen Shot 2014-04-05 at 5.36.18 AM.png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57600" y="4419600"/>
            <a:ext cx="2743200" cy="2057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615778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Unknown.jpe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81600" y="2667000"/>
            <a:ext cx="2133600" cy="1419814"/>
          </a:xfrm>
          <a:prstGeom prst="rect">
            <a:avLst/>
          </a:prstGeom>
        </p:spPr>
      </p:pic>
      <p:pic>
        <p:nvPicPr>
          <p:cNvPr id="16" name="Picture 15" descr="Screen Shot 2013-09-07 at 8.55.20 AM.pn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95400" y="1828800"/>
            <a:ext cx="3668974" cy="2949156"/>
          </a:xfrm>
          <a:prstGeom prst="rect">
            <a:avLst/>
          </a:prstGeom>
        </p:spPr>
      </p:pic>
      <p:pic>
        <p:nvPicPr>
          <p:cNvPr id="12" name="Picture 11" descr="Screen Shot 2013-09-07 at 8.54.25 AM.png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95400" y="4267200"/>
            <a:ext cx="6477000" cy="2397906"/>
          </a:xfrm>
          <a:prstGeom prst="rect">
            <a:avLst/>
          </a:prstGeom>
        </p:spPr>
      </p:pic>
      <p:pic>
        <p:nvPicPr>
          <p:cNvPr id="17" name="Picture 16" descr="Screen Shot 2013-09-07 at 8.54.01 AM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62600" y="1981200"/>
            <a:ext cx="1363133" cy="53340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762000" y="228600"/>
            <a:ext cx="7079895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>
                <a:latin typeface="Candara"/>
                <a:cs typeface="Candara"/>
              </a:rPr>
              <a:t>Entrepreneurship</a:t>
            </a:r>
            <a:r>
              <a:rPr lang="en-US" sz="4000" dirty="0">
                <a:latin typeface="Candara"/>
                <a:cs typeface="Candara"/>
              </a:rPr>
              <a:t> … </a:t>
            </a:r>
            <a:r>
              <a:rPr lang="en-US" sz="4000" i="1" dirty="0" smtClean="0">
                <a:latin typeface="Candara"/>
                <a:cs typeface="Candara"/>
                <a:hlinkClick r:id="rId7"/>
              </a:rPr>
              <a:t>tomorrow</a:t>
            </a:r>
            <a:endParaRPr lang="en-US" sz="4000" i="1" dirty="0">
              <a:latin typeface="Candara"/>
              <a:cs typeface="Candara"/>
            </a:endParaRPr>
          </a:p>
          <a:p>
            <a:endParaRPr lang="en-US" sz="4000" dirty="0">
              <a:latin typeface="Candara"/>
              <a:cs typeface="Candara"/>
            </a:endParaRPr>
          </a:p>
        </p:txBody>
      </p:sp>
    </p:spTree>
    <p:extLst>
      <p:ext uri="{BB962C8B-B14F-4D97-AF65-F5344CB8AC3E}">
        <p14:creationId xmlns:p14="http://schemas.microsoft.com/office/powerpoint/2010/main" val="283147487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19330</TotalTime>
  <Words>220</Words>
  <Application>Microsoft Macintosh PowerPoint</Application>
  <PresentationFormat>On-screen Show (4:3)</PresentationFormat>
  <Paragraphs>81</Paragraphs>
  <Slides>18</Slides>
  <Notes>17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19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BREAKOUT #1</vt:lpstr>
      <vt:lpstr>PowerPoint Presentation</vt:lpstr>
      <vt:lpstr> The Men Who Built America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BREAKOUT #2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Youth Business Alliance (YBA) Guest Speaker, Jonathan Carson</dc:title>
  <dc:creator>Megan Polk</dc:creator>
  <cp:lastModifiedBy>Megan Polk</cp:lastModifiedBy>
  <cp:revision>28</cp:revision>
  <cp:lastPrinted>2015-02-18T19:35:24Z</cp:lastPrinted>
  <dcterms:created xsi:type="dcterms:W3CDTF">2015-01-29T22:24:14Z</dcterms:created>
  <dcterms:modified xsi:type="dcterms:W3CDTF">2015-03-03T21:45:53Z</dcterms:modified>
</cp:coreProperties>
</file>