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mp4"/>
  <Default Extension="m4v" ContentType="video/unknown"/>
  <Default Extension="jpeg" ContentType="image/jpeg"/>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6"/>
    <p:restoredTop sz="80249"/>
  </p:normalViewPr>
  <p:slideViewPr>
    <p:cSldViewPr>
      <p:cViewPr>
        <p:scale>
          <a:sx n="79" d="100"/>
          <a:sy n="79" d="100"/>
        </p:scale>
        <p:origin x="2384" y="3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6B6E4-22B4-CA4B-9EB6-F2B288FF0453}" type="datetimeFigureOut">
              <a:rPr lang="en-US" smtClean="0"/>
              <a:t>3/30/17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E4B70-46C7-A44D-855F-BC213AE1D24F}" type="slidenum">
              <a:rPr lang="en-US" smtClean="0"/>
              <a:t>‹#›</a:t>
            </a:fld>
            <a:endParaRPr lang="en-US" dirty="0"/>
          </a:p>
        </p:txBody>
      </p:sp>
    </p:spTree>
    <p:extLst>
      <p:ext uri="{BB962C8B-B14F-4D97-AF65-F5344CB8AC3E}">
        <p14:creationId xmlns:p14="http://schemas.microsoft.com/office/powerpoint/2010/main" val="1155485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1</a:t>
            </a:fld>
            <a:endParaRPr lang="en-US" dirty="0"/>
          </a:p>
        </p:txBody>
      </p:sp>
    </p:spTree>
    <p:extLst>
      <p:ext uri="{BB962C8B-B14F-4D97-AF65-F5344CB8AC3E}">
        <p14:creationId xmlns:p14="http://schemas.microsoft.com/office/powerpoint/2010/main" val="59697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REINVENTION</a:t>
            </a:r>
            <a:r>
              <a:rPr lang="en-US" sz="1200" kern="1200" baseline="0" dirty="0" smtClean="0">
                <a:solidFill>
                  <a:schemeClr val="tx1"/>
                </a:solidFill>
                <a:effectLst/>
                <a:latin typeface="+mn-lt"/>
                <a:ea typeface="+mn-ea"/>
                <a:cs typeface="+mn-cs"/>
              </a:rPr>
              <a:t>– life give opps to reinvent what we aren't happy w/.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NOT SETTLING-  it’s easier to believe the challenges life has dealt are challenges you have to live w/.</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YOUR LIFE WILL BE DIFF– where you are today is not where you will be tomorrow. </a:t>
            </a:r>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11</a:t>
            </a:fld>
            <a:endParaRPr lang="en-US" dirty="0"/>
          </a:p>
        </p:txBody>
      </p:sp>
    </p:spTree>
    <p:extLst>
      <p:ext uri="{BB962C8B-B14F-4D97-AF65-F5344CB8AC3E}">
        <p14:creationId xmlns:p14="http://schemas.microsoft.com/office/powerpoint/2010/main" val="142161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…of what’s going on around you. Look for those open doors.</a:t>
            </a:r>
            <a:r>
              <a:rPr lang="en-US" dirty="0" smtClean="0">
                <a:effectLst/>
              </a:rPr>
              <a:t> </a:t>
            </a:r>
          </a:p>
          <a:p>
            <a:endParaRPr lang="en-US" dirty="0" smtClean="0"/>
          </a:p>
          <a:p>
            <a:r>
              <a:rPr lang="en-US" dirty="0" smtClean="0"/>
              <a:t>Pay attention to the people in your orbit, no matter where they</a:t>
            </a:r>
            <a:r>
              <a:rPr lang="en-US" baseline="0" dirty="0" smtClean="0"/>
              <a:t> are</a:t>
            </a:r>
            <a:r>
              <a:rPr lang="en-US" dirty="0" smtClean="0"/>
              <a:t>. Don't</a:t>
            </a:r>
            <a:r>
              <a:rPr lang="en-US" baseline="0" dirty="0" smtClean="0"/>
              <a:t> burn bridges. Everyone matters. </a:t>
            </a:r>
          </a:p>
          <a:p>
            <a:endParaRPr lang="en-US" baseline="0" dirty="0" smtClean="0"/>
          </a:p>
          <a:p>
            <a:r>
              <a:rPr lang="en-US" baseline="0" dirty="0" smtClean="0"/>
              <a:t>You never know. </a:t>
            </a:r>
            <a:r>
              <a:rPr lang="en-US" dirty="0" smtClean="0"/>
              <a:t>You’d be surprised where people and opportunities can lead you.</a:t>
            </a:r>
          </a:p>
          <a:p>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12</a:t>
            </a:fld>
            <a:endParaRPr lang="en-US" dirty="0"/>
          </a:p>
        </p:txBody>
      </p:sp>
    </p:spTree>
    <p:extLst>
      <p:ext uri="{BB962C8B-B14F-4D97-AF65-F5344CB8AC3E}">
        <p14:creationId xmlns:p14="http://schemas.microsoft.com/office/powerpoint/2010/main" val="459505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you and everyone</a:t>
            </a:r>
            <a:r>
              <a:rPr lang="en-US" baseline="0" dirty="0" smtClean="0"/>
              <a:t> in your life.</a:t>
            </a:r>
          </a:p>
          <a:p>
            <a:endParaRPr lang="en-US" dirty="0" smtClean="0"/>
          </a:p>
          <a:p>
            <a:r>
              <a:rPr lang="en-US" dirty="0" smtClean="0"/>
              <a:t>Mute your phone/ Mute your laptop</a:t>
            </a:r>
            <a:r>
              <a:rPr lang="en-US" baseline="0" dirty="0" smtClean="0"/>
              <a:t>/ </a:t>
            </a:r>
            <a:r>
              <a:rPr lang="en-US" dirty="0" smtClean="0"/>
              <a:t>Sit by yourself for five or ten minutes a day.</a:t>
            </a:r>
          </a:p>
          <a:p>
            <a:endParaRPr lang="en-US" dirty="0" smtClean="0"/>
          </a:p>
          <a:p>
            <a:r>
              <a:rPr lang="en-US" dirty="0" smtClean="0"/>
              <a:t>Sit with someone you care for without touching your phone. Look them in the eye and just be with them. </a:t>
            </a:r>
          </a:p>
          <a:p>
            <a:endParaRPr lang="en-US" dirty="0" smtClean="0"/>
          </a:p>
          <a:p>
            <a:r>
              <a:rPr lang="en-US" dirty="0" smtClean="0"/>
              <a:t>The feeling will astound you.</a:t>
            </a:r>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13</a:t>
            </a:fld>
            <a:endParaRPr lang="en-US" dirty="0"/>
          </a:p>
        </p:txBody>
      </p:sp>
    </p:spTree>
    <p:extLst>
      <p:ext uri="{BB962C8B-B14F-4D97-AF65-F5344CB8AC3E}">
        <p14:creationId xmlns:p14="http://schemas.microsoft.com/office/powerpoint/2010/main" val="867940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Isn’t this the foundation of life? Love.</a:t>
            </a:r>
          </a:p>
          <a:p>
            <a:endParaRPr lang="en-US" dirty="0" smtClean="0"/>
          </a:p>
          <a:p>
            <a:r>
              <a:rPr lang="en-US" dirty="0" smtClean="0"/>
              <a:t>How many ppl in this room don’t like hugs?</a:t>
            </a:r>
          </a:p>
          <a:p>
            <a:endParaRPr lang="en-US" dirty="0" smtClean="0"/>
          </a:p>
          <a:p>
            <a:r>
              <a:rPr lang="en-US" dirty="0" smtClean="0"/>
              <a:t>Free Hugs story</a:t>
            </a:r>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14</a:t>
            </a:fld>
            <a:endParaRPr lang="en-US" dirty="0"/>
          </a:p>
        </p:txBody>
      </p:sp>
    </p:spTree>
    <p:extLst>
      <p:ext uri="{BB962C8B-B14F-4D97-AF65-F5344CB8AC3E}">
        <p14:creationId xmlns:p14="http://schemas.microsoft.com/office/powerpoint/2010/main" val="1466415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easier to be kind than to not be. Take an extra second and smile at someone today. Pick up something that someone dropped on the floor. Wait for someone at the</a:t>
            </a:r>
            <a:r>
              <a:rPr lang="en-US" baseline="0" dirty="0" smtClean="0"/>
              <a:t> door and h</a:t>
            </a:r>
            <a:r>
              <a:rPr lang="en-US" dirty="0" smtClean="0"/>
              <a:t>old it</a:t>
            </a:r>
            <a:r>
              <a:rPr lang="en-US" baseline="0" dirty="0" smtClean="0"/>
              <a:t> </a:t>
            </a:r>
            <a:r>
              <a:rPr lang="en-US" dirty="0" smtClean="0"/>
              <a:t>open. </a:t>
            </a:r>
          </a:p>
          <a:p>
            <a:endParaRPr lang="en-US" dirty="0" smtClean="0"/>
          </a:p>
          <a:p>
            <a:r>
              <a:rPr lang="en-US" dirty="0" smtClean="0"/>
              <a:t>It's the little things that make the biggest diff.</a:t>
            </a:r>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15</a:t>
            </a:fld>
            <a:endParaRPr lang="en-US" dirty="0"/>
          </a:p>
        </p:txBody>
      </p:sp>
    </p:spTree>
    <p:extLst>
      <p:ext uri="{BB962C8B-B14F-4D97-AF65-F5344CB8AC3E}">
        <p14:creationId xmlns:p14="http://schemas.microsoft.com/office/powerpoint/2010/main" val="1161742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No one else is in control of your life.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When you leave here today I’d like you take some time, tonight, tomorrow, this week, whenever to think about your own capability.  The fact that you are in this room, a part of this program, already speaks volumes.</a:t>
            </a:r>
          </a:p>
        </p:txBody>
      </p:sp>
      <p:sp>
        <p:nvSpPr>
          <p:cNvPr id="4" name="Slide Number Placeholder 3"/>
          <p:cNvSpPr>
            <a:spLocks noGrp="1"/>
          </p:cNvSpPr>
          <p:nvPr>
            <p:ph type="sldNum" sz="quarter" idx="10"/>
          </p:nvPr>
        </p:nvSpPr>
        <p:spPr/>
        <p:txBody>
          <a:bodyPr/>
          <a:lstStyle/>
          <a:p>
            <a:fld id="{74EE4B70-46C7-A44D-855F-BC213AE1D24F}" type="slidenum">
              <a:rPr lang="en-US" smtClean="0"/>
              <a:t>16</a:t>
            </a:fld>
            <a:endParaRPr lang="en-US" dirty="0"/>
          </a:p>
        </p:txBody>
      </p:sp>
    </p:spTree>
    <p:extLst>
      <p:ext uri="{BB962C8B-B14F-4D97-AF65-F5344CB8AC3E}">
        <p14:creationId xmlns:p14="http://schemas.microsoft.com/office/powerpoint/2010/main" val="1348643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 not anyone special.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 a Midwestern girl who came from divorce, had an absentee father, started and stopped too many schools to count.</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hile my upbringing made it difficult to even consider how I’d ever get out of the cycle of it all</a:t>
            </a:r>
            <a:r>
              <a:rPr lang="en-US" sz="1200" kern="1200" baseline="0" dirty="0" smtClean="0">
                <a:solidFill>
                  <a:schemeClr val="tx1"/>
                </a:solidFill>
                <a:effectLst/>
                <a:latin typeface="+mn-lt"/>
                <a:ea typeface="+mn-ea"/>
                <a:cs typeface="+mn-cs"/>
              </a:rPr>
              <a:t> - I</a:t>
            </a:r>
            <a:r>
              <a:rPr lang="en-US" sz="1200" kern="1200" dirty="0" smtClean="0">
                <a:solidFill>
                  <a:schemeClr val="tx1"/>
                </a:solidFill>
                <a:effectLst/>
                <a:latin typeface="+mn-lt"/>
                <a:ea typeface="+mn-ea"/>
                <a:cs typeface="+mn-cs"/>
              </a:rPr>
              <a:t>t didn’t impede me from creating the life I wanted, which was a lif</a:t>
            </a:r>
            <a:r>
              <a:rPr lang="en-US" dirty="0" smtClean="0"/>
              <a:t>e </a:t>
            </a:r>
            <a:r>
              <a:rPr lang="en-US" sz="1200" kern="1200" dirty="0" smtClean="0">
                <a:solidFill>
                  <a:schemeClr val="tx1"/>
                </a:solidFill>
                <a:effectLst/>
                <a:latin typeface="+mn-lt"/>
                <a:ea typeface="+mn-ea"/>
                <a:cs typeface="+mn-cs"/>
              </a:rPr>
              <a:t>of joy.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EE4B70-46C7-A44D-855F-BC213AE1D24F}" type="slidenum">
              <a:rPr lang="en-US" smtClean="0"/>
              <a:t>17</a:t>
            </a:fld>
            <a:endParaRPr lang="en-US" dirty="0"/>
          </a:p>
        </p:txBody>
      </p:sp>
    </p:spTree>
    <p:extLst>
      <p:ext uri="{BB962C8B-B14F-4D97-AF65-F5344CB8AC3E}">
        <p14:creationId xmlns:p14="http://schemas.microsoft.com/office/powerpoint/2010/main" val="1954674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These are transformational experiences. How did it feel? Did you surprise yourself?</a:t>
            </a:r>
          </a:p>
          <a:p>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2</a:t>
            </a:fld>
            <a:endParaRPr lang="en-US" dirty="0"/>
          </a:p>
        </p:txBody>
      </p:sp>
    </p:spTree>
    <p:extLst>
      <p:ext uri="{BB962C8B-B14F-4D97-AF65-F5344CB8AC3E}">
        <p14:creationId xmlns:p14="http://schemas.microsoft.com/office/powerpoint/2010/main" val="556464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daughters</a:t>
            </a:r>
            <a:r>
              <a:rPr lang="en-US" baseline="0" dirty="0" smtClean="0"/>
              <a:t>- My decisions affect theirs. Big ticket items:</a:t>
            </a:r>
          </a:p>
          <a:p>
            <a:r>
              <a:rPr lang="en-US" baseline="0" dirty="0" smtClean="0"/>
              <a:t>School/College &gt; Marriage/Divorce &gt; Childbirth/Family &gt; Career</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Am I daunted? Have I been daunted? YES</a:t>
            </a:r>
          </a:p>
          <a:p>
            <a:r>
              <a:rPr lang="en-US" baseline="0" dirty="0" smtClean="0"/>
              <a:t>Does it stop me from doing and living? NOT AT ALL</a:t>
            </a:r>
          </a:p>
          <a:p>
            <a:endParaRPr lang="en-US" baseline="0" dirty="0" smtClean="0"/>
          </a:p>
          <a:p>
            <a:r>
              <a:rPr lang="en-US" b="0" baseline="0" dirty="0" smtClean="0"/>
              <a:t>Your </a:t>
            </a:r>
            <a:r>
              <a:rPr lang="en-US" baseline="0" dirty="0" smtClean="0"/>
              <a:t>entire life is at your feet. Will you make Decisions based on capability? Or, based on limitations? </a:t>
            </a:r>
          </a:p>
        </p:txBody>
      </p:sp>
      <p:sp>
        <p:nvSpPr>
          <p:cNvPr id="4" name="Slide Number Placeholder 3"/>
          <p:cNvSpPr>
            <a:spLocks noGrp="1"/>
          </p:cNvSpPr>
          <p:nvPr>
            <p:ph type="sldNum" sz="quarter" idx="10"/>
          </p:nvPr>
        </p:nvSpPr>
        <p:spPr/>
        <p:txBody>
          <a:bodyPr/>
          <a:lstStyle/>
          <a:p>
            <a:fld id="{74EE4B70-46C7-A44D-855F-BC213AE1D24F}" type="slidenum">
              <a:rPr lang="en-US" smtClean="0"/>
              <a:t>4</a:t>
            </a:fld>
            <a:endParaRPr lang="en-US" dirty="0"/>
          </a:p>
        </p:txBody>
      </p:sp>
    </p:spTree>
    <p:extLst>
      <p:ext uri="{BB962C8B-B14F-4D97-AF65-F5344CB8AC3E}">
        <p14:creationId xmlns:p14="http://schemas.microsoft.com/office/powerpoint/2010/main" val="225286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public billboards</a:t>
            </a:r>
            <a:r>
              <a:rPr lang="en-US" baseline="0" dirty="0" smtClean="0"/>
              <a:t> tell the world </a:t>
            </a:r>
            <a:r>
              <a:rPr lang="en-US" dirty="0" smtClean="0"/>
              <a:t>who were are. But is this it?</a:t>
            </a:r>
          </a:p>
          <a:p>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5</a:t>
            </a:fld>
            <a:endParaRPr lang="en-US" dirty="0"/>
          </a:p>
        </p:txBody>
      </p:sp>
    </p:spTree>
    <p:extLst>
      <p:ext uri="{BB962C8B-B14F-4D97-AF65-F5344CB8AC3E}">
        <p14:creationId xmlns:p14="http://schemas.microsoft.com/office/powerpoint/2010/main" val="1410046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mtClean="0"/>
              <a:t>Would you prefer to be introduced by our public billboard</a:t>
            </a:r>
            <a:r>
              <a:rPr lang="is-IS" baseline="0" smtClean="0"/>
              <a:t> bio or with a statement about who you really are?</a:t>
            </a:r>
          </a:p>
          <a:p>
            <a:endParaRPr lang="is-IS" baseline="0" smtClean="0"/>
          </a:p>
          <a:p>
            <a:r>
              <a:rPr lang="is-IS" baseline="0" smtClean="0"/>
              <a:t>I encourage you to think about how you would introduce yourself, friends or family.</a:t>
            </a:r>
            <a:endParaRPr lang="en-US" dirty="0" smtClean="0"/>
          </a:p>
          <a:p>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6</a:t>
            </a:fld>
            <a:endParaRPr lang="en-US" dirty="0"/>
          </a:p>
        </p:txBody>
      </p:sp>
    </p:spTree>
    <p:extLst>
      <p:ext uri="{BB962C8B-B14F-4D97-AF65-F5344CB8AC3E}">
        <p14:creationId xmlns:p14="http://schemas.microsoft.com/office/powerpoint/2010/main" val="1035771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Continuously</a:t>
            </a:r>
            <a:r>
              <a:rPr lang="en-US" sz="1200" kern="1200" baseline="0" dirty="0" smtClean="0">
                <a:solidFill>
                  <a:schemeClr val="tx1"/>
                </a:solidFill>
                <a:latin typeface="+mn-lt"/>
                <a:ea typeface="+mn-ea"/>
                <a:cs typeface="+mn-cs"/>
              </a:rPr>
              <a:t> starting over..never staying down</a:t>
            </a:r>
          </a:p>
          <a:p>
            <a:r>
              <a:rPr lang="en-US" sz="1200" kern="1200" baseline="0" dirty="0" smtClean="0">
                <a:solidFill>
                  <a:schemeClr val="tx1"/>
                </a:solidFill>
                <a:latin typeface="+mn-lt"/>
                <a:ea typeface="+mn-ea"/>
                <a:cs typeface="+mn-cs"/>
              </a:rPr>
              <a:t>Perseverance, yes. Capability, For Sure.</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7</a:t>
            </a:fld>
            <a:endParaRPr lang="en-US" dirty="0"/>
          </a:p>
        </p:txBody>
      </p:sp>
    </p:spTree>
    <p:extLst>
      <p:ext uri="{BB962C8B-B14F-4D97-AF65-F5344CB8AC3E}">
        <p14:creationId xmlns:p14="http://schemas.microsoft.com/office/powerpoint/2010/main" val="674851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8</a:t>
            </a:fld>
            <a:endParaRPr lang="en-US" dirty="0"/>
          </a:p>
        </p:txBody>
      </p:sp>
    </p:spTree>
    <p:extLst>
      <p:ext uri="{BB962C8B-B14F-4D97-AF65-F5344CB8AC3E}">
        <p14:creationId xmlns:p14="http://schemas.microsoft.com/office/powerpoint/2010/main" val="118621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love my job. Never</a:t>
            </a:r>
            <a:r>
              <a:rPr lang="en-US" baseline="0" dirty="0" smtClean="0"/>
              <a:t> trained for it. Saw an open door and threw myself into it.</a:t>
            </a:r>
            <a:endParaRPr lang="en-US" dirty="0" smtClean="0"/>
          </a:p>
          <a:p>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9</a:t>
            </a:fld>
            <a:endParaRPr lang="en-US" dirty="0"/>
          </a:p>
        </p:txBody>
      </p:sp>
    </p:spTree>
    <p:extLst>
      <p:ext uri="{BB962C8B-B14F-4D97-AF65-F5344CB8AC3E}">
        <p14:creationId xmlns:p14="http://schemas.microsoft.com/office/powerpoint/2010/main" val="810180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smtClean="0">
                <a:latin typeface="Helvetica Neue Light"/>
                <a:cs typeface="Helvetica Neue Light"/>
              </a:rPr>
              <a:t>not good enough, don’t have enough money, too young, too old, don’t know how, not healthy, blah, blah, blah</a:t>
            </a:r>
            <a:endParaRPr lang="en-US" dirty="0" smtClean="0">
              <a:latin typeface="Helvetica Neue Light"/>
              <a:cs typeface="Helvetica Neue 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kern="1200" dirty="0" smtClean="0">
              <a:solidFill>
                <a:schemeClr val="tx1"/>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rPr>
              <a:t>Here's the thing about the scary</a:t>
            </a:r>
            <a:r>
              <a:rPr lang="en-US" kern="1200" baseline="0" dirty="0" smtClean="0">
                <a:solidFill>
                  <a:schemeClr val="tx1"/>
                </a:solidFill>
                <a:effectLst/>
              </a:rPr>
              <a:t> stuff:</a:t>
            </a:r>
          </a:p>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effectLst/>
              </a:rPr>
              <a:t>Failure - Move</a:t>
            </a:r>
            <a:r>
              <a:rPr lang="en-US" kern="1200" baseline="0" dirty="0" smtClean="0">
                <a:solidFill>
                  <a:schemeClr val="tx1"/>
                </a:solidFill>
                <a:effectLst/>
              </a:rPr>
              <a:t> </a:t>
            </a:r>
            <a:r>
              <a:rPr lang="en-US" dirty="0" smtClean="0"/>
              <a:t>to Arizona was a </a:t>
            </a:r>
            <a:r>
              <a:rPr lang="en-US" baseline="0" dirty="0" smtClean="0"/>
              <a:t>big fail. Motivated me to get it together.</a:t>
            </a:r>
            <a:endParaRPr lang="en-US" kern="1200" dirty="0" smtClean="0">
              <a:solidFill>
                <a:schemeClr val="tx1"/>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Taking a chance - Left restaurant industry for a </a:t>
            </a:r>
            <a:r>
              <a:rPr lang="en-US" baseline="0" dirty="0" smtClean="0"/>
              <a:t>Corp Career with no former exp or knowledge.</a:t>
            </a:r>
            <a:endParaRPr lang="en-US" kern="1200" dirty="0" smtClean="0">
              <a:solidFill>
                <a:schemeClr val="tx1"/>
              </a:solidFill>
              <a:effectLst/>
            </a:endParaRPr>
          </a:p>
          <a:p>
            <a:pPr marR="0" lvl="0" algn="l" defTabSz="457200" rtl="0" eaLnBrk="1" fontAlgn="auto" latinLnBrk="0" hangingPunct="1">
              <a:lnSpc>
                <a:spcPct val="100000"/>
              </a:lnSpc>
              <a:spcBef>
                <a:spcPts val="0"/>
              </a:spcBef>
              <a:spcAft>
                <a:spcPts val="0"/>
              </a:spcAft>
              <a:buClrTx/>
              <a:buSzTx/>
              <a:tabLst/>
              <a:defRPr/>
            </a:pPr>
            <a:r>
              <a:rPr lang="en-US" kern="1200" dirty="0" smtClean="0">
                <a:solidFill>
                  <a:schemeClr val="tx1"/>
                </a:solidFill>
                <a:effectLst/>
              </a:rPr>
              <a:t>Limitations - Misperceived</a:t>
            </a:r>
            <a:r>
              <a:rPr lang="en-US" kern="1200" baseline="0" dirty="0" smtClean="0">
                <a:solidFill>
                  <a:schemeClr val="tx1"/>
                </a:solidFill>
                <a:effectLst/>
              </a:rPr>
              <a:t> Limitations. </a:t>
            </a:r>
            <a:r>
              <a:rPr lang="en-US" kern="1200" dirty="0" smtClean="0">
                <a:solidFill>
                  <a:schemeClr val="tx1"/>
                </a:solidFill>
                <a:effectLst/>
              </a:rPr>
              <a:t>Never being</a:t>
            </a:r>
            <a:r>
              <a:rPr lang="en-US" kern="1200" baseline="0" dirty="0" smtClean="0">
                <a:solidFill>
                  <a:schemeClr val="tx1"/>
                </a:solidFill>
                <a:effectLst/>
              </a:rPr>
              <a:t> active to a Marathon</a:t>
            </a:r>
            <a:endParaRPr lang="en-US" kern="1200" dirty="0" smtClean="0">
              <a:solidFill>
                <a:schemeClr val="tx1"/>
              </a:solidFill>
              <a:effectLst/>
            </a:endParaRPr>
          </a:p>
          <a:p>
            <a:endParaRPr lang="en-US" baseline="0" dirty="0" smtClean="0"/>
          </a:p>
          <a:p>
            <a:r>
              <a:rPr lang="en-US" sz="1800" b="1" u="sng" dirty="0" smtClean="0"/>
              <a:t>THE SCARY</a:t>
            </a:r>
            <a:r>
              <a:rPr lang="en-US" sz="1800" b="1" u="sng" baseline="0" dirty="0" smtClean="0"/>
              <a:t> STUFF OPENS DOORS TO LIFE YOU MAY NOT HAVE NOTICED OTHERWISE. </a:t>
            </a:r>
            <a:endParaRPr lang="en-US" sz="1800" b="1" u="sng" dirty="0" smtClean="0"/>
          </a:p>
          <a:p>
            <a:endParaRPr lang="en-US" dirty="0"/>
          </a:p>
        </p:txBody>
      </p:sp>
      <p:sp>
        <p:nvSpPr>
          <p:cNvPr id="4" name="Slide Number Placeholder 3"/>
          <p:cNvSpPr>
            <a:spLocks noGrp="1"/>
          </p:cNvSpPr>
          <p:nvPr>
            <p:ph type="sldNum" sz="quarter" idx="10"/>
          </p:nvPr>
        </p:nvSpPr>
        <p:spPr/>
        <p:txBody>
          <a:bodyPr/>
          <a:lstStyle/>
          <a:p>
            <a:fld id="{74EE4B70-46C7-A44D-855F-BC213AE1D24F}" type="slidenum">
              <a:rPr lang="en-US" smtClean="0"/>
              <a:t>10</a:t>
            </a:fld>
            <a:endParaRPr lang="en-US" dirty="0"/>
          </a:p>
        </p:txBody>
      </p:sp>
    </p:spTree>
    <p:extLst>
      <p:ext uri="{BB962C8B-B14F-4D97-AF65-F5344CB8AC3E}">
        <p14:creationId xmlns:p14="http://schemas.microsoft.com/office/powerpoint/2010/main" val="7945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76600" y="4140200"/>
            <a:ext cx="5257800" cy="711200"/>
          </a:xfrm>
        </p:spPr>
        <p:txBody>
          <a:bodyPr/>
          <a:lstStyle>
            <a:lvl1pPr algn="r">
              <a:defRPr sz="4000">
                <a:effectLst/>
              </a:defRPr>
            </a:lvl1pPr>
          </a:lstStyle>
          <a:p>
            <a:r>
              <a:rPr lang="en-US" dirty="0" smtClean="0"/>
              <a:t>Click to edit title</a:t>
            </a:r>
            <a:endParaRPr lang="en-US" dirty="0"/>
          </a:p>
        </p:txBody>
      </p:sp>
      <p:sp>
        <p:nvSpPr>
          <p:cNvPr id="3" name="Subtitle 2"/>
          <p:cNvSpPr>
            <a:spLocks noGrp="1"/>
          </p:cNvSpPr>
          <p:nvPr>
            <p:ph type="subTitle" idx="1"/>
          </p:nvPr>
        </p:nvSpPr>
        <p:spPr>
          <a:xfrm>
            <a:off x="3276600" y="4851400"/>
            <a:ext cx="5257800" cy="1219200"/>
          </a:xfrm>
        </p:spPr>
        <p:txBody>
          <a:bodyPr/>
          <a:lstStyle>
            <a:lvl1pPr marL="0" indent="0" algn="r">
              <a:buNone/>
              <a:defRPr>
                <a:solidFill>
                  <a:schemeClr val="tx1">
                    <a:lumMod val="85000"/>
                    <a:lumOff val="15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1396999"/>
            <a:ext cx="2057400" cy="4729164"/>
          </a:xfrm>
        </p:spPr>
        <p:txBody>
          <a:bodyPr vert="eaVert"/>
          <a:lstStyle/>
          <a:p>
            <a:r>
              <a:rPr lang="en-US" dirty="0" smtClean="0"/>
              <a:t>Click to edit title style</a:t>
            </a:r>
            <a:endParaRPr lang="en-US" dirty="0"/>
          </a:p>
        </p:txBody>
      </p:sp>
      <p:sp>
        <p:nvSpPr>
          <p:cNvPr id="3" name="Vertical Text Placeholder 2"/>
          <p:cNvSpPr>
            <a:spLocks noGrp="1"/>
          </p:cNvSpPr>
          <p:nvPr>
            <p:ph type="body" orient="vert" idx="1"/>
          </p:nvPr>
        </p:nvSpPr>
        <p:spPr>
          <a:xfrm>
            <a:off x="457200" y="1396999"/>
            <a:ext cx="6019800" cy="47291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1"/>
            <a:ext cx="7772400" cy="1362075"/>
          </a:xfrm>
        </p:spPr>
        <p:txBody>
          <a:bodyPr anchor="t"/>
          <a:lstStyle>
            <a:lvl1pPr algn="l">
              <a:defRPr sz="3200" b="1" cap="all"/>
            </a:lvl1pPr>
          </a:lstStyle>
          <a:p>
            <a:r>
              <a:rPr lang="en-US" dirty="0" smtClean="0"/>
              <a:t>Click to edit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Content Placeholder 2"/>
          <p:cNvSpPr>
            <a:spLocks noGrp="1"/>
          </p:cNvSpPr>
          <p:nvPr>
            <p:ph sz="half" idx="1"/>
          </p:nvPr>
        </p:nvSpPr>
        <p:spPr>
          <a:xfrm>
            <a:off x="457200" y="1295401"/>
            <a:ext cx="4038600" cy="4830764"/>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95401"/>
            <a:ext cx="4038600" cy="4830764"/>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3/30/17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 style</a:t>
            </a:r>
            <a:endParaRPr lang="en-US" dirty="0"/>
          </a:p>
        </p:txBody>
      </p:sp>
      <p:sp>
        <p:nvSpPr>
          <p:cNvPr id="3" name="Text Placeholder 2"/>
          <p:cNvSpPr>
            <a:spLocks noGrp="1"/>
          </p:cNvSpPr>
          <p:nvPr>
            <p:ph type="body" idx="1"/>
          </p:nvPr>
        </p:nvSpPr>
        <p:spPr>
          <a:xfrm>
            <a:off x="457200" y="11938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905000"/>
            <a:ext cx="4040188"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1938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905000"/>
            <a:ext cx="4041775"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3/30/17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3/30/17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09220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092201"/>
            <a:ext cx="5111750" cy="5033964"/>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2311401"/>
            <a:ext cx="3008313" cy="38147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193799"/>
            <a:ext cx="5486400" cy="3533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7800"/>
            <a:ext cx="8229600" cy="812801"/>
          </a:xfrm>
          <a:prstGeom prst="rect">
            <a:avLst/>
          </a:prstGeom>
        </p:spPr>
        <p:txBody>
          <a:bodyPr vert="horz" lIns="91440" tIns="45720" rIns="91440" bIns="45720" rtlCol="0" anchor="ctr">
            <a:noAutofit/>
          </a:bodyPr>
          <a:lstStyle/>
          <a:p>
            <a:r>
              <a:rPr lang="en-US" dirty="0" smtClean="0"/>
              <a:t>Click to edit title style</a:t>
            </a:r>
            <a:endParaRPr lang="en-US" dirty="0"/>
          </a:p>
        </p:txBody>
      </p:sp>
      <p:sp>
        <p:nvSpPr>
          <p:cNvPr id="3" name="Text Placeholder 2"/>
          <p:cNvSpPr>
            <a:spLocks noGrp="1"/>
          </p:cNvSpPr>
          <p:nvPr>
            <p:ph type="body" idx="1"/>
          </p:nvPr>
        </p:nvSpPr>
        <p:spPr>
          <a:xfrm>
            <a:off x="457200" y="1295401"/>
            <a:ext cx="8229600" cy="48307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3/30/17</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lang="en-US" sz="3600" kern="1200" dirty="0">
          <a:gradFill flip="none" rotWithShape="1">
            <a:gsLst>
              <a:gs pos="0">
                <a:srgbClr val="26588D"/>
              </a:gs>
              <a:gs pos="100000">
                <a:srgbClr val="4197C6"/>
              </a:gs>
            </a:gsLst>
            <a:lin ang="16200000" scaled="1"/>
            <a:tileRect/>
          </a:gradFill>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9" Type="http://schemas.openxmlformats.org/officeDocument/2006/relationships/image" Target="../media/image8.tiff"/><Relationship Id="rId20" Type="http://schemas.openxmlformats.org/officeDocument/2006/relationships/image" Target="../media/image19.tiff"/><Relationship Id="rId21" Type="http://schemas.openxmlformats.org/officeDocument/2006/relationships/image" Target="../media/image20.png"/><Relationship Id="rId22" Type="http://schemas.openxmlformats.org/officeDocument/2006/relationships/image" Target="../media/image21.jpeg"/><Relationship Id="rId23" Type="http://schemas.openxmlformats.org/officeDocument/2006/relationships/image" Target="../media/image22.jpeg"/><Relationship Id="rId24" Type="http://schemas.openxmlformats.org/officeDocument/2006/relationships/image" Target="../media/image23.jpeg"/><Relationship Id="rId25" Type="http://schemas.openxmlformats.org/officeDocument/2006/relationships/image" Target="../media/image24.jpeg"/><Relationship Id="rId26" Type="http://schemas.openxmlformats.org/officeDocument/2006/relationships/image" Target="../media/image25.jpeg"/><Relationship Id="rId27" Type="http://schemas.openxmlformats.org/officeDocument/2006/relationships/image" Target="../media/image26.jpeg"/><Relationship Id="rId10" Type="http://schemas.openxmlformats.org/officeDocument/2006/relationships/image" Target="../media/image9.tiff"/><Relationship Id="rId11" Type="http://schemas.openxmlformats.org/officeDocument/2006/relationships/image" Target="../media/image10.tiff"/><Relationship Id="rId12" Type="http://schemas.openxmlformats.org/officeDocument/2006/relationships/image" Target="../media/image11.tiff"/><Relationship Id="rId13" Type="http://schemas.openxmlformats.org/officeDocument/2006/relationships/image" Target="../media/image12.tiff"/><Relationship Id="rId14" Type="http://schemas.openxmlformats.org/officeDocument/2006/relationships/image" Target="../media/image13.tiff"/><Relationship Id="rId15" Type="http://schemas.openxmlformats.org/officeDocument/2006/relationships/image" Target="../media/image14.tiff"/><Relationship Id="rId16" Type="http://schemas.openxmlformats.org/officeDocument/2006/relationships/image" Target="../media/image15.tiff"/><Relationship Id="rId17" Type="http://schemas.openxmlformats.org/officeDocument/2006/relationships/image" Target="../media/image16.tiff"/><Relationship Id="rId18" Type="http://schemas.openxmlformats.org/officeDocument/2006/relationships/image" Target="../media/image17.tiff"/><Relationship Id="rId19" Type="http://schemas.openxmlformats.org/officeDocument/2006/relationships/image" Target="../media/image18.png"/><Relationship Id="rId1" Type="http://schemas.microsoft.com/office/2007/relationships/media" Target="../media/media2.m4v"/><Relationship Id="rId2" Type="http://schemas.openxmlformats.org/officeDocument/2006/relationships/video" Target="../media/media2.m4v"/><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4140200"/>
            <a:ext cx="7391400" cy="711200"/>
          </a:xfrm>
        </p:spPr>
        <p:txBody>
          <a:bodyPr/>
          <a:lstStyle/>
          <a:p>
            <a:r>
              <a:rPr lang="en-PH" sz="3000" dirty="0" smtClean="0">
                <a:solidFill>
                  <a:srgbClr val="0070C0"/>
                </a:solidFill>
              </a:rPr>
              <a:t>The Life You Create. </a:t>
            </a:r>
            <a:r>
              <a:rPr lang="en-PH" sz="3000" i="1" dirty="0" smtClean="0">
                <a:solidFill>
                  <a:srgbClr val="0070C0"/>
                </a:solidFill>
              </a:rPr>
              <a:t>You</a:t>
            </a:r>
            <a:r>
              <a:rPr lang="en-PH" sz="3000" dirty="0" smtClean="0">
                <a:solidFill>
                  <a:srgbClr val="0070C0"/>
                </a:solidFill>
              </a:rPr>
              <a:t> Create.</a:t>
            </a:r>
            <a:endParaRPr lang="en-PH" sz="3000" dirty="0">
              <a:solidFill>
                <a:srgbClr val="0070C0"/>
              </a:solidFill>
            </a:endParaRPr>
          </a:p>
        </p:txBody>
      </p:sp>
      <p:sp>
        <p:nvSpPr>
          <p:cNvPr id="3" name="Subtitle 2"/>
          <p:cNvSpPr>
            <a:spLocks noGrp="1"/>
          </p:cNvSpPr>
          <p:nvPr>
            <p:ph type="subTitle" idx="1"/>
          </p:nvPr>
        </p:nvSpPr>
        <p:spPr>
          <a:xfrm>
            <a:off x="3429000" y="4851400"/>
            <a:ext cx="5257800" cy="1778000"/>
          </a:xfrm>
        </p:spPr>
        <p:txBody>
          <a:bodyPr>
            <a:normAutofit fontScale="92500"/>
          </a:bodyPr>
          <a:lstStyle/>
          <a:p>
            <a:pPr algn="l">
              <a:lnSpc>
                <a:spcPct val="120000"/>
              </a:lnSpc>
              <a:spcAft>
                <a:spcPts val="600"/>
              </a:spcAft>
            </a:pPr>
            <a:r>
              <a:rPr lang="en-US" dirty="0">
                <a:solidFill>
                  <a:srgbClr val="0070C0"/>
                </a:solidFill>
                <a:latin typeface="Helvetica Neue Light"/>
                <a:cs typeface="Helvetica Neue Light"/>
              </a:rPr>
              <a:t>Prepared by a woman who </a:t>
            </a:r>
            <a:r>
              <a:rPr lang="en-US" dirty="0" smtClean="0">
                <a:solidFill>
                  <a:srgbClr val="0070C0"/>
                </a:solidFill>
                <a:latin typeface="Helvetica Neue Light"/>
                <a:cs typeface="Helvetica Neue Light"/>
              </a:rPr>
              <a:t>changed </a:t>
            </a:r>
            <a:r>
              <a:rPr lang="en-US" dirty="0">
                <a:solidFill>
                  <a:srgbClr val="0070C0"/>
                </a:solidFill>
                <a:latin typeface="Helvetica Neue Light"/>
                <a:cs typeface="Helvetica Neue Light"/>
              </a:rPr>
              <a:t>her life </a:t>
            </a:r>
            <a:r>
              <a:rPr lang="en-US" dirty="0" smtClean="0">
                <a:solidFill>
                  <a:srgbClr val="0070C0"/>
                </a:solidFill>
                <a:latin typeface="Helvetica Neue Light"/>
                <a:cs typeface="Helvetica Neue Light"/>
              </a:rPr>
              <a:t>once - promptly </a:t>
            </a:r>
            <a:r>
              <a:rPr lang="en-US" dirty="0">
                <a:solidFill>
                  <a:srgbClr val="0070C0"/>
                </a:solidFill>
                <a:latin typeface="Helvetica Neue Light"/>
                <a:cs typeface="Helvetica Neue Light"/>
              </a:rPr>
              <a:t>did it </a:t>
            </a:r>
            <a:r>
              <a:rPr lang="en-US" dirty="0" smtClean="0">
                <a:solidFill>
                  <a:srgbClr val="0070C0"/>
                </a:solidFill>
                <a:latin typeface="Helvetica Neue Light"/>
                <a:cs typeface="Helvetica Neue Light"/>
              </a:rPr>
              <a:t>again - and </a:t>
            </a:r>
            <a:r>
              <a:rPr lang="en-US" dirty="0">
                <a:solidFill>
                  <a:srgbClr val="0070C0"/>
                </a:solidFill>
                <a:latin typeface="Helvetica Neue Light"/>
                <a:cs typeface="Helvetica Neue Light"/>
              </a:rPr>
              <a:t>then </a:t>
            </a:r>
            <a:r>
              <a:rPr lang="en-US" dirty="0" smtClean="0">
                <a:solidFill>
                  <a:srgbClr val="0070C0"/>
                </a:solidFill>
                <a:latin typeface="Helvetica Neue Light"/>
                <a:cs typeface="Helvetica Neue Light"/>
              </a:rPr>
              <a:t>yet again. Realizing, along </a:t>
            </a:r>
            <a:r>
              <a:rPr lang="en-US" dirty="0">
                <a:solidFill>
                  <a:srgbClr val="0070C0"/>
                </a:solidFill>
                <a:latin typeface="Helvetica Neue Light"/>
                <a:cs typeface="Helvetica Neue Light"/>
              </a:rPr>
              <a:t>the </a:t>
            </a:r>
            <a:r>
              <a:rPr lang="en-US" dirty="0" smtClean="0">
                <a:solidFill>
                  <a:srgbClr val="0070C0"/>
                </a:solidFill>
                <a:latin typeface="Helvetica Neue Light"/>
                <a:cs typeface="Helvetica Neue Light"/>
              </a:rPr>
              <a:t>way, </a:t>
            </a:r>
            <a:r>
              <a:rPr lang="en-US" dirty="0">
                <a:solidFill>
                  <a:srgbClr val="0070C0"/>
                </a:solidFill>
                <a:latin typeface="Helvetica Neue Light"/>
                <a:cs typeface="Helvetica Neue Light"/>
              </a:rPr>
              <a:t>she was capable of </a:t>
            </a:r>
            <a:r>
              <a:rPr lang="en-US" dirty="0" smtClean="0">
                <a:solidFill>
                  <a:srgbClr val="0070C0"/>
                </a:solidFill>
                <a:latin typeface="Helvetica Neue Light"/>
                <a:cs typeface="Helvetica Neue Light"/>
              </a:rPr>
              <a:t>doing anything</a:t>
            </a:r>
            <a:r>
              <a:rPr lang="en-US" dirty="0">
                <a:solidFill>
                  <a:srgbClr val="0070C0"/>
                </a:solidFill>
                <a:latin typeface="Helvetica Neue Light"/>
                <a:cs typeface="Helvetica Neue Light"/>
              </a:rPr>
              <a:t>.</a:t>
            </a:r>
          </a:p>
        </p:txBody>
      </p:sp>
      <p:sp>
        <p:nvSpPr>
          <p:cNvPr id="4" name="TextBox 3"/>
          <p:cNvSpPr txBox="1"/>
          <p:nvPr/>
        </p:nvSpPr>
        <p:spPr>
          <a:xfrm>
            <a:off x="228600" y="228600"/>
            <a:ext cx="1236236" cy="369332"/>
          </a:xfrm>
          <a:prstGeom prst="rect">
            <a:avLst/>
          </a:prstGeom>
          <a:noFill/>
        </p:spPr>
        <p:txBody>
          <a:bodyPr wrap="none" rtlCol="0">
            <a:spAutoFit/>
          </a:bodyPr>
          <a:lstStyle/>
          <a:p>
            <a:r>
              <a:rPr lang="en-US" b="1" dirty="0" smtClean="0">
                <a:solidFill>
                  <a:srgbClr val="0070C0"/>
                </a:solidFill>
                <a:latin typeface="Helvetica Neue" charset="0"/>
                <a:ea typeface="Helvetica Neue" charset="0"/>
                <a:cs typeface="Helvetica Neue" charset="0"/>
              </a:rPr>
              <a:t>YBA 2017</a:t>
            </a:r>
            <a:endParaRPr lang="en-US" b="1" dirty="0">
              <a:solidFill>
                <a:srgbClr val="0070C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838087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1085518"/>
            <a:ext cx="3581400" cy="3216043"/>
          </a:xfrm>
          <a:prstGeom prst="rect">
            <a:avLst/>
          </a:prstGeom>
        </p:spPr>
      </p:pic>
      <p:sp>
        <p:nvSpPr>
          <p:cNvPr id="3" name="Content Placeholder 2"/>
          <p:cNvSpPr>
            <a:spLocks noGrp="1"/>
          </p:cNvSpPr>
          <p:nvPr>
            <p:ph idx="1"/>
          </p:nvPr>
        </p:nvSpPr>
        <p:spPr>
          <a:xfrm>
            <a:off x="1066800" y="1295401"/>
            <a:ext cx="7620000" cy="4830764"/>
          </a:xfrm>
        </p:spPr>
        <p:txBody>
          <a:bodyPr>
            <a:normAutofit lnSpcReduction="10000"/>
          </a:bodyPr>
          <a:lstStyle/>
          <a:p>
            <a:pPr marL="457200" indent="-457200">
              <a:buFont typeface="+mj-lt"/>
              <a:buAutoNum type="arabicPeriod"/>
            </a:pPr>
            <a:endParaRPr lang="en-US" sz="2800" dirty="0" smtClean="0">
              <a:solidFill>
                <a:schemeClr val="tx2">
                  <a:lumMod val="75000"/>
                  <a:lumOff val="25000"/>
                </a:schemeClr>
              </a:solidFill>
              <a:latin typeface="Helvetica Neue Light"/>
              <a:cs typeface="Helvetica Neue Light"/>
            </a:endParaRPr>
          </a:p>
          <a:p>
            <a:pPr marL="457200" indent="-457200">
              <a:buFont typeface="+mj-lt"/>
              <a:buAutoNum type="arabicPeriod"/>
            </a:pPr>
            <a:r>
              <a:rPr lang="en-US" sz="2800" dirty="0" smtClean="0">
                <a:solidFill>
                  <a:schemeClr val="tx2">
                    <a:lumMod val="75000"/>
                    <a:lumOff val="25000"/>
                  </a:schemeClr>
                </a:solidFill>
                <a:latin typeface="Helvetica Neue Light"/>
                <a:cs typeface="Helvetica Neue Light"/>
              </a:rPr>
              <a:t>Failure</a:t>
            </a:r>
          </a:p>
          <a:p>
            <a:pPr marL="457200" indent="-457200">
              <a:buFont typeface="+mj-lt"/>
              <a:buAutoNum type="arabicPeriod"/>
            </a:pPr>
            <a:r>
              <a:rPr lang="en-US" sz="2800" dirty="0" smtClean="0">
                <a:solidFill>
                  <a:schemeClr val="tx2">
                    <a:lumMod val="75000"/>
                    <a:lumOff val="25000"/>
                  </a:schemeClr>
                </a:solidFill>
                <a:latin typeface="Helvetica Neue Light"/>
                <a:cs typeface="Helvetica Neue Light"/>
              </a:rPr>
              <a:t>Taking a Chance</a:t>
            </a:r>
          </a:p>
          <a:p>
            <a:pPr marL="457200" indent="-457200">
              <a:buFont typeface="+mj-lt"/>
              <a:buAutoNum type="arabicPeriod"/>
            </a:pPr>
            <a:r>
              <a:rPr lang="en-US" sz="2800" dirty="0" smtClean="0">
                <a:solidFill>
                  <a:schemeClr val="tx2">
                    <a:lumMod val="75000"/>
                    <a:lumOff val="25000"/>
                  </a:schemeClr>
                </a:solidFill>
                <a:latin typeface="Helvetica Neue Light"/>
                <a:cs typeface="Helvetica Neue Light"/>
              </a:rPr>
              <a:t>Our Limitations</a:t>
            </a:r>
          </a:p>
          <a:p>
            <a:pPr marL="457200" indent="-457200">
              <a:buFont typeface="+mj-lt"/>
              <a:buAutoNum type="arabicPeriod"/>
            </a:pPr>
            <a:endParaRPr lang="en-US" sz="2800" dirty="0">
              <a:solidFill>
                <a:schemeClr val="tx2">
                  <a:lumMod val="75000"/>
                  <a:lumOff val="25000"/>
                </a:schemeClr>
              </a:solidFill>
              <a:latin typeface="Helvetica Neue Light"/>
              <a:cs typeface="Helvetica Neue Light"/>
            </a:endParaRPr>
          </a:p>
          <a:p>
            <a:pPr marL="457200" indent="-457200">
              <a:buFont typeface="+mj-lt"/>
              <a:buAutoNum type="arabicPeriod"/>
            </a:pPr>
            <a:endParaRPr lang="en-US" sz="2800" dirty="0" smtClean="0">
              <a:solidFill>
                <a:schemeClr val="tx2">
                  <a:lumMod val="75000"/>
                  <a:lumOff val="25000"/>
                </a:schemeClr>
              </a:solidFill>
              <a:latin typeface="Helvetica Neue Light"/>
              <a:cs typeface="Helvetica Neue Light"/>
            </a:endParaRPr>
          </a:p>
          <a:p>
            <a:r>
              <a:rPr lang="en-US" sz="2800" b="1" i="1" dirty="0" smtClean="0">
                <a:solidFill>
                  <a:schemeClr val="tx2">
                    <a:lumMod val="75000"/>
                    <a:lumOff val="25000"/>
                  </a:schemeClr>
                </a:solidFill>
                <a:latin typeface="Helvetica Neue Light"/>
                <a:cs typeface="Helvetica Neue Light"/>
              </a:rPr>
              <a:t>Failure is Good For You.</a:t>
            </a:r>
          </a:p>
          <a:p>
            <a:r>
              <a:rPr lang="en-US" sz="2800" b="1" i="1" dirty="0" smtClean="0">
                <a:solidFill>
                  <a:schemeClr val="tx2">
                    <a:lumMod val="75000"/>
                    <a:lumOff val="25000"/>
                  </a:schemeClr>
                </a:solidFill>
                <a:latin typeface="Helvetica Neue Light"/>
                <a:cs typeface="Helvetica Neue Light"/>
              </a:rPr>
              <a:t>Taking Chances Can Be Positively Life changing.</a:t>
            </a:r>
          </a:p>
          <a:p>
            <a:r>
              <a:rPr lang="en-US" sz="2800" b="1" i="1" dirty="0" smtClean="0">
                <a:solidFill>
                  <a:schemeClr val="tx2">
                    <a:lumMod val="75000"/>
                    <a:lumOff val="25000"/>
                  </a:schemeClr>
                </a:solidFill>
                <a:latin typeface="Helvetica Neue Light"/>
                <a:cs typeface="Helvetica Neue Light"/>
              </a:rPr>
              <a:t>Limitations are Misperceived.</a:t>
            </a:r>
          </a:p>
          <a:p>
            <a:pPr marL="457200" indent="-457200">
              <a:buFont typeface="+mj-lt"/>
              <a:buAutoNum type="arabicPeriod"/>
            </a:pPr>
            <a:endParaRPr lang="en-US" sz="2800" i="1" dirty="0">
              <a:solidFill>
                <a:schemeClr val="tx2">
                  <a:lumMod val="75000"/>
                  <a:lumOff val="25000"/>
                </a:schemeClr>
              </a:solidFill>
              <a:latin typeface="Helvetica Neue Light"/>
              <a:cs typeface="Helvetica Neue Light"/>
            </a:endParaRPr>
          </a:p>
        </p:txBody>
      </p:sp>
      <p:sp>
        <p:nvSpPr>
          <p:cNvPr id="4" name="Rectangle 3"/>
          <p:cNvSpPr/>
          <p:nvPr/>
        </p:nvSpPr>
        <p:spPr>
          <a:xfrm>
            <a:off x="1066800" y="533400"/>
            <a:ext cx="7467600" cy="584775"/>
          </a:xfrm>
          <a:prstGeom prst="rect">
            <a:avLst/>
          </a:prstGeom>
        </p:spPr>
        <p:txBody>
          <a:bodyPr wrap="square">
            <a:spAutoFit/>
          </a:bodyPr>
          <a:lstStyle/>
          <a:p>
            <a:r>
              <a:rPr lang="en-US" sz="3200" b="1" dirty="0">
                <a:solidFill>
                  <a:srgbClr val="0070C0"/>
                </a:solidFill>
                <a:latin typeface="Arial Black" charset="0"/>
                <a:ea typeface="Arial Black" charset="0"/>
                <a:cs typeface="Arial Black" charset="0"/>
              </a:rPr>
              <a:t>Let’s Agree on the Scary Stuff</a:t>
            </a:r>
          </a:p>
        </p:txBody>
      </p:sp>
    </p:spTree>
    <p:extLst>
      <p:ext uri="{BB962C8B-B14F-4D97-AF65-F5344CB8AC3E}">
        <p14:creationId xmlns:p14="http://schemas.microsoft.com/office/powerpoint/2010/main" val="142604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812801"/>
          </a:xfrm>
        </p:spPr>
        <p:txBody>
          <a:bodyPr/>
          <a:lstStyle/>
          <a:p>
            <a:r>
              <a:rPr lang="en-US" sz="3200" b="1" dirty="0" smtClean="0">
                <a:solidFill>
                  <a:srgbClr val="0070C0"/>
                </a:solidFill>
                <a:latin typeface="Arial Black" charset="0"/>
                <a:ea typeface="Arial Black" charset="0"/>
                <a:cs typeface="Arial Black" charset="0"/>
              </a:rPr>
              <a:t>Where I’ve Netted With My Life</a:t>
            </a:r>
            <a:endParaRPr lang="en-US" sz="3200" b="1" dirty="0">
              <a:solidFill>
                <a:srgbClr val="0070C0"/>
              </a:solidFill>
              <a:latin typeface="Arial Black" charset="0"/>
              <a:ea typeface="Arial Black" charset="0"/>
              <a:cs typeface="Arial Black" charset="0"/>
            </a:endParaRPr>
          </a:p>
        </p:txBody>
      </p:sp>
      <p:sp>
        <p:nvSpPr>
          <p:cNvPr id="3" name="Content Placeholder 2"/>
          <p:cNvSpPr>
            <a:spLocks noGrp="1"/>
          </p:cNvSpPr>
          <p:nvPr>
            <p:ph idx="1"/>
          </p:nvPr>
        </p:nvSpPr>
        <p:spPr>
          <a:xfrm>
            <a:off x="914400" y="1295401"/>
            <a:ext cx="7772400" cy="4830764"/>
          </a:xfrm>
        </p:spPr>
        <p:txBody>
          <a:bodyPr>
            <a:normAutofit/>
          </a:bodyPr>
          <a:lstStyle/>
          <a:p>
            <a:pPr>
              <a:spcAft>
                <a:spcPts val="600"/>
              </a:spcAft>
            </a:pPr>
            <a:r>
              <a:rPr lang="en-US" sz="2800" dirty="0" smtClean="0">
                <a:solidFill>
                  <a:srgbClr val="0070C0"/>
                </a:solidFill>
                <a:latin typeface="Helvetica Neue" charset="0"/>
                <a:ea typeface="Helvetica Neue" charset="0"/>
                <a:cs typeface="Helvetica Neue" charset="0"/>
              </a:rPr>
              <a:t>Reinvention</a:t>
            </a:r>
          </a:p>
          <a:p>
            <a:pPr marL="0" indent="0">
              <a:spcAft>
                <a:spcPts val="600"/>
              </a:spcAft>
              <a:buNone/>
            </a:pPr>
            <a:r>
              <a:rPr lang="en-US" sz="2800" b="1" i="1" dirty="0">
                <a:solidFill>
                  <a:srgbClr val="0070C0"/>
                </a:solidFill>
                <a:latin typeface="Helvetica Neue" charset="0"/>
                <a:ea typeface="Helvetica Neue" charset="0"/>
                <a:cs typeface="Helvetica Neue" charset="0"/>
              </a:rPr>
              <a:t>Every day you're given a chance to do something different</a:t>
            </a:r>
            <a:r>
              <a:rPr lang="en-US" sz="2800" b="1" i="1" dirty="0" smtClean="0">
                <a:solidFill>
                  <a:srgbClr val="0070C0"/>
                </a:solidFill>
                <a:latin typeface="Helvetica Neue" charset="0"/>
                <a:ea typeface="Helvetica Neue" charset="0"/>
                <a:cs typeface="Helvetica Neue" charset="0"/>
              </a:rPr>
              <a:t>.</a:t>
            </a:r>
            <a:endParaRPr lang="en-US" sz="2800" b="1" dirty="0">
              <a:solidFill>
                <a:srgbClr val="0070C0"/>
              </a:solidFill>
              <a:latin typeface="Helvetica Neue" charset="0"/>
              <a:ea typeface="Helvetica Neue" charset="0"/>
              <a:cs typeface="Helvetica Neue" charset="0"/>
            </a:endParaRPr>
          </a:p>
          <a:p>
            <a:pPr>
              <a:spcAft>
                <a:spcPts val="600"/>
              </a:spcAft>
            </a:pPr>
            <a:r>
              <a:rPr lang="en-US" sz="2800" dirty="0" smtClean="0">
                <a:solidFill>
                  <a:srgbClr val="0070C0"/>
                </a:solidFill>
                <a:latin typeface="Helvetica Neue" charset="0"/>
                <a:ea typeface="Helvetica Neue" charset="0"/>
                <a:cs typeface="Helvetica Neue" charset="0"/>
              </a:rPr>
              <a:t>Not settling</a:t>
            </a:r>
          </a:p>
          <a:p>
            <a:pPr marL="0" indent="0">
              <a:spcAft>
                <a:spcPts val="600"/>
              </a:spcAft>
              <a:buNone/>
            </a:pPr>
            <a:r>
              <a:rPr lang="en-US" sz="2800" b="1" i="1" dirty="0">
                <a:solidFill>
                  <a:srgbClr val="0070C0"/>
                </a:solidFill>
                <a:latin typeface="Helvetica Neue" charset="0"/>
                <a:ea typeface="Helvetica Neue" charset="0"/>
                <a:cs typeface="Helvetica Neue" charset="0"/>
              </a:rPr>
              <a:t>Life is too short to settle for anything less than 100% happiness. </a:t>
            </a:r>
            <a:endParaRPr lang="en-US" sz="2800" b="1" dirty="0">
              <a:solidFill>
                <a:srgbClr val="0070C0"/>
              </a:solidFill>
              <a:latin typeface="Helvetica Neue" charset="0"/>
              <a:ea typeface="Helvetica Neue" charset="0"/>
              <a:cs typeface="Helvetica Neue" charset="0"/>
            </a:endParaRPr>
          </a:p>
          <a:p>
            <a:pPr>
              <a:spcAft>
                <a:spcPts val="600"/>
              </a:spcAft>
            </a:pPr>
            <a:r>
              <a:rPr lang="en-US" sz="2800" dirty="0" smtClean="0">
                <a:solidFill>
                  <a:srgbClr val="0070C0"/>
                </a:solidFill>
                <a:latin typeface="Helvetica Neue" charset="0"/>
                <a:ea typeface="Helvetica Neue" charset="0"/>
                <a:cs typeface="Helvetica Neue" charset="0"/>
              </a:rPr>
              <a:t>Life </a:t>
            </a:r>
            <a:r>
              <a:rPr lang="en-US" sz="2800" dirty="0">
                <a:solidFill>
                  <a:srgbClr val="0070C0"/>
                </a:solidFill>
                <a:latin typeface="Helvetica Neue" charset="0"/>
                <a:ea typeface="Helvetica Neue" charset="0"/>
                <a:cs typeface="Helvetica Neue" charset="0"/>
              </a:rPr>
              <a:t>will be different</a:t>
            </a:r>
          </a:p>
          <a:p>
            <a:pPr marL="0" indent="0">
              <a:buNone/>
            </a:pPr>
            <a:r>
              <a:rPr lang="en-US" sz="2800" b="1" i="1" dirty="0">
                <a:solidFill>
                  <a:srgbClr val="0070C0"/>
                </a:solidFill>
                <a:latin typeface="Helvetica Neue" charset="0"/>
                <a:ea typeface="Helvetica Neue" charset="0"/>
                <a:cs typeface="Helvetica Neue" charset="0"/>
              </a:rPr>
              <a:t>Embrace it. Don't fight it. Change </a:t>
            </a:r>
            <a:r>
              <a:rPr lang="en-US" sz="2800" b="1" i="1" dirty="0" smtClean="0">
                <a:solidFill>
                  <a:srgbClr val="0070C0"/>
                </a:solidFill>
                <a:latin typeface="Helvetica Neue" charset="0"/>
                <a:ea typeface="Helvetica Neue" charset="0"/>
                <a:cs typeface="Helvetica Neue" charset="0"/>
              </a:rPr>
              <a:t>will happen</a:t>
            </a:r>
            <a:r>
              <a:rPr lang="en-US" sz="2800" b="1" i="1" dirty="0">
                <a:solidFill>
                  <a:srgbClr val="0070C0"/>
                </a:solidFill>
                <a:latin typeface="Helvetica Neue" charset="0"/>
                <a:ea typeface="Helvetica Neue" charset="0"/>
                <a:cs typeface="Helvetica Neue" charset="0"/>
              </a:rPr>
              <a:t>.</a:t>
            </a:r>
            <a:endParaRPr lang="en-US" sz="2800" b="1" dirty="0">
              <a:solidFill>
                <a:srgbClr val="0070C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79412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7800"/>
            <a:ext cx="7620000" cy="812801"/>
          </a:xfrm>
        </p:spPr>
        <p:txBody>
          <a:bodyPr/>
          <a:lstStyle/>
          <a:p>
            <a:r>
              <a:rPr lang="en-US" sz="3200" b="1" dirty="0" smtClean="0">
                <a:solidFill>
                  <a:srgbClr val="0070C0"/>
                </a:solidFill>
                <a:latin typeface="Arial Black" charset="0"/>
                <a:ea typeface="Arial Black" charset="0"/>
                <a:cs typeface="Arial Black" charset="0"/>
              </a:rPr>
              <a:t>Guide Posts For Your Roadmap</a:t>
            </a:r>
            <a:endParaRPr lang="en-US" sz="3200" b="1" dirty="0">
              <a:solidFill>
                <a:srgbClr val="0070C0"/>
              </a:solidFill>
              <a:latin typeface="Arial Black" charset="0"/>
              <a:ea typeface="Arial Black" charset="0"/>
              <a:cs typeface="Arial Black" charset="0"/>
            </a:endParaRPr>
          </a:p>
        </p:txBody>
      </p:sp>
      <p:sp>
        <p:nvSpPr>
          <p:cNvPr id="3" name="Content Placeholder 2"/>
          <p:cNvSpPr>
            <a:spLocks noGrp="1"/>
          </p:cNvSpPr>
          <p:nvPr>
            <p:ph idx="1"/>
          </p:nvPr>
        </p:nvSpPr>
        <p:spPr>
          <a:xfrm>
            <a:off x="1295400" y="1295401"/>
            <a:ext cx="7391400" cy="4830764"/>
          </a:xfrm>
        </p:spPr>
        <p:txBody>
          <a:bodyPr/>
          <a:lstStyle/>
          <a:p>
            <a:pPr marL="0" indent="0">
              <a:buNone/>
            </a:pPr>
            <a:endParaRPr lang="en-US" dirty="0" smtClean="0"/>
          </a:p>
          <a:p>
            <a:pPr marL="0" indent="0">
              <a:buNone/>
            </a:pPr>
            <a:endParaRPr lang="en-US" dirty="0"/>
          </a:p>
          <a:p>
            <a:pPr marL="0" indent="0">
              <a:buNone/>
            </a:pPr>
            <a:r>
              <a:rPr lang="en-US" sz="9600" b="1" dirty="0" smtClean="0">
                <a:solidFill>
                  <a:srgbClr val="FF0000"/>
                </a:solidFill>
                <a:latin typeface="Helvetica Neue" charset="0"/>
                <a:ea typeface="Helvetica Neue" charset="0"/>
                <a:cs typeface="Helvetica Neue" charset="0"/>
              </a:rPr>
              <a:t>Be</a:t>
            </a:r>
            <a:r>
              <a:rPr lang="en-US" sz="9600" b="1" dirty="0" smtClean="0">
                <a:solidFill>
                  <a:srgbClr val="0070C0"/>
                </a:solidFill>
                <a:latin typeface="Helvetica Neue" charset="0"/>
                <a:ea typeface="Helvetica Neue" charset="0"/>
                <a:cs typeface="Helvetica Neue" charset="0"/>
              </a:rPr>
              <a:t>	</a:t>
            </a:r>
            <a:r>
              <a:rPr lang="en-US" sz="6000" dirty="0" smtClean="0">
                <a:solidFill>
                  <a:srgbClr val="0070C0"/>
                </a:solidFill>
                <a:latin typeface="Helvetica Neue" charset="0"/>
                <a:ea typeface="Helvetica Neue" charset="0"/>
                <a:cs typeface="Helvetica Neue" charset="0"/>
              </a:rPr>
              <a:t>aware.</a:t>
            </a:r>
            <a:endParaRPr lang="en-US" sz="6000" dirty="0">
              <a:solidFill>
                <a:srgbClr val="0070C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31106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7800"/>
            <a:ext cx="7620000" cy="812801"/>
          </a:xfrm>
        </p:spPr>
        <p:txBody>
          <a:bodyPr/>
          <a:lstStyle/>
          <a:p>
            <a:r>
              <a:rPr lang="en-US" sz="3200" b="1" dirty="0" smtClean="0">
                <a:solidFill>
                  <a:srgbClr val="0070C0"/>
                </a:solidFill>
                <a:latin typeface="Arial Black" charset="0"/>
                <a:ea typeface="Arial Black" charset="0"/>
                <a:cs typeface="Arial Black" charset="0"/>
              </a:rPr>
              <a:t>Guide Posts For Your Roadmap</a:t>
            </a:r>
            <a:endParaRPr lang="en-US" sz="3200" b="1" dirty="0">
              <a:solidFill>
                <a:srgbClr val="0070C0"/>
              </a:solidFill>
              <a:latin typeface="Arial Black" charset="0"/>
              <a:ea typeface="Arial Black" charset="0"/>
              <a:cs typeface="Arial Black" charset="0"/>
            </a:endParaRPr>
          </a:p>
        </p:txBody>
      </p:sp>
      <p:sp>
        <p:nvSpPr>
          <p:cNvPr id="3" name="Content Placeholder 2"/>
          <p:cNvSpPr>
            <a:spLocks noGrp="1"/>
          </p:cNvSpPr>
          <p:nvPr>
            <p:ph idx="1"/>
          </p:nvPr>
        </p:nvSpPr>
        <p:spPr>
          <a:xfrm>
            <a:off x="1295400" y="1295401"/>
            <a:ext cx="7391400" cy="4830764"/>
          </a:xfrm>
        </p:spPr>
        <p:txBody>
          <a:bodyPr/>
          <a:lstStyle/>
          <a:p>
            <a:pPr marL="0" indent="0">
              <a:buNone/>
            </a:pPr>
            <a:endParaRPr lang="en-US" dirty="0" smtClean="0"/>
          </a:p>
          <a:p>
            <a:pPr marL="0" indent="0">
              <a:buNone/>
            </a:pPr>
            <a:endParaRPr lang="en-US" dirty="0"/>
          </a:p>
          <a:p>
            <a:pPr marL="0" indent="0">
              <a:buNone/>
            </a:pPr>
            <a:r>
              <a:rPr lang="en-US" sz="9600" b="1" dirty="0" smtClean="0">
                <a:solidFill>
                  <a:srgbClr val="FF0000"/>
                </a:solidFill>
                <a:latin typeface="Helvetica Neue" charset="0"/>
                <a:ea typeface="Helvetica Neue" charset="0"/>
                <a:cs typeface="Helvetica Neue" charset="0"/>
              </a:rPr>
              <a:t>Be</a:t>
            </a:r>
            <a:r>
              <a:rPr lang="en-US" sz="9600" b="1" dirty="0" smtClean="0">
                <a:solidFill>
                  <a:srgbClr val="0070C0"/>
                </a:solidFill>
                <a:latin typeface="Helvetica Neue" charset="0"/>
                <a:ea typeface="Helvetica Neue" charset="0"/>
                <a:cs typeface="Helvetica Neue" charset="0"/>
              </a:rPr>
              <a:t>	</a:t>
            </a:r>
            <a:r>
              <a:rPr lang="en-US" sz="6000" dirty="0" smtClean="0">
                <a:solidFill>
                  <a:srgbClr val="0070C0"/>
                </a:solidFill>
                <a:latin typeface="Helvetica Neue" charset="0"/>
                <a:ea typeface="Helvetica Neue" charset="0"/>
                <a:cs typeface="Helvetica Neue" charset="0"/>
              </a:rPr>
              <a:t>present.</a:t>
            </a:r>
            <a:endParaRPr lang="en-US" sz="6000" dirty="0">
              <a:solidFill>
                <a:srgbClr val="0070C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451938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7800"/>
            <a:ext cx="7620000" cy="812801"/>
          </a:xfrm>
        </p:spPr>
        <p:txBody>
          <a:bodyPr/>
          <a:lstStyle/>
          <a:p>
            <a:r>
              <a:rPr lang="en-US" sz="3200" b="1" dirty="0" smtClean="0">
                <a:solidFill>
                  <a:srgbClr val="0070C0"/>
                </a:solidFill>
                <a:latin typeface="Arial Black" charset="0"/>
                <a:ea typeface="Arial Black" charset="0"/>
                <a:cs typeface="Arial Black" charset="0"/>
              </a:rPr>
              <a:t>Guide Posts For Your Roadmap</a:t>
            </a:r>
            <a:endParaRPr lang="en-US" sz="3200" b="1" dirty="0">
              <a:solidFill>
                <a:srgbClr val="0070C0"/>
              </a:solidFill>
              <a:latin typeface="Arial Black" charset="0"/>
              <a:ea typeface="Arial Black" charset="0"/>
              <a:cs typeface="Arial Black" charset="0"/>
            </a:endParaRPr>
          </a:p>
        </p:txBody>
      </p:sp>
      <p:sp>
        <p:nvSpPr>
          <p:cNvPr id="3" name="Content Placeholder 2"/>
          <p:cNvSpPr>
            <a:spLocks noGrp="1"/>
          </p:cNvSpPr>
          <p:nvPr>
            <p:ph idx="1"/>
          </p:nvPr>
        </p:nvSpPr>
        <p:spPr>
          <a:xfrm>
            <a:off x="1295400" y="1295401"/>
            <a:ext cx="7391400" cy="4830764"/>
          </a:xfrm>
        </p:spPr>
        <p:txBody>
          <a:bodyPr/>
          <a:lstStyle/>
          <a:p>
            <a:pPr marL="0" indent="0">
              <a:buNone/>
            </a:pPr>
            <a:endParaRPr lang="en-US" dirty="0" smtClean="0"/>
          </a:p>
          <a:p>
            <a:pPr marL="0" indent="0">
              <a:buNone/>
            </a:pPr>
            <a:endParaRPr lang="en-US" dirty="0" smtClean="0"/>
          </a:p>
          <a:p>
            <a:pPr marL="0" indent="0">
              <a:buNone/>
            </a:pPr>
            <a:r>
              <a:rPr lang="en-US" sz="9600" b="1" dirty="0" smtClean="0">
                <a:solidFill>
                  <a:srgbClr val="FF0000"/>
                </a:solidFill>
                <a:latin typeface="Helvetica Neue" charset="0"/>
                <a:ea typeface="Helvetica Neue" charset="0"/>
                <a:cs typeface="Helvetica Neue" charset="0"/>
              </a:rPr>
              <a:t>Be</a:t>
            </a:r>
            <a:r>
              <a:rPr lang="en-US" sz="9600" b="1" dirty="0" smtClean="0">
                <a:solidFill>
                  <a:srgbClr val="0070C0"/>
                </a:solidFill>
                <a:latin typeface="Helvetica Neue" charset="0"/>
                <a:ea typeface="Helvetica Neue" charset="0"/>
                <a:cs typeface="Helvetica Neue" charset="0"/>
              </a:rPr>
              <a:t>	</a:t>
            </a:r>
            <a:r>
              <a:rPr lang="en-US" sz="6000" dirty="0" smtClean="0">
                <a:solidFill>
                  <a:srgbClr val="0070C0"/>
                </a:solidFill>
                <a:latin typeface="Helvetica Neue" charset="0"/>
                <a:ea typeface="Helvetica Neue" charset="0"/>
                <a:cs typeface="Helvetica Neue" charset="0"/>
              </a:rPr>
              <a:t>loving.</a:t>
            </a:r>
            <a:endParaRPr lang="en-US" sz="6000" dirty="0">
              <a:solidFill>
                <a:srgbClr val="0070C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69490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7800"/>
            <a:ext cx="7620000" cy="812801"/>
          </a:xfrm>
        </p:spPr>
        <p:txBody>
          <a:bodyPr/>
          <a:lstStyle/>
          <a:p>
            <a:r>
              <a:rPr lang="en-US" sz="3200" b="1" dirty="0" smtClean="0">
                <a:solidFill>
                  <a:srgbClr val="0070C0"/>
                </a:solidFill>
                <a:latin typeface="Arial Black" charset="0"/>
                <a:ea typeface="Arial Black" charset="0"/>
                <a:cs typeface="Arial Black" charset="0"/>
              </a:rPr>
              <a:t>Guide Posts For Your Roadmap</a:t>
            </a:r>
            <a:endParaRPr lang="en-US" sz="3200" b="1" dirty="0">
              <a:solidFill>
                <a:srgbClr val="0070C0"/>
              </a:solidFill>
              <a:latin typeface="Arial Black" charset="0"/>
              <a:ea typeface="Arial Black" charset="0"/>
              <a:cs typeface="Arial Black" charset="0"/>
            </a:endParaRPr>
          </a:p>
        </p:txBody>
      </p:sp>
      <p:sp>
        <p:nvSpPr>
          <p:cNvPr id="3" name="Content Placeholder 2"/>
          <p:cNvSpPr>
            <a:spLocks noGrp="1"/>
          </p:cNvSpPr>
          <p:nvPr>
            <p:ph idx="1"/>
          </p:nvPr>
        </p:nvSpPr>
        <p:spPr>
          <a:xfrm>
            <a:off x="1295400" y="1295401"/>
            <a:ext cx="7391400" cy="4830764"/>
          </a:xfrm>
        </p:spPr>
        <p:txBody>
          <a:bodyPr/>
          <a:lstStyle/>
          <a:p>
            <a:pPr marL="0" indent="0">
              <a:buNone/>
            </a:pPr>
            <a:endParaRPr lang="en-US" dirty="0" smtClean="0"/>
          </a:p>
          <a:p>
            <a:pPr marL="0" indent="0">
              <a:buNone/>
            </a:pPr>
            <a:endParaRPr lang="en-US" dirty="0" smtClean="0"/>
          </a:p>
          <a:p>
            <a:pPr marL="0" indent="0">
              <a:buNone/>
            </a:pPr>
            <a:r>
              <a:rPr lang="en-US" sz="9600" b="1" dirty="0" smtClean="0">
                <a:solidFill>
                  <a:srgbClr val="FF0000"/>
                </a:solidFill>
                <a:latin typeface="Helvetica Neue" charset="0"/>
                <a:ea typeface="Helvetica Neue" charset="0"/>
                <a:cs typeface="Helvetica Neue" charset="0"/>
              </a:rPr>
              <a:t>Be</a:t>
            </a:r>
            <a:r>
              <a:rPr lang="en-US" sz="9600" b="1" dirty="0" smtClean="0">
                <a:solidFill>
                  <a:srgbClr val="0070C0"/>
                </a:solidFill>
                <a:latin typeface="Helvetica Neue" charset="0"/>
                <a:ea typeface="Helvetica Neue" charset="0"/>
                <a:cs typeface="Helvetica Neue" charset="0"/>
              </a:rPr>
              <a:t>	</a:t>
            </a:r>
            <a:r>
              <a:rPr lang="en-US" sz="6000" dirty="0" smtClean="0">
                <a:solidFill>
                  <a:srgbClr val="0070C0"/>
                </a:solidFill>
                <a:latin typeface="Helvetica Neue" charset="0"/>
                <a:ea typeface="Helvetica Neue" charset="0"/>
                <a:cs typeface="Helvetica Neue" charset="0"/>
              </a:rPr>
              <a:t>kind.</a:t>
            </a:r>
            <a:endParaRPr lang="en-US" sz="6000" dirty="0">
              <a:solidFill>
                <a:srgbClr val="0070C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881065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7800"/>
            <a:ext cx="7620000" cy="812801"/>
          </a:xfrm>
        </p:spPr>
        <p:txBody>
          <a:bodyPr/>
          <a:lstStyle/>
          <a:p>
            <a:r>
              <a:rPr lang="en-US" sz="3200" b="1" dirty="0" smtClean="0">
                <a:solidFill>
                  <a:srgbClr val="0070C0"/>
                </a:solidFill>
                <a:latin typeface="Arial Black" charset="0"/>
                <a:ea typeface="Arial Black" charset="0"/>
                <a:cs typeface="Arial Black" charset="0"/>
              </a:rPr>
              <a:t>Guide Posts For Your Roadmap</a:t>
            </a:r>
            <a:endParaRPr lang="en-US" sz="3200" b="1" dirty="0">
              <a:solidFill>
                <a:srgbClr val="0070C0"/>
              </a:solidFill>
              <a:latin typeface="Arial Black" charset="0"/>
              <a:ea typeface="Arial Black" charset="0"/>
              <a:cs typeface="Arial Black" charset="0"/>
            </a:endParaRPr>
          </a:p>
        </p:txBody>
      </p:sp>
      <p:sp>
        <p:nvSpPr>
          <p:cNvPr id="3" name="Content Placeholder 2"/>
          <p:cNvSpPr>
            <a:spLocks noGrp="1"/>
          </p:cNvSpPr>
          <p:nvPr>
            <p:ph idx="1"/>
          </p:nvPr>
        </p:nvSpPr>
        <p:spPr>
          <a:xfrm>
            <a:off x="1295400" y="1295401"/>
            <a:ext cx="7391400" cy="4830764"/>
          </a:xfrm>
        </p:spPr>
        <p:txBody>
          <a:bodyPr/>
          <a:lstStyle/>
          <a:p>
            <a:pPr marL="0" indent="0">
              <a:buNone/>
            </a:pPr>
            <a:endParaRPr lang="en-US" dirty="0" smtClean="0"/>
          </a:p>
          <a:p>
            <a:pPr marL="0" indent="0">
              <a:buNone/>
            </a:pPr>
            <a:endParaRPr lang="en-US" dirty="0" smtClean="0"/>
          </a:p>
          <a:p>
            <a:pPr marL="0" indent="0">
              <a:buNone/>
            </a:pPr>
            <a:r>
              <a:rPr lang="en-US" sz="9600" b="1" dirty="0" smtClean="0">
                <a:solidFill>
                  <a:srgbClr val="FF0000"/>
                </a:solidFill>
                <a:latin typeface="Helvetica Neue" charset="0"/>
                <a:ea typeface="Helvetica Neue" charset="0"/>
                <a:cs typeface="Helvetica Neue" charset="0"/>
              </a:rPr>
              <a:t>Be</a:t>
            </a:r>
            <a:r>
              <a:rPr lang="en-US" sz="9600" b="1" dirty="0" smtClean="0">
                <a:solidFill>
                  <a:srgbClr val="0070C0"/>
                </a:solidFill>
                <a:latin typeface="Helvetica Neue" charset="0"/>
                <a:ea typeface="Helvetica Neue" charset="0"/>
                <a:cs typeface="Helvetica Neue" charset="0"/>
              </a:rPr>
              <a:t>	</a:t>
            </a:r>
            <a:r>
              <a:rPr lang="en-US" sz="6000" dirty="0" smtClean="0">
                <a:solidFill>
                  <a:srgbClr val="0070C0"/>
                </a:solidFill>
                <a:latin typeface="Helvetica Neue" charset="0"/>
                <a:ea typeface="Helvetica Neue" charset="0"/>
                <a:cs typeface="Helvetica Neue" charset="0"/>
              </a:rPr>
              <a:t>in control of 			your life.</a:t>
            </a:r>
            <a:endParaRPr lang="en-US" sz="6000" dirty="0">
              <a:solidFill>
                <a:srgbClr val="0070C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486257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140200"/>
            <a:ext cx="6705600" cy="711200"/>
          </a:xfrm>
        </p:spPr>
        <p:txBody>
          <a:bodyPr/>
          <a:lstStyle/>
          <a:p>
            <a:pPr algn="l"/>
            <a:r>
              <a:rPr lang="en-US" sz="2800" dirty="0" smtClean="0"/>
              <a:t>Thank you! Have a beautiful now.</a:t>
            </a:r>
            <a:endParaRPr lang="en-US" sz="2800" dirty="0"/>
          </a:p>
        </p:txBody>
      </p:sp>
      <p:sp>
        <p:nvSpPr>
          <p:cNvPr id="3" name="Subtitle 2"/>
          <p:cNvSpPr>
            <a:spLocks noGrp="1"/>
          </p:cNvSpPr>
          <p:nvPr>
            <p:ph type="subTitle" idx="1"/>
          </p:nvPr>
        </p:nvSpPr>
        <p:spPr>
          <a:xfrm>
            <a:off x="3429000" y="4851400"/>
            <a:ext cx="5257800" cy="1778000"/>
          </a:xfrm>
        </p:spPr>
        <p:txBody>
          <a:bodyPr>
            <a:normAutofit lnSpcReduction="10000"/>
          </a:bodyPr>
          <a:lstStyle/>
          <a:p>
            <a:pPr algn="l" defTabSz="457200">
              <a:spcBef>
                <a:spcPts val="0"/>
              </a:spcBef>
              <a:defRPr/>
            </a:pPr>
            <a:r>
              <a:rPr lang="en-US" i="1" dirty="0" smtClean="0">
                <a:solidFill>
                  <a:srgbClr val="0070C0"/>
                </a:solidFill>
              </a:rPr>
              <a:t>We </a:t>
            </a:r>
            <a:r>
              <a:rPr lang="en-US" i="1" dirty="0">
                <a:solidFill>
                  <a:srgbClr val="0070C0"/>
                </a:solidFill>
              </a:rPr>
              <a:t>are </a:t>
            </a:r>
            <a:r>
              <a:rPr lang="en-US" i="1" dirty="0" smtClean="0">
                <a:solidFill>
                  <a:srgbClr val="0070C0"/>
                </a:solidFill>
              </a:rPr>
              <a:t>only bounded </a:t>
            </a:r>
            <a:r>
              <a:rPr lang="en-US" i="1" dirty="0">
                <a:solidFill>
                  <a:srgbClr val="0070C0"/>
                </a:solidFill>
              </a:rPr>
              <a:t>by the earth, and the ocean, and the </a:t>
            </a:r>
            <a:r>
              <a:rPr lang="en-US" i="1" dirty="0" smtClean="0">
                <a:solidFill>
                  <a:srgbClr val="0070C0"/>
                </a:solidFill>
              </a:rPr>
              <a:t>sky. For </a:t>
            </a:r>
            <a:r>
              <a:rPr lang="en-US" i="1" dirty="0">
                <a:solidFill>
                  <a:srgbClr val="0070C0"/>
                </a:solidFill>
              </a:rPr>
              <a:t>all our failings, despite our limitations and fallibilities, we humans are capable of greatness</a:t>
            </a:r>
            <a:r>
              <a:rPr lang="en-US" i="1" dirty="0" smtClean="0">
                <a:solidFill>
                  <a:srgbClr val="0070C0"/>
                </a:solidFill>
              </a:rPr>
              <a:t>. – Carl Sagan</a:t>
            </a:r>
            <a:endParaRPr lang="en-US" i="1" dirty="0">
              <a:solidFill>
                <a:srgbClr val="0070C0"/>
              </a:solidFill>
            </a:endParaRPr>
          </a:p>
          <a:p>
            <a:endParaRPr lang="en-US" dirty="0">
              <a:solidFill>
                <a:srgbClr val="0070C0"/>
              </a:solidFill>
            </a:endParaRPr>
          </a:p>
        </p:txBody>
      </p:sp>
      <p:sp>
        <p:nvSpPr>
          <p:cNvPr id="4" name="Subtitle 2"/>
          <p:cNvSpPr txBox="1">
            <a:spLocks/>
          </p:cNvSpPr>
          <p:nvPr/>
        </p:nvSpPr>
        <p:spPr>
          <a:xfrm>
            <a:off x="304800" y="304800"/>
            <a:ext cx="5257800" cy="1778000"/>
          </a:xfrm>
          <a:prstGeom prst="rect">
            <a:avLst/>
          </a:prstGeom>
        </p:spPr>
        <p:txBody>
          <a:bodyPr vert="horz" lIns="91440" tIns="45720" rIns="91440" bIns="45720" rtlCol="0">
            <a:normAutofit/>
          </a:bodyPr>
          <a:lstStyle>
            <a:lvl1pPr marL="0" indent="0" algn="r" defTabSz="914400" rtl="0" eaLnBrk="1" latinLnBrk="0" hangingPunct="1">
              <a:spcBef>
                <a:spcPct val="20000"/>
              </a:spcBef>
              <a:buFont typeface="Arial" pitchFamily="34" charset="0"/>
              <a:buNone/>
              <a:defRPr sz="2400" kern="1200">
                <a:solidFill>
                  <a:schemeClr val="tx1">
                    <a:lumMod val="85000"/>
                    <a:lumOff val="15000"/>
                  </a:schemeClr>
                </a:solidFill>
                <a:effectLst/>
                <a:latin typeface="+mn-lt"/>
                <a:ea typeface="+mn-ea"/>
                <a:cs typeface="+mn-cs"/>
              </a:defRPr>
            </a:lvl1pPr>
            <a:lvl2pPr marL="457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Aft>
                <a:spcPts val="600"/>
              </a:spcAft>
            </a:pPr>
            <a:r>
              <a:rPr lang="en-US" dirty="0">
                <a:solidFill>
                  <a:srgbClr val="0070C0"/>
                </a:solidFill>
                <a:latin typeface="Helvetica Neue Light"/>
                <a:cs typeface="Helvetica Neue Light"/>
              </a:rPr>
              <a:t>jribeiro@ea.com</a:t>
            </a:r>
          </a:p>
          <a:p>
            <a:pPr algn="l">
              <a:spcAft>
                <a:spcPts val="600"/>
              </a:spcAft>
            </a:pPr>
            <a:r>
              <a:rPr lang="en-US" dirty="0">
                <a:solidFill>
                  <a:srgbClr val="0070C0"/>
                </a:solidFill>
                <a:latin typeface="Helvetica Neue Light"/>
                <a:cs typeface="Helvetica Neue Light"/>
              </a:rPr>
              <a:t>Linkedin.com/in/jennjribeiro</a:t>
            </a:r>
          </a:p>
        </p:txBody>
      </p:sp>
    </p:spTree>
    <p:extLst>
      <p:ext uri="{BB962C8B-B14F-4D97-AF65-F5344CB8AC3E}">
        <p14:creationId xmlns:p14="http://schemas.microsoft.com/office/powerpoint/2010/main" val="1025240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066800"/>
            <a:ext cx="7010400" cy="1676400"/>
          </a:xfrm>
        </p:spPr>
        <p:txBody>
          <a:bodyPr>
            <a:noAutofit/>
          </a:bodyPr>
          <a:lstStyle/>
          <a:p>
            <a:pPr marL="0" indent="0">
              <a:buNone/>
            </a:pPr>
            <a:endParaRPr lang="en-US" sz="2800" dirty="0" smtClean="0">
              <a:solidFill>
                <a:srgbClr val="0070C0"/>
              </a:solidFill>
              <a:latin typeface="Helvetica Neue Light"/>
              <a:cs typeface="Helvetica Neue Light"/>
            </a:endParaRPr>
          </a:p>
          <a:p>
            <a:pPr marL="0" indent="0">
              <a:buNone/>
            </a:pPr>
            <a:endParaRPr lang="en-US" sz="2800" dirty="0">
              <a:solidFill>
                <a:srgbClr val="0070C0"/>
              </a:solidFill>
              <a:latin typeface="Helvetica Neue Light"/>
              <a:cs typeface="Helvetica Neue Light"/>
            </a:endParaRPr>
          </a:p>
          <a:p>
            <a:pPr marL="0" indent="0">
              <a:buNone/>
            </a:pPr>
            <a:endParaRPr lang="en-US" sz="2800" dirty="0" smtClean="0">
              <a:solidFill>
                <a:srgbClr val="0070C0"/>
              </a:solidFill>
              <a:latin typeface="Helvetica Neue Light"/>
              <a:cs typeface="Helvetica Neue Light"/>
            </a:endParaRPr>
          </a:p>
          <a:p>
            <a:pPr marL="0" indent="0">
              <a:buNone/>
            </a:pPr>
            <a:r>
              <a:rPr lang="en-US" sz="2800" dirty="0" smtClean="0">
                <a:solidFill>
                  <a:srgbClr val="0070C0"/>
                </a:solidFill>
                <a:latin typeface="Helvetica Neue Light"/>
                <a:cs typeface="Helvetica Neue Light"/>
              </a:rPr>
              <a:t>Who has </a:t>
            </a:r>
            <a:r>
              <a:rPr lang="en-US" sz="2800" dirty="0">
                <a:solidFill>
                  <a:srgbClr val="0070C0"/>
                </a:solidFill>
                <a:latin typeface="Helvetica Neue Light"/>
                <a:cs typeface="Helvetica Neue Light"/>
              </a:rPr>
              <a:t>ever done </a:t>
            </a:r>
            <a:r>
              <a:rPr lang="en-US" sz="2800" dirty="0" smtClean="0">
                <a:solidFill>
                  <a:srgbClr val="0070C0"/>
                </a:solidFill>
                <a:latin typeface="Helvetica Neue Light"/>
                <a:cs typeface="Helvetica Neue Light"/>
              </a:rPr>
              <a:t>something in their lives they didn’t </a:t>
            </a:r>
            <a:r>
              <a:rPr lang="en-US" sz="2800" dirty="0">
                <a:solidFill>
                  <a:srgbClr val="0070C0"/>
                </a:solidFill>
                <a:latin typeface="Helvetica Neue Light"/>
                <a:cs typeface="Helvetica Neue Light"/>
              </a:rPr>
              <a:t>think they </a:t>
            </a:r>
            <a:r>
              <a:rPr lang="en-US" sz="2800" dirty="0" smtClean="0">
                <a:solidFill>
                  <a:srgbClr val="0070C0"/>
                </a:solidFill>
                <a:latin typeface="Helvetica Neue Light"/>
                <a:cs typeface="Helvetica Neue Light"/>
              </a:rPr>
              <a:t>were capable of doing?</a:t>
            </a:r>
            <a:endParaRPr lang="en-US" sz="2800" dirty="0">
              <a:solidFill>
                <a:srgbClr val="0070C0"/>
              </a:solidFill>
              <a:latin typeface="Helvetica Neue Light"/>
              <a:cs typeface="Helvetica Neue Light"/>
            </a:endParaRPr>
          </a:p>
          <a:p>
            <a:endParaRPr lang="en-PH" sz="2800" dirty="0">
              <a:solidFill>
                <a:srgbClr val="0070C0"/>
              </a:solidFill>
            </a:endParaRPr>
          </a:p>
        </p:txBody>
      </p:sp>
    </p:spTree>
    <p:extLst>
      <p:ext uri="{BB962C8B-B14F-4D97-AF65-F5344CB8AC3E}">
        <p14:creationId xmlns:p14="http://schemas.microsoft.com/office/powerpoint/2010/main" val="658499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rl Sagan- We Humans Are Capable Of Greatnes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1028700"/>
            <a:ext cx="8534400" cy="4800600"/>
          </a:xfrm>
          <a:prstGeom prst="rect">
            <a:avLst/>
          </a:prstGeom>
        </p:spPr>
      </p:pic>
    </p:spTree>
    <p:extLst>
      <p:ext uri="{BB962C8B-B14F-4D97-AF65-F5344CB8AC3E}">
        <p14:creationId xmlns:p14="http://schemas.microsoft.com/office/powerpoint/2010/main" val="169910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1371600"/>
            <a:ext cx="5562600" cy="1461939"/>
          </a:xfrm>
          <a:prstGeom prst="rect">
            <a:avLst/>
          </a:prstGeom>
        </p:spPr>
        <p:txBody>
          <a:bodyPr wrap="square">
            <a:spAutoFit/>
          </a:bodyPr>
          <a:lstStyle/>
          <a:p>
            <a:pPr>
              <a:spcAft>
                <a:spcPts val="600"/>
              </a:spcAft>
            </a:pPr>
            <a:r>
              <a:rPr lang="en-US" sz="2800" dirty="0">
                <a:solidFill>
                  <a:srgbClr val="0070C0"/>
                </a:solidFill>
                <a:latin typeface="Helvetica Neue Light"/>
                <a:cs typeface="Helvetica Neue Light"/>
              </a:rPr>
              <a:t>so…</a:t>
            </a:r>
          </a:p>
          <a:p>
            <a:pPr>
              <a:spcAft>
                <a:spcPts val="600"/>
              </a:spcAft>
            </a:pPr>
            <a:r>
              <a:rPr lang="en-US" sz="2800" i="1" dirty="0">
                <a:solidFill>
                  <a:srgbClr val="0070C0"/>
                </a:solidFill>
                <a:latin typeface="Helvetica Neue Light"/>
                <a:cs typeface="Helvetica Neue Light"/>
              </a:rPr>
              <a:t>Why</a:t>
            </a:r>
            <a:r>
              <a:rPr lang="en-US" sz="2800" dirty="0">
                <a:solidFill>
                  <a:srgbClr val="0070C0"/>
                </a:solidFill>
                <a:latin typeface="Helvetica Neue Light"/>
                <a:cs typeface="Helvetica Neue Light"/>
              </a:rPr>
              <a:t> is the idea of capability important to me? </a:t>
            </a:r>
          </a:p>
        </p:txBody>
      </p:sp>
      <p:sp>
        <p:nvSpPr>
          <p:cNvPr id="3" name="Rectangle 2"/>
          <p:cNvSpPr/>
          <p:nvPr/>
        </p:nvSpPr>
        <p:spPr>
          <a:xfrm>
            <a:off x="1905000" y="3505200"/>
            <a:ext cx="5105400" cy="1969770"/>
          </a:xfrm>
          <a:prstGeom prst="rect">
            <a:avLst/>
          </a:prstGeom>
        </p:spPr>
        <p:txBody>
          <a:bodyPr wrap="square">
            <a:spAutoFit/>
          </a:bodyPr>
          <a:lstStyle/>
          <a:p>
            <a:pPr>
              <a:spcAft>
                <a:spcPts val="600"/>
              </a:spcAft>
            </a:pPr>
            <a:r>
              <a:rPr lang="en-US" sz="2800" dirty="0">
                <a:solidFill>
                  <a:srgbClr val="0070C0"/>
                </a:solidFill>
                <a:latin typeface="Helvetica Neue Light"/>
                <a:cs typeface="Helvetica Neue Light"/>
              </a:rPr>
              <a:t>more so…</a:t>
            </a:r>
          </a:p>
          <a:p>
            <a:pPr>
              <a:spcAft>
                <a:spcPts val="600"/>
              </a:spcAft>
            </a:pPr>
            <a:r>
              <a:rPr lang="en-US" sz="2800" i="1" dirty="0">
                <a:solidFill>
                  <a:srgbClr val="0070C0"/>
                </a:solidFill>
                <a:latin typeface="Helvetica Neue Light"/>
                <a:cs typeface="Helvetica Neue Light"/>
              </a:rPr>
              <a:t>Why</a:t>
            </a:r>
            <a:r>
              <a:rPr lang="en-US" sz="2800" dirty="0">
                <a:solidFill>
                  <a:srgbClr val="0070C0"/>
                </a:solidFill>
                <a:latin typeface="Helvetica Neue Light"/>
                <a:cs typeface="Helvetica Neue Light"/>
              </a:rPr>
              <a:t> do I think it might be important to you?</a:t>
            </a:r>
          </a:p>
          <a:p>
            <a:endParaRPr lang="en-US" sz="2800" dirty="0">
              <a:solidFill>
                <a:srgbClr val="0070C0"/>
              </a:solidFill>
              <a:latin typeface="Helvetica Neue Light"/>
              <a:cs typeface="Helvetica Neue Light"/>
            </a:endParaRPr>
          </a:p>
        </p:txBody>
      </p:sp>
    </p:spTree>
    <p:extLst>
      <p:ext uri="{BB962C8B-B14F-4D97-AF65-F5344CB8AC3E}">
        <p14:creationId xmlns:p14="http://schemas.microsoft.com/office/powerpoint/2010/main" val="62622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7800"/>
            <a:ext cx="8001000" cy="812801"/>
          </a:xfrm>
        </p:spPr>
        <p:txBody>
          <a:bodyPr/>
          <a:lstStyle/>
          <a:p>
            <a:r>
              <a:rPr lang="en-US" dirty="0" smtClean="0"/>
              <a:t>Let’s Start Here</a:t>
            </a:r>
            <a:endParaRPr lang="en-US" dirty="0"/>
          </a:p>
        </p:txBody>
      </p:sp>
      <p:sp>
        <p:nvSpPr>
          <p:cNvPr id="3" name="Content Placeholder 2"/>
          <p:cNvSpPr>
            <a:spLocks noGrp="1"/>
          </p:cNvSpPr>
          <p:nvPr>
            <p:ph idx="1"/>
          </p:nvPr>
        </p:nvSpPr>
        <p:spPr>
          <a:xfrm>
            <a:off x="685800" y="1295401"/>
            <a:ext cx="8001000" cy="4830764"/>
          </a:xfrm>
        </p:spPr>
        <p:txBody>
          <a:bodyPr>
            <a:normAutofit/>
          </a:bodyPr>
          <a:lstStyle/>
          <a:p>
            <a:pPr marL="0" indent="0">
              <a:buNone/>
            </a:pPr>
            <a:r>
              <a:rPr lang="en-US" sz="2800" b="1" dirty="0" smtClean="0">
                <a:solidFill>
                  <a:srgbClr val="0070C0"/>
                </a:solidFill>
                <a:latin typeface="Helvetica Neue" charset="0"/>
                <a:ea typeface="Helvetica Neue" charset="0"/>
                <a:cs typeface="Helvetica Neue" charset="0"/>
              </a:rPr>
              <a:t>Twitter</a:t>
            </a:r>
            <a:endParaRPr lang="en-US" sz="2800" b="1" dirty="0">
              <a:solidFill>
                <a:srgbClr val="0070C0"/>
              </a:solidFill>
              <a:latin typeface="Helvetica Neue" charset="0"/>
              <a:ea typeface="Helvetica Neue" charset="0"/>
              <a:cs typeface="Helvetica Neue" charset="0"/>
            </a:endParaRPr>
          </a:p>
          <a:p>
            <a:pPr marL="0" indent="0">
              <a:buNone/>
            </a:pPr>
            <a:r>
              <a:rPr lang="en-US" sz="2800" i="1" dirty="0" smtClean="0">
                <a:solidFill>
                  <a:srgbClr val="0070C0"/>
                </a:solidFill>
                <a:latin typeface="Helvetica Neue" charset="0"/>
                <a:ea typeface="Helvetica Neue" charset="0"/>
                <a:cs typeface="Helvetica Neue" charset="0"/>
              </a:rPr>
              <a:t>Forever ginger and lover of love. Oh, and I work for EA - #views &amp; #opinions my own.</a:t>
            </a:r>
          </a:p>
          <a:p>
            <a:pPr marL="0" indent="0">
              <a:buNone/>
            </a:pPr>
            <a:endParaRPr lang="en-US" sz="2800" i="1" dirty="0">
              <a:solidFill>
                <a:srgbClr val="0070C0"/>
              </a:solidFill>
              <a:latin typeface="Helvetica Neue" charset="0"/>
              <a:ea typeface="Helvetica Neue" charset="0"/>
              <a:cs typeface="Helvetica Neue" charset="0"/>
            </a:endParaRPr>
          </a:p>
          <a:p>
            <a:pPr marL="0" indent="0">
              <a:buNone/>
            </a:pPr>
            <a:r>
              <a:rPr lang="en-US" sz="2800" b="1" dirty="0" smtClean="0">
                <a:solidFill>
                  <a:srgbClr val="0070C0"/>
                </a:solidFill>
                <a:latin typeface="Helvetica Neue" charset="0"/>
                <a:ea typeface="Helvetica Neue" charset="0"/>
                <a:cs typeface="Helvetica Neue" charset="0"/>
              </a:rPr>
              <a:t>LinkedIn</a:t>
            </a:r>
          </a:p>
          <a:p>
            <a:pPr marL="0" indent="0">
              <a:buNone/>
            </a:pPr>
            <a:r>
              <a:rPr lang="en-US" sz="2800" i="1" dirty="0" smtClean="0">
                <a:solidFill>
                  <a:srgbClr val="0070C0"/>
                </a:solidFill>
                <a:latin typeface="Helvetica Neue" charset="0"/>
                <a:ea typeface="Helvetica Neue" charset="0"/>
                <a:cs typeface="Helvetica Neue" charset="0"/>
              </a:rPr>
              <a:t>Employer/Talent </a:t>
            </a:r>
            <a:r>
              <a:rPr lang="en-US" sz="2800" i="1" dirty="0">
                <a:solidFill>
                  <a:srgbClr val="0070C0"/>
                </a:solidFill>
                <a:latin typeface="Helvetica Neue" charset="0"/>
                <a:ea typeface="Helvetica Neue" charset="0"/>
                <a:cs typeface="Helvetica Neue" charset="0"/>
              </a:rPr>
              <a:t>Brand Advocate </a:t>
            </a:r>
            <a:r>
              <a:rPr lang="en-US" sz="2800" i="1" dirty="0" smtClean="0">
                <a:solidFill>
                  <a:srgbClr val="0070C0"/>
                </a:solidFill>
                <a:latin typeface="Helvetica Neue" charset="0"/>
                <a:ea typeface="Helvetica Neue" charset="0"/>
                <a:cs typeface="Helvetica Neue" charset="0"/>
              </a:rPr>
              <a:t>and </a:t>
            </a:r>
            <a:r>
              <a:rPr lang="en-US" sz="2800" i="1" dirty="0">
                <a:solidFill>
                  <a:srgbClr val="0070C0"/>
                </a:solidFill>
                <a:latin typeface="Helvetica Neue" charset="0"/>
                <a:ea typeface="Helvetica Neue" charset="0"/>
                <a:cs typeface="Helvetica Neue" charset="0"/>
              </a:rPr>
              <a:t>Champion for Promoting the </a:t>
            </a:r>
            <a:r>
              <a:rPr lang="en-US" sz="2800" i="1" dirty="0" smtClean="0">
                <a:solidFill>
                  <a:srgbClr val="0070C0"/>
                </a:solidFill>
                <a:latin typeface="Helvetica Neue" charset="0"/>
                <a:ea typeface="Helvetica Neue" charset="0"/>
                <a:cs typeface="Helvetica Neue" charset="0"/>
              </a:rPr>
              <a:t>Employee </a:t>
            </a:r>
            <a:r>
              <a:rPr lang="en-US" sz="2800" i="1" dirty="0">
                <a:solidFill>
                  <a:srgbClr val="0070C0"/>
                </a:solidFill>
                <a:latin typeface="Helvetica Neue" charset="0"/>
                <a:ea typeface="Helvetica Neue" charset="0"/>
                <a:cs typeface="Helvetica Neue" charset="0"/>
              </a:rPr>
              <a:t>Experience</a:t>
            </a:r>
          </a:p>
          <a:p>
            <a:pPr marL="0" indent="0">
              <a:buNone/>
            </a:pPr>
            <a:endParaRPr lang="en-US" sz="2800" i="1" dirty="0">
              <a:solidFill>
                <a:srgbClr val="0070C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52000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228398"/>
            <a:ext cx="5486400" cy="3539430"/>
          </a:xfrm>
          <a:prstGeom prst="rect">
            <a:avLst/>
          </a:prstGeom>
        </p:spPr>
        <p:txBody>
          <a:bodyPr wrap="square">
            <a:spAutoFit/>
          </a:bodyPr>
          <a:lstStyle/>
          <a:p>
            <a:pPr lvl="0">
              <a:defRPr/>
            </a:pPr>
            <a:r>
              <a:rPr lang="en-US" sz="2800" dirty="0">
                <a:solidFill>
                  <a:srgbClr val="0070C0"/>
                </a:solidFill>
                <a:latin typeface="Helvetica Neue Light" charset="0"/>
                <a:ea typeface="Helvetica Neue Light" charset="0"/>
                <a:cs typeface="Helvetica Neue Light" charset="0"/>
              </a:rPr>
              <a:t>I am a compassionate, loving and capable human being. Thankful for the gifts I’ve been afforded. I’m creating incredible life experiences for me and my family, and choosing to do things that inspire and connect all of us together and to the world. </a:t>
            </a:r>
          </a:p>
        </p:txBody>
      </p:sp>
    </p:spTree>
    <p:extLst>
      <p:ext uri="{BB962C8B-B14F-4D97-AF65-F5344CB8AC3E}">
        <p14:creationId xmlns:p14="http://schemas.microsoft.com/office/powerpoint/2010/main" val="6335609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7800"/>
            <a:ext cx="7924800" cy="812801"/>
          </a:xfrm>
        </p:spPr>
        <p:txBody>
          <a:bodyPr/>
          <a:lstStyle/>
          <a:p>
            <a:r>
              <a:rPr lang="en-US" dirty="0" smtClean="0"/>
              <a:t>My Roadmap</a:t>
            </a:r>
            <a:endParaRPr lang="en-US" dirty="0"/>
          </a:p>
        </p:txBody>
      </p:sp>
      <p:pic>
        <p:nvPicPr>
          <p:cNvPr id="4" name="Content Placeholder 3"/>
          <p:cNvPicPr>
            <a:picLocks noGrp="1" noChangeAspect="1"/>
          </p:cNvPicPr>
          <p:nvPr>
            <p:ph idx="1"/>
          </p:nvPr>
        </p:nvPicPr>
        <p:blipFill>
          <a:blip r:embed="rId5"/>
          <a:stretch>
            <a:fillRect/>
          </a:stretch>
        </p:blipFill>
        <p:spPr>
          <a:xfrm>
            <a:off x="761999" y="2064835"/>
            <a:ext cx="8024501" cy="2728331"/>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82054" y="1283115"/>
            <a:ext cx="6724715" cy="4488747"/>
          </a:xfrm>
          <a:prstGeom prst="rect">
            <a:avLst/>
          </a:prstGeom>
        </p:spPr>
      </p:pic>
      <p:pic>
        <p:nvPicPr>
          <p:cNvPr id="9" name="Picture 8"/>
          <p:cNvPicPr>
            <a:picLocks noChangeAspect="1"/>
          </p:cNvPicPr>
          <p:nvPr/>
        </p:nvPicPr>
        <p:blipFill>
          <a:blip r:embed="rId7"/>
          <a:stretch>
            <a:fillRect/>
          </a:stretch>
        </p:blipFill>
        <p:spPr>
          <a:xfrm>
            <a:off x="914400" y="1828801"/>
            <a:ext cx="7623807" cy="3505199"/>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20556" y="704177"/>
            <a:ext cx="5461912" cy="3616382"/>
          </a:xfrm>
          <a:prstGeom prst="rect">
            <a:avLst/>
          </a:prstGeom>
        </p:spPr>
      </p:pic>
      <p:pic>
        <p:nvPicPr>
          <p:cNvPr id="10" name="Picture 9"/>
          <p:cNvPicPr>
            <a:picLocks noChangeAspect="1"/>
          </p:cNvPicPr>
          <p:nvPr/>
        </p:nvPicPr>
        <p:blipFill>
          <a:blip r:embed="rId9"/>
          <a:stretch>
            <a:fillRect/>
          </a:stretch>
        </p:blipFill>
        <p:spPr>
          <a:xfrm>
            <a:off x="1610528" y="1352199"/>
            <a:ext cx="5990786" cy="3684599"/>
          </a:xfrm>
          <a:prstGeom prst="rect">
            <a:avLst/>
          </a:prstGeom>
        </p:spPr>
      </p:pic>
      <p:pic>
        <p:nvPicPr>
          <p:cNvPr id="5" name="Picture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05850" y="978281"/>
            <a:ext cx="6628413" cy="4142759"/>
          </a:xfrm>
          <a:prstGeom prst="rect">
            <a:avLst/>
          </a:prstGeom>
        </p:spPr>
      </p:pic>
      <p:pic>
        <p:nvPicPr>
          <p:cNvPr id="7" name="Picture 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74982" y="1058510"/>
            <a:ext cx="7090148" cy="4040695"/>
          </a:xfrm>
          <a:prstGeom prst="rect">
            <a:avLst/>
          </a:prstGeom>
        </p:spPr>
      </p:pic>
      <p:pic>
        <p:nvPicPr>
          <p:cNvPr id="12" name="Picture 11"/>
          <p:cNvPicPr>
            <a:picLocks noChangeAspect="1"/>
          </p:cNvPicPr>
          <p:nvPr/>
        </p:nvPicPr>
        <p:blipFill>
          <a:blip r:embed="rId12"/>
          <a:stretch>
            <a:fillRect/>
          </a:stretch>
        </p:blipFill>
        <p:spPr>
          <a:xfrm>
            <a:off x="1930318" y="1067958"/>
            <a:ext cx="6096000" cy="4064000"/>
          </a:xfrm>
          <a:prstGeom prst="rect">
            <a:avLst/>
          </a:prstGeom>
        </p:spPr>
      </p:pic>
      <p:pic>
        <p:nvPicPr>
          <p:cNvPr id="13" name="Picture 12"/>
          <p:cNvPicPr>
            <a:picLocks noChangeAspect="1"/>
          </p:cNvPicPr>
          <p:nvPr/>
        </p:nvPicPr>
        <p:blipFill>
          <a:blip r:embed="rId13"/>
          <a:stretch>
            <a:fillRect/>
          </a:stretch>
        </p:blipFill>
        <p:spPr>
          <a:xfrm>
            <a:off x="1176330" y="1209385"/>
            <a:ext cx="7262290" cy="3939242"/>
          </a:xfrm>
          <a:prstGeom prst="rect">
            <a:avLst/>
          </a:prstGeom>
        </p:spPr>
      </p:pic>
      <p:pic>
        <p:nvPicPr>
          <p:cNvPr id="14" name="Picture 1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953960" y="1358731"/>
            <a:ext cx="5867400" cy="4400550"/>
          </a:xfrm>
          <a:prstGeom prst="rect">
            <a:avLst/>
          </a:prstGeom>
        </p:spPr>
      </p:pic>
      <p:pic>
        <p:nvPicPr>
          <p:cNvPr id="19" name="Picture 18"/>
          <p:cNvPicPr>
            <a:picLocks noChangeAspect="1"/>
          </p:cNvPicPr>
          <p:nvPr/>
        </p:nvPicPr>
        <p:blipFill>
          <a:blip r:embed="rId15"/>
          <a:stretch>
            <a:fillRect/>
          </a:stretch>
        </p:blipFill>
        <p:spPr>
          <a:xfrm>
            <a:off x="849285" y="1721829"/>
            <a:ext cx="7955093" cy="3464315"/>
          </a:xfrm>
          <a:prstGeom prst="rect">
            <a:avLst/>
          </a:prstGeom>
        </p:spPr>
      </p:pic>
      <p:pic>
        <p:nvPicPr>
          <p:cNvPr id="16" name="Picture 15"/>
          <p:cNvPicPr>
            <a:picLocks noChangeAspect="1"/>
          </p:cNvPicPr>
          <p:nvPr/>
        </p:nvPicPr>
        <p:blipFill>
          <a:blip r:embed="rId16"/>
          <a:stretch>
            <a:fillRect/>
          </a:stretch>
        </p:blipFill>
        <p:spPr>
          <a:xfrm>
            <a:off x="1674560" y="817434"/>
            <a:ext cx="6426200" cy="4681946"/>
          </a:xfrm>
          <a:prstGeom prst="rect">
            <a:avLst/>
          </a:prstGeom>
        </p:spPr>
      </p:pic>
      <p:pic>
        <p:nvPicPr>
          <p:cNvPr id="17" name="Picture 16"/>
          <p:cNvPicPr>
            <a:picLocks noChangeAspect="1"/>
          </p:cNvPicPr>
          <p:nvPr/>
        </p:nvPicPr>
        <p:blipFill>
          <a:blip r:embed="rId17"/>
          <a:stretch>
            <a:fillRect/>
          </a:stretch>
        </p:blipFill>
        <p:spPr>
          <a:xfrm>
            <a:off x="1501423" y="1010240"/>
            <a:ext cx="5981915" cy="3987943"/>
          </a:xfrm>
          <a:prstGeom prst="rect">
            <a:avLst/>
          </a:prstGeom>
        </p:spPr>
      </p:pic>
      <p:pic>
        <p:nvPicPr>
          <p:cNvPr id="18" name="Picture 17"/>
          <p:cNvPicPr>
            <a:picLocks noChangeAspect="1"/>
          </p:cNvPicPr>
          <p:nvPr/>
        </p:nvPicPr>
        <p:blipFill>
          <a:blip r:embed="rId18"/>
          <a:stretch>
            <a:fillRect/>
          </a:stretch>
        </p:blipFill>
        <p:spPr>
          <a:xfrm>
            <a:off x="967958" y="1607346"/>
            <a:ext cx="7724140" cy="3174304"/>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2522054" y="569742"/>
            <a:ext cx="4764841" cy="5144132"/>
          </a:xfrm>
          <a:prstGeom prst="rect">
            <a:avLst/>
          </a:prstGeom>
        </p:spPr>
      </p:pic>
      <p:pic>
        <p:nvPicPr>
          <p:cNvPr id="27" name="Picture 26"/>
          <p:cNvPicPr>
            <a:picLocks noChangeAspect="1"/>
          </p:cNvPicPr>
          <p:nvPr/>
        </p:nvPicPr>
        <p:blipFill>
          <a:blip r:embed="rId20"/>
          <a:stretch>
            <a:fillRect/>
          </a:stretch>
        </p:blipFill>
        <p:spPr>
          <a:xfrm>
            <a:off x="2527576" y="1488580"/>
            <a:ext cx="4806733" cy="3188466"/>
          </a:xfrm>
          <a:prstGeom prst="rect">
            <a:avLst/>
          </a:prstGeom>
        </p:spPr>
      </p:pic>
      <p:pic>
        <p:nvPicPr>
          <p:cNvPr id="28" name="MVI_10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2590781" y="1189378"/>
            <a:ext cx="4896487" cy="3672365"/>
          </a:xfrm>
          <a:prstGeom prst="rect">
            <a:avLst/>
          </a:prstGeom>
        </p:spPr>
      </p:pic>
      <p:pic>
        <p:nvPicPr>
          <p:cNvPr id="29" name="Picture 28"/>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rot="10800000">
            <a:off x="2309744" y="1277099"/>
            <a:ext cx="4876799" cy="3657599"/>
          </a:xfrm>
          <a:prstGeom prst="rect">
            <a:avLst/>
          </a:prstGeom>
        </p:spPr>
      </p:pic>
      <p:pic>
        <p:nvPicPr>
          <p:cNvPr id="30" name="Picture 29"/>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806742" y="926337"/>
            <a:ext cx="6248400" cy="4686300"/>
          </a:xfrm>
          <a:prstGeom prst="rect">
            <a:avLst/>
          </a:prstGeom>
        </p:spPr>
      </p:pic>
      <p:pic>
        <p:nvPicPr>
          <p:cNvPr id="31" name="Picture 30"/>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rot="5400000">
            <a:off x="2524687" y="1304206"/>
            <a:ext cx="4944533" cy="3708400"/>
          </a:xfrm>
          <a:prstGeom prst="rect">
            <a:avLst/>
          </a:prstGeom>
        </p:spPr>
      </p:pic>
      <p:pic>
        <p:nvPicPr>
          <p:cNvPr id="32" name="Picture 31"/>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365439" y="1419611"/>
            <a:ext cx="5638800" cy="4229100"/>
          </a:xfrm>
          <a:prstGeom prst="rect">
            <a:avLst/>
          </a:prstGeom>
        </p:spPr>
      </p:pic>
      <p:pic>
        <p:nvPicPr>
          <p:cNvPr id="33" name="Picture 32"/>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839045" y="817434"/>
            <a:ext cx="4211428" cy="5262118"/>
          </a:xfrm>
          <a:prstGeom prst="rect">
            <a:avLst/>
          </a:prstGeom>
        </p:spPr>
      </p:pic>
      <p:pic>
        <p:nvPicPr>
          <p:cNvPr id="34" name="Picture 33"/>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490865" y="704177"/>
            <a:ext cx="5191125" cy="5062226"/>
          </a:xfrm>
          <a:prstGeom prst="rect">
            <a:avLst/>
          </a:prstGeom>
        </p:spPr>
      </p:pic>
    </p:spTree>
    <p:extLst>
      <p:ext uri="{BB962C8B-B14F-4D97-AF65-F5344CB8AC3E}">
        <p14:creationId xmlns:p14="http://schemas.microsoft.com/office/powerpoint/2010/main" val="5153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28"/>
                    </p:tgtEl>
                  </p:cond>
                </p:stCondLst>
                <p:endSync evt="end" delay="0">
                  <p:rtn val="all"/>
                </p:endSync>
                <p:childTnLst>
                  <p:par>
                    <p:cTn id="96" fill="hold">
                      <p:stCondLst>
                        <p:cond delay="0"/>
                      </p:stCondLst>
                      <p:childTnLst>
                        <p:par>
                          <p:cTn id="97" fill="hold">
                            <p:stCondLst>
                              <p:cond delay="0"/>
                            </p:stCondLst>
                            <p:childTnLst>
                              <p:par>
                                <p:cTn id="98" presetID="2" presetClass="mediacall" presetSubtype="0" fill="hold" nodeType="clickEffect">
                                  <p:stCondLst>
                                    <p:cond delay="0"/>
                                  </p:stCondLst>
                                  <p:childTnLst>
                                    <p:cmd type="call" cmd="togglePause">
                                      <p:cBhvr>
                                        <p:cTn id="99" dur="1" fill="hold"/>
                                        <p:tgtEl>
                                          <p:spTgt spid="28"/>
                                        </p:tgtEl>
                                      </p:cBhvr>
                                    </p:cmd>
                                  </p:childTnLst>
                                </p:cTn>
                              </p:par>
                            </p:childTnLst>
                          </p:cTn>
                        </p:par>
                      </p:childTnLst>
                    </p:cTn>
                  </p:par>
                </p:childTnLst>
              </p:cTn>
              <p:nextCondLst>
                <p:cond evt="onClick" delay="0">
                  <p:tgtEl>
                    <p:spTgt spid="28"/>
                  </p:tgtEl>
                </p:cond>
              </p:nextCondLst>
            </p:seq>
            <p:video>
              <p:cMediaNode vol="80000">
                <p:cTn id="100" fill="hold" display="0">
                  <p:stCondLst>
                    <p:cond delay="indefinite"/>
                  </p:stCondLst>
                </p:cTn>
                <p:tgtEl>
                  <p:spTgt spid="2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7800"/>
            <a:ext cx="7924800" cy="812801"/>
          </a:xfrm>
        </p:spPr>
        <p:txBody>
          <a:bodyPr/>
          <a:lstStyle/>
          <a:p>
            <a:r>
              <a:rPr lang="en-US" dirty="0" smtClean="0"/>
              <a:t>What is my Job?</a:t>
            </a:r>
            <a:endParaRPr lang="en-US" dirty="0"/>
          </a:p>
        </p:txBody>
      </p:sp>
      <p:sp>
        <p:nvSpPr>
          <p:cNvPr id="3" name="Content Placeholder 2"/>
          <p:cNvSpPr>
            <a:spLocks noGrp="1"/>
          </p:cNvSpPr>
          <p:nvPr>
            <p:ph idx="1"/>
          </p:nvPr>
        </p:nvSpPr>
        <p:spPr>
          <a:xfrm>
            <a:off x="762000" y="1295401"/>
            <a:ext cx="7924800" cy="4830764"/>
          </a:xfrm>
        </p:spPr>
        <p:txBody>
          <a:bodyPr>
            <a:normAutofit/>
          </a:bodyPr>
          <a:lstStyle/>
          <a:p>
            <a:pPr marL="0" indent="0">
              <a:buNone/>
            </a:pPr>
            <a:r>
              <a:rPr lang="en-US" sz="2800" dirty="0">
                <a:solidFill>
                  <a:srgbClr val="0070C0"/>
                </a:solidFill>
                <a:latin typeface="Helvetica Neue" charset="0"/>
                <a:ea typeface="Helvetica Neue" charset="0"/>
                <a:cs typeface="Helvetica Neue" charset="0"/>
              </a:rPr>
              <a:t>employer branding – </a:t>
            </a:r>
          </a:p>
          <a:p>
            <a:pPr marL="0" indent="0">
              <a:buNone/>
            </a:pPr>
            <a:r>
              <a:rPr lang="en-US" sz="2800" dirty="0">
                <a:solidFill>
                  <a:srgbClr val="0070C0"/>
                </a:solidFill>
                <a:latin typeface="Helvetica Neue" charset="0"/>
                <a:ea typeface="Helvetica Neue" charset="0"/>
                <a:cs typeface="Helvetica Neue" charset="0"/>
              </a:rPr>
              <a:t>/əmˈploiər brandiNG/</a:t>
            </a:r>
          </a:p>
          <a:p>
            <a:pPr marL="0" indent="0">
              <a:buNone/>
            </a:pPr>
            <a:r>
              <a:rPr lang="en-US" sz="2800" i="1" dirty="0" smtClean="0">
                <a:solidFill>
                  <a:srgbClr val="0070C0"/>
                </a:solidFill>
                <a:latin typeface="Helvetica Neue" charset="0"/>
                <a:ea typeface="Helvetica Neue" charset="0"/>
                <a:cs typeface="Helvetica Neue" charset="0"/>
              </a:rPr>
              <a:t>Noun</a:t>
            </a:r>
          </a:p>
          <a:p>
            <a:pPr marL="0" indent="0">
              <a:buNone/>
            </a:pPr>
            <a:endParaRPr lang="en-US" sz="2800" i="1" dirty="0">
              <a:solidFill>
                <a:srgbClr val="0070C0"/>
              </a:solidFill>
              <a:latin typeface="Helvetica Neue" charset="0"/>
              <a:ea typeface="Helvetica Neue" charset="0"/>
              <a:cs typeface="Helvetica Neue" charset="0"/>
            </a:endParaRPr>
          </a:p>
          <a:p>
            <a:pPr marL="0" indent="0">
              <a:buNone/>
            </a:pPr>
            <a:r>
              <a:rPr lang="en-US" sz="2800" dirty="0" smtClean="0">
                <a:solidFill>
                  <a:srgbClr val="0070C0"/>
                </a:solidFill>
                <a:latin typeface="Helvetica Neue" charset="0"/>
                <a:ea typeface="Helvetica Neue" charset="0"/>
                <a:cs typeface="Helvetica Neue" charset="0"/>
              </a:rPr>
              <a:t>the </a:t>
            </a:r>
            <a:r>
              <a:rPr lang="en-US" sz="2800" dirty="0">
                <a:solidFill>
                  <a:srgbClr val="0070C0"/>
                </a:solidFill>
                <a:latin typeface="Helvetica Neue" charset="0"/>
                <a:ea typeface="Helvetica Neue" charset="0"/>
                <a:cs typeface="Helvetica Neue" charset="0"/>
              </a:rPr>
              <a:t>process of promoting a </a:t>
            </a:r>
            <a:r>
              <a:rPr lang="en-US" sz="2800" dirty="0" smtClean="0">
                <a:solidFill>
                  <a:srgbClr val="0070C0"/>
                </a:solidFill>
                <a:latin typeface="Helvetica Neue" charset="0"/>
                <a:ea typeface="Helvetica Neue" charset="0"/>
                <a:cs typeface="Helvetica Neue" charset="0"/>
              </a:rPr>
              <a:t>company</a:t>
            </a:r>
            <a:r>
              <a:rPr lang="en-US" sz="2800" dirty="0">
                <a:solidFill>
                  <a:srgbClr val="0070C0"/>
                </a:solidFill>
                <a:latin typeface="Helvetica Neue" charset="0"/>
                <a:ea typeface="Helvetica Neue" charset="0"/>
                <a:cs typeface="Helvetica Neue" charset="0"/>
              </a:rPr>
              <a:t>, or an organization, as </a:t>
            </a:r>
            <a:r>
              <a:rPr lang="en-US" sz="2800" dirty="0" smtClean="0">
                <a:solidFill>
                  <a:srgbClr val="0070C0"/>
                </a:solidFill>
                <a:latin typeface="Helvetica Neue" charset="0"/>
                <a:ea typeface="Helvetica Neue" charset="0"/>
                <a:cs typeface="Helvetica Neue" charset="0"/>
              </a:rPr>
              <a:t>the </a:t>
            </a:r>
            <a:r>
              <a:rPr lang="en-US" sz="2800" dirty="0">
                <a:solidFill>
                  <a:srgbClr val="0070C0"/>
                </a:solidFill>
                <a:latin typeface="Helvetica Neue" charset="0"/>
                <a:ea typeface="Helvetica Neue" charset="0"/>
                <a:cs typeface="Helvetica Neue" charset="0"/>
              </a:rPr>
              <a:t>employer of choice to a </a:t>
            </a:r>
            <a:r>
              <a:rPr lang="en-US" sz="2800" dirty="0" smtClean="0">
                <a:solidFill>
                  <a:srgbClr val="0070C0"/>
                </a:solidFill>
                <a:latin typeface="Helvetica Neue" charset="0"/>
                <a:ea typeface="Helvetica Neue" charset="0"/>
                <a:cs typeface="Helvetica Neue" charset="0"/>
              </a:rPr>
              <a:t>desired </a:t>
            </a:r>
            <a:r>
              <a:rPr lang="en-US" sz="2800" dirty="0">
                <a:solidFill>
                  <a:srgbClr val="0070C0"/>
                </a:solidFill>
                <a:latin typeface="Helvetica Neue" charset="0"/>
                <a:ea typeface="Helvetica Neue" charset="0"/>
                <a:cs typeface="Helvetica Neue" charset="0"/>
              </a:rPr>
              <a:t>target group, one which a </a:t>
            </a:r>
            <a:r>
              <a:rPr lang="en-US" sz="2800" dirty="0" smtClean="0">
                <a:solidFill>
                  <a:srgbClr val="0070C0"/>
                </a:solidFill>
                <a:latin typeface="Helvetica Neue" charset="0"/>
                <a:ea typeface="Helvetica Neue" charset="0"/>
                <a:cs typeface="Helvetica Neue" charset="0"/>
              </a:rPr>
              <a:t>company </a:t>
            </a:r>
            <a:r>
              <a:rPr lang="en-US" sz="2800" dirty="0">
                <a:solidFill>
                  <a:srgbClr val="0070C0"/>
                </a:solidFill>
                <a:latin typeface="Helvetica Neue" charset="0"/>
                <a:ea typeface="Helvetica Neue" charset="0"/>
                <a:cs typeface="Helvetica Neue" charset="0"/>
              </a:rPr>
              <a:t>needs and wants to </a:t>
            </a:r>
            <a:r>
              <a:rPr lang="en-US" sz="2800" dirty="0" smtClean="0">
                <a:solidFill>
                  <a:srgbClr val="0070C0"/>
                </a:solidFill>
                <a:latin typeface="Helvetica Neue" charset="0"/>
                <a:ea typeface="Helvetica Neue" charset="0"/>
                <a:cs typeface="Helvetica Neue" charset="0"/>
              </a:rPr>
              <a:t>recruit </a:t>
            </a:r>
            <a:r>
              <a:rPr lang="en-US" sz="2800" dirty="0">
                <a:solidFill>
                  <a:srgbClr val="0070C0"/>
                </a:solidFill>
                <a:latin typeface="Helvetica Neue" charset="0"/>
                <a:ea typeface="Helvetica Neue" charset="0"/>
                <a:cs typeface="Helvetica Neue" charset="0"/>
              </a:rPr>
              <a:t>and retain. </a:t>
            </a:r>
          </a:p>
          <a:p>
            <a:pPr marL="0" indent="0">
              <a:buNone/>
            </a:pPr>
            <a:endParaRPr lang="en-US" sz="2800" dirty="0">
              <a:solidFill>
                <a:srgbClr val="0070C0"/>
              </a:solidFill>
              <a:latin typeface="Helvetica Neue" charset="0"/>
              <a:ea typeface="Helvetica Neue" charset="0"/>
              <a:cs typeface="Helvetica Neue" charset="0"/>
            </a:endParaRPr>
          </a:p>
          <a:p>
            <a:endParaRPr lang="en-US" sz="2800" dirty="0">
              <a:solidFill>
                <a:srgbClr val="0070C0"/>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788474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7800"/>
            <a:ext cx="7848600" cy="812801"/>
          </a:xfrm>
        </p:spPr>
        <p:txBody>
          <a:bodyPr/>
          <a:lstStyle/>
          <a:p>
            <a:r>
              <a:rPr lang="en-US" dirty="0" smtClean="0"/>
              <a:t>One More Time?</a:t>
            </a:r>
            <a:endParaRPr lang="en-US" dirty="0"/>
          </a:p>
        </p:txBody>
      </p:sp>
      <p:sp>
        <p:nvSpPr>
          <p:cNvPr id="3" name="Content Placeholder 2"/>
          <p:cNvSpPr>
            <a:spLocks noGrp="1"/>
          </p:cNvSpPr>
          <p:nvPr>
            <p:ph idx="1"/>
          </p:nvPr>
        </p:nvSpPr>
        <p:spPr>
          <a:xfrm>
            <a:off x="838200" y="1295401"/>
            <a:ext cx="7848600" cy="4830764"/>
          </a:xfrm>
        </p:spPr>
        <p:txBody>
          <a:bodyPr>
            <a:normAutofit/>
          </a:bodyPr>
          <a:lstStyle/>
          <a:p>
            <a:pPr marL="0" indent="0">
              <a:buNone/>
            </a:pPr>
            <a:r>
              <a:rPr lang="en-US" sz="2800" dirty="0">
                <a:solidFill>
                  <a:schemeClr val="tx2">
                    <a:lumMod val="75000"/>
                    <a:lumOff val="25000"/>
                  </a:schemeClr>
                </a:solidFill>
                <a:latin typeface="Helvetica Neue Light"/>
                <a:cs typeface="Helvetica Neue Light"/>
              </a:rPr>
              <a:t>My team creates stories which will (we hope) get people excited about working at EA! We market those stories across social media, events, videos, websites and advertising.</a:t>
            </a:r>
          </a:p>
          <a:p>
            <a:endParaRPr lang="en-US" sz="2800" dirty="0"/>
          </a:p>
        </p:txBody>
      </p:sp>
    </p:spTree>
    <p:extLst>
      <p:ext uri="{BB962C8B-B14F-4D97-AF65-F5344CB8AC3E}">
        <p14:creationId xmlns:p14="http://schemas.microsoft.com/office/powerpoint/2010/main" val="1911199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1026</Words>
  <Application>Microsoft Macintosh PowerPoint</Application>
  <PresentationFormat>On-screen Show (4:3)</PresentationFormat>
  <Paragraphs>137</Paragraphs>
  <Slides>17</Slides>
  <Notes>16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 Black</vt:lpstr>
      <vt:lpstr>Helvetica Neue</vt:lpstr>
      <vt:lpstr>Helvetica Neue Light</vt:lpstr>
      <vt:lpstr>Arial</vt:lpstr>
      <vt:lpstr>Calibri</vt:lpstr>
      <vt:lpstr>Office Theme</vt:lpstr>
      <vt:lpstr>The Life You Create. You Create.</vt:lpstr>
      <vt:lpstr>PowerPoint Presentation</vt:lpstr>
      <vt:lpstr>PowerPoint Presentation</vt:lpstr>
      <vt:lpstr>PowerPoint Presentation</vt:lpstr>
      <vt:lpstr>Let’s Start Here</vt:lpstr>
      <vt:lpstr>PowerPoint Presentation</vt:lpstr>
      <vt:lpstr>My Roadmap</vt:lpstr>
      <vt:lpstr>What is my Job?</vt:lpstr>
      <vt:lpstr>One More Time?</vt:lpstr>
      <vt:lpstr>PowerPoint Presentation</vt:lpstr>
      <vt:lpstr>Where I’ve Netted With My Life</vt:lpstr>
      <vt:lpstr>Guide Posts For Your Roadmap</vt:lpstr>
      <vt:lpstr>Guide Posts For Your Roadmap</vt:lpstr>
      <vt:lpstr>Guide Posts For Your Roadmap</vt:lpstr>
      <vt:lpstr>Guide Posts For Your Roadmap</vt:lpstr>
      <vt:lpstr>Guide Posts For Your Roadmap</vt:lpstr>
      <vt:lpstr>Thank you! Have a beautiful now.</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charityjayne</dc:creator>
  <cp:lastModifiedBy>Ribeiro, Jenn</cp:lastModifiedBy>
  <cp:revision>37</cp:revision>
  <dcterms:created xsi:type="dcterms:W3CDTF">2006-08-16T00:00:00Z</dcterms:created>
  <dcterms:modified xsi:type="dcterms:W3CDTF">2017-03-30T15:53:31Z</dcterms:modified>
</cp:coreProperties>
</file>