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 id="2147483649" r:id="rId2"/>
  </p:sldMasterIdLst>
  <p:notesMasterIdLst>
    <p:notesMasterId r:id="rId12"/>
  </p:notesMasterIdLst>
  <p:sldIdLst>
    <p:sldId id="256" r:id="rId3"/>
    <p:sldId id="271" r:id="rId4"/>
    <p:sldId id="272" r:id="rId5"/>
    <p:sldId id="270" r:id="rId6"/>
    <p:sldId id="268" r:id="rId7"/>
    <p:sldId id="267" r:id="rId8"/>
    <p:sldId id="269" r:id="rId9"/>
    <p:sldId id="263" r:id="rId10"/>
    <p:sldId id="264" r:id="rId11"/>
  </p:sldIdLst>
  <p:sldSz cx="13004800" cy="9753600"/>
  <p:notesSz cx="6858000" cy="9144000"/>
  <p:defaultTextStyle>
    <a:defPPr>
      <a:defRPr lang="en-US"/>
    </a:defPPr>
    <a:lvl1pPr algn="ctr" defTabSz="584200" rtl="0" fontAlgn="base" hangingPunct="0">
      <a:spcBef>
        <a:spcPct val="0"/>
      </a:spcBef>
      <a:spcAft>
        <a:spcPct val="0"/>
      </a:spcAft>
      <a:defRPr sz="2400" kern="1200">
        <a:solidFill>
          <a:srgbClr val="414141"/>
        </a:solidFill>
        <a:latin typeface="Palatino" charset="0"/>
        <a:ea typeface="Geneva" charset="0"/>
        <a:cs typeface="Geneva" charset="0"/>
        <a:sym typeface="Palatino" charset="0"/>
      </a:defRPr>
    </a:lvl1pPr>
    <a:lvl2pPr marL="457200" indent="-228600" algn="ctr" defTabSz="584200" rtl="0" fontAlgn="base" hangingPunct="0">
      <a:spcBef>
        <a:spcPct val="0"/>
      </a:spcBef>
      <a:spcAft>
        <a:spcPct val="0"/>
      </a:spcAft>
      <a:defRPr sz="2400" kern="1200">
        <a:solidFill>
          <a:srgbClr val="414141"/>
        </a:solidFill>
        <a:latin typeface="Palatino" charset="0"/>
        <a:ea typeface="Geneva" charset="0"/>
        <a:cs typeface="Geneva" charset="0"/>
        <a:sym typeface="Palatino" charset="0"/>
      </a:defRPr>
    </a:lvl2pPr>
    <a:lvl3pPr marL="914400" indent="-457200" algn="ctr" defTabSz="584200" rtl="0" fontAlgn="base" hangingPunct="0">
      <a:spcBef>
        <a:spcPct val="0"/>
      </a:spcBef>
      <a:spcAft>
        <a:spcPct val="0"/>
      </a:spcAft>
      <a:defRPr sz="2400" kern="1200">
        <a:solidFill>
          <a:srgbClr val="414141"/>
        </a:solidFill>
        <a:latin typeface="Palatino" charset="0"/>
        <a:ea typeface="Geneva" charset="0"/>
        <a:cs typeface="Geneva" charset="0"/>
        <a:sym typeface="Palatino" charset="0"/>
      </a:defRPr>
    </a:lvl3pPr>
    <a:lvl4pPr marL="1371600" indent="-685800" algn="ctr" defTabSz="584200" rtl="0" fontAlgn="base" hangingPunct="0">
      <a:spcBef>
        <a:spcPct val="0"/>
      </a:spcBef>
      <a:spcAft>
        <a:spcPct val="0"/>
      </a:spcAft>
      <a:defRPr sz="2400" kern="1200">
        <a:solidFill>
          <a:srgbClr val="414141"/>
        </a:solidFill>
        <a:latin typeface="Palatino" charset="0"/>
        <a:ea typeface="Geneva" charset="0"/>
        <a:cs typeface="Geneva" charset="0"/>
        <a:sym typeface="Palatino" charset="0"/>
      </a:defRPr>
    </a:lvl4pPr>
    <a:lvl5pPr marL="1828800" indent="-914400" algn="ctr" defTabSz="584200" rtl="0" fontAlgn="base" hangingPunct="0">
      <a:spcBef>
        <a:spcPct val="0"/>
      </a:spcBef>
      <a:spcAft>
        <a:spcPct val="0"/>
      </a:spcAft>
      <a:defRPr sz="2400" kern="1200">
        <a:solidFill>
          <a:srgbClr val="414141"/>
        </a:solidFill>
        <a:latin typeface="Palatino" charset="0"/>
        <a:ea typeface="Geneva" charset="0"/>
        <a:cs typeface="Geneva" charset="0"/>
        <a:sym typeface="Palatino" charset="0"/>
      </a:defRPr>
    </a:lvl5pPr>
    <a:lvl6pPr marL="2286000" algn="l" defTabSz="457200" rtl="0" eaLnBrk="1" latinLnBrk="0" hangingPunct="1">
      <a:defRPr sz="2400" kern="1200">
        <a:solidFill>
          <a:srgbClr val="414141"/>
        </a:solidFill>
        <a:latin typeface="Palatino" charset="0"/>
        <a:ea typeface="Geneva" charset="0"/>
        <a:cs typeface="Geneva" charset="0"/>
        <a:sym typeface="Palatino" charset="0"/>
      </a:defRPr>
    </a:lvl6pPr>
    <a:lvl7pPr marL="2743200" algn="l" defTabSz="457200" rtl="0" eaLnBrk="1" latinLnBrk="0" hangingPunct="1">
      <a:defRPr sz="2400" kern="1200">
        <a:solidFill>
          <a:srgbClr val="414141"/>
        </a:solidFill>
        <a:latin typeface="Palatino" charset="0"/>
        <a:ea typeface="Geneva" charset="0"/>
        <a:cs typeface="Geneva" charset="0"/>
        <a:sym typeface="Palatino" charset="0"/>
      </a:defRPr>
    </a:lvl7pPr>
    <a:lvl8pPr marL="3200400" algn="l" defTabSz="457200" rtl="0" eaLnBrk="1" latinLnBrk="0" hangingPunct="1">
      <a:defRPr sz="2400" kern="1200">
        <a:solidFill>
          <a:srgbClr val="414141"/>
        </a:solidFill>
        <a:latin typeface="Palatino" charset="0"/>
        <a:ea typeface="Geneva" charset="0"/>
        <a:cs typeface="Geneva" charset="0"/>
        <a:sym typeface="Palatino" charset="0"/>
      </a:defRPr>
    </a:lvl8pPr>
    <a:lvl9pPr marL="3657600" algn="l" defTabSz="457200" rtl="0" eaLnBrk="1" latinLnBrk="0" hangingPunct="1">
      <a:defRPr sz="2400" kern="1200">
        <a:solidFill>
          <a:srgbClr val="414141"/>
        </a:solidFill>
        <a:latin typeface="Palatino" charset="0"/>
        <a:ea typeface="Geneva" charset="0"/>
        <a:cs typeface="Geneva" charset="0"/>
        <a:sym typeface="Palatino"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848" y="-8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4147375821"/>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Geneva" charset="0"/>
        <a:cs typeface="Avenir Roman" charset="0"/>
        <a:sym typeface="Avenir Roman"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00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71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9600" y="800100"/>
            <a:ext cx="2997200" cy="792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800100"/>
            <a:ext cx="8839200" cy="792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1959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514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259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5029200"/>
            <a:ext cx="2762250"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22650" y="5029200"/>
            <a:ext cx="2762250"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42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4609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86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677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3705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84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8026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830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65675" y="2806700"/>
            <a:ext cx="1419225" cy="623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806700"/>
            <a:ext cx="4105275" cy="623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21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979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2628900"/>
            <a:ext cx="59182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28900"/>
            <a:ext cx="59182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387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85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520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9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75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27597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508000" y="2171700"/>
            <a:ext cx="11996738" cy="0"/>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w="12700" cap="flat" cmpd="sng">
            <a:solidFill>
              <a:srgbClr val="444444">
                <a:alpha val="29999"/>
              </a:srgbClr>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200">
              <a:solidFill>
                <a:srgbClr val="000000"/>
              </a:solidFill>
              <a:latin typeface="Helvetica" charset="0"/>
              <a:cs typeface="Helvetica" charset="0"/>
              <a:sym typeface="Helvetica" charset="0"/>
            </a:endParaRPr>
          </a:p>
        </p:txBody>
      </p:sp>
      <p:sp>
        <p:nvSpPr>
          <p:cNvPr id="1026" name="AutoShape 2"/>
          <p:cNvSpPr>
            <a:spLocks/>
          </p:cNvSpPr>
          <p:nvPr/>
        </p:nvSpPr>
        <p:spPr bwMode="auto">
          <a:xfrm>
            <a:off x="508000" y="635000"/>
            <a:ext cx="11996738" cy="0"/>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w="12700" cap="flat" cmpd="sng">
            <a:solidFill>
              <a:srgbClr val="444444">
                <a:alpha val="29999"/>
              </a:srgbClr>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200">
              <a:solidFill>
                <a:srgbClr val="000000"/>
              </a:solidFill>
              <a:latin typeface="Helvetica" charset="0"/>
              <a:cs typeface="Helvetica" charset="0"/>
              <a:sym typeface="Helvetica" charset="0"/>
            </a:endParaRPr>
          </a:p>
        </p:txBody>
      </p:sp>
      <p:sp>
        <p:nvSpPr>
          <p:cNvPr id="1027" name="Rectangle 3"/>
          <p:cNvSpPr>
            <a:spLocks noGrp="1"/>
          </p:cNvSpPr>
          <p:nvPr>
            <p:ph type="title"/>
          </p:nvPr>
        </p:nvSpPr>
        <p:spPr bwMode="auto">
          <a:xfrm>
            <a:off x="508000" y="800100"/>
            <a:ext cx="11988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Bodoni SvtyTwo ITC TT-Book" charset="0"/>
              </a:rPr>
              <a:t>Click to edit Master title style</a:t>
            </a:r>
          </a:p>
        </p:txBody>
      </p:sp>
      <p:sp>
        <p:nvSpPr>
          <p:cNvPr id="1028" name="Rectangle 4"/>
          <p:cNvSpPr>
            <a:spLocks noGrp="1"/>
          </p:cNvSpPr>
          <p:nvPr>
            <p:ph type="body" idx="1"/>
          </p:nvPr>
        </p:nvSpPr>
        <p:spPr bwMode="auto">
          <a:xfrm>
            <a:off x="508000" y="2628900"/>
            <a:ext cx="11988800"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lnSpc>
          <a:spcPct val="90000"/>
        </a:lnSpc>
        <a:spcBef>
          <a:spcPts val="1600"/>
        </a:spcBef>
        <a:spcAft>
          <a:spcPct val="0"/>
        </a:spcAft>
        <a:defRPr sz="7000">
          <a:solidFill>
            <a:srgbClr val="D93E2B"/>
          </a:solidFill>
          <a:latin typeface="+mj-lt"/>
          <a:ea typeface="+mj-ea"/>
          <a:cs typeface="+mj-cs"/>
          <a:sym typeface="Bodoni SvtyTwo ITC TT-Book" charset="0"/>
        </a:defRPr>
      </a:lvl1pPr>
      <a:lvl2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2pPr>
      <a:lvl3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3pPr>
      <a:lvl4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4pPr>
      <a:lvl5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5pPr>
      <a:lvl6pPr marL="4572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6pPr>
      <a:lvl7pPr marL="9144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7pPr>
      <a:lvl8pPr marL="13716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8pPr>
      <a:lvl9pPr marL="18288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9pPr>
    </p:titleStyle>
    <p:bodyStyle>
      <a:lvl1pPr marL="4699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mn-ea"/>
          <a:cs typeface="+mn-cs"/>
          <a:sym typeface="Palatino" charset="0"/>
        </a:defRPr>
      </a:lvl1pPr>
      <a:lvl2pPr marL="9398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2pPr>
      <a:lvl3pPr marL="14097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3pPr>
      <a:lvl4pPr marL="18796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4pPr>
      <a:lvl5pPr marL="23495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5pPr>
      <a:lvl6pPr marL="28067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6pPr>
      <a:lvl7pPr marL="32639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7pPr>
      <a:lvl8pPr marL="37211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8pPr>
      <a:lvl9pPr marL="41783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AutoShape 1"/>
          <p:cNvSpPr>
            <a:spLocks/>
          </p:cNvSpPr>
          <p:nvPr/>
        </p:nvSpPr>
        <p:spPr bwMode="auto">
          <a:xfrm>
            <a:off x="508000" y="4876800"/>
            <a:ext cx="5675313" cy="0"/>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w="12700" cap="flat" cmpd="sng">
            <a:solidFill>
              <a:srgbClr val="444444">
                <a:alpha val="29999"/>
              </a:srgbClr>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200">
              <a:solidFill>
                <a:srgbClr val="000000"/>
              </a:solidFill>
              <a:latin typeface="Helvetica" charset="0"/>
              <a:cs typeface="Helvetica" charset="0"/>
              <a:sym typeface="Helvetica" charset="0"/>
            </a:endParaRPr>
          </a:p>
        </p:txBody>
      </p:sp>
      <p:sp>
        <p:nvSpPr>
          <p:cNvPr id="2050" name="AutoShape 2"/>
          <p:cNvSpPr>
            <a:spLocks/>
          </p:cNvSpPr>
          <p:nvPr/>
        </p:nvSpPr>
        <p:spPr bwMode="auto">
          <a:xfrm>
            <a:off x="508000" y="2768600"/>
            <a:ext cx="5675313" cy="0"/>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w="12700" cap="flat" cmpd="sng">
            <a:solidFill>
              <a:srgbClr val="444444">
                <a:alpha val="29999"/>
              </a:srgbClr>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200">
              <a:solidFill>
                <a:srgbClr val="000000"/>
              </a:solidFill>
              <a:latin typeface="Helvetica" charset="0"/>
              <a:cs typeface="Helvetica" charset="0"/>
              <a:sym typeface="Helvetica" charset="0"/>
            </a:endParaRPr>
          </a:p>
        </p:txBody>
      </p:sp>
      <p:sp>
        <p:nvSpPr>
          <p:cNvPr id="2051" name="Rectangle 3"/>
          <p:cNvSpPr>
            <a:spLocks noGrp="1"/>
          </p:cNvSpPr>
          <p:nvPr>
            <p:ph type="title"/>
          </p:nvPr>
        </p:nvSpPr>
        <p:spPr bwMode="auto">
          <a:xfrm>
            <a:off x="508000" y="2806700"/>
            <a:ext cx="56769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Bodoni SvtyTwo ITC TT-Book" charset="0"/>
              </a:rPr>
              <a:t>Click to edit Master title style</a:t>
            </a:r>
          </a:p>
        </p:txBody>
      </p:sp>
      <p:sp>
        <p:nvSpPr>
          <p:cNvPr id="2052" name="Rectangle 4"/>
          <p:cNvSpPr>
            <a:spLocks noGrp="1"/>
          </p:cNvSpPr>
          <p:nvPr>
            <p:ph type="body" idx="1"/>
          </p:nvPr>
        </p:nvSpPr>
        <p:spPr bwMode="auto">
          <a:xfrm>
            <a:off x="508000" y="5029200"/>
            <a:ext cx="5676900" cy="401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lnSpc>
          <a:spcPct val="90000"/>
        </a:lnSpc>
        <a:spcBef>
          <a:spcPts val="1600"/>
        </a:spcBef>
        <a:spcAft>
          <a:spcPct val="0"/>
        </a:spcAft>
        <a:defRPr sz="7000">
          <a:solidFill>
            <a:srgbClr val="D93E2B"/>
          </a:solidFill>
          <a:latin typeface="+mj-lt"/>
          <a:ea typeface="+mj-ea"/>
          <a:cs typeface="+mj-cs"/>
          <a:sym typeface="Bodoni SvtyTwo ITC TT-Book" charset="0"/>
        </a:defRPr>
      </a:lvl1pPr>
      <a:lvl2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2pPr>
      <a:lvl3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3pPr>
      <a:lvl4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4pPr>
      <a:lvl5pPr algn="ctr" defTabSz="584200" rtl="0" eaLnBrk="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5pPr>
      <a:lvl6pPr marL="4572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6pPr>
      <a:lvl7pPr marL="9144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7pPr>
      <a:lvl8pPr marL="13716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8pPr>
      <a:lvl9pPr marL="1828800" algn="ctr" defTabSz="584200" rtl="0" fontAlgn="base" hangingPunct="0">
        <a:lnSpc>
          <a:spcPct val="90000"/>
        </a:lnSpc>
        <a:spcBef>
          <a:spcPts val="1600"/>
        </a:spcBef>
        <a:spcAft>
          <a:spcPct val="0"/>
        </a:spcAft>
        <a:defRPr sz="7000">
          <a:solidFill>
            <a:srgbClr val="D93E2B"/>
          </a:solidFill>
          <a:latin typeface="Bodoni SvtyTwo ITC TT-Book" charset="0"/>
          <a:ea typeface="Geneva" charset="0"/>
          <a:cs typeface="Bodoni SvtyTwo ITC TT-Book" charset="0"/>
          <a:sym typeface="Bodoni SvtyTwo ITC TT-Book" charset="0"/>
        </a:defRPr>
      </a:lvl9pPr>
    </p:titleStyle>
    <p:bodyStyle>
      <a:lvl1pPr marL="4699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mn-ea"/>
          <a:cs typeface="+mn-cs"/>
          <a:sym typeface="Palatino" charset="0"/>
        </a:defRPr>
      </a:lvl1pPr>
      <a:lvl2pPr marL="9398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2pPr>
      <a:lvl3pPr marL="14097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3pPr>
      <a:lvl4pPr marL="18796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4pPr>
      <a:lvl5pPr marL="23495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5pPr>
      <a:lvl6pPr marL="28067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6pPr>
      <a:lvl7pPr marL="32639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7pPr>
      <a:lvl8pPr marL="37211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8pPr>
      <a:lvl9pPr marL="41783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MediaTechMarketPlace.com%5Cmarketplace" TargetMode="External"/><Relationship Id="rId4" Type="http://schemas.openxmlformats.org/officeDocument/2006/relationships/hyperlink" Target="http://www.facebook.com/MTMTech" TargetMode="External"/><Relationship Id="rId5" Type="http://schemas.openxmlformats.org/officeDocument/2006/relationships/hyperlink" Target="https://www.facebook.com/video/video.php?%20v=171125376255294" TargetMode="External"/><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4.png"/><Relationship Id="rId5" Type="http://schemas.openxmlformats.org/officeDocument/2006/relationships/image" Target="../media/image15.jpeg"/><Relationship Id="rId1" Type="http://schemas.microsoft.com/office/2007/relationships/media" Target="../media/media1.m4v"/><Relationship Id="rId2" Type="http://schemas.openxmlformats.org/officeDocument/2006/relationships/video" Target="../media/media1.m4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diatechmarketplace.com/marketplace/index.php" TargetMode="External"/><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hyperlink" Target="http://facebook.com/MTMTech" TargetMode="External"/><Relationship Id="rId4" Type="http://schemas.openxmlformats.org/officeDocument/2006/relationships/image" Target="../media/image18.jpeg"/><Relationship Id="rId5" Type="http://schemas.openxmlformats.org/officeDocument/2006/relationships/hyperlink" Target="http://TechDivaTV.com"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hyperlink" Target="mailto:zenobia@MediaTechMarketPlace.com?subject=" TargetMode="External"/><Relationship Id="rId7" Type="http://schemas.openxmlformats.org/officeDocument/2006/relationships/hyperlink" Target="http://MediaTechMarketPlace.com" TargetMode="External"/><Relationship Id="rId8" Type="http://schemas.openxmlformats.org/officeDocument/2006/relationships/hyperlink" Target="http://facebook.com/MTMTech" TargetMode="External"/><Relationship Id="rId9" Type="http://schemas.openxmlformats.org/officeDocument/2006/relationships/hyperlink" Target="http://linkedin.com/in/Zenobia"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1"/>
          <p:cNvGrpSpPr>
            <a:grpSpLocks/>
          </p:cNvGrpSpPr>
          <p:nvPr/>
        </p:nvGrpSpPr>
        <p:grpSpPr bwMode="auto">
          <a:xfrm>
            <a:off x="6689725" y="557213"/>
            <a:ext cx="5842000" cy="8661400"/>
            <a:chOff x="-127000" y="-88900"/>
            <a:chExt cx="5842000" cy="8661400"/>
          </a:xfrm>
        </p:grpSpPr>
        <p:pic>
          <p:nvPicPr>
            <p:cNvPr id="4098" name="Picture 2" descr="20150226-Michael_Timmons-430 copy.jpg"/>
            <p:cNvPicPr>
              <a:picLocks noChangeAspect="1"/>
            </p:cNvPicPr>
            <p:nvPr/>
          </p:nvPicPr>
          <p:blipFill>
            <a:blip r:embed="rId2">
              <a:extLst>
                <a:ext uri="{28A0092B-C50C-407E-A947-70E740481C1C}">
                  <a14:useLocalDpi xmlns:a14="http://schemas.microsoft.com/office/drawing/2010/main" val="0"/>
                </a:ext>
              </a:extLst>
            </a:blip>
            <a:srcRect t="302" b="302"/>
            <a:stretch>
              <a:fillRect/>
            </a:stretch>
          </p:blipFill>
          <p:spPr bwMode="auto">
            <a:xfrm>
              <a:off x="0" y="0"/>
              <a:ext cx="5588000" cy="833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8900"/>
              <a:ext cx="5842000" cy="866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4100" name="Rectangle 4"/>
          <p:cNvSpPr>
            <a:spLocks noGrp="1" noChangeArrowheads="1"/>
          </p:cNvSpPr>
          <p:nvPr>
            <p:ph type="body" idx="1"/>
          </p:nvPr>
        </p:nvSpPr>
        <p:spPr>
          <a:xfrm>
            <a:off x="882650" y="5143500"/>
            <a:ext cx="5032375" cy="4013200"/>
          </a:xfrm>
        </p:spPr>
        <p:txBody>
          <a:bodyPr/>
          <a:lstStyle/>
          <a:p>
            <a:pPr marL="0" indent="0" eaLnBrk="1">
              <a:spcBef>
                <a:spcPct val="0"/>
              </a:spcBef>
              <a:buClrTx/>
              <a:buSzTx/>
              <a:buFontTx/>
              <a:buNone/>
              <a:defRPr/>
            </a:pPr>
            <a:r>
              <a:rPr lang="en-US" sz="2400" smtClean="0">
                <a:latin typeface="Arial" charset="0"/>
                <a:cs typeface="Arial" charset="0"/>
                <a:sym typeface="Arial" charset="0"/>
              </a:rPr>
              <a:t>Proprietor/CEO/CMO/CTO/CVO….</a:t>
            </a:r>
          </a:p>
          <a:p>
            <a:pPr marL="0" indent="0" eaLnBrk="1">
              <a:spcBef>
                <a:spcPct val="0"/>
              </a:spcBef>
              <a:buClrTx/>
              <a:buSzTx/>
              <a:buFontTx/>
              <a:buNone/>
              <a:defRPr/>
            </a:pPr>
            <a:endParaRPr lang="en-US" sz="2400" smtClean="0">
              <a:latin typeface="Arial" charset="0"/>
              <a:cs typeface="Arial" charset="0"/>
              <a:sym typeface="Arial" charset="0"/>
            </a:endParaRPr>
          </a:p>
          <a:p>
            <a:pPr marL="0" indent="0" eaLnBrk="1">
              <a:spcBef>
                <a:spcPct val="0"/>
              </a:spcBef>
              <a:buClrTx/>
              <a:buSzTx/>
              <a:buFontTx/>
              <a:buNone/>
              <a:defRPr/>
            </a:pPr>
            <a:endParaRPr lang="en-US" sz="2400" smtClean="0">
              <a:latin typeface="Arial" charset="0"/>
              <a:cs typeface="Arial" charset="0"/>
              <a:sym typeface="Arial" charset="0"/>
            </a:endParaRPr>
          </a:p>
          <a:p>
            <a:pPr marL="0" indent="0" eaLnBrk="1">
              <a:spcBef>
                <a:spcPct val="0"/>
              </a:spcBef>
              <a:buClrTx/>
              <a:buSzTx/>
              <a:buFontTx/>
              <a:buNone/>
              <a:defRPr/>
            </a:pPr>
            <a:endParaRPr lang="en-US" sz="2400" smtClean="0">
              <a:latin typeface="Arial" charset="0"/>
              <a:cs typeface="Arial" charset="0"/>
              <a:sym typeface="Arial" charset="0"/>
            </a:endParaRPr>
          </a:p>
          <a:p>
            <a:pPr marL="0" indent="0" eaLnBrk="1">
              <a:spcBef>
                <a:spcPct val="0"/>
              </a:spcBef>
              <a:buClrTx/>
              <a:buSzTx/>
              <a:buFontTx/>
              <a:buNone/>
              <a:defRPr/>
            </a:pPr>
            <a:endParaRPr lang="en-US" sz="2400" smtClean="0">
              <a:latin typeface="Arial" charset="0"/>
              <a:cs typeface="Arial" charset="0"/>
              <a:sym typeface="Arial" charset="0"/>
            </a:endParaRPr>
          </a:p>
          <a:p>
            <a:pPr marL="0" indent="0" eaLnBrk="1">
              <a:spcBef>
                <a:spcPct val="0"/>
              </a:spcBef>
              <a:buClrTx/>
              <a:buSzTx/>
              <a:buFontTx/>
              <a:buNone/>
              <a:defRPr/>
            </a:pPr>
            <a:endParaRPr lang="en-US" sz="2400" smtClean="0">
              <a:latin typeface="Arial" charset="0"/>
              <a:cs typeface="Arial" charset="0"/>
              <a:sym typeface="Arial" charset="0"/>
            </a:endParaRPr>
          </a:p>
          <a:p>
            <a:pPr marL="0" indent="0" eaLnBrk="1">
              <a:spcBef>
                <a:spcPct val="0"/>
              </a:spcBef>
              <a:buClrTx/>
              <a:buSzTx/>
              <a:buFontTx/>
              <a:buNone/>
              <a:defRPr/>
            </a:pPr>
            <a:endParaRPr lang="en-US" sz="2400" smtClean="0">
              <a:latin typeface="Arial" charset="0"/>
              <a:cs typeface="Arial" charset="0"/>
              <a:sym typeface="Arial" charset="0"/>
            </a:endParaRPr>
          </a:p>
          <a:p>
            <a:pPr marL="0" indent="0" algn="ctr" eaLnBrk="1">
              <a:spcBef>
                <a:spcPct val="0"/>
              </a:spcBef>
              <a:buClrTx/>
              <a:buSzTx/>
              <a:buFontTx/>
              <a:buNone/>
              <a:defRPr/>
            </a:pPr>
            <a:r>
              <a:rPr lang="en-US" sz="2400" smtClean="0">
                <a:latin typeface="Arial" charset="0"/>
                <a:cs typeface="Arial" charset="0"/>
                <a:sym typeface="Arial" charset="0"/>
              </a:rPr>
              <a:t>Curator of Tech Tools </a:t>
            </a:r>
          </a:p>
          <a:p>
            <a:pPr marL="0" indent="0" algn="ctr" eaLnBrk="1">
              <a:spcBef>
                <a:spcPct val="0"/>
              </a:spcBef>
              <a:buClrTx/>
              <a:buSzTx/>
              <a:buFontTx/>
              <a:buNone/>
              <a:defRPr/>
            </a:pPr>
            <a:r>
              <a:rPr lang="en-US" sz="2400" smtClean="0">
                <a:latin typeface="Arial" charset="0"/>
                <a:cs typeface="Arial" charset="0"/>
                <a:sym typeface="Arial" charset="0"/>
              </a:rPr>
              <a:t>For Business &amp; Lifestyle </a:t>
            </a:r>
          </a:p>
        </p:txBody>
      </p:sp>
      <p:pic>
        <p:nvPicPr>
          <p:cNvPr id="4101" name="Picture 5" descr="MTMP_Logo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 y="5413375"/>
            <a:ext cx="5349875" cy="239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descr="zenobia_72signatur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0" y="2755900"/>
            <a:ext cx="44450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2" descr="1506556_1470377976563637_224541171856558210_n.png"/>
          <p:cNvPicPr>
            <a:picLocks noChangeAspect="1"/>
          </p:cNvPicPr>
          <p:nvPr/>
        </p:nvPicPr>
        <p:blipFill>
          <a:blip r:embed="rId6">
            <a:extLst>
              <a:ext uri="{28A0092B-C50C-407E-A947-70E740481C1C}">
                <a14:useLocalDpi xmlns:a14="http://schemas.microsoft.com/office/drawing/2010/main" val="0"/>
              </a:ext>
            </a:extLst>
          </a:blip>
          <a:srcRect t="30923" b="28366"/>
          <a:stretch>
            <a:fillRect/>
          </a:stretch>
        </p:blipFill>
        <p:spPr bwMode="auto">
          <a:xfrm>
            <a:off x="1016000" y="709613"/>
            <a:ext cx="4343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800" y="3048000"/>
            <a:ext cx="5676900" cy="6324600"/>
          </a:xfrm>
        </p:spPr>
        <p:txBody>
          <a:bodyPr/>
          <a:lstStyle/>
          <a:p>
            <a:pPr marL="0" indent="0">
              <a:buFont typeface="Zapf Dingbats" charset="0"/>
              <a:buNone/>
              <a:defRPr/>
            </a:pPr>
            <a:r>
              <a:rPr lang="en-US" sz="1400" dirty="0" smtClean="0"/>
              <a:t>Zenobia here. I share my worlds of technology (I'm a geek [cute though]/serial entrepreneur), my mad passion for jazz and all rich music, and my pursuit to live passionately. </a:t>
            </a:r>
          </a:p>
          <a:p>
            <a:pPr marL="0" indent="0">
              <a:buFont typeface="Zapf Dingbats" charset="0"/>
              <a:buNone/>
              <a:defRPr/>
            </a:pPr>
            <a:r>
              <a:rPr lang="en-US" sz="1400" dirty="0" smtClean="0"/>
              <a:t>Tech Diva, that's me, has been sculpted by 30+ years in entertainment technologies as </a:t>
            </a:r>
          </a:p>
          <a:p>
            <a:pPr>
              <a:defRPr/>
            </a:pPr>
            <a:r>
              <a:rPr lang="en-US" sz="1400" dirty="0" smtClean="0"/>
              <a:t>a recording engineer </a:t>
            </a:r>
          </a:p>
          <a:p>
            <a:pPr>
              <a:defRPr/>
            </a:pPr>
            <a:r>
              <a:rPr lang="en-US" sz="1400" dirty="0" smtClean="0"/>
              <a:t>a sales engineer - I've equipped film lots, broadcast facilities, recording and home studios with high end professional audio products </a:t>
            </a:r>
          </a:p>
          <a:p>
            <a:pPr>
              <a:defRPr/>
            </a:pPr>
            <a:r>
              <a:rPr lang="en-US" sz="1400" dirty="0" smtClean="0"/>
              <a:t>the first African-American chapter chair of the prestigious international Audio Engineering Society </a:t>
            </a:r>
          </a:p>
          <a:p>
            <a:pPr>
              <a:defRPr/>
            </a:pPr>
            <a:r>
              <a:rPr lang="en-US" sz="1400" dirty="0" smtClean="0"/>
              <a:t>the first female member of the venerable Sapphire Group - a society of audio pioneers, engineers, and audio enthusiasts </a:t>
            </a:r>
          </a:p>
          <a:p>
            <a:pPr>
              <a:defRPr/>
            </a:pPr>
            <a:r>
              <a:rPr lang="en-US" sz="1400" dirty="0" smtClean="0"/>
              <a:t>a digital video arts and production educator and college curriculum author </a:t>
            </a:r>
          </a:p>
          <a:p>
            <a:pPr>
              <a:defRPr/>
            </a:pPr>
            <a:r>
              <a:rPr lang="en-US" sz="1400" dirty="0" smtClean="0"/>
              <a:t>an award winning interactive multimedia producer </a:t>
            </a:r>
          </a:p>
          <a:p>
            <a:pPr>
              <a:defRPr/>
            </a:pPr>
            <a:r>
              <a:rPr lang="en-US" sz="1400" dirty="0" smtClean="0"/>
              <a:t>digital media technologies consultant </a:t>
            </a:r>
          </a:p>
        </p:txBody>
      </p:sp>
      <p:pic>
        <p:nvPicPr>
          <p:cNvPr id="5122" name="Picture 9" descr="zenobia_sloga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52400"/>
            <a:ext cx="533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bwMode="auto">
          <a:xfrm>
            <a:off x="6502400" y="3048000"/>
            <a:ext cx="5676900" cy="632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0" tIns="0" rIns="0" bIns="0"/>
          <a:lstStyle>
            <a:lvl1pPr marL="4699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mn-ea"/>
                <a:cs typeface="+mn-cs"/>
                <a:sym typeface="Palatino" charset="0"/>
              </a:defRPr>
            </a:lvl1pPr>
            <a:lvl2pPr marL="9398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2pPr>
            <a:lvl3pPr marL="14097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3pPr>
            <a:lvl4pPr marL="18796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4pPr>
            <a:lvl5pPr marL="2349500" indent="-469900" algn="l" defTabSz="584200" rtl="0" eaLnBrk="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5pPr>
            <a:lvl6pPr marL="28067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6pPr>
            <a:lvl7pPr marL="32639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7pPr>
            <a:lvl8pPr marL="37211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8pPr>
            <a:lvl9pPr marL="4178300" indent="-469900" algn="l" defTabSz="584200" rtl="0" fontAlgn="base" hangingPunct="0">
              <a:spcBef>
                <a:spcPts val="2400"/>
              </a:spcBef>
              <a:spcAft>
                <a:spcPct val="0"/>
              </a:spcAft>
              <a:buClr>
                <a:srgbClr val="929292"/>
              </a:buClr>
              <a:buSzPct val="60000"/>
              <a:buFont typeface="Zapf Dingbats" charset="0"/>
              <a:buChar char="❖"/>
              <a:defRPr sz="3600">
                <a:solidFill>
                  <a:srgbClr val="414141"/>
                </a:solidFill>
                <a:latin typeface="+mn-lt"/>
                <a:ea typeface="Palatino" charset="0"/>
                <a:cs typeface="+mn-cs"/>
                <a:sym typeface="Palatino" charset="0"/>
              </a:defRPr>
            </a:lvl9pPr>
          </a:lstStyle>
          <a:p>
            <a:pPr>
              <a:defRPr/>
            </a:pPr>
            <a:r>
              <a:rPr lang="en-US" sz="1400" dirty="0" smtClean="0"/>
              <a:t>the Super Gear Girl - professional audio, video, and computing products sales, consulting, and tech education -the </a:t>
            </a:r>
            <a:r>
              <a:rPr lang="en-US" sz="1400" b="1" i="1" dirty="0" smtClean="0">
                <a:solidFill>
                  <a:srgbClr val="0000FF"/>
                </a:solidFill>
              </a:rPr>
              <a:t>Media Technologies </a:t>
            </a:r>
            <a:r>
              <a:rPr lang="en-US" sz="1400" b="1" i="1" dirty="0" err="1" smtClean="0">
                <a:solidFill>
                  <a:srgbClr val="0000FF"/>
                </a:solidFill>
              </a:rPr>
              <a:t>MarketPlace</a:t>
            </a:r>
            <a:r>
              <a:rPr lang="en-US" sz="1400" dirty="0" smtClean="0"/>
              <a:t> online store at </a:t>
            </a:r>
            <a:r>
              <a:rPr lang="en-US" sz="1400" dirty="0" err="1" smtClean="0">
                <a:hlinkClick r:id="rId3" action="ppaction://hlinkfile"/>
              </a:rPr>
              <a:t>MediaTechMarketPlace.com</a:t>
            </a:r>
            <a:r>
              <a:rPr lang="en-US" sz="1400" dirty="0" smtClean="0">
                <a:hlinkClick r:id="rId3" action="ppaction://hlinkfile"/>
              </a:rPr>
              <a:t>/marketplace</a:t>
            </a:r>
            <a:r>
              <a:rPr lang="en-US" sz="1400" dirty="0" smtClean="0"/>
              <a:t> - and </a:t>
            </a:r>
            <a:r>
              <a:rPr lang="en-US" sz="1400" dirty="0" err="1" smtClean="0">
                <a:hlinkClick r:id="rId4"/>
              </a:rPr>
              <a:t>www.facebook.com</a:t>
            </a:r>
            <a:r>
              <a:rPr lang="en-US" sz="1400" dirty="0" smtClean="0">
                <a:hlinkClick r:id="rId4"/>
              </a:rPr>
              <a:t>/</a:t>
            </a:r>
            <a:r>
              <a:rPr lang="en-US" sz="1400" dirty="0" err="1" smtClean="0">
                <a:hlinkClick r:id="rId4"/>
              </a:rPr>
              <a:t>MTMTech</a:t>
            </a:r>
            <a:r>
              <a:rPr lang="en-US" sz="1400" dirty="0" smtClean="0">
                <a:hlinkClick r:id="rId4"/>
              </a:rPr>
              <a:t> </a:t>
            </a:r>
            <a:r>
              <a:rPr lang="en-US" sz="1400" dirty="0" smtClean="0"/>
              <a:t>for gear </a:t>
            </a:r>
          </a:p>
          <a:p>
            <a:pPr marL="0" indent="0">
              <a:buFont typeface="Zapf Dingbats" charset="0"/>
              <a:buNone/>
              <a:defRPr/>
            </a:pPr>
            <a:r>
              <a:rPr lang="en-US" sz="1400" dirty="0" smtClean="0">
                <a:solidFill>
                  <a:srgbClr val="0000FF"/>
                </a:solidFill>
              </a:rPr>
              <a:t>Breathe ........ </a:t>
            </a:r>
            <a:endParaRPr lang="en-US" sz="1400" dirty="0">
              <a:solidFill>
                <a:srgbClr val="0000FF"/>
              </a:solidFill>
            </a:endParaRPr>
          </a:p>
          <a:p>
            <a:pPr marL="0" indent="0">
              <a:buFont typeface="Zapf Dingbats" charset="0"/>
              <a:buNone/>
              <a:defRPr/>
            </a:pPr>
            <a:r>
              <a:rPr lang="en-US" sz="1400" dirty="0" smtClean="0"/>
              <a:t>Opportunity to diversify landed me in the world of exotic cars as proprietor of </a:t>
            </a:r>
            <a:r>
              <a:rPr lang="en-US" sz="1400" b="1" i="1" dirty="0" err="1" smtClean="0">
                <a:solidFill>
                  <a:srgbClr val="0000FF"/>
                </a:solidFill>
              </a:rPr>
              <a:t>Klassy</a:t>
            </a:r>
            <a:r>
              <a:rPr lang="en-US" sz="1400" b="1" i="1" dirty="0" smtClean="0">
                <a:solidFill>
                  <a:srgbClr val="0000FF"/>
                </a:solidFill>
              </a:rPr>
              <a:t> Kars Rental Services</a:t>
            </a:r>
            <a:r>
              <a:rPr lang="en-US" sz="1400" dirty="0" smtClean="0"/>
              <a:t>, the Ultimate Provider of Exotic and Luxury Cars to Connoisseurs of Luxury Living to the Palm Springs region. We've supplied cars for golf buddies hanging out, hubby taking the wife to dinner, and numerous weddings as well as sometimes eclectic occasions, including: </a:t>
            </a:r>
          </a:p>
          <a:p>
            <a:pPr>
              <a:defRPr/>
            </a:pPr>
            <a:r>
              <a:rPr lang="en-US" sz="1400" dirty="0" smtClean="0"/>
              <a:t>a European high fashion magazine shoot </a:t>
            </a:r>
          </a:p>
          <a:p>
            <a:pPr>
              <a:defRPr/>
            </a:pPr>
            <a:r>
              <a:rPr lang="en-US" sz="1400" dirty="0" smtClean="0"/>
              <a:t>a wedding car for a facebook executive and co-founder Mark </a:t>
            </a:r>
            <a:r>
              <a:rPr lang="en-US" sz="1400" dirty="0" err="1" smtClean="0"/>
              <a:t>Zuckerberg</a:t>
            </a:r>
            <a:r>
              <a:rPr lang="en-US" sz="1400" dirty="0" smtClean="0"/>
              <a:t> as the best man </a:t>
            </a:r>
          </a:p>
          <a:p>
            <a:pPr>
              <a:defRPr/>
            </a:pPr>
            <a:r>
              <a:rPr lang="en-US" sz="1400" dirty="0" smtClean="0"/>
              <a:t>a music video for a famous European pop star (watch the video </a:t>
            </a:r>
            <a:r>
              <a:rPr lang="en-US" sz="1400" dirty="0" smtClean="0">
                <a:hlinkClick r:id="rId5"/>
              </a:rPr>
              <a:t>Surround Me</a:t>
            </a:r>
            <a:r>
              <a:rPr lang="en-US" sz="1400" dirty="0" smtClean="0"/>
              <a:t>) My </a:t>
            </a:r>
            <a:r>
              <a:rPr lang="en-US" sz="1400" dirty="0" err="1" smtClean="0"/>
              <a:t>Ecstacy</a:t>
            </a:r>
            <a:r>
              <a:rPr lang="en-US" sz="1400" dirty="0" smtClean="0"/>
              <a:t> is my 1991 Rolls Royce Silver Spur II! </a:t>
            </a:r>
            <a:endParaRPr lang="en-US" sz="1400" dirty="0"/>
          </a:p>
          <a:p>
            <a:pPr marL="0" indent="0">
              <a:buFont typeface="Zapf Dingbats" charset="0"/>
              <a:buNone/>
              <a:defRPr/>
            </a:pPr>
            <a:r>
              <a:rPr lang="en-US" sz="1400" dirty="0" smtClean="0">
                <a:solidFill>
                  <a:srgbClr val="0000FF"/>
                </a:solidFill>
              </a:rPr>
              <a:t>Breathe again .........</a:t>
            </a:r>
            <a:endParaRPr lang="en-US" sz="1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800" y="3048000"/>
            <a:ext cx="5676900" cy="6324600"/>
          </a:xfrm>
        </p:spPr>
        <p:txBody>
          <a:bodyPr/>
          <a:lstStyle/>
          <a:p>
            <a:pPr marL="0" indent="0">
              <a:buFont typeface="Zapf Dingbats" charset="0"/>
              <a:buNone/>
              <a:defRPr/>
            </a:pPr>
            <a:r>
              <a:rPr lang="en-US" sz="1400" dirty="0" smtClean="0"/>
              <a:t>Oops, where do I put my jazz radio personality life throughout college that has now come full circle? Just throw it into the mix</a:t>
            </a:r>
            <a:r>
              <a:rPr lang="en-US" sz="1400" b="1" dirty="0" smtClean="0"/>
              <a:t>. </a:t>
            </a:r>
            <a:r>
              <a:rPr lang="en-US" sz="1400" b="1" i="1" dirty="0" smtClean="0">
                <a:solidFill>
                  <a:srgbClr val="0000FF"/>
                </a:solidFill>
              </a:rPr>
              <a:t>Tech Diva and the Luxury Lifestyle Online TV Show</a:t>
            </a:r>
            <a:r>
              <a:rPr lang="en-US" sz="1400" b="1" dirty="0" smtClean="0"/>
              <a:t> </a:t>
            </a:r>
            <a:r>
              <a:rPr lang="en-US" sz="1400" dirty="0" smtClean="0"/>
              <a:t>has wrapped these worlds together for enlightening and entertaining around the planet, curated by me especially for my audience. </a:t>
            </a:r>
          </a:p>
          <a:p>
            <a:pPr marL="0" indent="0">
              <a:buFont typeface="Zapf Dingbats" charset="0"/>
              <a:buNone/>
              <a:defRPr/>
            </a:pPr>
            <a:r>
              <a:rPr lang="en-US" sz="1400" dirty="0" smtClean="0"/>
              <a:t>Oh, on the personal side, I'm the mother of two gorgeous women and </a:t>
            </a:r>
            <a:r>
              <a:rPr lang="en-US" sz="1400" b="1" dirty="0" smtClean="0"/>
              <a:t>NaNa Zee </a:t>
            </a:r>
            <a:r>
              <a:rPr lang="en-US" sz="1400" dirty="0" smtClean="0"/>
              <a:t>to 5 </a:t>
            </a:r>
            <a:r>
              <a:rPr lang="en-US" sz="1400" dirty="0" err="1" smtClean="0"/>
              <a:t>grands</a:t>
            </a:r>
            <a:r>
              <a:rPr lang="en-US" sz="1400" dirty="0" smtClean="0"/>
              <a:t> (who ask to Skype NaNa). </a:t>
            </a:r>
          </a:p>
          <a:p>
            <a:pPr marL="0" indent="0">
              <a:buFont typeface="Zapf Dingbats" charset="0"/>
              <a:buNone/>
              <a:defRPr/>
            </a:pPr>
            <a:r>
              <a:rPr lang="en-US" sz="1400" dirty="0" smtClean="0"/>
              <a:t>My bucket list includes deploying myself to far off  parts of the world improving life and living with technology efficiencies and going to every jazz festival around the world. </a:t>
            </a:r>
          </a:p>
          <a:p>
            <a:pPr marL="0" indent="0">
              <a:buFont typeface="Zapf Dingbats" charset="0"/>
              <a:buNone/>
              <a:defRPr/>
            </a:pPr>
            <a:r>
              <a:rPr lang="it-IT" sz="1400" dirty="0" err="1" smtClean="0">
                <a:solidFill>
                  <a:srgbClr val="0000FF"/>
                </a:solidFill>
              </a:rPr>
              <a:t>Exhale</a:t>
            </a:r>
            <a:r>
              <a:rPr lang="it-IT" sz="1400" dirty="0" smtClean="0">
                <a:solidFill>
                  <a:srgbClr val="0000FF"/>
                </a:solidFill>
              </a:rPr>
              <a:t>........  </a:t>
            </a:r>
          </a:p>
          <a:p>
            <a:pPr marL="0" indent="0">
              <a:buFont typeface="Zapf Dingbats" charset="0"/>
              <a:buNone/>
              <a:defRPr/>
            </a:pPr>
            <a:r>
              <a:rPr lang="it-IT" sz="1400" dirty="0" smtClean="0"/>
              <a:t>So, </a:t>
            </a:r>
            <a:r>
              <a:rPr lang="it-IT" sz="1400" dirty="0" err="1" smtClean="0"/>
              <a:t>you</a:t>
            </a:r>
            <a:r>
              <a:rPr lang="it-IT" sz="1400" dirty="0" smtClean="0"/>
              <a:t> </a:t>
            </a:r>
            <a:r>
              <a:rPr lang="it-IT" sz="1400" dirty="0" err="1" smtClean="0"/>
              <a:t>know</a:t>
            </a:r>
            <a:r>
              <a:rPr lang="it-IT" sz="1400" dirty="0" smtClean="0"/>
              <a:t> more </a:t>
            </a:r>
            <a:r>
              <a:rPr lang="it-IT" sz="1400" dirty="0" err="1" smtClean="0"/>
              <a:t>about</a:t>
            </a:r>
            <a:r>
              <a:rPr lang="it-IT" sz="1400" dirty="0" smtClean="0"/>
              <a:t> me </a:t>
            </a:r>
            <a:r>
              <a:rPr lang="it-IT" sz="1400" dirty="0" err="1" smtClean="0"/>
              <a:t>now</a:t>
            </a:r>
            <a:r>
              <a:rPr lang="it-IT" sz="1400" dirty="0" smtClean="0"/>
              <a:t>. </a:t>
            </a:r>
            <a:r>
              <a:rPr lang="it-IT" sz="1400" dirty="0" err="1" smtClean="0"/>
              <a:t>I’m</a:t>
            </a:r>
            <a:r>
              <a:rPr lang="it-IT" sz="1400" dirty="0" smtClean="0"/>
              <a:t> </a:t>
            </a:r>
            <a:r>
              <a:rPr lang="it-IT" sz="1400" dirty="0" err="1" smtClean="0"/>
              <a:t>here</a:t>
            </a:r>
            <a:r>
              <a:rPr lang="it-IT" sz="1400" dirty="0" smtClean="0"/>
              <a:t> to help the </a:t>
            </a:r>
            <a:r>
              <a:rPr lang="it-IT" sz="1400" dirty="0" err="1" smtClean="0"/>
              <a:t>transition</a:t>
            </a:r>
            <a:r>
              <a:rPr lang="it-IT" sz="1400" dirty="0" smtClean="0"/>
              <a:t> to Digital Business and </a:t>
            </a:r>
            <a:r>
              <a:rPr lang="it-IT" sz="1400" dirty="0" err="1" smtClean="0"/>
              <a:t>Lifestyle</a:t>
            </a:r>
            <a:r>
              <a:rPr lang="it-IT" sz="1400" dirty="0" smtClean="0"/>
              <a:t> 2.0 and </a:t>
            </a:r>
            <a:r>
              <a:rPr lang="it-IT" sz="1400" b="1" i="1" dirty="0" err="1" smtClean="0">
                <a:solidFill>
                  <a:srgbClr val="0000FF"/>
                </a:solidFill>
              </a:rPr>
              <a:t>make</a:t>
            </a:r>
            <a:r>
              <a:rPr lang="it-IT" sz="1400" b="1" i="1" dirty="0" smtClean="0">
                <a:solidFill>
                  <a:srgbClr val="0000FF"/>
                </a:solidFill>
              </a:rPr>
              <a:t> the world work </a:t>
            </a:r>
            <a:r>
              <a:rPr lang="it-IT" sz="1400" b="1" i="1" dirty="0" err="1" smtClean="0">
                <a:solidFill>
                  <a:srgbClr val="0000FF"/>
                </a:solidFill>
              </a:rPr>
              <a:t>better</a:t>
            </a:r>
            <a:r>
              <a:rPr lang="it-IT" sz="1400" dirty="0" smtClean="0"/>
              <a:t>!</a:t>
            </a:r>
            <a:endParaRPr lang="en-US" sz="1400" dirty="0" smtClean="0"/>
          </a:p>
        </p:txBody>
      </p:sp>
      <p:pic>
        <p:nvPicPr>
          <p:cNvPr id="6146" name="Picture 9" descr="zenobia_slogan_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52400"/>
            <a:ext cx="533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TMP_Logo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925513"/>
            <a:ext cx="5349875" cy="2398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148" name="Group 6"/>
          <p:cNvGrpSpPr>
            <a:grpSpLocks/>
          </p:cNvGrpSpPr>
          <p:nvPr/>
        </p:nvGrpSpPr>
        <p:grpSpPr bwMode="auto">
          <a:xfrm>
            <a:off x="7035800" y="3324225"/>
            <a:ext cx="5443538" cy="1909763"/>
            <a:chOff x="7035800" y="4572000"/>
            <a:chExt cx="5443728" cy="1911096"/>
          </a:xfrm>
        </p:grpSpPr>
        <p:pic>
          <p:nvPicPr>
            <p:cNvPr id="6151" name="Picture 1" descr="77672_157895267588442_6877811_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4572000"/>
              <a:ext cx="27040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3" descr="250821_430340667010566_1192667531_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31401" y="4572001"/>
              <a:ext cx="2548127" cy="19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9" name="Picture 5" descr="TDLL_Ning_Header_v2.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1363" y="5381625"/>
            <a:ext cx="533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7"/>
          <p:cNvSpPr txBox="1">
            <a:spLocks noChangeArrowheads="1"/>
          </p:cNvSpPr>
          <p:nvPr/>
        </p:nvSpPr>
        <p:spPr bwMode="auto">
          <a:xfrm>
            <a:off x="7507288" y="7391400"/>
            <a:ext cx="4502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414141"/>
                </a:solidFill>
                <a:latin typeface="Palatino" charset="0"/>
                <a:ea typeface="Geneva" charset="0"/>
                <a:cs typeface="Geneva" charset="0"/>
                <a:sym typeface="Palatino" charset="0"/>
              </a:defRPr>
            </a:lvl1pPr>
            <a:lvl2pPr marL="742950" indent="-285750" eaLnBrk="0">
              <a:defRPr sz="2400">
                <a:solidFill>
                  <a:srgbClr val="414141"/>
                </a:solidFill>
                <a:latin typeface="Palatino" charset="0"/>
                <a:ea typeface="Geneva" charset="0"/>
                <a:sym typeface="Palatino" charset="0"/>
              </a:defRPr>
            </a:lvl2pPr>
            <a:lvl3pPr marL="1143000" indent="-228600" eaLnBrk="0">
              <a:defRPr sz="2400">
                <a:solidFill>
                  <a:srgbClr val="414141"/>
                </a:solidFill>
                <a:latin typeface="Palatino" charset="0"/>
                <a:ea typeface="Geneva" charset="0"/>
                <a:sym typeface="Palatino" charset="0"/>
              </a:defRPr>
            </a:lvl3pPr>
            <a:lvl4pPr marL="1600200" indent="-228600" eaLnBrk="0">
              <a:defRPr sz="2400">
                <a:solidFill>
                  <a:srgbClr val="414141"/>
                </a:solidFill>
                <a:latin typeface="Palatino" charset="0"/>
                <a:ea typeface="Geneva" charset="0"/>
                <a:sym typeface="Palatino" charset="0"/>
              </a:defRPr>
            </a:lvl4pPr>
            <a:lvl5pPr marL="2057400" indent="-228600" eaLnBrk="0">
              <a:defRPr sz="2400">
                <a:solidFill>
                  <a:srgbClr val="414141"/>
                </a:solidFill>
                <a:latin typeface="Palatino" charset="0"/>
                <a:ea typeface="Geneva" charset="0"/>
                <a:sym typeface="Palatino" charset="0"/>
              </a:defRPr>
            </a:lvl5pPr>
            <a:lvl6pPr marL="2514600" indent="-228600" algn="ctr" defTabSz="584200" eaLnBrk="0" fontAlgn="base" hangingPunct="0">
              <a:spcBef>
                <a:spcPct val="0"/>
              </a:spcBef>
              <a:spcAft>
                <a:spcPct val="0"/>
              </a:spcAft>
              <a:defRPr sz="2400">
                <a:solidFill>
                  <a:srgbClr val="414141"/>
                </a:solidFill>
                <a:latin typeface="Palatino" charset="0"/>
                <a:ea typeface="Geneva" charset="0"/>
                <a:sym typeface="Palatino" charset="0"/>
              </a:defRPr>
            </a:lvl6pPr>
            <a:lvl7pPr marL="2971800" indent="-228600" algn="ctr" defTabSz="584200" eaLnBrk="0" fontAlgn="base" hangingPunct="0">
              <a:spcBef>
                <a:spcPct val="0"/>
              </a:spcBef>
              <a:spcAft>
                <a:spcPct val="0"/>
              </a:spcAft>
              <a:defRPr sz="2400">
                <a:solidFill>
                  <a:srgbClr val="414141"/>
                </a:solidFill>
                <a:latin typeface="Palatino" charset="0"/>
                <a:ea typeface="Geneva" charset="0"/>
                <a:sym typeface="Palatino" charset="0"/>
              </a:defRPr>
            </a:lvl7pPr>
            <a:lvl8pPr marL="3429000" indent="-228600" algn="ctr" defTabSz="584200" eaLnBrk="0" fontAlgn="base" hangingPunct="0">
              <a:spcBef>
                <a:spcPct val="0"/>
              </a:spcBef>
              <a:spcAft>
                <a:spcPct val="0"/>
              </a:spcAft>
              <a:defRPr sz="2400">
                <a:solidFill>
                  <a:srgbClr val="414141"/>
                </a:solidFill>
                <a:latin typeface="Palatino" charset="0"/>
                <a:ea typeface="Geneva" charset="0"/>
                <a:sym typeface="Palatino" charset="0"/>
              </a:defRPr>
            </a:lvl8pPr>
            <a:lvl9pPr marL="3886200" indent="-228600" algn="ctr" defTabSz="584200" eaLnBrk="0" fontAlgn="base" hangingPunct="0">
              <a:spcBef>
                <a:spcPct val="0"/>
              </a:spcBef>
              <a:spcAft>
                <a:spcPct val="0"/>
              </a:spcAft>
              <a:defRPr sz="2400">
                <a:solidFill>
                  <a:srgbClr val="414141"/>
                </a:solidFill>
                <a:latin typeface="Palatino" charset="0"/>
                <a:ea typeface="Geneva" charset="0"/>
                <a:sym typeface="Palatino" charset="0"/>
              </a:defRPr>
            </a:lvl9pPr>
          </a:lstStyle>
          <a:p>
            <a:pPr eaLnBrk="1"/>
            <a:r>
              <a:rPr lang="en-US" sz="3200"/>
              <a:t>Serial Entrepreneurship  </a:t>
            </a:r>
          </a:p>
          <a:p>
            <a:pPr eaLnBrk="1"/>
            <a:r>
              <a:rPr lang="en-US" sz="3200"/>
              <a:t>Tech Flavors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MTMP-Menu-Compact-No-Contact-Info_v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00"/>
            <a:ext cx="130048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TDLL_Me_v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200150"/>
            <a:ext cx="13071476"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ch Diva Doing Discovery V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 y="228600"/>
            <a:ext cx="9525000" cy="5357813"/>
          </a:xfrm>
          <a:prstGeom prst="rect">
            <a:avLst/>
          </a:prstGeom>
        </p:spPr>
      </p:pic>
      <p:pic>
        <p:nvPicPr>
          <p:cNvPr id="9218" name="Picture 3" descr="_149018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6600" y="5903913"/>
            <a:ext cx="6799263"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Welcome To The Media Technologies MarketPlace - Tech Tools And Toys - Curated By Zenobia The Touchable Tech Diva - Media Technologies MarketPlace.pdf">
            <a:hlinkClick r:id="rId2"/>
          </p:cNvPr>
          <p:cNvPicPr>
            <a:picLocks noChangeAspect="1"/>
          </p:cNvPicPr>
          <p:nvPr/>
        </p:nvPicPr>
        <p:blipFill>
          <a:blip r:embed="rId3">
            <a:extLst>
              <a:ext uri="{28A0092B-C50C-407E-A947-70E740481C1C}">
                <a14:useLocalDpi xmlns:a14="http://schemas.microsoft.com/office/drawing/2010/main" val="0"/>
              </a:ext>
            </a:extLst>
          </a:blip>
          <a:srcRect b="20152"/>
          <a:stretch>
            <a:fillRect/>
          </a:stretch>
        </p:blipFill>
        <p:spPr bwMode="auto">
          <a:xfrm>
            <a:off x="2006600" y="68263"/>
            <a:ext cx="9372600" cy="968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1" descr="MOBILE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3" y="-31750"/>
            <a:ext cx="3175000" cy="185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6" name="Rectangle 2"/>
          <p:cNvSpPr>
            <a:spLocks/>
          </p:cNvSpPr>
          <p:nvPr/>
        </p:nvSpPr>
        <p:spPr bwMode="auto">
          <a:xfrm>
            <a:off x="630238" y="1481138"/>
            <a:ext cx="72739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a:lnSpc>
                <a:spcPct val="120000"/>
              </a:lnSpc>
              <a:defRPr/>
            </a:pPr>
            <a:r>
              <a:rPr lang="en-US" sz="3900" u="sng">
                <a:latin typeface="Arial" charset="0"/>
                <a:cs typeface="Arial" charset="0"/>
                <a:sym typeface="Arial" charset="0"/>
              </a:rPr>
              <a:t>Goings On…</a:t>
            </a:r>
            <a:endParaRPr lang="en-US" sz="1800">
              <a:solidFill>
                <a:srgbClr val="000000"/>
              </a:solidFill>
              <a:latin typeface="Arial" charset="0"/>
              <a:cs typeface="Arial" charset="0"/>
              <a:sym typeface="Arial" charset="0"/>
            </a:endParaRPr>
          </a:p>
        </p:txBody>
      </p:sp>
      <p:sp>
        <p:nvSpPr>
          <p:cNvPr id="11267" name="Line 3"/>
          <p:cNvSpPr>
            <a:spLocks noChangeShapeType="1"/>
          </p:cNvSpPr>
          <p:nvPr/>
        </p:nvSpPr>
        <p:spPr bwMode="auto">
          <a:xfrm>
            <a:off x="1127125" y="1217613"/>
            <a:ext cx="1797050" cy="0"/>
          </a:xfrm>
          <a:prstGeom prst="line">
            <a:avLst/>
          </a:prstGeom>
          <a:noFill/>
          <a:ln w="25400" cap="flat" cmpd="sng">
            <a:solidFill>
              <a:srgbClr val="4433FF"/>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latin typeface="Arial" charset="0"/>
              <a:cs typeface="Arial" charset="0"/>
              <a:sym typeface="Arial" charset="0"/>
            </a:endParaRPr>
          </a:p>
        </p:txBody>
      </p:sp>
      <p:pic>
        <p:nvPicPr>
          <p:cNvPr id="11268" name="Picture 4" descr="MOBILE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719263"/>
            <a:ext cx="3175000" cy="185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9" name="Rectangle 5"/>
          <p:cNvSpPr>
            <a:spLocks/>
          </p:cNvSpPr>
          <p:nvPr/>
        </p:nvSpPr>
        <p:spPr bwMode="auto">
          <a:xfrm>
            <a:off x="1049338" y="2900363"/>
            <a:ext cx="10977562"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marL="207963" indent="-207963" algn="l">
              <a:buSzPct val="75000"/>
              <a:buFontTx/>
              <a:buChar char="•"/>
              <a:defRPr/>
            </a:pPr>
            <a:r>
              <a:rPr lang="en-US" dirty="0">
                <a:latin typeface="Arial" charset="0"/>
                <a:cs typeface="Arial" charset="0"/>
                <a:sym typeface="Arial" charset="0"/>
              </a:rPr>
              <a:t>Workshops in Los Angeles Area</a:t>
            </a:r>
          </a:p>
          <a:p>
            <a:pPr marL="207963" indent="-207963" algn="l">
              <a:buSzPct val="75000"/>
              <a:buFontTx/>
              <a:buChar char="•"/>
              <a:defRPr/>
            </a:pPr>
            <a:r>
              <a:rPr lang="en-US" dirty="0">
                <a:latin typeface="Arial" charset="0"/>
                <a:cs typeface="Arial" charset="0"/>
                <a:sym typeface="Arial" charset="0"/>
              </a:rPr>
              <a:t>Private sessions always available - in person, via Skype, Google Hangout, etc. </a:t>
            </a:r>
          </a:p>
          <a:p>
            <a:pPr marL="207963" indent="-207963" algn="l">
              <a:defRPr/>
            </a:pPr>
            <a:r>
              <a:rPr lang="en-US" dirty="0">
                <a:latin typeface="Arial" charset="0"/>
                <a:cs typeface="Arial" charset="0"/>
                <a:sym typeface="Arial" charset="0"/>
              </a:rPr>
              <a:t>    </a:t>
            </a:r>
            <a:r>
              <a:rPr lang="en-US" u="sng" dirty="0">
                <a:latin typeface="Arial" charset="0"/>
                <a:cs typeface="Arial" charset="0"/>
                <a:sym typeface="Arial" charset="0"/>
                <a:hlinkClick r:id="rId3"/>
              </a:rPr>
              <a:t>facebook.com/MTMTech</a:t>
            </a:r>
            <a:r>
              <a:rPr lang="en-US" dirty="0">
                <a:latin typeface="Arial" charset="0"/>
                <a:cs typeface="Arial" charset="0"/>
                <a:sym typeface="Arial" charset="0"/>
              </a:rPr>
              <a:t> has more information.</a:t>
            </a:r>
            <a:endParaRPr lang="en-US" sz="1800" dirty="0">
              <a:solidFill>
                <a:srgbClr val="000000"/>
              </a:solidFill>
              <a:cs typeface="Palatino" charset="0"/>
            </a:endParaRPr>
          </a:p>
        </p:txBody>
      </p:sp>
      <p:sp>
        <p:nvSpPr>
          <p:cNvPr id="11270" name="Line 6"/>
          <p:cNvSpPr>
            <a:spLocks noChangeShapeType="1"/>
          </p:cNvSpPr>
          <p:nvPr/>
        </p:nvSpPr>
        <p:spPr bwMode="auto">
          <a:xfrm>
            <a:off x="2357438" y="4343400"/>
            <a:ext cx="8569325" cy="0"/>
          </a:xfrm>
          <a:prstGeom prst="line">
            <a:avLst/>
          </a:prstGeom>
          <a:noFill/>
          <a:ln w="127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latin typeface="Arial" charset="0"/>
              <a:cs typeface="Arial" charset="0"/>
              <a:sym typeface="Arial" charset="0"/>
            </a:endParaRPr>
          </a:p>
        </p:txBody>
      </p:sp>
      <p:pic>
        <p:nvPicPr>
          <p:cNvPr id="11271" name="Picture 7" descr="53027_header02a_v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4648200"/>
            <a:ext cx="1016000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72" name="Rectangle 8"/>
          <p:cNvSpPr>
            <a:spLocks/>
          </p:cNvSpPr>
          <p:nvPr/>
        </p:nvSpPr>
        <p:spPr bwMode="auto">
          <a:xfrm>
            <a:off x="1208088" y="6257925"/>
            <a:ext cx="10934700"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l" defTabSz="457200">
              <a:defRPr/>
            </a:pPr>
            <a:r>
              <a:rPr lang="en-US">
                <a:solidFill>
                  <a:srgbClr val="000000"/>
                </a:solidFill>
                <a:latin typeface="Helvetica" charset="0"/>
                <a:cs typeface="Helvetica" charset="0"/>
                <a:sym typeface="Helvetica" charset="0"/>
              </a:rPr>
              <a:t>Producer/Hostess </a:t>
            </a:r>
          </a:p>
          <a:p>
            <a:pPr algn="l" defTabSz="457200">
              <a:defRPr/>
            </a:pPr>
            <a:r>
              <a:rPr lang="en-US" b="1" i="1">
                <a:solidFill>
                  <a:srgbClr val="000000"/>
                </a:solidFill>
                <a:latin typeface="Helvetica" charset="0"/>
                <a:cs typeface="Helvetica" charset="0"/>
                <a:sym typeface="Helvetica" charset="0"/>
              </a:rPr>
              <a:t>Tech Diva &amp; The Luxury Lifestyle Online TV Show </a:t>
            </a:r>
          </a:p>
          <a:p>
            <a:pPr algn="l" defTabSz="457200">
              <a:defRPr/>
            </a:pPr>
            <a:r>
              <a:rPr lang="en-US">
                <a:solidFill>
                  <a:srgbClr val="000000"/>
                </a:solidFill>
                <a:latin typeface="Helvetica" charset="0"/>
                <a:cs typeface="Helvetica" charset="0"/>
                <a:sym typeface="Helvetica" charset="0"/>
              </a:rPr>
              <a:t>Tech Tools, Toys, News </a:t>
            </a:r>
            <a:r>
              <a:rPr lang="ja-JP" altLang="en-US">
                <a:solidFill>
                  <a:srgbClr val="000000"/>
                </a:solidFill>
                <a:latin typeface="Helvetica" charset="0"/>
                <a:cs typeface="Helvetica" charset="0"/>
                <a:sym typeface="Helvetica" charset="0"/>
              </a:rPr>
              <a:t>・</a:t>
            </a:r>
            <a:r>
              <a:rPr lang="en-US">
                <a:solidFill>
                  <a:srgbClr val="000000"/>
                </a:solidFill>
                <a:latin typeface="Helvetica" charset="0"/>
                <a:cs typeface="Helvetica" charset="0"/>
                <a:sym typeface="Helvetica" charset="0"/>
              </a:rPr>
              <a:t>Hot Jazz </a:t>
            </a:r>
            <a:r>
              <a:rPr lang="ja-JP" altLang="en-US">
                <a:solidFill>
                  <a:srgbClr val="000000"/>
                </a:solidFill>
                <a:latin typeface="Helvetica" charset="0"/>
                <a:cs typeface="Helvetica" charset="0"/>
                <a:sym typeface="Helvetica" charset="0"/>
              </a:rPr>
              <a:t>・</a:t>
            </a:r>
            <a:r>
              <a:rPr lang="en-US">
                <a:solidFill>
                  <a:srgbClr val="000000"/>
                </a:solidFill>
                <a:latin typeface="Helvetica" charset="0"/>
                <a:cs typeface="Helvetica" charset="0"/>
                <a:sym typeface="Helvetica" charset="0"/>
              </a:rPr>
              <a:t>Passionate Living </a:t>
            </a:r>
          </a:p>
          <a:p>
            <a:pPr algn="l" defTabSz="457200">
              <a:defRPr/>
            </a:pPr>
            <a:r>
              <a:rPr lang="en-US" u="sng">
                <a:solidFill>
                  <a:srgbClr val="000000"/>
                </a:solidFill>
                <a:latin typeface="Helvetica" charset="0"/>
                <a:cs typeface="Helvetica" charset="0"/>
                <a:sym typeface="Helvetica" charset="0"/>
                <a:hlinkClick r:id="rId5"/>
              </a:rPr>
              <a:t>TechDivaTV.com</a:t>
            </a:r>
            <a:r>
              <a:rPr lang="en-US">
                <a:solidFill>
                  <a:srgbClr val="000000"/>
                </a:solidFill>
                <a:latin typeface="Helvetica" charset="0"/>
                <a:cs typeface="Helvetica" charset="0"/>
                <a:sym typeface="Helvetica" charset="0"/>
              </a:rPr>
              <a:t> - join Tech Diva</a:t>
            </a:r>
            <a:r>
              <a:rPr lang="ja-JP" altLang="en-US">
                <a:solidFill>
                  <a:srgbClr val="000000"/>
                </a:solidFill>
                <a:latin typeface="Arial"/>
                <a:cs typeface="Helvetica" charset="0"/>
                <a:sym typeface="Helvetica" charset="0"/>
              </a:rPr>
              <a:t>’</a:t>
            </a:r>
            <a:r>
              <a:rPr lang="en-US">
                <a:solidFill>
                  <a:srgbClr val="000000"/>
                </a:solidFill>
                <a:latin typeface="Helvetica" charset="0"/>
                <a:cs typeface="Helvetica" charset="0"/>
                <a:sym typeface="Helvetica" charset="0"/>
              </a:rPr>
              <a:t>s Community for replays, galleries, escapades </a:t>
            </a:r>
            <a:endParaRPr lang="en-US" sz="1800">
              <a:solidFill>
                <a:srgbClr val="000000"/>
              </a:solidFill>
              <a:cs typeface="Palatino" charset="0"/>
            </a:endParaRPr>
          </a:p>
        </p:txBody>
      </p:sp>
      <p:sp>
        <p:nvSpPr>
          <p:cNvPr id="11273" name="Line 9"/>
          <p:cNvSpPr>
            <a:spLocks noChangeShapeType="1"/>
          </p:cNvSpPr>
          <p:nvPr/>
        </p:nvSpPr>
        <p:spPr bwMode="auto">
          <a:xfrm>
            <a:off x="2382838" y="8216900"/>
            <a:ext cx="8569325" cy="0"/>
          </a:xfrm>
          <a:prstGeom prst="line">
            <a:avLst/>
          </a:prstGeom>
          <a:noFill/>
          <a:ln w="12700" cap="flat" cmpd="sng">
            <a:solidFill>
              <a:srgbClr val="41414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latin typeface="Arial" charset="0"/>
              <a:cs typeface="Arial" charset="0"/>
              <a:sym typeface="Arial" charset="0"/>
            </a:endParaRPr>
          </a:p>
        </p:txBody>
      </p:sp>
      <p:sp>
        <p:nvSpPr>
          <p:cNvPr id="11274" name="Rectangle 10"/>
          <p:cNvSpPr>
            <a:spLocks/>
          </p:cNvSpPr>
          <p:nvPr/>
        </p:nvSpPr>
        <p:spPr bwMode="auto">
          <a:xfrm>
            <a:off x="3140075" y="8504238"/>
            <a:ext cx="6723063"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b="1" i="1">
                <a:latin typeface="Arial" charset="0"/>
                <a:cs typeface="Arial" charset="0"/>
                <a:sym typeface="Arial" charset="0"/>
              </a:rPr>
              <a:t>Tech Diva</a:t>
            </a:r>
            <a:r>
              <a:rPr lang="ja-JP" altLang="en-US">
                <a:latin typeface="Arial"/>
                <a:cs typeface="Arial" charset="0"/>
                <a:sym typeface="Arial" charset="0"/>
              </a:rPr>
              <a:t>’</a:t>
            </a:r>
            <a:r>
              <a:rPr lang="en-US">
                <a:latin typeface="Arial" charset="0"/>
                <a:cs typeface="Arial" charset="0"/>
                <a:sym typeface="Arial" charset="0"/>
              </a:rPr>
              <a:t>s available for speaking engagements</a:t>
            </a:r>
            <a:endParaRPr lang="en-US" sz="1800">
              <a:solidFill>
                <a:srgbClr val="000000"/>
              </a:solidFill>
              <a:cs typeface="Palatin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89" name="Group 1"/>
          <p:cNvGrpSpPr>
            <a:grpSpLocks/>
          </p:cNvGrpSpPr>
          <p:nvPr/>
        </p:nvGrpSpPr>
        <p:grpSpPr bwMode="auto">
          <a:xfrm>
            <a:off x="6689725" y="557213"/>
            <a:ext cx="5842000" cy="8661400"/>
            <a:chOff x="-127000" y="-88900"/>
            <a:chExt cx="5842000" cy="8661400"/>
          </a:xfrm>
        </p:grpSpPr>
        <p:pic>
          <p:nvPicPr>
            <p:cNvPr id="2" name="Picture 2" descr="20150226-Michael_Timmons-430 copy.jpg"/>
            <p:cNvPicPr>
              <a:picLocks noChangeAspect="1"/>
            </p:cNvPicPr>
            <p:nvPr/>
          </p:nvPicPr>
          <p:blipFill>
            <a:blip r:embed="rId2">
              <a:extLst>
                <a:ext uri="{28A0092B-C50C-407E-A947-70E740481C1C}">
                  <a14:useLocalDpi xmlns:a14="http://schemas.microsoft.com/office/drawing/2010/main" val="0"/>
                </a:ext>
              </a:extLst>
            </a:blip>
            <a:srcRect t="302" b="302"/>
            <a:stretch>
              <a:fillRect/>
            </a:stretch>
          </p:blipFill>
          <p:spPr bwMode="auto">
            <a:xfrm>
              <a:off x="0" y="0"/>
              <a:ext cx="5588000" cy="833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8900"/>
              <a:ext cx="5842000" cy="866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2290" name="Group 4"/>
          <p:cNvGrpSpPr>
            <a:grpSpLocks/>
          </p:cNvGrpSpPr>
          <p:nvPr/>
        </p:nvGrpSpPr>
        <p:grpSpPr bwMode="auto">
          <a:xfrm>
            <a:off x="50800" y="-266700"/>
            <a:ext cx="6350000" cy="3703638"/>
            <a:chOff x="0" y="0"/>
            <a:chExt cx="6350000" cy="3704167"/>
          </a:xfrm>
        </p:grpSpPr>
        <p:pic>
          <p:nvPicPr>
            <p:cNvPr id="12293" name="Picture 5" descr="MTMP_Logo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067220"/>
              <a:ext cx="2846388" cy="1274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4" name="Picture 6" descr="MOBILE2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350000" cy="3704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5" name="Rectangle 7"/>
            <p:cNvSpPr>
              <a:spLocks/>
            </p:cNvSpPr>
            <p:nvPr/>
          </p:nvSpPr>
          <p:spPr bwMode="auto">
            <a:xfrm>
              <a:off x="425450" y="2567355"/>
              <a:ext cx="1384300" cy="3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sz="1800">
                  <a:latin typeface="Arial" charset="0"/>
                  <a:cs typeface="Arial" charset="0"/>
                  <a:sym typeface="Arial" charset="0"/>
                </a:rPr>
                <a:t>Powered by </a:t>
              </a:r>
              <a:endParaRPr lang="en-US" sz="1800">
                <a:solidFill>
                  <a:srgbClr val="000000"/>
                </a:solidFill>
                <a:latin typeface="Arial" charset="0"/>
                <a:cs typeface="Arial" charset="0"/>
                <a:sym typeface="Arial" charset="0"/>
              </a:endParaRPr>
            </a:p>
          </p:txBody>
        </p:sp>
      </p:grpSp>
      <p:sp>
        <p:nvSpPr>
          <p:cNvPr id="12296" name="Rectangle 8"/>
          <p:cNvSpPr>
            <a:spLocks/>
          </p:cNvSpPr>
          <p:nvPr/>
        </p:nvSpPr>
        <p:spPr bwMode="auto">
          <a:xfrm>
            <a:off x="1487488" y="3475038"/>
            <a:ext cx="35004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sz="4000" b="1">
                <a:solidFill>
                  <a:srgbClr val="BC312B"/>
                </a:solidFill>
                <a:latin typeface="Arial" charset="0"/>
                <a:cs typeface="Arial" charset="0"/>
                <a:sym typeface="Arial" charset="0"/>
              </a:rPr>
              <a:t>Zenobia Millet</a:t>
            </a:r>
            <a:endParaRPr lang="en-US" sz="1800">
              <a:solidFill>
                <a:srgbClr val="000000"/>
              </a:solidFill>
              <a:latin typeface="Arial" charset="0"/>
              <a:cs typeface="Arial" charset="0"/>
              <a:sym typeface="Arial" charset="0"/>
            </a:endParaRPr>
          </a:p>
        </p:txBody>
      </p:sp>
      <p:sp>
        <p:nvSpPr>
          <p:cNvPr id="12297" name="Rectangle 9"/>
          <p:cNvSpPr>
            <a:spLocks/>
          </p:cNvSpPr>
          <p:nvPr/>
        </p:nvSpPr>
        <p:spPr bwMode="auto">
          <a:xfrm>
            <a:off x="71438" y="4313238"/>
            <a:ext cx="6332537" cy="265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nSpc>
                <a:spcPct val="120000"/>
              </a:lnSpc>
              <a:defRPr/>
            </a:pPr>
            <a:r>
              <a:rPr lang="en-US" sz="2500">
                <a:latin typeface="Arial" charset="0"/>
                <a:cs typeface="Arial" charset="0"/>
                <a:sym typeface="Arial" charset="0"/>
              </a:rPr>
              <a:t>E:	</a:t>
            </a:r>
            <a:r>
              <a:rPr lang="en-US" sz="2500" u="sng">
                <a:latin typeface="Arial" charset="0"/>
                <a:cs typeface="Arial" charset="0"/>
                <a:sym typeface="Arial" charset="0"/>
                <a:hlinkClick r:id="rId6"/>
              </a:rPr>
              <a:t>Zenobia@MediaTechMarketPlace.com</a:t>
            </a:r>
            <a:r>
              <a:rPr lang="en-US" sz="2500">
                <a:latin typeface="Arial" charset="0"/>
                <a:cs typeface="Arial" charset="0"/>
                <a:sym typeface="Arial" charset="0"/>
              </a:rPr>
              <a:t> </a:t>
            </a:r>
          </a:p>
          <a:p>
            <a:pPr>
              <a:lnSpc>
                <a:spcPct val="120000"/>
              </a:lnSpc>
              <a:defRPr/>
            </a:pPr>
            <a:r>
              <a:rPr lang="en-US" sz="2500">
                <a:latin typeface="Arial" charset="0"/>
                <a:cs typeface="Arial" charset="0"/>
                <a:sym typeface="Arial" charset="0"/>
              </a:rPr>
              <a:t>P:	866.847.4573 x 101 </a:t>
            </a:r>
          </a:p>
          <a:p>
            <a:pPr>
              <a:lnSpc>
                <a:spcPct val="120000"/>
              </a:lnSpc>
              <a:defRPr/>
            </a:pPr>
            <a:r>
              <a:rPr lang="en-US" sz="2500">
                <a:latin typeface="Arial" charset="0"/>
                <a:cs typeface="Arial" charset="0"/>
                <a:sym typeface="Arial" charset="0"/>
              </a:rPr>
              <a:t>W:	</a:t>
            </a:r>
            <a:r>
              <a:rPr lang="en-US" sz="2500" u="sng">
                <a:latin typeface="Arial" charset="0"/>
                <a:cs typeface="Arial" charset="0"/>
                <a:sym typeface="Arial" charset="0"/>
                <a:hlinkClick r:id="rId7"/>
              </a:rPr>
              <a:t>MediaTechMarketPlace.com</a:t>
            </a:r>
            <a:r>
              <a:rPr lang="en-US" sz="2500">
                <a:latin typeface="Arial" charset="0"/>
                <a:cs typeface="Arial" charset="0"/>
                <a:sym typeface="Arial" charset="0"/>
              </a:rPr>
              <a:t> </a:t>
            </a:r>
          </a:p>
          <a:p>
            <a:pPr>
              <a:lnSpc>
                <a:spcPct val="120000"/>
              </a:lnSpc>
              <a:defRPr/>
            </a:pPr>
            <a:r>
              <a:rPr lang="en-US" sz="2500">
                <a:latin typeface="Arial" charset="0"/>
                <a:cs typeface="Arial" charset="0"/>
                <a:sym typeface="Arial" charset="0"/>
              </a:rPr>
              <a:t>F:	</a:t>
            </a:r>
            <a:r>
              <a:rPr lang="en-US" sz="2500" u="sng">
                <a:latin typeface="Arial" charset="0"/>
                <a:cs typeface="Arial" charset="0"/>
                <a:sym typeface="Arial" charset="0"/>
                <a:hlinkClick r:id="rId8"/>
              </a:rPr>
              <a:t>facebook.com/MTMTech</a:t>
            </a:r>
            <a:endParaRPr lang="en-US" sz="2500">
              <a:latin typeface="Arial" charset="0"/>
              <a:cs typeface="Arial" charset="0"/>
              <a:sym typeface="Arial" charset="0"/>
            </a:endParaRPr>
          </a:p>
          <a:p>
            <a:pPr>
              <a:lnSpc>
                <a:spcPct val="120000"/>
              </a:lnSpc>
              <a:defRPr/>
            </a:pPr>
            <a:r>
              <a:rPr lang="en-US" sz="2500">
                <a:latin typeface="Arial" charset="0"/>
                <a:cs typeface="Arial" charset="0"/>
                <a:sym typeface="Arial" charset="0"/>
              </a:rPr>
              <a:t>T:	</a:t>
            </a:r>
            <a:r>
              <a:rPr lang="en-US" sz="2500" u="sng">
                <a:latin typeface="Arial" charset="0"/>
                <a:cs typeface="Arial" charset="0"/>
                <a:sym typeface="Arial" charset="0"/>
                <a:hlinkClick r:id="" action="ppaction://hlinkshowjump?jump=nextslide"/>
              </a:rPr>
              <a:t>@TouchableTechZ </a:t>
            </a:r>
            <a:endParaRPr lang="en-US" sz="2500">
              <a:latin typeface="Arial" charset="0"/>
              <a:cs typeface="Arial" charset="0"/>
              <a:sym typeface="Arial" charset="0"/>
            </a:endParaRPr>
          </a:p>
          <a:p>
            <a:pPr>
              <a:lnSpc>
                <a:spcPct val="120000"/>
              </a:lnSpc>
              <a:defRPr/>
            </a:pPr>
            <a:r>
              <a:rPr lang="en-US" sz="2500">
                <a:latin typeface="Arial" charset="0"/>
                <a:cs typeface="Arial" charset="0"/>
                <a:sym typeface="Arial" charset="0"/>
              </a:rPr>
              <a:t>L:	</a:t>
            </a:r>
            <a:r>
              <a:rPr lang="en-US" sz="2500" u="sng">
                <a:latin typeface="Arial" charset="0"/>
                <a:cs typeface="Arial" charset="0"/>
                <a:sym typeface="Arial" charset="0"/>
                <a:hlinkClick r:id="rId9"/>
              </a:rPr>
              <a:t>linkedin.com/in/Zenobia</a:t>
            </a:r>
            <a:endParaRPr lang="en-US" sz="1800">
              <a:solidFill>
                <a:srgbClr val="000000"/>
              </a:solidFill>
              <a:cs typeface="Palatino" charset="0"/>
            </a:endParaRPr>
          </a:p>
        </p:txBody>
      </p:sp>
      <p:sp>
        <p:nvSpPr>
          <p:cNvPr id="12298" name="Rectangle 10"/>
          <p:cNvSpPr>
            <a:spLocks/>
          </p:cNvSpPr>
          <p:nvPr/>
        </p:nvSpPr>
        <p:spPr bwMode="auto">
          <a:xfrm>
            <a:off x="2084388" y="7312025"/>
            <a:ext cx="2281237"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defRPr/>
            </a:pPr>
            <a:r>
              <a:rPr lang="en-US" sz="3200" b="1" i="1">
                <a:latin typeface="Arial" charset="0"/>
                <a:cs typeface="Arial" charset="0"/>
                <a:sym typeface="Arial" charset="0"/>
              </a:rPr>
              <a:t>Thank you!</a:t>
            </a:r>
            <a:endParaRPr lang="en-US" sz="1800">
              <a:solidFill>
                <a:srgbClr val="000000"/>
              </a:solidFill>
              <a:latin typeface="Arial" charset="0"/>
              <a:cs typeface="Arial" charset="0"/>
              <a:sym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
      <a:dk1>
        <a:srgbClr val="414141"/>
      </a:dk1>
      <a:lt1>
        <a:srgbClr val="FFFFFF"/>
      </a:lt1>
      <a:dk2>
        <a:srgbClr val="66635F"/>
      </a:dk2>
      <a:lt2>
        <a:srgbClr val="C9C3BA"/>
      </a:lt2>
      <a:accent1>
        <a:srgbClr val="738FAF"/>
      </a:accent1>
      <a:accent2>
        <a:srgbClr val="74B6A8"/>
      </a:accent2>
      <a:accent3>
        <a:srgbClr val="FFFFFF"/>
      </a:accent3>
      <a:accent4>
        <a:srgbClr val="363636"/>
      </a:accent4>
      <a:accent5>
        <a:srgbClr val="BCC6D4"/>
      </a:accent5>
      <a:accent6>
        <a:srgbClr val="68A598"/>
      </a:accent6>
      <a:hlink>
        <a:srgbClr val="0000FF"/>
      </a:hlink>
      <a:folHlink>
        <a:srgbClr val="FF00FF"/>
      </a:folHlink>
    </a:clrScheme>
    <a:fontScheme name="New_Template4">
      <a:majorFont>
        <a:latin typeface="Bodoni SvtyTwo ITC TT-Book"/>
        <a:ea typeface="Geneva"/>
        <a:cs typeface="Bodoni SvtyTwo ITC TT-Book"/>
      </a:majorFont>
      <a:minorFont>
        <a:latin typeface="Palatino"/>
        <a:ea typeface="Geneva"/>
        <a:cs typeface="Palatin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414141"/>
            </a:solidFill>
            <a:effectLst/>
            <a:latin typeface="Palatino" charset="0"/>
            <a:ea typeface="Geneva"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414141"/>
            </a:solidFill>
            <a:effectLst/>
            <a:latin typeface="Palatino" charset="0"/>
            <a:ea typeface="Geneva" charset="0"/>
            <a:cs typeface="Palatino" charset="0"/>
            <a:sym typeface="Palatino" charset="0"/>
          </a:defRPr>
        </a:defPPr>
      </a:lstStyle>
    </a:lnDef>
  </a:objectDefaults>
  <a:extraClrSchemeLst/>
</a:theme>
</file>

<file path=ppt/theme/theme2.xml><?xml version="1.0" encoding="utf-8"?>
<a:theme xmlns:a="http://schemas.openxmlformats.org/drawingml/2006/main" name="New_Template4 - Photo - Vertical">
  <a:themeElements>
    <a:clrScheme name="">
      <a:dk1>
        <a:srgbClr val="414141"/>
      </a:dk1>
      <a:lt1>
        <a:srgbClr val="FFFFFF"/>
      </a:lt1>
      <a:dk2>
        <a:srgbClr val="66635F"/>
      </a:dk2>
      <a:lt2>
        <a:srgbClr val="C9C3BA"/>
      </a:lt2>
      <a:accent1>
        <a:srgbClr val="738FAF"/>
      </a:accent1>
      <a:accent2>
        <a:srgbClr val="74B6A8"/>
      </a:accent2>
      <a:accent3>
        <a:srgbClr val="FFFFFF"/>
      </a:accent3>
      <a:accent4>
        <a:srgbClr val="363636"/>
      </a:accent4>
      <a:accent5>
        <a:srgbClr val="BCC6D4"/>
      </a:accent5>
      <a:accent6>
        <a:srgbClr val="68A598"/>
      </a:accent6>
      <a:hlink>
        <a:srgbClr val="0000FF"/>
      </a:hlink>
      <a:folHlink>
        <a:srgbClr val="FF00FF"/>
      </a:folHlink>
    </a:clrScheme>
    <a:fontScheme name="New_Template4 - Photo - Vertical">
      <a:majorFont>
        <a:latin typeface="Bodoni SvtyTwo ITC TT-Book"/>
        <a:ea typeface="Geneva"/>
        <a:cs typeface="Bodoni SvtyTwo ITC TT-Book"/>
      </a:majorFont>
      <a:minorFont>
        <a:latin typeface="Palatino"/>
        <a:ea typeface="Geneva"/>
        <a:cs typeface="Palatin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414141"/>
            </a:solidFill>
            <a:effectLst/>
            <a:latin typeface="Palatino" charset="0"/>
            <a:ea typeface="Geneva"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41414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414141"/>
            </a:solidFill>
            <a:effectLst/>
            <a:latin typeface="Palatino" charset="0"/>
            <a:ea typeface="Geneva" charset="0"/>
            <a:cs typeface="Palatino" charset="0"/>
            <a:sym typeface="Palatino"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66635F"/>
      </a:dk2>
      <a:lt2>
        <a:srgbClr val="C9C3BA"/>
      </a:lt2>
      <a:accent1>
        <a:srgbClr val="738FAF"/>
      </a:accent1>
      <a:accent2>
        <a:srgbClr val="74B6A8"/>
      </a:accent2>
      <a:accent3>
        <a:srgbClr val="FFFFFF"/>
      </a:accent3>
      <a:accent4>
        <a:srgbClr val="000000"/>
      </a:accent4>
      <a:accent5>
        <a:srgbClr val="BCC6D4"/>
      </a:accent5>
      <a:accent6>
        <a:srgbClr val="68A598"/>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2505</TotalTime>
  <Words>536</Words>
  <Application>Microsoft Macintosh PowerPoint</Application>
  <PresentationFormat>Custom</PresentationFormat>
  <Paragraphs>50</Paragraphs>
  <Slides>9</Slides>
  <Notes>0</Notes>
  <HiddenSlides>0</HiddenSlides>
  <MMClips>1</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New_Template4</vt:lpstr>
      <vt:lpstr>New_Template4 - Photo - Vertical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 MTMP Presentation For YBA Rise Kohyang HS</dc:title>
  <dc:subject/>
  <dc:creator/>
  <cp:keywords/>
  <dc:description/>
  <cp:lastModifiedBy>Zenobia Millet</cp:lastModifiedBy>
  <cp:revision>40</cp:revision>
  <cp:lastPrinted>2016-09-06T22:35:48Z</cp:lastPrinted>
  <dcterms:modified xsi:type="dcterms:W3CDTF">2017-11-27T23:14:46Z</dcterms:modified>
  <cp:category/>
</cp:coreProperties>
</file>