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51"/>
  </p:notesMasterIdLst>
  <p:sldIdLst>
    <p:sldId id="256" r:id="rId2"/>
    <p:sldId id="257" r:id="rId3"/>
    <p:sldId id="258" r:id="rId4"/>
    <p:sldId id="260" r:id="rId5"/>
    <p:sldId id="259" r:id="rId6"/>
    <p:sldId id="261" r:id="rId7"/>
    <p:sldId id="268" r:id="rId8"/>
    <p:sldId id="269" r:id="rId9"/>
    <p:sldId id="263" r:id="rId10"/>
    <p:sldId id="264" r:id="rId11"/>
    <p:sldId id="281" r:id="rId12"/>
    <p:sldId id="265" r:id="rId13"/>
    <p:sldId id="266" r:id="rId14"/>
    <p:sldId id="270" r:id="rId15"/>
    <p:sldId id="271" r:id="rId16"/>
    <p:sldId id="276" r:id="rId17"/>
    <p:sldId id="272" r:id="rId18"/>
    <p:sldId id="277" r:id="rId19"/>
    <p:sldId id="275" r:id="rId20"/>
    <p:sldId id="274" r:id="rId21"/>
    <p:sldId id="278" r:id="rId22"/>
    <p:sldId id="279" r:id="rId23"/>
    <p:sldId id="280" r:id="rId24"/>
    <p:sldId id="284" r:id="rId25"/>
    <p:sldId id="282" r:id="rId26"/>
    <p:sldId id="285" r:id="rId27"/>
    <p:sldId id="308" r:id="rId28"/>
    <p:sldId id="283" r:id="rId29"/>
    <p:sldId id="295" r:id="rId30"/>
    <p:sldId id="303" r:id="rId31"/>
    <p:sldId id="286" r:id="rId32"/>
    <p:sldId id="288" r:id="rId33"/>
    <p:sldId id="289" r:id="rId34"/>
    <p:sldId id="309" r:id="rId35"/>
    <p:sldId id="287" r:id="rId36"/>
    <p:sldId id="305" r:id="rId37"/>
    <p:sldId id="290" r:id="rId38"/>
    <p:sldId id="306" r:id="rId39"/>
    <p:sldId id="304" r:id="rId40"/>
    <p:sldId id="292" r:id="rId41"/>
    <p:sldId id="297" r:id="rId42"/>
    <p:sldId id="293" r:id="rId43"/>
    <p:sldId id="298" r:id="rId44"/>
    <p:sldId id="294" r:id="rId45"/>
    <p:sldId id="299" r:id="rId46"/>
    <p:sldId id="300" r:id="rId47"/>
    <p:sldId id="301" r:id="rId48"/>
    <p:sldId id="302" r:id="rId49"/>
    <p:sldId id="307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62" autoAdjust="0"/>
  </p:normalViewPr>
  <p:slideViewPr>
    <p:cSldViewPr>
      <p:cViewPr varScale="1">
        <p:scale>
          <a:sx n="108" d="100"/>
          <a:sy n="108" d="100"/>
        </p:scale>
        <p:origin x="98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0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9.31408" units="1/cm"/>
          <inkml:channelProperty channel="Y" name="resolution" value="49.23077" units="1/cm"/>
        </inkml:channelProperties>
      </inkml:inkSource>
      <inkml:timestamp xml:id="ts0" timeString="2014-12-02T07:07:44.90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B4912B5-4EC9-4E2B-8F65-DFDF0AB1367D}" emma:medium="tactile" emma:mode="ink">
          <msink:context xmlns:msink="http://schemas.microsoft.com/ink/2010/main" type="writingRegion" rotatedBoundingBox="19574,10555 6800,9690 7200,3770 19974,4635"/>
        </emma:interpretation>
      </emma:emma>
    </inkml:annotationXML>
    <inkml:traceGroup>
      <inkml:annotationXML>
        <emma:emma xmlns:emma="http://www.w3.org/2003/04/emma" version="1.0">
          <emma:interpretation id="{BB586940-86EC-4E2F-84D5-A8FD9A1BC822}" emma:medium="tactile" emma:mode="ink">
            <msink:context xmlns:msink="http://schemas.microsoft.com/ink/2010/main" type="paragraph" rotatedBoundingBox="19574,10555 8695,9818 8893,6896 19771,76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C7AC27-57B5-4E97-AB08-3510868E0A34}" emma:medium="tactile" emma:mode="ink">
              <msink:context xmlns:msink="http://schemas.microsoft.com/ink/2010/main" type="line" rotatedBoundingBox="19574,10555 8695,9818 8893,6896 19771,7633"/>
            </emma:interpretation>
          </emma:emma>
        </inkml:annotationXML>
        <inkml:traceGroup>
          <inkml:annotationXML>
            <emma:emma xmlns:emma="http://www.w3.org/2003/04/emma" version="1.0">
              <emma:interpretation id="{55009C2F-8DCA-48DA-B9A5-4E7FDC48BEB4}" emma:medium="tactile" emma:mode="ink">
                <msink:context xmlns:msink="http://schemas.microsoft.com/ink/2010/main" type="inkWord" rotatedBoundingBox="8893,6896 19771,7633 19574,10555 8695,9818"/>
              </emma:interpretation>
              <emma:one-of disjunction-type="recognition" id="oneOf0">
                <emma:interpretation id="interp0" emma:lang="en-US" emma:confidence="0">
                  <emma:literal>000</emma:literal>
                </emma:interpretation>
                <emma:interpretation id="interp1" emma:lang="en-US" emma:confidence="0">
                  <emma:literal>050</emma:literal>
                </emma:interpretation>
                <emma:interpretation id="interp2" emma:lang="en-US" emma:confidence="0">
                  <emma:literal>0800</emma:literal>
                </emma:interpretation>
                <emma:interpretation id="interp3" emma:lang="en-US" emma:confidence="0">
                  <emma:literal>080</emma:literal>
                </emma:interpretation>
                <emma:interpretation id="interp4" emma:lang="en-US" emma:confidence="0">
                  <emma:literal>o</emma:literal>
                </emma:interpretation>
              </emma:one-of>
            </emma:emma>
          </inkml:annotationXML>
          <inkml:trace contextRef="#ctx0" brushRef="#br0">12554 561,'-38'0,"-1"0,1 0,38 38,-77-38,38 0,39 39,-38-1,-1-38,1 0,-1 39,1-1,-1-38,39 39,-38-1,38 1,-39-39,39 77,0-39,0 39,-231-346,231 230,0 78,-38-39,38 38,-39-38,1 39,38-1,0 1,-39-39,39 38,0 39,-77-38,77-1,0 0,-38 78,38-78,-38 1,38-1,0 1,0-1,0 1,0-1,0 1,0-1,0 1,0-1,0 39,0-38,0-1,0 1,0-1,0 1,0-1,0 1,0 38,38-77,0 0,-38 77,0-39,39 1,-39-1,38 1,1-1,-39 39,38-77,1 38,-1-38,39-77,-77 1,0 114,0-76,0 76,0 0,0 39,0 0,0 0,0-38,0 38,0 0,39-77,-1 77,1-77,-39 38,77 1,-77-1,38-38,1 39,-39-1,38 1,1-39,38 38,-39-38,1 0,-1 0,1 0,-1 0,39 0,-38 0,-1 0,1 0,-39 39,38-39,1 0,-1 0,0 0,39 0,0 0,-38 0,-1 0,1 0,-1 0,1 0,-1 0,1 0,-1 0,1 0,-1 0,39 0,-38 0,-1-39,1 39,-1 0,1 0,-1-77,1 77,-1-38,-38 76,0-115,0 154,39-77,-1-38,1 38,-1 0,-38-39,77 39,-38-38,37 38,-37 0,-1-39,39 1,-77-1,77 39,-38 0,-39-38,77-1,-39 1,-38-39,77 77,-77-77,39 38,-39 1,0-1,0-76,0 77,0-39,0 0,0 38,0-76,0 76,0-38,-39 39,39-1,0 155,0-193,-38 77,-1-77,1 77,-1-77,1 38,-1-38,1 39,38-1,-77-76,38 115,1-77,-1 77,1-39,0 1,-1-1,1 1,-1-1,39 1,-38 38,-1 0,1-38,-1-1,1 39,-1-38,1-39,-1 77,-38-39,77 1,-77 38,39 0,-1 0,1 0,-1-39,1 1,-1 38,1 0,38-39,-39 1,1 38,-1-39,1 39,-1-38,1 38,38-39,-39 39,-38 0,39 0,0 0,-1-38,1 38,-1 0,1 0,-1 0,1 0,-1 0,1 0</inkml:trace>
          <inkml:trace contextRef="#ctx0" brushRef="#br0" timeOffset="7950.701">9860 214,'-38'0,"-1"0,1 0,-1 0,1 0,-1 0,1 0,-1 0,1 0,-1 0,1 0,-1 0,1 0,-1 0,1 0,38 39,-39-39,39 38,-38-38,-1 0,1 0,-1 0,1 0,-39 0,39 0,-39 0,77 39,-39-39,1 0,-1 38,1 1,-1-39,1 0,-1 0,39 38,-38-38,38 39,0-1,-39-38,39 39,-38-39,38 38,0 1,-39-39,39 38,0 1,0 38,0-39,0 1,0 38,0-39,0 1,0-1,0 1,0-1,0 77,0-153,0-1,0 116,0-38,-38 38,-1 0,39-39,0 1,0-1,-38 1,38-1,-39 1,39-1,0 39,0-38,0-1,0 1,0-1,0 39,0-38,0-1,0 1,0-1,0 1,0-1,39-38,-39 39,38-39,-38 38,0 1,39-39,-1 76,1-76,-39 39,38-39,-38 38,39 1,-39-1,38-38,-38 39,39-39,-39 38,38-38,1 0,-39-38,0 76,0-76,38 38,1 0,-39 38,77-38,-39 39,39-39,-77 77,38-77,1 0,-1 0,1 77,-1-77,39 0,-38 0,38 0,-39 115,1-115,-1 0,1 0,-1 0,1 0,-1 0,1-38,-1 38,1 0,-1 0,1 0,-1 0,1 0,-1-39,1 39,-39-38,38 38,1 0,-39-39,38 39,1 0,-39-38,115 38,-115-116,38 116,1-38,-1 38,1-39,-1 39,1-38,-39-1,38 39,1-38,38-39,-77 39,38 38,-38-39,0-38,39 77,-39-77,0 39,38 38,232 192,-270-115,0 0,0-116,0 1,0 0,0-39,0 38,0 1,0-1,0-38,0 0,0 0,0 39,0-39,0 0,-39 38,39 1,-38-1,38 1,-39 38,39-77,0 38,-38 39,38-38,-39 38,39-39,-38 39,38-38,0-1,-39 1,1-1,38 1,0-1,192-230,-230 231,38-1,-39 1,1-1,-1-76,1 115,38-39,0 1,-39 38,39-39,-38 39,-1-77,39 39,-38 38,38-39,-39 39,1 0,-1 0,39-38,-38 38,38-39,-39 39,1 0,-1 0,1 0,0 0,-1 0,39-38,-38 38,-1 0,1 0,-1 0,39-39,-38 39,-1 0,39-38,39 38,-39-39,-39 78</inkml:trace>
          <inkml:trace contextRef="#ctx0" brushRef="#br0" timeOffset="16027.928">5011 291,'-77'0,"39"0,-1 0,1 0,-1 0,1 0,-1 0,1 0,-39 0,38 0,1 0,-1 0,1 0,-1 0,1 0,-1 0,1 0,-1 0,39 39,-38-39,-1 0,39 38,0 78,-231-116,231-77,0 154,0-39,-38 1,38-1,0 1,0-1,-38 39,-1-38,39-1,0 1,-38-1,38 1,0-1,0 1,0-1,0 1,0-1,0 0,0 1,0-1,0 1,0-1,0 1,0-1,0 1,0-1,0 1,0-1,0 1,0-1,38 1,1-39,-39 38,0 1,0 38,0-116,38 116,0-38,-38-1,0 1,0-1,39 1,-39-1,38 39,1-38,-39 38,38-39,1-38,-1 39,1-1,-39 0,77 1,-39-1,1 1,38-1,-39-38,-38 39,39-39,-1 0,1 0,-1 38,1-38,-1 0,1 0,-1 0,-38-38,39 38,-1 0,-38 38,39-76,-1 38,1 0,-1 0,1 0,-1 0,1 0,-1 0,0 0,1 0,-1 0,-38 38,39-38,-1 0,1 0,-1 0,1 0,-39-38,77 38,-39-39,1 39,-1 0,1 0,-1-38,1-1,-1 39,1-38,-1 38,1 0,38-39,-77 1,38 38,-38-38,39 38,-1-39,-38 1,39-1,-1 1,-38-1,39 39,-1-154,-38 116,0-1,0 1,0-1,0 1,0-39,0 38,0 1,0-1,0 1,0-1,-38 39,38-77,-39 39,39-1,0 1,0-1,-38 39,38-38,0-1,-39 1,1-1,38 1,0 76,0 39,0-115,0-1,-39 1,39-39,-38 39,-1-39,1 77,-1-39,39 1,0-1,-38 39,38-38,-39-1,39 1,-38-1,-1 39,1-38,-1 38,39-39,-38 39,38-38,-39 38,1 0,-1-39,1 39,-1 0,1-38,38-1,-39 39,1 0,-1 0,1 0,38-38,-39 38,39-39,-38 39,0 0,-1 0,39-38,0-1,-38 39,-1 0,78 39,-39 38,-39-116</inkml:trace>
        </inkml:traceGroup>
      </inkml:traceGroup>
    </inkml:traceGroup>
    <inkml:traceGroup>
      <inkml:annotationXML>
        <emma:emma xmlns:emma="http://www.w3.org/2003/04/emma" version="1.0">
          <emma:interpretation id="{606D8F81-B434-48B9-AB60-A48CF93D4674}" emma:medium="tactile" emma:mode="ink">
            <msink:context xmlns:msink="http://schemas.microsoft.com/ink/2010/main" type="paragraph" rotatedBoundingBox="16751,7317 7048,7396 7023,4372 16727,429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0D3BF32-C0CE-4208-A1AC-F77216C05B54}" emma:medium="tactile" emma:mode="ink">
              <msink:context xmlns:msink="http://schemas.microsoft.com/ink/2010/main" type="line" rotatedBoundingBox="16751,7317 7048,7396 7023,4372 16727,4293"/>
            </emma:interpretation>
          </emma:emma>
        </inkml:annotationXML>
        <inkml:traceGroup>
          <inkml:annotationXML>
            <emma:emma xmlns:emma="http://www.w3.org/2003/04/emma" version="1.0">
              <emma:interpretation id="{F86660E8-9BAF-4E4D-B77E-47F9036375A9}" emma:medium="tactile" emma:mode="ink">
                <msink:context xmlns:msink="http://schemas.microsoft.com/ink/2010/main" type="inkWord" rotatedBoundingBox="16751,7317 7048,7396 7023,4372 16727,4293"/>
              </emma:interpretation>
              <emma:one-of disjunction-type="recognition" id="oneOf1">
                <emma:interpretation id="interp5" emma:lang="en-US" emma:confidence="1">
                  <emma:literal>0000</emma:literal>
                </emma:interpretation>
                <emma:interpretation id="interp6" emma:lang="en-US" emma:confidence="0">
                  <emma:literal>0800</emma:literal>
                </emma:interpretation>
                <emma:interpretation id="interp7" emma:lang="en-US" emma:confidence="0">
                  <emma:literal>ooo0</emma:literal>
                </emma:interpretation>
                <emma:interpretation id="interp8" emma:lang="en-US" emma:confidence="0">
                  <emma:literal>800</emma:literal>
                </emma:interpretation>
                <emma:interpretation id="interp9" emma:lang="en-US" emma:confidence="0">
                  <emma:literal>O000</emma:literal>
                </emma:interpretation>
              </emma:one-of>
            </emma:emma>
          </inkml:annotationXML>
          <inkml:trace contextRef="#ctx0" brushRef="#br0" timeOffset="-21806.6033">6012-2210,'-39'0,"1"0,-1 0,1 0,-1 0,1-39,-1 39,1-38,-1 38,1 0,-1 0,1 0,-1 0,39-39,-38 39,-1 0,1 0,-1 0,1 0,-1 0,1 0,-1 0,1 0,0 0,-1 0,1 0,-1 0,1 0,-1 0,1 0,-1 0,39 39,0-1,0 1,-38-39,38 38,-39-38,1 0,38 39,0-1,-39-38,39 116,-38-116,-1 38,39 39,0-38,-38-1,38 1,0-1,-39 78,39-78,0 1,-38 38,38-39,0 0,0 1,0-1,0 1,0-1,0 1,0-1,0 1,0 38,0-39,0 1,0-1,0 1,0-1,0 39,38-38,-38-1,0 1,0-1,39-38,-39 39,38-1,1 1,-39 38,38-77,1 38,-1-38,-38 39,39-39,-1 38,1-38,38 0,-77-38,38 38,1 38,-1 1,1-1,-1 1,39-39,-39 0,1 76,-1 1,1-77,-1 0,1 0,-1 0,1 0,-1 0,1 0,38 0,-39 0,1 0,-1 0,1 0,-1-38,1 38,-39-39,38 39,1 0,-39-38,38 38,1 0,-39-38,38 38,-38-39,0 1,39-1,-1 39,-38-38,39-1,-39 1,0-1,38-38,-38 0,0 39,0-39,0 38,39 1,-39-1,0-76,0 38,0 38,38 1,-38-1,0 1,0-1,0 1,0-116,0 116,0-1,-38 39,38-38,-39 38,39-39,0 1,-38-39,38 38,-39 39,39-38,0-1,-38 1,38-1,-39 1,39-39,-38 77,38-39,-39 39,39-38,-38 38,-1-39,39 1,-38 38</inkml:trace>
          <inkml:trace contextRef="#ctx0" brushRef="#br0" timeOffset="-30171.7732">2971-2595,'-38'0,"-1"0,1 0,-1 0,1 0,-1 0,1 38,-1 1,1-39,38 38,-38-38,-1 39,1-39,-1 0,39 38,0 1,-38-39,38 38,0 1,-39-39,39 38,-38 1,38-1,-39-38,39 39,0 38,0-39,-38 1,38-1,0 1,0-1,0 1,0-1,0 1,0-1,0 1,-77 153,38-153,39-1,0 77,-38-115,38 39,-39-39,39 77,-38-39,38 39,-39-77,39 39,0 38,0-39,0 1,0 38,0 0,0-39,0 1,0-1,0 1,39-39,-1 0,-38 38,39-38,-1 39,1-39,-1 38,1-38,-1 39,1-39,-1 0,1 0,-1 0,1 0,-1 0,1 0,-1 0,0 0,1 0,-1 0,1 0,-1 0,39 0,-38 0,-1 0,1 0,-1 0,39 0,-38 0,-1 0,1 0,-1 0,1 0,-1 0,1 0,-1 0,1 0,-1-39,1 39,-1 0,1 0,-1 0,1 0,-1 0,39 0,-38 0,-1-38,-38-78,-192 39,192 116,0-78,0 1,38 38,1 0,-1 0,-38 38,39 1,-1-39,0 0,1 0,-1 0,1 0,-1 0,1 0,-1 0,39 0,-38 0,-1 0,39 0,-38 0,-1 0,1 0,-1 0,1 0,-1-39,-38 1,0-1,0-76,39 76,-39 1,0-1,0 1,0-1,0 1,0-1,-39-38,39 39,0-1,0 1,0-39,0 39,0-1,0 1,0-1,0 1,-38 38,38-39,0-38,0 39,-39-1,39 1,0-1,-38 39,38-38,-39 38,39-39,-77 1,39 38,38-39,-39 39,39-77,-77 77,77-38,-38 38,-1 0,1 0,-1-39,1-38,-1 0,1 39,-1-1,1 1,38-1,-38 39,38-38,0-1,-39 39,1-38,-1-1,1 39,-1-38,1 38,-1 0,1 0,-1 0,1 0,-1 0,1 0,-1 0,1 0,-1 0,1 0,-1 0,1 0,-1 0,1 0,-1 0,1 0,-1 0,1 0,-1 0,1 0,-1 0</inkml:trace>
          <inkml:trace contextRef="#ctx0" brushRef="#br0" timeOffset="-14786.3282">6858-2018,'0'39,"0"-1,0 1,-38-1,38 1,-39 76,39-76,0-1,0 1,0 76,0-76,-38-1,38 0,0 1,0-1,0 1,0-1,0 1,0-1,0 39,0-38,0-1,0 1,0-1,0 1,0-1,0 1,0-1,0 1,0-1,0 1,0 38,0-39,0 1,0 38,0-39,0 1,0-1,0 1,38 38,1-77,-39 38,0 0,38-38,-38 39,0-1,39-38,-39 39,38-39,1 0,-39 77,38-77,1 38,-1-38,1 0,-39 39,38-39,1 0,-1 0,1 0,38 0,-39 0,1 0,-1 0,1 0,-1 0,1 0,-1 0,1 0,37 0,1-39,-38 39,-1 0,39-38,-38-1,-1 39,1 0,38-38,-39 38,1 0,-1-39,78 39,-116 77,0 0,38-77,1 0,-39-77,38 39,-38-39,39 0,-1-38,-38 76,0-115,39 77,-39 39,0-1,0 1,0-1,0-38,0 39,-39-1,39 1,0-1,-38-38,38 39,0-1,0 1,0-1,-116 39,116 39,0-116,0 38,0 1,-38-1,-1-38,39 39,0-39,-38-38,38 38,-39 38,39 1,0-1,-38 39,-1 0,1-38,-1-39,1 38,-1 39,39-38,-38 38,-1 0,1 0,-1 0,116 192,-115-192,38-77,-39 39,1-1,38 1,-39 38,39-39,-38 1,38-1,-39 39,1 0,38-38,-77 38,77-39,-38 39,-1 0,1 0,-1 0,1 0,-1 0,1 0,-1 0,1 0,-1 0,1 0,-1 0,1 0,-1 0,1 0,-1 0,39 39,0-1,-38-38,38 39,-39-39,39 38,-38-38,38 39</inkml:trace>
          <inkml:trace contextRef="#ctx0" brushRef="#br0" timeOffset="-7818.9597">9206-2518,'0'38,"0"39,-39-77,1 77,38 0,0-38,-39-1,1 1,38-1,0 1,0 38,0-39,0 39,0-38,0 38,0-39,0 39,0 0,0-38,0-1,0 1,0-1,0 0,38-38,-38 39,0-1,39 1,38 38,-77-116,0 78,0-1,0 1,0-1,38 1,-38 38,0-39,0 1,0-1,39 1,-39-1,0 1,0-1,0 1,38-39,1 0,-39 38,38-38,-38 39,39-1,-1-38,1 0,-1 0,1 0,-1 0,-38 39,39-39,-1 0,1 0,-1 0,1 0,-1 0,39 77,-38-77,-1 0,1 0,-1 0,39 0,-38 0,37 0,-37 0,-1-39,1 39,-1 0,1 0,-1 0,39 0,-38 0,38 0,-39 0,1-38,-1 38,1 0,-1-39,-38 116,0-115,39 38,38-39,-77 1,77 38,0-39,-39 39,1-38,38 38,-39-39,1 1,38-1,-39 1,0 38,1 0,-39-39,38 1,1-1,-39 1,38 38,-38-39,0-38,0 39,0-1,0 1,0-1,0 1,0-39,-38-38,-1 76,1 39,38-38,-39-1,1-38,38 39,-38 38,-1 0,39-39,0 1,0-39,0-39,0 39,-38 77,-39-77,38 77,1-38,-39-39,38 0,1 77,-1-77,1 38,-1 39,1 0,38-38,-39 38,1 0,-39 0,77-39,-39 39,39-38,-38 38,38-39,0 78,-39-39,1 0,-1-39,1 1,-1 38,1-39,-1 1,1 38,-1-38,1-1,-1 39,39-38,-38 38,38-39,-38 39,-1 0,1-38,-1 38,1 0,-1 0,1 0,-1 0,1 0,-1 0,1 0,-1 0,1 0,-1 0,1 0,-1 0,39 38,-38-38,-1 0,1 0,38 39,-39-39,1 0,38 38,-39-38,39 39,-38-39,38 38,-39-38,39 38,0 1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9.31408" units="1/cm"/>
          <inkml:channelProperty channel="Y" name="resolution" value="49.23077" units="1/cm"/>
        </inkml:channelProperties>
      </inkml:inkSource>
      <inkml:timestamp xml:id="ts0" timeString="2014-12-02T07:08:07.79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FB8CA76-1C18-4CF2-9DB8-0720F47CBD33}" emma:medium="tactile" emma:mode="ink">
          <msink:context xmlns:msink="http://schemas.microsoft.com/ink/2010/main" type="writingRegion" rotatedBoundingBox="8676,14452 4383,8140 6714,6554 11007,12866"/>
        </emma:interpretation>
      </emma:emma>
    </inkml:annotationXML>
    <inkml:traceGroup>
      <inkml:annotationXML>
        <emma:emma xmlns:emma="http://www.w3.org/2003/04/emma" version="1.0">
          <emma:interpretation id="{FECDC607-0298-4A2C-8267-67BEEB13DE49}" emma:medium="tactile" emma:mode="ink">
            <msink:context xmlns:msink="http://schemas.microsoft.com/ink/2010/main" type="paragraph" rotatedBoundingBox="8676,14452 4383,8140 6714,6554 11007,128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4F98E0-9500-41E8-BE2D-40406F1A8B07}" emma:medium="tactile" emma:mode="ink">
              <msink:context xmlns:msink="http://schemas.microsoft.com/ink/2010/main" type="line" rotatedBoundingBox="8676,14452 4383,8140 6714,6554 11007,12866"/>
            </emma:interpretation>
          </emma:emma>
        </inkml:annotationXML>
        <inkml:traceGroup>
          <inkml:annotationXML>
            <emma:emma xmlns:emma="http://www.w3.org/2003/04/emma" version="1.0">
              <emma:interpretation id="{83C93650-E12E-4F9A-9B63-136D3814FCC5}" emma:medium="tactile" emma:mode="ink">
                <msink:context xmlns:msink="http://schemas.microsoft.com/ink/2010/main" type="inkWord" rotatedBoundingBox="6714,6554 11007,12866 8676,14452 4383,8140"/>
              </emma:interpretation>
              <emma:one-of disjunction-type="recognition" id="oneOf0">
                <emma:interpretation id="interp0" emma:lang="en-US" emma:confidence="0">
                  <emma:literal>8</emma:literal>
                </emma:interpretation>
                <emma:interpretation id="interp1" emma:lang="en-US" emma:confidence="0">
                  <emma:literal>%</emma:literal>
                </emma:interpretation>
                <emma:interpretation id="interp2" emma:lang="en-US" emma:confidence="0">
                  <emma:literal>q</emma:literal>
                </emma:interpretation>
                <emma:interpretation id="interp3" emma:lang="en-US" emma:confidence="0">
                  <emma:literal>{</emma:literal>
                </emma:interpretation>
                <emma:interpretation id="interp4" emma:lang="en-US" emma:confidence="0">
                  <emma:literal>g</emma:literal>
                </emma:interpretation>
              </emma:one-of>
            </emma:emma>
          </inkml:annotationXML>
          <inkml:trace contextRef="#ctx0" brushRef="#br0">3587 4178,'-38'0,"-1"0,1 0,-1 0,1 0,-1 0,39 39,-38-39,-1 0,39 38,-38 1,38-1,-39-38,39 39,0-1,0 1,-38-39,38 38,-39 1,39 38,0-39,-38-38,38 77,0-38,0-78,-77 39,77 77,-39-38,39 38,-77-1,77 1,-38-38,-1-1,39 1,0-1,-38 1,38-1,0 39,0-38,0-1,0 1,0-1,0 39,0-38,0-1,0 1,0-1,0 1,0 38,0-39,0 1,38-1,1 1,-39-1,38-38,-38 39,39-39,-1 77,1-77,-39 38,38-38,-38 38,39-38,-1 0,1 39,-1 38,1-77,-1 0,1 0,-1 0,1 38,-1-38,1 39,-1-1,39-38,-38 0,-1 0,39-38,0 38,-38 0,-1-77,116-39,-154 40,0 114,38-38,1 38,-1-38,1 0,-1 0,1 0,38 0,0 77,-39-77,1 0,-1 0,1 0,38 0,-39 0,1 0,-1 0,1 0,-1 0,1 0,38 0,-39-38,1-1,-1 1,1 38,-1 0,0 0,-38-38,39 38,-39-39,38 39,-38-38,39-1,-39 1,0-39,0 0,0 38,38 39,1 0,-39-115,0 38,0 38,0 1,0-1,0 1,0-39,0 38,0-38,0 39,0-39,0 38,0 1,-39-1,39 1,0-1,0 1,-38 38,38-38,0-1,-39 39,39-38,-38-1,-1 1,1-1,38 1,-38-1,-1 1,39-1,-38 39,38-38,-39 38,1 0,-1-77,1 77,-1 0,1-77,-39 38,38 1,1-1,-1 1,1-1,-1 39,39-38,-38 38,-1-39,1 39,38-38,-39 38,1 0,-1-39,1 39,38-38,-39 38,1 0,-1 0,1 0,-1 0,1 0,-1 0,1 0,-1 0,1 0,0 0,-1 0,1 0,-1 0,1 0,-1 0,1 0,38 38,-39-38,39 39</inkml:trace>
          <inkml:trace contextRef="#ctx0" brushRef="#br0" timeOffset="-61630.2989">2009 176,'-38'0,"38"-39,-39 39,1 0,-1 0,1 0,-1 0,39-38,-38 38,38-39,-39 39,1 0,-1 0,1 0,-1 0,1 0,-1 0,1 0,-1 0,1-38,0 38,-1 0,1 0,-1 0,1 0,-1 0,1 0,-1 0,1 0,-1 0,1 0,-1 0,1 0,-1 0,1 0,-1 0,1 38,38 1,-39-39,39 38,-38-38,-1 0,39 39,0-1,-38-38,38 39,0-1,-39-38,39 39,0-1,0 1,-38-39,38 38,-39-38,39 39,0-1,-38 1,76-1,-76-38,-1 39,1-1,-1-38,39 77,-38-77,-1 39,1-1,-1 1,39-1,-38 1,38-1,0 1,-38-1,38 1,-39-1,39 0,0 1,0-1,0 1,0-1,0 1,0-1,0 1,0-1,0 1,0 38,39-39,-39 1,0-1,0 39,0-38,38-39,-38 77,0-39,0 1,38-39,-38 38,0 1,39-39,-39 38,0 1,38-1,-38 1,39-1,-1 1,1-39,-39 38,38-38,1 39,-1-1,1 0,-1 1,1-1,-1-38,1 39,-1-39,-38 38,77-38,-77 39,39-39,38 38,-77 39,38-77,1 0,-1 0,1 39,-1-39,1 0,-1 0,1 0,-1 0,1 0,-1 0,1 0,-39 38,38-38,0 0,39 39,-38-1,38-38,-39 0,1 0,-1 0,1 39,-1-39,1 38,-1-38,1 0,-1 0,1 0,-1 0,1 0,-1 0,1 0,-39-38,38 38,1 0,-39-39,0 1,0-1,38 1,-38-1,39 39,-39-38,38-1,-38-38,39 0,-1 77,-38-38,39 38,-39-77,38 77,1 0,-39-38,38 38,-38-39,0-38,0 39,0-1,39 39,-39-38,0-1,38-38,-38 39,0-1,38-38,-38 0,0-38,0 76,0 1,0-1,0 1,0-1,0-38,39 39,-39-1,0 1,0-1,0 1,-39 38,116 38,-192-38,115-38,0 76,0-76,-38-77,38 76,0 1,-39-39,39 38,0-38,0 39,0-1,-38 39,38-38,0-39,0 38,-39 39,39-38,-38 38,-1-39,39 1,-38 38,38-39,-39 39,1 0,38-38,-39 38,1 0,-1 0,39-39,-38 39,38-38,-39 38,39-39,0 1,-38 38,38-39,0 1,-39 38,1 0,-1 0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9.31408" units="1/cm"/>
          <inkml:channelProperty channel="Y" name="resolution" value="49.23077" units="1/cm"/>
        </inkml:channelProperties>
      </inkml:inkSource>
      <inkml:timestamp xml:id="ts0" timeString="2014-12-02T07:08:17.65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C0D958A-3F34-4789-B416-74D4241B9392}" emma:medium="tactile" emma:mode="ink">
          <msink:context xmlns:msink="http://schemas.microsoft.com/ink/2010/main" type="writingRegion" rotatedBoundingBox="16708,9803 17807,11970 15918,12927 14819,10761"/>
        </emma:interpretation>
      </emma:emma>
    </inkml:annotationXML>
    <inkml:traceGroup>
      <inkml:annotationXML>
        <emma:emma xmlns:emma="http://www.w3.org/2003/04/emma" version="1.0">
          <emma:interpretation id="{3A32295E-15B5-451E-9B01-9D90EA027E05}" emma:medium="tactile" emma:mode="ink">
            <msink:context xmlns:msink="http://schemas.microsoft.com/ink/2010/main" type="paragraph" rotatedBoundingBox="16708,9803 17807,11970 15918,12927 14819,107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A8B523-2725-4B94-B623-7715D9C03631}" emma:medium="tactile" emma:mode="ink">
              <msink:context xmlns:msink="http://schemas.microsoft.com/ink/2010/main" type="line" rotatedBoundingBox="16708,9803 17807,11970 15918,12927 14819,10761"/>
            </emma:interpretation>
          </emma:emma>
        </inkml:annotationXML>
        <inkml:traceGroup>
          <inkml:annotationXML>
            <emma:emma xmlns:emma="http://www.w3.org/2003/04/emma" version="1.0">
              <emma:interpretation id="{647B5D20-DD68-41F5-849C-3D3D65F6348F}" emma:medium="tactile" emma:mode="ink">
                <msink:context xmlns:msink="http://schemas.microsoft.com/ink/2010/main" type="inkWord" rotatedBoundingBox="16708,9803 17807,11970 15918,12927 14819,10761"/>
              </emma:interpretation>
              <emma:one-of disjunction-type="recognition" id="oneOf0">
                <emma:interpretation id="interp0" emma:lang="en-US" emma:confidence="0">
                  <emma:literal>to</emma:literal>
                </emma:interpretation>
                <emma:interpretation id="interp1" emma:lang="en-US" emma:confidence="0">
                  <emma:literal>o</emma:literal>
                </emma:interpretation>
                <emma:interpretation id="interp2" emma:lang="en-US" emma:confidence="0">
                  <emma:literal>co</emma:literal>
                </emma:interpretation>
                <emma:interpretation id="interp3" emma:lang="en-US" emma:confidence="0">
                  <emma:literal>is</emma:literal>
                </emma:interpretation>
                <emma:interpretation id="interp4" emma:lang="en-US" emma:confidence="0">
                  <emma:literal>Go</emma:literal>
                </emma:interpretation>
              </emma:one-of>
            </emma:emma>
          </inkml:annotationXML>
          <inkml:trace contextRef="#ctx0" brushRef="#br0">740 0,'-38'0,"-1"39,1-39,-1 0,39 38,-38-38,-1 0,39 39,-38-1,-1-38,39 39,-38-39,-1 0,39 38,-38-38,38 39,0-1,-39-38,39 39,-38-39,38 38,0 1,-39-1,1 1,38-1,0 1,-39-39,39 38,0 1,-38-1,38 0,0 1,0-1,-39-38,39 39,0 38,0-39,0 1,0-1,0 1,-38-1,38 1,0-1,0 1,0-1,0 1,0-1,0 1,0-1,0 1,0-1,0 1,0-1,0 1,0-1,38-38,-38 39,0-1,39 1,-39-1,38 1,1-1,-1-38,-38 39,39-39,-39 38,38-38,-38 38,0 1,39-39,-1 38,1-38,-1 77,1-38,-1-1,1-38,-39 39,38-39,1 0,-1 38,1-38,-1 0,1 0,-1 0,1 0,-1 0,1 0,-1 0,1 0,-1 0,1 0,-1 0,1 0,-1 0,0 0,1 0,-1 0,1 0,-1 0,1 0,38-38,-39-1,1 39,-1-38,1 38,-39-39,38 39,1 0,-1 0,-38-38,39 38,-1 0,-38-39,39 39,-1-38,39 38,-77-39,77-37,-77 37,0-115,0 231,0-154,0 116,0-78,39 1,-39-1,0-76,0 38,0 38,-39-38,39 39,0-39,0 0,-38 38,38 1,-39-39,39 38,-38 39,38-38,0-1,-39-38,39 39,-38 38,38-39,-39 1,116 384,-77-269,0-115,0-1,0 78,0-78,0 116,0-115,0 76,0-76,0-1,0 1,0-1,0 1,-38-1,38 1,0-1,0 1,-39 38,1-77,-1 39,39-1,-38 39,38-38,-39 38,39-39,-38 1,38-1,-39 39,39-38,-38-1,-1 39,39-38,-38 38,38-39,-39 39,1 0,-1-38,1-1,38 1,-39 38,1-39,-1 39,39-38,-38 38,38-39,-38 39,-1 0,1 0,-1 0,1 0,-1 0,1 0,-1 0,1 0,-1 0,1 0,-1 0,1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41AB0-8DF7-4B89-A2EE-D87AAB309380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5D54C-0F4C-447F-B4D1-8BCCCD844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5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15,000 Population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5D54C-0F4C-447F-B4D1-8BCCCD8443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34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5D54C-0F4C-447F-B4D1-8BCCCD8443A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86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Born</a:t>
            </a:r>
            <a:r>
              <a:rPr lang="en-US" baseline="0" dirty="0"/>
              <a:t> in Mexico. Came  to the United States in adolescence. Made a life for themselves in agriculture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5D54C-0F4C-447F-B4D1-8BCCCD8443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62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 of family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5D54C-0F4C-447F-B4D1-8BCCCD8443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19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colliseum</a:t>
            </a:r>
            <a:r>
              <a:rPr lang="en-US" baseline="0" dirty="0"/>
              <a:t> seats over 100k people.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5D54C-0F4C-447F-B4D1-8BCCCD8443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42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Sports,</a:t>
            </a:r>
            <a:r>
              <a:rPr lang="en-US" baseline="0" dirty="0"/>
              <a:t> Student Government, Debate Team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5D54C-0F4C-447F-B4D1-8BCCCD8443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1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Group Picture of Friends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5D54C-0F4C-447F-B4D1-8BCCCD8443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41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5D54C-0F4C-447F-B4D1-8BCCCD8443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2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I wanted to be liked but not LIKE everyone</a:t>
            </a:r>
            <a:r>
              <a:rPr lang="en-US" baseline="0" dirty="0"/>
              <a:t> else. 2. I was good with people.  3. I needed to be engaged to be focused. 4.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5D54C-0F4C-447F-B4D1-8BCCCD8443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50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Bakersfield</a:t>
            </a:r>
            <a:r>
              <a:rPr lang="en-US" baseline="0" dirty="0"/>
              <a:t> College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5D54C-0F4C-447F-B4D1-8BCCCD8443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49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0741B88-DE15-4DBA-8CC0-963D18E78F09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8E8E7FB-2183-45F4-9D8A-E4A1544E12E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41B88-DE15-4DBA-8CC0-963D18E78F09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E7FB-2183-45F4-9D8A-E4A1544E12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41B88-DE15-4DBA-8CC0-963D18E78F09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E7FB-2183-45F4-9D8A-E4A1544E12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0741B88-DE15-4DBA-8CC0-963D18E78F09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8E8E7FB-2183-45F4-9D8A-E4A1544E12E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0741B88-DE15-4DBA-8CC0-963D18E78F09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8E8E7FB-2183-45F4-9D8A-E4A1544E12E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41B88-DE15-4DBA-8CC0-963D18E78F09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E7FB-2183-45F4-9D8A-E4A1544E12E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41B88-DE15-4DBA-8CC0-963D18E78F09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E7FB-2183-45F4-9D8A-E4A1544E12E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0741B88-DE15-4DBA-8CC0-963D18E78F09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8E8E7FB-2183-45F4-9D8A-E4A1544E12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41B88-DE15-4DBA-8CC0-963D18E78F09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E7FB-2183-45F4-9D8A-E4A1544E12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0741B88-DE15-4DBA-8CC0-963D18E78F09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8E8E7FB-2183-45F4-9D8A-E4A1544E12E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0741B88-DE15-4DBA-8CC0-963D18E78F09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8E8E7FB-2183-45F4-9D8A-E4A1544E12E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0741B88-DE15-4DBA-8CC0-963D18E78F09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8E8E7FB-2183-45F4-9D8A-E4A1544E12E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30.jpg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30.emf"/><Relationship Id="rId4" Type="http://schemas.openxmlformats.org/officeDocument/2006/relationships/customXml" Target="../ink/ink1.xml"/><Relationship Id="rId9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gif"/><Relationship Id="rId4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34.jpg"/><Relationship Id="rId7" Type="http://schemas.openxmlformats.org/officeDocument/2006/relationships/image" Target="../media/image5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8.jpg"/><Relationship Id="rId4" Type="http://schemas.openxmlformats.org/officeDocument/2006/relationships/image" Target="../media/image6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g"/><Relationship Id="rId4" Type="http://schemas.openxmlformats.org/officeDocument/2006/relationships/image" Target="../media/image64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g"/><Relationship Id="rId7" Type="http://schemas.openxmlformats.org/officeDocument/2006/relationships/image" Target="../media/image75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g"/><Relationship Id="rId5" Type="http://schemas.openxmlformats.org/officeDocument/2006/relationships/image" Target="../media/image73.jpeg"/><Relationship Id="rId4" Type="http://schemas.openxmlformats.org/officeDocument/2006/relationships/image" Target="../media/image72.JPG"/><Relationship Id="rId9" Type="http://schemas.openxmlformats.org/officeDocument/2006/relationships/image" Target="../media/image77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g"/><Relationship Id="rId4" Type="http://schemas.openxmlformats.org/officeDocument/2006/relationships/image" Target="../media/image80.jp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g"/><Relationship Id="rId3" Type="http://schemas.openxmlformats.org/officeDocument/2006/relationships/image" Target="../media/image83.jpg"/><Relationship Id="rId7" Type="http://schemas.openxmlformats.org/officeDocument/2006/relationships/image" Target="../media/image87.jp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g"/><Relationship Id="rId5" Type="http://schemas.openxmlformats.org/officeDocument/2006/relationships/image" Target="../media/image85.jpg"/><Relationship Id="rId4" Type="http://schemas.openxmlformats.org/officeDocument/2006/relationships/image" Target="../media/image8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Marisela</a:t>
            </a:r>
            <a:br>
              <a:rPr lang="en-US" dirty="0"/>
            </a:br>
            <a:r>
              <a:rPr lang="en-US" dirty="0" err="1"/>
              <a:t>Arechiga</a:t>
            </a:r>
            <a:br>
              <a:rPr lang="en-US" dirty="0"/>
            </a:br>
            <a:r>
              <a:rPr lang="en-US" sz="2200" dirty="0"/>
              <a:t>Co-Founder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New Generation Improvements</a:t>
            </a:r>
          </a:p>
        </p:txBody>
      </p:sp>
    </p:spTree>
    <p:extLst>
      <p:ext uri="{BB962C8B-B14F-4D97-AF65-F5344CB8AC3E}">
        <p14:creationId xmlns:p14="http://schemas.microsoft.com/office/powerpoint/2010/main" val="2145204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was there after high School?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4343400" cy="32575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286000"/>
            <a:ext cx="3429000" cy="35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3860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loner…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8336844" cy="4689475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2534215" y="1547542"/>
              <a:ext cx="4537440" cy="22122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22335" y="1535662"/>
                <a:ext cx="4561200" cy="223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/>
              <p14:cNvContentPartPr/>
              <p14:nvPr/>
            </p14:nvContentPartPr>
            <p14:xfrm>
              <a:off x="1812055" y="2582902"/>
              <a:ext cx="1943640" cy="23367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00175" y="2571022"/>
                <a:ext cx="1967400" cy="236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/>
              <p14:cNvContentPartPr/>
              <p14:nvPr/>
            </p14:nvContentPartPr>
            <p14:xfrm>
              <a:off x="5524735" y="3657502"/>
              <a:ext cx="768600" cy="8427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12855" y="3645622"/>
                <a:ext cx="792360" cy="86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775614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 learned about myself in HS.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1. Needed to lead in order to be engaged.</a:t>
            </a:r>
          </a:p>
          <a:p>
            <a:r>
              <a:rPr lang="en-US" dirty="0"/>
              <a:t>2. I was good with people.</a:t>
            </a:r>
          </a:p>
          <a:p>
            <a:r>
              <a:rPr lang="en-US" dirty="0"/>
              <a:t>3. Worked well against odds.</a:t>
            </a:r>
          </a:p>
          <a:p>
            <a:r>
              <a:rPr lang="en-US" dirty="0"/>
              <a:t>4. I was LIKED but not LIKE.</a:t>
            </a:r>
          </a:p>
        </p:txBody>
      </p:sp>
    </p:spTree>
    <p:extLst>
      <p:ext uri="{BB962C8B-B14F-4D97-AF65-F5344CB8AC3E}">
        <p14:creationId xmlns:p14="http://schemas.microsoft.com/office/powerpoint/2010/main" val="41107938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COLLEGE????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0"/>
            <a:ext cx="3581400" cy="3581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923" y="2438400"/>
            <a:ext cx="4212332" cy="331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3897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Break Through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4660900" cy="296965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800600"/>
            <a:ext cx="3419783" cy="182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6753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shift in Demographics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4800600" cy="4800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975" y="2590800"/>
            <a:ext cx="2667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35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college version of me	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77817"/>
            <a:ext cx="3048000" cy="2286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484744"/>
            <a:ext cx="3515592" cy="46874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862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4390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 wanted to be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6822507" cy="3820604"/>
          </a:xfrm>
        </p:spPr>
      </p:pic>
    </p:spTree>
    <p:extLst>
      <p:ext uri="{BB962C8B-B14F-4D97-AF65-F5344CB8AC3E}">
        <p14:creationId xmlns:p14="http://schemas.microsoft.com/office/powerpoint/2010/main" val="97963584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 wanted to be…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22" y="1752600"/>
            <a:ext cx="5636577" cy="4026126"/>
          </a:xfrm>
        </p:spPr>
      </p:pic>
    </p:spTree>
    <p:extLst>
      <p:ext uri="{BB962C8B-B14F-4D97-AF65-F5344CB8AC3E}">
        <p14:creationId xmlns:p14="http://schemas.microsoft.com/office/powerpoint/2010/main" val="1053694018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 wanted to be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1200"/>
            <a:ext cx="7162798" cy="3581399"/>
          </a:xfrm>
        </p:spPr>
      </p:pic>
    </p:spTree>
    <p:extLst>
      <p:ext uri="{BB962C8B-B14F-4D97-AF65-F5344CB8AC3E}">
        <p14:creationId xmlns:p14="http://schemas.microsoft.com/office/powerpoint/2010/main" val="120567235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524000"/>
            <a:ext cx="3771900" cy="2026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Lamont, California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1"/>
            <a:ext cx="2133600" cy="200558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3886200"/>
            <a:ext cx="2619375" cy="209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850699"/>
            <a:ext cx="3305174" cy="26263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266950"/>
            <a:ext cx="176212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30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 wanted to be…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1636712"/>
            <a:ext cx="5638800" cy="4229100"/>
          </a:xfrm>
        </p:spPr>
      </p:pic>
    </p:spTree>
    <p:extLst>
      <p:ext uri="{BB962C8B-B14F-4D97-AF65-F5344CB8AC3E}">
        <p14:creationId xmlns:p14="http://schemas.microsoft.com/office/powerpoint/2010/main" val="2233290095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 wanted to be…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5891"/>
            <a:ext cx="5029199" cy="4361421"/>
          </a:xfrm>
        </p:spPr>
      </p:pic>
    </p:spTree>
    <p:extLst>
      <p:ext uri="{BB962C8B-B14F-4D97-AF65-F5344CB8AC3E}">
        <p14:creationId xmlns:p14="http://schemas.microsoft.com/office/powerpoint/2010/main" val="589141127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Graduation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524000"/>
            <a:ext cx="4038600" cy="247364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099560"/>
            <a:ext cx="2895600" cy="2606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371600"/>
            <a:ext cx="2859535" cy="391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30188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 learned about me in college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 was a minority.</a:t>
            </a:r>
          </a:p>
          <a:p>
            <a:r>
              <a:rPr lang="en-US" dirty="0"/>
              <a:t>Intimidation is a silencer.</a:t>
            </a:r>
          </a:p>
          <a:p>
            <a:r>
              <a:rPr lang="en-US" dirty="0"/>
              <a:t>My gut would take me….further.</a:t>
            </a:r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r>
              <a:rPr lang="en-US" dirty="0"/>
              <a:t>	Some things shouldn’t change</a:t>
            </a:r>
          </a:p>
          <a:p>
            <a:pPr marL="0" indent="0">
              <a:buNone/>
            </a:pPr>
            <a:r>
              <a:rPr lang="en-US" dirty="0"/>
              <a:t>	     a. I was best with people</a:t>
            </a:r>
          </a:p>
          <a:p>
            <a:pPr marL="0" indent="0">
              <a:buNone/>
            </a:pPr>
            <a:r>
              <a:rPr lang="en-US" dirty="0"/>
              <a:t>	     b. I was liked but not like.</a:t>
            </a:r>
          </a:p>
          <a:p>
            <a:pPr marL="0" indent="0">
              <a:buNone/>
            </a:pPr>
            <a:r>
              <a:rPr lang="en-US" dirty="0"/>
              <a:t>	     c. Was comfortable with the odds…</a:t>
            </a:r>
          </a:p>
        </p:txBody>
      </p:sp>
    </p:spTree>
    <p:extLst>
      <p:ext uri="{BB962C8B-B14F-4D97-AF65-F5344CB8AC3E}">
        <p14:creationId xmlns:p14="http://schemas.microsoft.com/office/powerpoint/2010/main" val="2850845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College			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92" y="1524000"/>
            <a:ext cx="7047608" cy="4793409"/>
          </a:xfrm>
        </p:spPr>
      </p:pic>
    </p:spTree>
    <p:extLst>
      <p:ext uri="{BB962C8B-B14F-4D97-AF65-F5344CB8AC3E}">
        <p14:creationId xmlns:p14="http://schemas.microsoft.com/office/powerpoint/2010/main" val="1865083008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image of Success	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747837"/>
            <a:ext cx="2486025" cy="18383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94" y="4191000"/>
            <a:ext cx="5791200" cy="3619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" y="1590675"/>
            <a:ext cx="3000375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587211"/>
            <a:ext cx="5619750" cy="3305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2" y="3135457"/>
            <a:ext cx="2628900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851" y="481965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20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job out of college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3699953" cy="3200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447800"/>
            <a:ext cx="3519055" cy="2345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962400"/>
            <a:ext cx="3401290" cy="255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58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Image vs. Marisela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47" y="1416627"/>
            <a:ext cx="2961033" cy="198120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277523"/>
            <a:ext cx="2895600" cy="15416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32880"/>
            <a:ext cx="1762125" cy="2590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647230"/>
            <a:ext cx="3600450" cy="25779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268074"/>
            <a:ext cx="3731222" cy="20050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829416"/>
            <a:ext cx="3164198" cy="42135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495800"/>
            <a:ext cx="30480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30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years in my box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76400"/>
            <a:ext cx="3352800" cy="4823012"/>
          </a:xfrm>
        </p:spPr>
      </p:pic>
    </p:spTree>
    <p:extLst>
      <p:ext uri="{BB962C8B-B14F-4D97-AF65-F5344CB8AC3E}">
        <p14:creationId xmlns:p14="http://schemas.microsoft.com/office/powerpoint/2010/main" val="1289690774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Meeting…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7200" y="1981201"/>
            <a:ext cx="4267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b="1" u="sng" dirty="0"/>
              <a:t>Mario </a:t>
            </a:r>
            <a:r>
              <a:rPr lang="en-US" b="1" u="sng" dirty="0" err="1"/>
              <a:t>Arechiga</a:t>
            </a:r>
            <a:endParaRPr lang="en-US" b="1" u="sng" dirty="0"/>
          </a:p>
          <a:p>
            <a:pPr marL="342900" indent="-342900">
              <a:buAutoNum type="arabicPeriod"/>
            </a:pPr>
            <a:r>
              <a:rPr lang="en-US" dirty="0"/>
              <a:t>Raised in South East Los Angeles.</a:t>
            </a:r>
          </a:p>
          <a:p>
            <a:pPr marL="342900" indent="-342900">
              <a:buAutoNum type="arabicPeriod"/>
            </a:pPr>
            <a:r>
              <a:rPr lang="en-US" dirty="0"/>
              <a:t>Son of Immigrants</a:t>
            </a:r>
          </a:p>
          <a:p>
            <a:pPr marL="342900" indent="-342900">
              <a:buAutoNum type="arabicPeriod"/>
            </a:pPr>
            <a:r>
              <a:rPr lang="en-US" dirty="0"/>
              <a:t>Dropped out of college to return 6 years later</a:t>
            </a:r>
          </a:p>
          <a:p>
            <a:pPr marL="342900" indent="-342900">
              <a:buAutoNum type="arabicPeriod"/>
            </a:pPr>
            <a:r>
              <a:rPr lang="en-US" dirty="0"/>
              <a:t>First job out of college: Pushing Paper.</a:t>
            </a:r>
          </a:p>
          <a:p>
            <a:pPr marL="342900" indent="-342900">
              <a:buAutoNum type="arabicPeriod"/>
            </a:pPr>
            <a:r>
              <a:rPr lang="en-US" dirty="0"/>
              <a:t>Best at Building.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36" y="1600200"/>
            <a:ext cx="3844864" cy="4873625"/>
          </a:xfrm>
        </p:spPr>
      </p:pic>
    </p:spTree>
    <p:extLst>
      <p:ext uri="{BB962C8B-B14F-4D97-AF65-F5344CB8AC3E}">
        <p14:creationId xmlns:p14="http://schemas.microsoft.com/office/powerpoint/2010/main" val="277150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Jose &amp; </a:t>
            </a:r>
            <a:r>
              <a:rPr lang="en-US" dirty="0" err="1"/>
              <a:t>Alejandrina</a:t>
            </a:r>
            <a:r>
              <a:rPr lang="en-US" dirty="0"/>
              <a:t> Gonzalez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419600"/>
            <a:ext cx="2971800" cy="225742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" y="1619250"/>
            <a:ext cx="2759095" cy="41148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524000"/>
            <a:ext cx="2895600" cy="2714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502" y="2286000"/>
            <a:ext cx="2597498" cy="268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19396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then a very simple idea…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1" y="1676400"/>
            <a:ext cx="6961590" cy="4648200"/>
          </a:xfrm>
        </p:spPr>
      </p:pic>
    </p:spTree>
    <p:extLst>
      <p:ext uri="{BB962C8B-B14F-4D97-AF65-F5344CB8AC3E}">
        <p14:creationId xmlns:p14="http://schemas.microsoft.com/office/powerpoint/2010/main" val="3699991572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Generation: The Decision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68" y="1600200"/>
            <a:ext cx="7287663" cy="4873625"/>
          </a:xfrm>
        </p:spPr>
      </p:pic>
    </p:spTree>
    <p:extLst>
      <p:ext uri="{BB962C8B-B14F-4D97-AF65-F5344CB8AC3E}">
        <p14:creationId xmlns:p14="http://schemas.microsoft.com/office/powerpoint/2010/main" val="2315588291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Generation: The timing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932" y="1997868"/>
            <a:ext cx="2239528" cy="2209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8" y="3314700"/>
            <a:ext cx="2286000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572000"/>
            <a:ext cx="3282593" cy="205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1" y="1496475"/>
            <a:ext cx="3733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2009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194" y="2116931"/>
            <a:ext cx="2619375" cy="239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69912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Generation: Who we are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894" y="3657601"/>
            <a:ext cx="2540420" cy="1587763"/>
          </a:xfrm>
          <a:prstGeom prst="rect">
            <a:avLst/>
          </a:prstGeom>
        </p:spPr>
      </p:pic>
      <p:cxnSp>
        <p:nvCxnSpPr>
          <p:cNvPr id="14" name="Elbow Connector 13"/>
          <p:cNvCxnSpPr/>
          <p:nvPr/>
        </p:nvCxnSpPr>
        <p:spPr>
          <a:xfrm rot="5400000" flipH="1" flipV="1">
            <a:off x="2095896" y="2082041"/>
            <a:ext cx="1219200" cy="193191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V="1">
            <a:off x="4442724" y="3048000"/>
            <a:ext cx="0" cy="7282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cxnSpLocks/>
            <a:stCxn id="9" idx="0"/>
          </p:cNvCxnSpPr>
          <p:nvPr/>
        </p:nvCxnSpPr>
        <p:spPr>
          <a:xfrm rot="16200000" flipV="1">
            <a:off x="5553650" y="1717147"/>
            <a:ext cx="1219200" cy="266170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417717"/>
            <a:ext cx="2453236" cy="1640602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1" y="3776229"/>
            <a:ext cx="2991426" cy="2243569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03" y="3657601"/>
            <a:ext cx="2351352" cy="155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81468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Generation: what we do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19" y="2133600"/>
            <a:ext cx="3647111" cy="2657334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53576"/>
            <a:ext cx="3505200" cy="25766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20426473">
            <a:off x="1499440" y="3169081"/>
            <a:ext cx="1771739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BEFORE</a:t>
            </a:r>
          </a:p>
        </p:txBody>
      </p:sp>
      <p:sp>
        <p:nvSpPr>
          <p:cNvPr id="14" name="TextBox 13"/>
          <p:cNvSpPr txBox="1"/>
          <p:nvPr/>
        </p:nvSpPr>
        <p:spPr>
          <a:xfrm rot="20166978">
            <a:off x="4689459" y="4021489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After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54" y="1878989"/>
            <a:ext cx="3774953" cy="28312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22" y="1907202"/>
            <a:ext cx="4325598" cy="28837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20832670">
            <a:off x="1448677" y="3089910"/>
            <a:ext cx="1421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Before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48199" y="4191000"/>
            <a:ext cx="1042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After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15" y="257642"/>
            <a:ext cx="3544451" cy="26331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7" y="3558650"/>
            <a:ext cx="4086225" cy="301374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651" y="811911"/>
            <a:ext cx="4550706" cy="30338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516" y="3939259"/>
            <a:ext cx="4247734" cy="273270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20576648">
            <a:off x="1560492" y="3024666"/>
            <a:ext cx="5798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00"/>
                </a:solidFill>
              </a:rPr>
              <a:t>Transform Space</a:t>
            </a:r>
          </a:p>
        </p:txBody>
      </p:sp>
    </p:spTree>
    <p:extLst>
      <p:ext uri="{BB962C8B-B14F-4D97-AF65-F5344CB8AC3E}">
        <p14:creationId xmlns:p14="http://schemas.microsoft.com/office/powerpoint/2010/main" val="42078700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Generation: a girl?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98" y="1447800"/>
            <a:ext cx="4876800" cy="445878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886200"/>
            <a:ext cx="3810000" cy="25329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371600"/>
            <a:ext cx="3373582" cy="23352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53" y="1419710"/>
            <a:ext cx="3373348" cy="50572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268621">
            <a:off x="2030616" y="4114800"/>
            <a:ext cx="20088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Odd?</a:t>
            </a:r>
          </a:p>
        </p:txBody>
      </p:sp>
    </p:spTree>
    <p:extLst>
      <p:ext uri="{BB962C8B-B14F-4D97-AF65-F5344CB8AC3E}">
        <p14:creationId xmlns:p14="http://schemas.microsoft.com/office/powerpoint/2010/main" val="4166733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dirty="0"/>
              <a:t>New Generation: at my best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2362200" cy="2362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882" y="1524000"/>
            <a:ext cx="2573482" cy="2573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" y="4038600"/>
            <a:ext cx="2362200" cy="2362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91200" y="1752600"/>
            <a:ext cx="2667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My Job:</a:t>
            </a:r>
          </a:p>
          <a:p>
            <a:r>
              <a:rPr lang="en-US" dirty="0"/>
              <a:t>1. Talk to as many people about NGHI.</a:t>
            </a:r>
          </a:p>
          <a:p>
            <a:endParaRPr lang="en-US" dirty="0"/>
          </a:p>
          <a:p>
            <a:r>
              <a:rPr lang="en-US" dirty="0"/>
              <a:t>2. Book Business by talking with people.</a:t>
            </a:r>
          </a:p>
          <a:p>
            <a:endParaRPr lang="en-US" dirty="0"/>
          </a:p>
          <a:p>
            <a:r>
              <a:rPr lang="en-US" dirty="0"/>
              <a:t>3. Lead and execute new initiatives.</a:t>
            </a:r>
          </a:p>
          <a:p>
            <a:r>
              <a:rPr lang="en-US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809" y="4038600"/>
            <a:ext cx="2566555" cy="25665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623" y="1428735"/>
            <a:ext cx="3048000" cy="304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" y="3533436"/>
            <a:ext cx="3340100" cy="3340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33337"/>
            <a:ext cx="6115050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76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Generation: The First Million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0"/>
            <a:ext cx="4876800" cy="4905153"/>
          </a:xfrm>
        </p:spPr>
      </p:pic>
    </p:spTree>
    <p:extLst>
      <p:ext uri="{BB962C8B-B14F-4D97-AF65-F5344CB8AC3E}">
        <p14:creationId xmlns:p14="http://schemas.microsoft.com/office/powerpoint/2010/main" val="969094124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Generation: The Future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108" y="4775037"/>
            <a:ext cx="2533650" cy="1800225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2743200" y="31242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 flipH="1" flipV="1">
            <a:off x="4781550" y="4512531"/>
            <a:ext cx="19050" cy="226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</p:cNvCxnSpPr>
          <p:nvPr/>
        </p:nvCxnSpPr>
        <p:spPr>
          <a:xfrm flipH="1" flipV="1">
            <a:off x="5495392" y="3886200"/>
            <a:ext cx="674609" cy="3629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13" y="1767356"/>
            <a:ext cx="2971800" cy="29718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36476" y="1887970"/>
            <a:ext cx="3035054" cy="20233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634" y="3623606"/>
            <a:ext cx="3073973" cy="20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44093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600200"/>
            <a:ext cx="7467600" cy="487362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2057400"/>
            <a:ext cx="7772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 New Image</a:t>
            </a:r>
          </a:p>
          <a:p>
            <a:pPr algn="ctr"/>
            <a:r>
              <a:rPr lang="en-US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of Success.</a:t>
            </a:r>
          </a:p>
        </p:txBody>
      </p:sp>
    </p:spTree>
    <p:extLst>
      <p:ext uri="{BB962C8B-B14F-4D97-AF65-F5344CB8AC3E}">
        <p14:creationId xmlns:p14="http://schemas.microsoft.com/office/powerpoint/2010/main" val="130188179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467600" cy="1143000"/>
          </a:xfrm>
        </p:spPr>
        <p:txBody>
          <a:bodyPr/>
          <a:lstStyle/>
          <a:p>
            <a:r>
              <a:rPr lang="en-US" dirty="0"/>
              <a:t>Family of eight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7" y="1447800"/>
            <a:ext cx="6805083" cy="5103812"/>
          </a:xfrm>
        </p:spPr>
      </p:pic>
    </p:spTree>
    <p:extLst>
      <p:ext uri="{BB962C8B-B14F-4D97-AF65-F5344CB8AC3E}">
        <p14:creationId xmlns:p14="http://schemas.microsoft.com/office/powerpoint/2010/main" val="569240690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image of success: </a:t>
            </a:r>
            <a:br>
              <a:rPr lang="en-US" dirty="0"/>
            </a:br>
            <a:r>
              <a:rPr lang="en-US" dirty="0"/>
              <a:t>Dave Tran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6858000" cy="4586289"/>
          </a:xfrm>
        </p:spPr>
      </p:pic>
      <p:sp>
        <p:nvSpPr>
          <p:cNvPr id="7" name="Rounded Rectangular Callout 6"/>
          <p:cNvSpPr/>
          <p:nvPr/>
        </p:nvSpPr>
        <p:spPr>
          <a:xfrm>
            <a:off x="762000" y="1676400"/>
            <a:ext cx="3352800" cy="1981200"/>
          </a:xfrm>
          <a:prstGeom prst="wedgeRoundRectCallout">
            <a:avLst>
              <a:gd name="adj1" fmla="val 72365"/>
              <a:gd name="adj2" fmla="val -1277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1.Born In Vietnam</a:t>
            </a:r>
          </a:p>
          <a:p>
            <a:pPr algn="ctr"/>
            <a:r>
              <a:rPr lang="en-US" dirty="0"/>
              <a:t>2.Fled to US to Escape Communism</a:t>
            </a:r>
          </a:p>
          <a:p>
            <a:pPr algn="ctr"/>
            <a:r>
              <a:rPr lang="en-US" dirty="0"/>
              <a:t>3. Education: Work Chile Fields in China</a:t>
            </a:r>
          </a:p>
          <a:p>
            <a:pPr algn="ctr"/>
            <a:r>
              <a:rPr lang="en-US" dirty="0"/>
              <a:t>4. English remains 2</a:t>
            </a:r>
            <a:r>
              <a:rPr lang="en-US" baseline="30000" dirty="0"/>
              <a:t>nd</a:t>
            </a:r>
            <a:r>
              <a:rPr lang="en-US" dirty="0"/>
              <a:t> Language.</a:t>
            </a:r>
          </a:p>
        </p:txBody>
      </p:sp>
    </p:spTree>
    <p:extLst>
      <p:ext uri="{BB962C8B-B14F-4D97-AF65-F5344CB8AC3E}">
        <p14:creationId xmlns:p14="http://schemas.microsoft.com/office/powerpoint/2010/main" val="37064836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$60 MILLION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1818573"/>
            <a:ext cx="2514600" cy="4782368"/>
          </a:xfrm>
        </p:spPr>
      </p:pic>
    </p:spTree>
    <p:extLst>
      <p:ext uri="{BB962C8B-B14F-4D97-AF65-F5344CB8AC3E}">
        <p14:creationId xmlns:p14="http://schemas.microsoft.com/office/powerpoint/2010/main" val="3522373741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Image of success:</a:t>
            </a:r>
            <a:br>
              <a:rPr lang="en-US" dirty="0"/>
            </a:br>
            <a:r>
              <a:rPr lang="en-US" dirty="0"/>
              <a:t>Sara Blakely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106" y="1600200"/>
            <a:ext cx="4267494" cy="4985208"/>
          </a:xfrm>
        </p:spPr>
      </p:pic>
      <p:sp>
        <p:nvSpPr>
          <p:cNvPr id="5" name="Rectangular Callout 4"/>
          <p:cNvSpPr/>
          <p:nvPr/>
        </p:nvSpPr>
        <p:spPr>
          <a:xfrm>
            <a:off x="5257800" y="685800"/>
            <a:ext cx="3429000" cy="1981200"/>
          </a:xfrm>
          <a:prstGeom prst="wedgeRectCallout">
            <a:avLst>
              <a:gd name="adj1" fmla="val -83055"/>
              <a:gd name="adj2" fmla="val -1836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dirty="0"/>
              <a:t>Mom is an Artist</a:t>
            </a:r>
          </a:p>
          <a:p>
            <a:pPr marL="342900" indent="-342900" algn="ctr">
              <a:buAutoNum type="arabicPeriod"/>
            </a:pPr>
            <a:r>
              <a:rPr lang="en-US" dirty="0"/>
              <a:t>Grew up small town in Florida</a:t>
            </a:r>
          </a:p>
          <a:p>
            <a:pPr marL="342900" indent="-342900" algn="ctr">
              <a:buAutoNum type="arabicPeriod" startAt="3"/>
            </a:pPr>
            <a:r>
              <a:rPr lang="en-US" dirty="0"/>
              <a:t>Attended a State School</a:t>
            </a:r>
          </a:p>
          <a:p>
            <a:pPr marL="342900" indent="-342900" algn="ctr">
              <a:buAutoNum type="arabicPeriod" startAt="3"/>
            </a:pPr>
            <a:r>
              <a:rPr lang="en-US" dirty="0"/>
              <a:t>Failed my Law Admissions</a:t>
            </a:r>
          </a:p>
          <a:p>
            <a:pPr marL="342900" indent="-342900" algn="ctr">
              <a:buAutoNum type="arabicPeriod" startAt="3"/>
            </a:pPr>
            <a:r>
              <a:rPr lang="en-US" dirty="0"/>
              <a:t>Sold door to door Fax machines</a:t>
            </a:r>
          </a:p>
        </p:txBody>
      </p:sp>
    </p:spTree>
    <p:extLst>
      <p:ext uri="{BB962C8B-B14F-4D97-AF65-F5344CB8AC3E}">
        <p14:creationId xmlns:p14="http://schemas.microsoft.com/office/powerpoint/2010/main" val="1094633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$1.1 BILLION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26" y="1600200"/>
            <a:ext cx="3876747" cy="4873625"/>
          </a:xfrm>
        </p:spPr>
      </p:pic>
    </p:spTree>
    <p:extLst>
      <p:ext uri="{BB962C8B-B14F-4D97-AF65-F5344CB8AC3E}">
        <p14:creationId xmlns:p14="http://schemas.microsoft.com/office/powerpoint/2010/main" val="2004583336"/>
      </p:ext>
    </p:extLst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Image of Success: </a:t>
            </a:r>
            <a:br>
              <a:rPr lang="en-US" dirty="0"/>
            </a:br>
            <a:r>
              <a:rPr lang="en-US" dirty="0"/>
              <a:t>Dave Gold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43" y="2133600"/>
            <a:ext cx="6551506" cy="4038600"/>
          </a:xfrm>
        </p:spPr>
      </p:pic>
      <p:sp>
        <p:nvSpPr>
          <p:cNvPr id="5" name="Rectangular Callout 4"/>
          <p:cNvSpPr/>
          <p:nvPr/>
        </p:nvSpPr>
        <p:spPr>
          <a:xfrm>
            <a:off x="533400" y="1676400"/>
            <a:ext cx="3962400" cy="1676400"/>
          </a:xfrm>
          <a:prstGeom prst="wedgeRectCallout">
            <a:avLst>
              <a:gd name="adj1" fmla="val 76020"/>
              <a:gd name="adj2" fmla="val 3522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dirty="0"/>
              <a:t>Born to Russian Immigrants</a:t>
            </a:r>
          </a:p>
          <a:p>
            <a:pPr marL="342900" indent="-342900" algn="ctr">
              <a:buAutoNum type="arabicPeriod"/>
            </a:pPr>
            <a:r>
              <a:rPr lang="en-US" dirty="0"/>
              <a:t>Attended City College</a:t>
            </a:r>
          </a:p>
          <a:p>
            <a:pPr marL="342900" indent="-342900" algn="ctr">
              <a:buAutoNum type="arabicPeriod"/>
            </a:pPr>
            <a:r>
              <a:rPr lang="en-US" dirty="0"/>
              <a:t>Ran family </a:t>
            </a:r>
            <a:r>
              <a:rPr lang="en-US" dirty="0" err="1"/>
              <a:t>liqour</a:t>
            </a:r>
            <a:r>
              <a:rPr lang="en-US" dirty="0"/>
              <a:t> store for 25 years.</a:t>
            </a:r>
          </a:p>
        </p:txBody>
      </p:sp>
    </p:spTree>
    <p:extLst>
      <p:ext uri="{BB962C8B-B14F-4D97-AF65-F5344CB8AC3E}">
        <p14:creationId xmlns:p14="http://schemas.microsoft.com/office/powerpoint/2010/main" val="202457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1.$6 BILLION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00417"/>
            <a:ext cx="5791200" cy="4748235"/>
          </a:xfrm>
        </p:spPr>
      </p:pic>
    </p:spTree>
    <p:extLst>
      <p:ext uri="{BB962C8B-B14F-4D97-AF65-F5344CB8AC3E}">
        <p14:creationId xmlns:p14="http://schemas.microsoft.com/office/powerpoint/2010/main" val="33891132"/>
      </p:ext>
    </p:extLst>
  </p:cSld>
  <p:clrMapOvr>
    <a:masterClrMapping/>
  </p:clrMapOvr>
  <p:transition spd="slow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Here’s the point: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0"/>
            <a:ext cx="7239000" cy="4414024"/>
          </a:xfrm>
        </p:spPr>
      </p:pic>
    </p:spTree>
    <p:extLst>
      <p:ext uri="{BB962C8B-B14F-4D97-AF65-F5344CB8AC3E}">
        <p14:creationId xmlns:p14="http://schemas.microsoft.com/office/powerpoint/2010/main" val="122544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Here’s the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1. You Were Born to Succeed.</a:t>
            </a:r>
          </a:p>
          <a:p>
            <a:pPr marL="0" indent="0">
              <a:buNone/>
            </a:pPr>
            <a:r>
              <a:rPr lang="en-US" dirty="0"/>
              <a:t>	2.  Most of what you’ll use is already in you.</a:t>
            </a:r>
          </a:p>
          <a:p>
            <a:pPr marL="0" indent="0">
              <a:buNone/>
            </a:pPr>
            <a:r>
              <a:rPr lang="en-US" dirty="0"/>
              <a:t>	3. Be Curious and look for the patterns.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7085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1143000"/>
          </a:xfrm>
        </p:spPr>
        <p:txBody>
          <a:bodyPr/>
          <a:lstStyle/>
          <a:p>
            <a:r>
              <a:rPr lang="en-US" dirty="0"/>
              <a:t>Be. You. Bravely.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81200"/>
            <a:ext cx="7631220" cy="4038600"/>
          </a:xfrm>
        </p:spPr>
      </p:pic>
    </p:spTree>
    <p:extLst>
      <p:ext uri="{BB962C8B-B14F-4D97-AF65-F5344CB8AC3E}">
        <p14:creationId xmlns:p14="http://schemas.microsoft.com/office/powerpoint/2010/main" val="3232132351"/>
      </p:ext>
    </p:extLst>
  </p:cSld>
  <p:clrMapOvr>
    <a:masterClrMapping/>
  </p:clrMapOvr>
  <p:transition spd="slow">
    <p:cover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58657" y="2967335"/>
            <a:ext cx="3826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67740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Arvin High School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771423"/>
            <a:ext cx="3988213" cy="37911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16763"/>
            <a:ext cx="3352800" cy="36031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276600"/>
            <a:ext cx="3517479" cy="311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73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there to do in such a place?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4797778" cy="25908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90530"/>
            <a:ext cx="6648719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057400"/>
            <a:ext cx="6191250" cy="3486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371600"/>
            <a:ext cx="476250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235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school version of me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600200"/>
            <a:ext cx="3363310" cy="2438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364" y="1600200"/>
            <a:ext cx="3251200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91000"/>
            <a:ext cx="3505200" cy="233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364" y="4191000"/>
            <a:ext cx="35052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77310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School version of me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97" y="1600201"/>
            <a:ext cx="3095403" cy="22183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524000"/>
            <a:ext cx="3083442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18" y="3962400"/>
            <a:ext cx="3455582" cy="2476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863512"/>
            <a:ext cx="3581400" cy="257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8296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Friends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6498166" cy="4873625"/>
          </a:xfrm>
        </p:spPr>
      </p:pic>
    </p:spTree>
    <p:extLst>
      <p:ext uri="{BB962C8B-B14F-4D97-AF65-F5344CB8AC3E}">
        <p14:creationId xmlns:p14="http://schemas.microsoft.com/office/powerpoint/2010/main" val="3881428165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19669</TotalTime>
  <Words>476</Words>
  <Application>Microsoft Office PowerPoint</Application>
  <PresentationFormat>On-screen Show (4:3)</PresentationFormat>
  <Paragraphs>124</Paragraphs>
  <Slides>49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Calibri</vt:lpstr>
      <vt:lpstr>Century Schoolbook</vt:lpstr>
      <vt:lpstr>Wingdings</vt:lpstr>
      <vt:lpstr>Wingdings 2</vt:lpstr>
      <vt:lpstr>Oriel</vt:lpstr>
      <vt:lpstr> Marisela Arechiga Co-Founder  New Generation Improvements</vt:lpstr>
      <vt:lpstr>Lamont, California</vt:lpstr>
      <vt:lpstr>Jose &amp; Alejandrina Gonzalez</vt:lpstr>
      <vt:lpstr>Family of eight </vt:lpstr>
      <vt:lpstr>Arvin High School </vt:lpstr>
      <vt:lpstr>What is there to do in such a place?</vt:lpstr>
      <vt:lpstr>High school version of me</vt:lpstr>
      <vt:lpstr>High School version of me</vt:lpstr>
      <vt:lpstr>Friends</vt:lpstr>
      <vt:lpstr>What was there after high School?</vt:lpstr>
      <vt:lpstr>The loner…</vt:lpstr>
      <vt:lpstr>What I learned about myself in HS.</vt:lpstr>
      <vt:lpstr>COLLEGE????</vt:lpstr>
      <vt:lpstr>The Break Through</vt:lpstr>
      <vt:lpstr>The shift in Demographics</vt:lpstr>
      <vt:lpstr>The college version of me </vt:lpstr>
      <vt:lpstr>Who I wanted to be</vt:lpstr>
      <vt:lpstr>Who I wanted to be…</vt:lpstr>
      <vt:lpstr>Who I wanted to be</vt:lpstr>
      <vt:lpstr>Who I wanted to be…</vt:lpstr>
      <vt:lpstr>Who I wanted to be…</vt:lpstr>
      <vt:lpstr>College Graduation</vt:lpstr>
      <vt:lpstr>What I learned about me in college</vt:lpstr>
      <vt:lpstr>Post College   </vt:lpstr>
      <vt:lpstr>My image of Success </vt:lpstr>
      <vt:lpstr>First job out of college</vt:lpstr>
      <vt:lpstr>The Image vs. Marisela</vt:lpstr>
      <vt:lpstr>10 years in my box</vt:lpstr>
      <vt:lpstr>The Meeting…</vt:lpstr>
      <vt:lpstr>And then a very simple idea…</vt:lpstr>
      <vt:lpstr>New Generation: The Decision</vt:lpstr>
      <vt:lpstr>New Generation: The timing</vt:lpstr>
      <vt:lpstr>New Generation: Who we are</vt:lpstr>
      <vt:lpstr>New Generation: what we do</vt:lpstr>
      <vt:lpstr>New Generation: a girl?</vt:lpstr>
      <vt:lpstr>New Generation: at my best</vt:lpstr>
      <vt:lpstr>New Generation: The First Million</vt:lpstr>
      <vt:lpstr>New Generation: The Future</vt:lpstr>
      <vt:lpstr>PowerPoint Presentation</vt:lpstr>
      <vt:lpstr>New image of success:  Dave Tran</vt:lpstr>
      <vt:lpstr>$60 MILLION</vt:lpstr>
      <vt:lpstr>New Image of success: Sara Blakely </vt:lpstr>
      <vt:lpstr>$1.1 BILLION</vt:lpstr>
      <vt:lpstr>New Image of Success:  Dave Gold</vt:lpstr>
      <vt:lpstr>1.$6 BILLION</vt:lpstr>
      <vt:lpstr>Here’s the point:</vt:lpstr>
      <vt:lpstr>Here’s the Point</vt:lpstr>
      <vt:lpstr>Be. You. Bravely.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Marisela Arechiga</dc:title>
  <dc:creator>Mario Arechiga</dc:creator>
  <cp:lastModifiedBy>Marisela</cp:lastModifiedBy>
  <cp:revision>116</cp:revision>
  <dcterms:created xsi:type="dcterms:W3CDTF">2014-11-26T20:58:04Z</dcterms:created>
  <dcterms:modified xsi:type="dcterms:W3CDTF">2017-01-11T00:52:51Z</dcterms:modified>
</cp:coreProperties>
</file>