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79" r:id="rId3"/>
    <p:sldId id="280" r:id="rId4"/>
    <p:sldId id="294" r:id="rId5"/>
    <p:sldId id="260" r:id="rId6"/>
    <p:sldId id="295" r:id="rId7"/>
    <p:sldId id="282" r:id="rId8"/>
    <p:sldId id="281" r:id="rId9"/>
    <p:sldId id="293" r:id="rId10"/>
    <p:sldId id="287" r:id="rId11"/>
    <p:sldId id="265" r:id="rId12"/>
    <p:sldId id="284" r:id="rId13"/>
    <p:sldId id="285" r:id="rId14"/>
    <p:sldId id="289" r:id="rId15"/>
    <p:sldId id="270" r:id="rId16"/>
    <p:sldId id="269" r:id="rId17"/>
    <p:sldId id="290" r:id="rId18"/>
    <p:sldId id="291" r:id="rId19"/>
    <p:sldId id="275" r:id="rId20"/>
    <p:sldId id="274" r:id="rId21"/>
    <p:sldId id="292" r:id="rId22"/>
    <p:sldId id="288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58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6_2" csCatId="accent6" phldr="1"/>
      <dgm:spPr/>
    </dgm:pt>
    <dgm:pt modelId="{2D8EC281-7FD2-4949-B782-9554AE8D8903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I got a technical job and got promoted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ED0C51E6-237E-40A8-B21E-6DD448AE9D50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I got a consulting job and was promoted to managing teams and projects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F1F047AE-1D40-40FD-B35C-2D0414B82929}" type="parTrans" cxnId="{95AA3501-21E6-49D0-8B23-25E0D82A725F}">
      <dgm:prSet/>
      <dgm:spPr/>
      <dgm:t>
        <a:bodyPr/>
        <a:lstStyle/>
        <a:p>
          <a:endParaRPr lang="en-US"/>
        </a:p>
      </dgm:t>
    </dgm:pt>
    <dgm:pt modelId="{9B02107C-5CC2-4366-A388-6EFB57C85D26}" type="sibTrans" cxnId="{95AA3501-21E6-49D0-8B23-25E0D82A725F}">
      <dgm:prSet/>
      <dgm:spPr/>
      <dgm:t>
        <a:bodyPr/>
        <a:lstStyle/>
        <a:p>
          <a:endParaRPr lang="en-US"/>
        </a:p>
      </dgm:t>
    </dgm:pt>
    <dgm:pt modelId="{01C79DE8-C032-47B8-A318-80B801994EB5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I went back to graduate school and got my MBA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AA6800C2-58B6-4125-AF08-E09026621362}" type="parTrans" cxnId="{DF0DCB44-696D-48AD-BD8D-E18197021AEC}">
      <dgm:prSet/>
      <dgm:spPr/>
      <dgm:t>
        <a:bodyPr/>
        <a:lstStyle/>
        <a:p>
          <a:endParaRPr lang="en-US"/>
        </a:p>
      </dgm:t>
    </dgm:pt>
    <dgm:pt modelId="{7F781CAC-3883-4B43-96A1-7DA90CF7AB08}" type="sibTrans" cxnId="{DF0DCB44-696D-48AD-BD8D-E18197021AEC}">
      <dgm:prSet/>
      <dgm:spPr/>
      <dgm:t>
        <a:bodyPr/>
        <a:lstStyle/>
        <a:p>
          <a:endParaRPr lang="en-US"/>
        </a:p>
      </dgm:t>
    </dgm:pt>
    <dgm:pt modelId="{5AF58087-0E1C-48A4-9088-EB7E912EC953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50000"/>
                  <a:lumOff val="50000"/>
                </a:schemeClr>
              </a:solidFill>
            </a:rPr>
            <a:t>I was recruited to be the founding Executive Director of Found Animals and build the organization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E65CC813-5C5D-444C-87AD-01D1F62AB8D4}" type="parTrans" cxnId="{85ECB292-6191-4700-B443-F6039F3C0640}">
      <dgm:prSet/>
      <dgm:spPr/>
      <dgm:t>
        <a:bodyPr/>
        <a:lstStyle/>
        <a:p>
          <a:endParaRPr lang="en-US"/>
        </a:p>
      </dgm:t>
    </dgm:pt>
    <dgm:pt modelId="{C0F3882B-43B6-4038-A161-7736C8085260}" type="sibTrans" cxnId="{85ECB292-6191-4700-B443-F6039F3C0640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 custScaleX="109680"/>
      <dgm:spPr/>
    </dgm:pt>
    <dgm:pt modelId="{40B2E47E-6FEB-40A2-8EB5-3ED8E469755D}" type="pres">
      <dgm:prSet presAssocID="{117D8BAD-65C0-428B-B763-D5C262BA017E}" presName="arrowDiagram4" presStyleCnt="0"/>
      <dgm:spPr/>
    </dgm:pt>
    <dgm:pt modelId="{4C56AA02-9BCF-4B3B-ABF7-E3A19D82BA7F}" type="pres">
      <dgm:prSet presAssocID="{2D8EC281-7FD2-4949-B782-9554AE8D8903}" presName="bullet4a" presStyleLbl="node1" presStyleIdx="0" presStyleCnt="4"/>
      <dgm:spPr/>
    </dgm:pt>
    <dgm:pt modelId="{DE9AA67E-4A03-4992-BBCE-67A43CF88C16}" type="pres">
      <dgm:prSet presAssocID="{2D8EC281-7FD2-4949-B782-9554AE8D8903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191C8D-BB37-44AE-9DB5-05984B59A8CC}" type="pres">
      <dgm:prSet presAssocID="{01C79DE8-C032-47B8-A318-80B801994EB5}" presName="bullet4b" presStyleLbl="node1" presStyleIdx="1" presStyleCnt="4"/>
      <dgm:spPr/>
    </dgm:pt>
    <dgm:pt modelId="{AEF193ED-5E42-4E15-9057-CAFDDDC1B979}" type="pres">
      <dgm:prSet presAssocID="{01C79DE8-C032-47B8-A318-80B801994EB5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FC10F7-36AA-46CC-8D46-6A2C30CC8F8E}" type="pres">
      <dgm:prSet presAssocID="{ED0C51E6-237E-40A8-B21E-6DD448AE9D50}" presName="bullet4c" presStyleLbl="node1" presStyleIdx="2" presStyleCnt="4"/>
      <dgm:spPr/>
    </dgm:pt>
    <dgm:pt modelId="{4FE9E57D-E20F-401C-A119-DD1BB4AC0D71}" type="pres">
      <dgm:prSet presAssocID="{ED0C51E6-237E-40A8-B21E-6DD448AE9D50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286A2A-0F8E-4D1C-B952-6C74CDB8ED5C}" type="pres">
      <dgm:prSet presAssocID="{5AF58087-0E1C-48A4-9088-EB7E912EC953}" presName="bullet4d" presStyleLbl="node1" presStyleIdx="3" presStyleCnt="4"/>
      <dgm:spPr/>
    </dgm:pt>
    <dgm:pt modelId="{2CEF740A-1105-49A8-83C8-CCA18B86618E}" type="pres">
      <dgm:prSet presAssocID="{5AF58087-0E1C-48A4-9088-EB7E912EC953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95AA3501-21E6-49D0-8B23-25E0D82A725F}" srcId="{117D8BAD-65C0-428B-B763-D5C262BA017E}" destId="{ED0C51E6-237E-40A8-B21E-6DD448AE9D50}" srcOrd="2" destOrd="0" parTransId="{F1F047AE-1D40-40FD-B35C-2D0414B82929}" sibTransId="{9B02107C-5CC2-4366-A388-6EFB57C85D26}"/>
    <dgm:cxn modelId="{FDF19380-DD91-49BB-A3C7-2C05A023E54D}" type="presOf" srcId="{ED0C51E6-237E-40A8-B21E-6DD448AE9D50}" destId="{4FE9E57D-E20F-401C-A119-DD1BB4AC0D71}" srcOrd="0" destOrd="0" presId="urn:microsoft.com/office/officeart/2005/8/layout/arrow2"/>
    <dgm:cxn modelId="{4740AB1A-1BB2-41E7-9FA8-0F96CFADD2EC}" type="presOf" srcId="{5AF58087-0E1C-48A4-9088-EB7E912EC953}" destId="{2CEF740A-1105-49A8-83C8-CCA18B86618E}" srcOrd="0" destOrd="0" presId="urn:microsoft.com/office/officeart/2005/8/layout/arrow2"/>
    <dgm:cxn modelId="{A2321E53-3DBC-4CC9-83A3-EDE28D46E9B1}" type="presOf" srcId="{01C79DE8-C032-47B8-A318-80B801994EB5}" destId="{AEF193ED-5E42-4E15-9057-CAFDDDC1B979}" srcOrd="0" destOrd="0" presId="urn:microsoft.com/office/officeart/2005/8/layout/arrow2"/>
    <dgm:cxn modelId="{DF0DCB44-696D-48AD-BD8D-E18197021AEC}" srcId="{117D8BAD-65C0-428B-B763-D5C262BA017E}" destId="{01C79DE8-C032-47B8-A318-80B801994EB5}" srcOrd="1" destOrd="0" parTransId="{AA6800C2-58B6-4125-AF08-E09026621362}" sibTransId="{7F781CAC-3883-4B43-96A1-7DA90CF7AB08}"/>
    <dgm:cxn modelId="{85ECB292-6191-4700-B443-F6039F3C0640}" srcId="{117D8BAD-65C0-428B-B763-D5C262BA017E}" destId="{5AF58087-0E1C-48A4-9088-EB7E912EC953}" srcOrd="3" destOrd="0" parTransId="{E65CC813-5C5D-444C-87AD-01D1F62AB8D4}" sibTransId="{C0F3882B-43B6-4038-A161-7736C8085260}"/>
    <dgm:cxn modelId="{8A517886-B1DE-4194-94CD-5F7FD1872650}" srcId="{117D8BAD-65C0-428B-B763-D5C262BA017E}" destId="{2D8EC281-7FD2-4949-B782-9554AE8D8903}" srcOrd="0" destOrd="0" parTransId="{02539D6B-BCA0-40DA-AE90-785F17D4311C}" sibTransId="{DF2CC60B-4232-4347-8942-424BC47FE99D}"/>
    <dgm:cxn modelId="{A9F1CA27-0846-484B-95A0-456633C4ACFC}" type="presOf" srcId="{2D8EC281-7FD2-4949-B782-9554AE8D8903}" destId="{DE9AA67E-4A03-4992-BBCE-67A43CF88C16}" srcOrd="0" destOrd="0" presId="urn:microsoft.com/office/officeart/2005/8/layout/arrow2"/>
    <dgm:cxn modelId="{0D038166-238B-9D41-9E48-FBBC1A120D67}" type="presParOf" srcId="{2CA1C279-8CAF-4522-A11C-0306FA8C7E1F}" destId="{A0B6057C-B937-4C17-83EE-1379B4801F9C}" srcOrd="0" destOrd="0" presId="urn:microsoft.com/office/officeart/2005/8/layout/arrow2"/>
    <dgm:cxn modelId="{471B83DB-ED33-4617-B46C-D8591A7DC431}" type="presParOf" srcId="{2CA1C279-8CAF-4522-A11C-0306FA8C7E1F}" destId="{40B2E47E-6FEB-40A2-8EB5-3ED8E469755D}" srcOrd="1" destOrd="0" presId="urn:microsoft.com/office/officeart/2005/8/layout/arrow2"/>
    <dgm:cxn modelId="{BE5AC07C-FAF4-4855-A1A2-06903DBEC8F1}" type="presParOf" srcId="{40B2E47E-6FEB-40A2-8EB5-3ED8E469755D}" destId="{4C56AA02-9BCF-4B3B-ABF7-E3A19D82BA7F}" srcOrd="0" destOrd="0" presId="urn:microsoft.com/office/officeart/2005/8/layout/arrow2"/>
    <dgm:cxn modelId="{6ACECA34-7F92-434F-AC75-4EFBAB9BA865}" type="presParOf" srcId="{40B2E47E-6FEB-40A2-8EB5-3ED8E469755D}" destId="{DE9AA67E-4A03-4992-BBCE-67A43CF88C16}" srcOrd="1" destOrd="0" presId="urn:microsoft.com/office/officeart/2005/8/layout/arrow2"/>
    <dgm:cxn modelId="{8AA67B03-A275-4DE4-B36C-F293F573FF3A}" type="presParOf" srcId="{40B2E47E-6FEB-40A2-8EB5-3ED8E469755D}" destId="{83191C8D-BB37-44AE-9DB5-05984B59A8CC}" srcOrd="2" destOrd="0" presId="urn:microsoft.com/office/officeart/2005/8/layout/arrow2"/>
    <dgm:cxn modelId="{ABA878CC-D4AA-45AC-B46E-2A0C80F0E8D9}" type="presParOf" srcId="{40B2E47E-6FEB-40A2-8EB5-3ED8E469755D}" destId="{AEF193ED-5E42-4E15-9057-CAFDDDC1B979}" srcOrd="3" destOrd="0" presId="urn:microsoft.com/office/officeart/2005/8/layout/arrow2"/>
    <dgm:cxn modelId="{61208C51-B939-483F-9C20-7645428FB836}" type="presParOf" srcId="{40B2E47E-6FEB-40A2-8EB5-3ED8E469755D}" destId="{55FC10F7-36AA-46CC-8D46-6A2C30CC8F8E}" srcOrd="4" destOrd="0" presId="urn:microsoft.com/office/officeart/2005/8/layout/arrow2"/>
    <dgm:cxn modelId="{CF8D3A2C-73FF-4063-AE1A-D856B17E0902}" type="presParOf" srcId="{40B2E47E-6FEB-40A2-8EB5-3ED8E469755D}" destId="{4FE9E57D-E20F-401C-A119-DD1BB4AC0D71}" srcOrd="5" destOrd="0" presId="urn:microsoft.com/office/officeart/2005/8/layout/arrow2"/>
    <dgm:cxn modelId="{CEEC8DFE-ECC1-457A-85E5-0662FEDD6ED1}" type="presParOf" srcId="{40B2E47E-6FEB-40A2-8EB5-3ED8E469755D}" destId="{C2286A2A-0F8E-4D1C-B952-6C74CDB8ED5C}" srcOrd="6" destOrd="0" presId="urn:microsoft.com/office/officeart/2005/8/layout/arrow2"/>
    <dgm:cxn modelId="{27092BBC-4270-4C45-A902-4F10165AA56F}" type="presParOf" srcId="{40B2E47E-6FEB-40A2-8EB5-3ED8E469755D}" destId="{2CEF740A-1105-49A8-83C8-CCA18B86618E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143539" y="0"/>
          <a:ext cx="7942521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6AA02-9BCF-4B3B-ABF7-E3A19D82BA7F}">
      <dsp:nvSpPr>
        <dsp:cNvPr id="0" name=""/>
        <dsp:cNvSpPr/>
      </dsp:nvSpPr>
      <dsp:spPr>
        <a:xfrm>
          <a:off x="1207321" y="3365506"/>
          <a:ext cx="166555" cy="16655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AA67E-4A03-4992-BBCE-67A43CF88C16}">
      <dsp:nvSpPr>
        <dsp:cNvPr id="0" name=""/>
        <dsp:cNvSpPr/>
      </dsp:nvSpPr>
      <dsp:spPr>
        <a:xfrm>
          <a:off x="1290599" y="3448783"/>
          <a:ext cx="1238303" cy="1077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54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 got a technical job and got promoted</a:t>
          </a:r>
          <a:endParaRPr lang="en-US" sz="19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290599" y="3448783"/>
        <a:ext cx="1238303" cy="1077179"/>
      </dsp:txXfrm>
    </dsp:sp>
    <dsp:sp modelId="{83191C8D-BB37-44AE-9DB5-05984B59A8CC}">
      <dsp:nvSpPr>
        <dsp:cNvPr id="0" name=""/>
        <dsp:cNvSpPr/>
      </dsp:nvSpPr>
      <dsp:spPr>
        <a:xfrm>
          <a:off x="2384071" y="2312767"/>
          <a:ext cx="289661" cy="28966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F193ED-5E42-4E15-9057-CAFDDDC1B979}">
      <dsp:nvSpPr>
        <dsp:cNvPr id="0" name=""/>
        <dsp:cNvSpPr/>
      </dsp:nvSpPr>
      <dsp:spPr>
        <a:xfrm>
          <a:off x="2528902" y="2457597"/>
          <a:ext cx="1520723" cy="2068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486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 went back to graduate school and got my MBA</a:t>
          </a:r>
          <a:endParaRPr lang="en-US" sz="19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528902" y="2457597"/>
        <a:ext cx="1520723" cy="2068365"/>
      </dsp:txXfrm>
    </dsp:sp>
    <dsp:sp modelId="{55FC10F7-36AA-46CC-8D46-6A2C30CC8F8E}">
      <dsp:nvSpPr>
        <dsp:cNvPr id="0" name=""/>
        <dsp:cNvSpPr/>
      </dsp:nvSpPr>
      <dsp:spPr>
        <a:xfrm>
          <a:off x="3886691" y="1537017"/>
          <a:ext cx="383801" cy="38380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9E57D-E20F-401C-A119-DD1BB4AC0D71}">
      <dsp:nvSpPr>
        <dsp:cNvPr id="0" name=""/>
        <dsp:cNvSpPr/>
      </dsp:nvSpPr>
      <dsp:spPr>
        <a:xfrm>
          <a:off x="4078592" y="1728917"/>
          <a:ext cx="1520723" cy="2797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369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 got a consulting job and was promoted to managing teams and projects</a:t>
          </a:r>
          <a:endParaRPr lang="en-US" sz="19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078592" y="1728917"/>
        <a:ext cx="1520723" cy="2797045"/>
      </dsp:txXfrm>
    </dsp:sp>
    <dsp:sp modelId="{C2286A2A-0F8E-4D1C-B952-6C74CDB8ED5C}">
      <dsp:nvSpPr>
        <dsp:cNvPr id="0" name=""/>
        <dsp:cNvSpPr/>
      </dsp:nvSpPr>
      <dsp:spPr>
        <a:xfrm>
          <a:off x="5523279" y="1023772"/>
          <a:ext cx="514149" cy="5141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F740A-1105-49A8-83C8-CCA18B86618E}">
      <dsp:nvSpPr>
        <dsp:cNvPr id="0" name=""/>
        <dsp:cNvSpPr/>
      </dsp:nvSpPr>
      <dsp:spPr>
        <a:xfrm>
          <a:off x="5780354" y="1280847"/>
          <a:ext cx="1520723" cy="32451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437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I was recruited to be the founding Executive Director of Found Animals and build the organization</a:t>
          </a:r>
          <a:endParaRPr lang="en-US" sz="19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780354" y="1280847"/>
        <a:ext cx="1520723" cy="3245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7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7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this graph</a:t>
            </a:r>
            <a:r>
              <a:rPr lang="en-US" baseline="0" dirty="0" smtClean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</a:t>
            </a:r>
            <a:r>
              <a:rPr lang="en-US" baseline="0" dirty="0" smtClean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471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40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4/12/2015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CNCzFvNfP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 smtClean="0"/>
              <a:t>My name is </a:t>
            </a:r>
            <a:r>
              <a:rPr lang="en-US" sz="2000" dirty="0" smtClean="0"/>
              <a:t>Aimee </a:t>
            </a:r>
            <a:r>
              <a:rPr lang="en-US" sz="2000" dirty="0" err="1" smtClean="0"/>
              <a:t>Gilbreath</a:t>
            </a:r>
            <a:r>
              <a:rPr lang="en-US" sz="2000" dirty="0" smtClean="0"/>
              <a:t> and </a:t>
            </a:r>
            <a:r>
              <a:rPr lang="en-US" sz="2000" dirty="0" smtClean="0"/>
              <a:t>I am </a:t>
            </a:r>
            <a:r>
              <a:rPr lang="en-US" sz="2000" dirty="0" smtClean="0"/>
              <a:t>40</a:t>
            </a:r>
            <a:r>
              <a:rPr lang="en-US" sz="2000" dirty="0" smtClean="0"/>
              <a:t> </a:t>
            </a:r>
            <a:r>
              <a:rPr lang="en-US" sz="2000" dirty="0" smtClean="0"/>
              <a:t>years old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 smtClean="0"/>
              <a:t>I work for </a:t>
            </a:r>
            <a:r>
              <a:rPr lang="en-US" sz="2000" dirty="0" smtClean="0"/>
              <a:t>the Found Animals Foundation</a:t>
            </a:r>
            <a:endParaRPr lang="en-US" sz="20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My company </a:t>
            </a:r>
            <a:r>
              <a:rPr lang="en-US" sz="2000" dirty="0" smtClean="0"/>
              <a:t>is a non-profit that creates programs to help pets and people.  We support affordable spay/neuter and microchipping for pets and operate two retail pet adoption centers in Los Angeles.</a:t>
            </a:r>
            <a:endParaRPr lang="en-US" sz="2000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 smtClean="0"/>
              <a:t>My role at </a:t>
            </a:r>
            <a:r>
              <a:rPr lang="en-US" sz="2000" dirty="0" smtClean="0"/>
              <a:t>Found Animals</a:t>
            </a:r>
            <a:r>
              <a:rPr lang="en-US" sz="2000" dirty="0" smtClean="0"/>
              <a:t> </a:t>
            </a:r>
            <a:r>
              <a:rPr lang="en-US" sz="2000" dirty="0" smtClean="0"/>
              <a:t>is </a:t>
            </a:r>
            <a:r>
              <a:rPr lang="en-US" sz="2000" dirty="0" smtClean="0"/>
              <a:t>Executive Director and I have been doing this job for seven years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Every </a:t>
            </a:r>
            <a:r>
              <a:rPr lang="en-US" sz="2000" dirty="0" smtClean="0"/>
              <a:t>day I </a:t>
            </a:r>
            <a:r>
              <a:rPr lang="en-US" sz="2000" dirty="0" smtClean="0"/>
              <a:t>manage our programs and my staff of 70 employees and nearly 400 volunteers.  I get to work on our strategy for new programs and solve problems for our current ones.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 smtClean="0"/>
              <a:t>Before Found Animals I worked for a consulting firm and at Motorola.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Getting in to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Good grades were really important to me for college.  AZ had a program where you could get free in-state tuition if you graduated in the top 5% of your class.  It was very competitive at my school.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I looked at schools in other states too.  I was accepted at USC and got a scholarship there but it was still going to be incredibly expensive and I didn’t want to do that to my family.  I looked at the University of Illinois as well but decided their winters were too cold!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 took the SAT twice because my dad didn’t like my score the first time.  After studying for weeks longer I got the EXACT same score the second time. </a:t>
            </a:r>
            <a:r>
              <a:rPr lang="en-US" sz="1800" dirty="0" err="1" smtClean="0"/>
              <a:t>Grrrrr</a:t>
            </a:r>
            <a:r>
              <a:rPr lang="en-US" sz="1800" dirty="0" smtClean="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 tried to be sure I was “well rounded” with good grades and test scores but also extra curricular activities, a job, etc.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 worked closely with my HS counselor on college applications and essays. It was really helpful to have a “coach”.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 attended college </a:t>
            </a:r>
            <a:r>
              <a:rPr lang="en-US" dirty="0" smtClean="0"/>
              <a:t>at the University of Arizona and</a:t>
            </a:r>
          </a:p>
          <a:p>
            <a:pPr marL="0" indent="0" algn="ctr">
              <a:buNone/>
            </a:pPr>
            <a:r>
              <a:rPr lang="en-US" dirty="0" smtClean="0"/>
              <a:t> graduate school at Stanford University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0" y="3055144"/>
            <a:ext cx="2152650" cy="2124075"/>
          </a:xfrm>
          <a:prstGeom prst="rect">
            <a:avLst/>
          </a:prstGeom>
        </p:spPr>
      </p:pic>
      <p:pic>
        <p:nvPicPr>
          <p:cNvPr id="5" name="Picture 2" descr="Image result for stanford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2656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85950" y="531792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Bachelor of Science in Molecular Biology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0150" y="5334000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Master of Business Administration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 smtClean="0"/>
              <a:t>Things I </a:t>
            </a:r>
            <a:r>
              <a:rPr lang="en-US" b="1" dirty="0" smtClean="0"/>
              <a:t>enjoyed: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b="1" dirty="0" smtClean="0"/>
              <a:t>Things I </a:t>
            </a:r>
            <a:r>
              <a:rPr lang="en-US" b="1" dirty="0" smtClean="0"/>
              <a:t>did NOT enjoy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Living away from home</a:t>
            </a:r>
          </a:p>
          <a:p>
            <a:r>
              <a:rPr lang="en-US" dirty="0" smtClean="0"/>
              <a:t>Being in charge of my own finances</a:t>
            </a:r>
            <a:endParaRPr lang="en-US" dirty="0" smtClean="0"/>
          </a:p>
          <a:p>
            <a:r>
              <a:rPr lang="en-US" dirty="0" smtClean="0"/>
              <a:t>Biology</a:t>
            </a:r>
          </a:p>
          <a:p>
            <a:r>
              <a:rPr lang="en-US" dirty="0" smtClean="0"/>
              <a:t>Friends and parties</a:t>
            </a:r>
          </a:p>
          <a:p>
            <a:r>
              <a:rPr lang="en-US" dirty="0" smtClean="0"/>
              <a:t>Road trips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Calculus &amp; Physics</a:t>
            </a:r>
          </a:p>
          <a:p>
            <a:r>
              <a:rPr lang="en-US" dirty="0" smtClean="0"/>
              <a:t>8 am classes (I once slept through a final)</a:t>
            </a:r>
          </a:p>
          <a:p>
            <a:r>
              <a:rPr lang="en-US" dirty="0" smtClean="0"/>
              <a:t>Writing long papers</a:t>
            </a:r>
          </a:p>
          <a:p>
            <a:r>
              <a:rPr lang="en-US" dirty="0" smtClean="0"/>
              <a:t>Cramming for finals</a:t>
            </a:r>
          </a:p>
          <a:p>
            <a:r>
              <a:rPr lang="en-US" dirty="0" smtClean="0"/>
              <a:t>Boyfriend breakups and drama</a:t>
            </a:r>
          </a:p>
          <a:p>
            <a:r>
              <a:rPr lang="en-US" dirty="0" smtClean="0"/>
              <a:t>Gir</a:t>
            </a:r>
            <a:r>
              <a:rPr lang="en-US" dirty="0" smtClean="0"/>
              <a:t>l friend drama (often over boys)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 smtClean="0"/>
              <a:t>Jobs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 worked at least 20 hours a week through college, and full time during the summers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Jobs </a:t>
            </a:r>
            <a:r>
              <a:rPr lang="en-US" sz="1800" dirty="0" smtClean="0"/>
              <a:t>I </a:t>
            </a:r>
            <a:r>
              <a:rPr lang="en-US" sz="1800" dirty="0" smtClean="0"/>
              <a:t>worked: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Secretary for an on-campus certificate program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Telemarketer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Hospital orderly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Summer between my junior and senior year I worked nights at the hospital 7pm – 7am, then went straight from work to a summer class three days a week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06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en-US" sz="1800" b="1" dirty="0" smtClean="0"/>
              <a:t>Volunteering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 was an “Arizona Ambassador” and gave campus tours to prospective students and their parents.  I learned to walk backwards for that role </a:t>
            </a:r>
            <a:r>
              <a:rPr lang="en-US" sz="1800" dirty="0" smtClean="0">
                <a:sym typeface="Wingdings" panose="05000000000000000000" pitchFamily="2" charset="2"/>
              </a:rPr>
              <a:t>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>
                <a:sym typeface="Wingdings" panose="05000000000000000000" pitchFamily="2" charset="2"/>
              </a:rPr>
              <a:t>I also volunteered as a homework tutor for ESL grade school kids</a:t>
            </a:r>
            <a:endParaRPr lang="en-US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22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8861"/>
            <a:ext cx="9144000" cy="1322479"/>
          </a:xfrm>
        </p:spPr>
        <p:txBody>
          <a:bodyPr/>
          <a:lstStyle/>
          <a:p>
            <a:r>
              <a:rPr lang="en-US" dirty="0" smtClean="0"/>
              <a:t>job </a:t>
            </a:r>
            <a:r>
              <a:rPr lang="en-US" dirty="0" smtClean="0"/>
              <a:t>after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 smtClean="0"/>
              <a:t>The top few things I did to ensure I got a good job after college were: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 used the campus career center to find opportunities and get help with writing your resume and practicing for interviews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 wanted to keep my options open so I interviewed for several different roles from pharmaceutical sales to research and development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 asked adult friends of my parents and mentors for advice and introductions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t="-12444" r="16249" b="12888"/>
          <a:stretch/>
        </p:blipFill>
        <p:spPr>
          <a:xfrm rot="5400000">
            <a:off x="4607844" y="1940844"/>
            <a:ext cx="4572000" cy="3585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6075144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First day of work at Motorola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47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This is My Company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112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Every </a:t>
            </a:r>
            <a:r>
              <a:rPr lang="en-US" dirty="0" smtClean="0"/>
              <a:t>day at </a:t>
            </a:r>
            <a:r>
              <a:rPr lang="en-US" dirty="0" smtClean="0"/>
              <a:t>the Found Animals Foundation we help pets and the people who love them.  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aCNCzFvNfP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17420" y="2514600"/>
            <a:ext cx="4709160" cy="35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Career Path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325063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job I had after college was:</a:t>
            </a:r>
          </a:p>
          <a:p>
            <a:pPr lvl="1"/>
            <a:r>
              <a:rPr lang="en-US" dirty="0" smtClean="0"/>
              <a:t>Process engineer at Motorola.  I was doing research and development of biotechnology products with a team of scientists and engineers.  I got to run experiments and work in clean rooms. It was upper fun and challenging!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The worst job I have ever had was:</a:t>
            </a:r>
          </a:p>
          <a:p>
            <a:pPr lvl="1"/>
            <a:r>
              <a:rPr lang="en-US" dirty="0" smtClean="0"/>
              <a:t>Working as a telemarketer as a summer job.  I had to call parents that had kids and try to sell them Disney books over the phone.  No one wants to talk to a telemarketer!  Funny story. . . That job made me want to work hard in school so I could get a better job and never have to do telemarketing again!</a:t>
            </a:r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Challenges I have had to overcome throughout my career are:</a:t>
            </a:r>
          </a:p>
          <a:p>
            <a:pPr lvl="1"/>
            <a:r>
              <a:rPr lang="en-US" dirty="0" smtClean="0"/>
              <a:t>During my first job at Motorola I quickly realized that unless I got a graduate degree there would only be a certain set of promotions I could pursue.  It was a very technical company and if you weren’t a PhD your career options were limited.</a:t>
            </a:r>
          </a:p>
          <a:p>
            <a:pPr lvl="1"/>
            <a:r>
              <a:rPr lang="en-US" dirty="0" smtClean="0"/>
              <a:t>After I got my MBA the consulting firm I worked was heavily male dominated as were most of the senior clients we worked for.  I had to work really hard to earn the respect of clients that were as old as my father.</a:t>
            </a:r>
          </a:p>
          <a:p>
            <a:pPr lvl="1"/>
            <a:r>
              <a:rPr lang="en-US" dirty="0" smtClean="0"/>
              <a:t>When I left the consulting job to start Found Animals everyon</a:t>
            </a:r>
            <a:r>
              <a:rPr lang="en-US" dirty="0" smtClean="0"/>
              <a:t>e thought I was crazy.  I was not passionate about consulting and I had to take a risk and pursue my dream.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role within organization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95833" y="816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93" y="1630666"/>
            <a:ext cx="7010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childhood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371600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was born in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and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raised in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Tempe, AZ (a suburb of Phoenix)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477470"/>
            <a:ext cx="2272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me at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4 months old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8" t="7306" r="11825" b="2562"/>
          <a:stretch/>
        </p:blipFill>
        <p:spPr>
          <a:xfrm rot="5400000">
            <a:off x="-136853" y="2577514"/>
            <a:ext cx="3462834" cy="227020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 r="5838"/>
          <a:stretch/>
        </p:blipFill>
        <p:spPr>
          <a:xfrm rot="5400000">
            <a:off x="2720953" y="2384447"/>
            <a:ext cx="3379283" cy="25727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24200" y="5477470"/>
            <a:ext cx="2572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This is a picture of me at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2 years old with my first dog, a Doberman named Heidi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2" t="2370" r="15664" b="-2370"/>
          <a:stretch/>
        </p:blipFill>
        <p:spPr>
          <a:xfrm rot="5400000">
            <a:off x="5601947" y="2322853"/>
            <a:ext cx="3383280" cy="26999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9800" y="5477470"/>
            <a:ext cx="2572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Age 9 with Black Labrador Joe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Compensation at my company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09018" y="1600200"/>
            <a:ext cx="4525963" cy="4525963"/>
            <a:chOff x="2309018" y="1600200"/>
            <a:chExt cx="4525963" cy="4525963"/>
          </a:xfrm>
        </p:grpSpPr>
        <p:sp>
          <p:nvSpPr>
            <p:cNvPr id="6" name="Freeform 5"/>
            <p:cNvSpPr/>
            <p:nvPr/>
          </p:nvSpPr>
          <p:spPr>
            <a:xfrm>
              <a:off x="2309018" y="1600200"/>
              <a:ext cx="4525963" cy="4525963"/>
            </a:xfrm>
            <a:custGeom>
              <a:avLst/>
              <a:gdLst>
                <a:gd name="connsiteX0" fmla="*/ 0 w 4525963"/>
                <a:gd name="connsiteY0" fmla="*/ 2262982 h 4525963"/>
                <a:gd name="connsiteX1" fmla="*/ 2262982 w 4525963"/>
                <a:gd name="connsiteY1" fmla="*/ 0 h 4525963"/>
                <a:gd name="connsiteX2" fmla="*/ 4525964 w 4525963"/>
                <a:gd name="connsiteY2" fmla="*/ 2262982 h 4525963"/>
                <a:gd name="connsiteX3" fmla="*/ 2262982 w 4525963"/>
                <a:gd name="connsiteY3" fmla="*/ 4525964 h 4525963"/>
                <a:gd name="connsiteX4" fmla="*/ 0 w 4525963"/>
                <a:gd name="connsiteY4" fmla="*/ 2262982 h 45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5963" h="4525963">
                  <a:moveTo>
                    <a:pt x="0" y="2262982"/>
                  </a:moveTo>
                  <a:cubicBezTo>
                    <a:pt x="0" y="1013172"/>
                    <a:pt x="1013172" y="0"/>
                    <a:pt x="2262982" y="0"/>
                  </a:cubicBezTo>
                  <a:cubicBezTo>
                    <a:pt x="3512792" y="0"/>
                    <a:pt x="4525964" y="1013172"/>
                    <a:pt x="4525964" y="2262982"/>
                  </a:cubicBezTo>
                  <a:cubicBezTo>
                    <a:pt x="4525964" y="3512792"/>
                    <a:pt x="3512792" y="4525964"/>
                    <a:pt x="2262982" y="4525964"/>
                  </a:cubicBezTo>
                  <a:cubicBezTo>
                    <a:pt x="1013172" y="4525964"/>
                    <a:pt x="0" y="3512792"/>
                    <a:pt x="0" y="226298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715596" tIns="311642" rIns="1715596" bIns="370611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Senior Management</a:t>
              </a:r>
              <a:endParaRPr lang="en-US" sz="1200" kern="1200" dirty="0" smtClean="0">
                <a:solidFill>
                  <a:schemeClr val="bg1"/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($100-250K)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761614" y="2505392"/>
              <a:ext cx="3620770" cy="3620770"/>
            </a:xfrm>
            <a:custGeom>
              <a:avLst/>
              <a:gdLst>
                <a:gd name="connsiteX0" fmla="*/ 0 w 3620770"/>
                <a:gd name="connsiteY0" fmla="*/ 1810385 h 3620770"/>
                <a:gd name="connsiteX1" fmla="*/ 1810385 w 3620770"/>
                <a:gd name="connsiteY1" fmla="*/ 0 h 3620770"/>
                <a:gd name="connsiteX2" fmla="*/ 3620770 w 3620770"/>
                <a:gd name="connsiteY2" fmla="*/ 1810385 h 3620770"/>
                <a:gd name="connsiteX3" fmla="*/ 1810385 w 3620770"/>
                <a:gd name="connsiteY3" fmla="*/ 3620770 h 3620770"/>
                <a:gd name="connsiteX4" fmla="*/ 0 w 3620770"/>
                <a:gd name="connsiteY4" fmla="*/ 1810385 h 362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0770" h="3620770">
                  <a:moveTo>
                    <a:pt x="0" y="1810385"/>
                  </a:moveTo>
                  <a:cubicBezTo>
                    <a:pt x="0" y="810537"/>
                    <a:pt x="810537" y="0"/>
                    <a:pt x="1810385" y="0"/>
                  </a:cubicBezTo>
                  <a:cubicBezTo>
                    <a:pt x="2810233" y="0"/>
                    <a:pt x="3620770" y="810537"/>
                    <a:pt x="3620770" y="1810385"/>
                  </a:cubicBezTo>
                  <a:cubicBezTo>
                    <a:pt x="3620770" y="2810233"/>
                    <a:pt x="2810233" y="3620770"/>
                    <a:pt x="1810385" y="3620770"/>
                  </a:cubicBezTo>
                  <a:cubicBezTo>
                    <a:pt x="810537" y="3620770"/>
                    <a:pt x="0" y="2810233"/>
                    <a:pt x="0" y="181038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63000" tIns="302590" rIns="1262999" bIns="283713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Management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</a:t>
              </a:r>
              <a:r>
                <a:rPr lang="en-US" sz="1200" dirty="0" smtClean="0">
                  <a:solidFill>
                    <a:schemeClr val="bg1"/>
                  </a:solidFill>
                </a:rPr>
                <a:t>60-100K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214211" y="3410585"/>
              <a:ext cx="2715577" cy="2715577"/>
            </a:xfrm>
            <a:custGeom>
              <a:avLst/>
              <a:gdLst>
                <a:gd name="connsiteX0" fmla="*/ 0 w 2715577"/>
                <a:gd name="connsiteY0" fmla="*/ 1357789 h 2715577"/>
                <a:gd name="connsiteX1" fmla="*/ 1357789 w 2715577"/>
                <a:gd name="connsiteY1" fmla="*/ 0 h 2715577"/>
                <a:gd name="connsiteX2" fmla="*/ 2715578 w 2715577"/>
                <a:gd name="connsiteY2" fmla="*/ 1357789 h 2715577"/>
                <a:gd name="connsiteX3" fmla="*/ 1357789 w 2715577"/>
                <a:gd name="connsiteY3" fmla="*/ 2715578 h 2715577"/>
                <a:gd name="connsiteX4" fmla="*/ 0 w 2715577"/>
                <a:gd name="connsiteY4" fmla="*/ 1357789 h 2715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5577" h="2715577">
                  <a:moveTo>
                    <a:pt x="0" y="1357789"/>
                  </a:moveTo>
                  <a:cubicBezTo>
                    <a:pt x="0" y="607903"/>
                    <a:pt x="607903" y="0"/>
                    <a:pt x="1357789" y="0"/>
                  </a:cubicBezTo>
                  <a:cubicBezTo>
                    <a:pt x="2107675" y="0"/>
                    <a:pt x="2715578" y="607903"/>
                    <a:pt x="2715578" y="1357789"/>
                  </a:cubicBezTo>
                  <a:cubicBezTo>
                    <a:pt x="2715578" y="2107675"/>
                    <a:pt x="2107675" y="2715578"/>
                    <a:pt x="1357789" y="2715578"/>
                  </a:cubicBezTo>
                  <a:cubicBezTo>
                    <a:pt x="607903" y="2715578"/>
                    <a:pt x="0" y="2107675"/>
                    <a:pt x="0" y="135778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10403" tIns="289012" rIns="810403" bIns="198624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Program Manager</a:t>
              </a:r>
              <a:endParaRPr lang="en-US" sz="1200" kern="1200" dirty="0" smtClean="0">
                <a:solidFill>
                  <a:schemeClr val="bg1"/>
                </a:solidFill>
              </a:endParaRP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($40-75)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666807" y="4315777"/>
              <a:ext cx="1810385" cy="1810385"/>
            </a:xfrm>
            <a:custGeom>
              <a:avLst/>
              <a:gdLst>
                <a:gd name="connsiteX0" fmla="*/ 0 w 1810385"/>
                <a:gd name="connsiteY0" fmla="*/ 905193 h 1810385"/>
                <a:gd name="connsiteX1" fmla="*/ 905193 w 1810385"/>
                <a:gd name="connsiteY1" fmla="*/ 0 h 1810385"/>
                <a:gd name="connsiteX2" fmla="*/ 1810386 w 1810385"/>
                <a:gd name="connsiteY2" fmla="*/ 905193 h 1810385"/>
                <a:gd name="connsiteX3" fmla="*/ 905193 w 1810385"/>
                <a:gd name="connsiteY3" fmla="*/ 1810386 h 1810385"/>
                <a:gd name="connsiteX4" fmla="*/ 0 w 1810385"/>
                <a:gd name="connsiteY4" fmla="*/ 905193 h 181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385" h="1810385">
                  <a:moveTo>
                    <a:pt x="0" y="905193"/>
                  </a:moveTo>
                  <a:cubicBezTo>
                    <a:pt x="0" y="405269"/>
                    <a:pt x="405269" y="0"/>
                    <a:pt x="905193" y="0"/>
                  </a:cubicBezTo>
                  <a:cubicBezTo>
                    <a:pt x="1405117" y="0"/>
                    <a:pt x="1810386" y="405269"/>
                    <a:pt x="1810386" y="905193"/>
                  </a:cubicBezTo>
                  <a:cubicBezTo>
                    <a:pt x="1810386" y="1405117"/>
                    <a:pt x="1405117" y="1810386"/>
                    <a:pt x="905193" y="1810386"/>
                  </a:cubicBezTo>
                  <a:cubicBezTo>
                    <a:pt x="405269" y="1810386"/>
                    <a:pt x="0" y="1405117"/>
                    <a:pt x="0" y="90519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50469" tIns="537941" rIns="350469" bIns="5379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Entry Level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($</a:t>
              </a:r>
              <a:r>
                <a:rPr lang="en-US" sz="1200" dirty="0" smtClean="0">
                  <a:solidFill>
                    <a:schemeClr val="bg1"/>
                  </a:solidFill>
                </a:rPr>
                <a:t>11/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hr</a:t>
              </a:r>
              <a:r>
                <a:rPr lang="en-US" sz="1200" kern="1200" dirty="0" smtClean="0">
                  <a:solidFill>
                    <a:schemeClr val="bg1"/>
                  </a:solidFill>
                </a:rPr>
                <a:t>)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just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When I am not at work I like </a:t>
            </a:r>
            <a:r>
              <a:rPr lang="en-US" sz="1800" dirty="0" smtClean="0"/>
              <a:t>to exercise, eat, hang out with friends, and travel and have new adventures.</a:t>
            </a:r>
          </a:p>
          <a:p>
            <a:r>
              <a:rPr lang="en-US" sz="1800" dirty="0" smtClean="0"/>
              <a:t>We have been going to Burning Man since 2002 and got married there in 2012.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1264" y="3557385"/>
            <a:ext cx="2950727" cy="16585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15" y="2865591"/>
            <a:ext cx="2000250" cy="30003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3"/>
          <a:stretch/>
        </p:blipFill>
        <p:spPr>
          <a:xfrm>
            <a:off x="783907" y="2865591"/>
            <a:ext cx="2340293" cy="29964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32467" y="5862026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Goofin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g off at a fancy party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2202" y="5862026"/>
            <a:ext cx="2411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Practicing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acro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 yoga at Muscle Beach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2350" y="5862026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My Burning Man wedding portrait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41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 it all over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I could talk to my high school self, what would I say?</a:t>
            </a:r>
          </a:p>
          <a:p>
            <a:pPr lvl="1"/>
            <a:r>
              <a:rPr lang="en-US" dirty="0" smtClean="0"/>
              <a:t>Don’t worry so much.  Work hard, do your best, and ask for help when you need it.</a:t>
            </a:r>
          </a:p>
          <a:p>
            <a:pPr lvl="1"/>
            <a:r>
              <a:rPr lang="en-US" dirty="0" smtClean="0"/>
              <a:t>Good friends are worth everything.  Find people that you love and support and that do the same for you and then hang onto them through life’s ups and downs.</a:t>
            </a:r>
          </a:p>
          <a:p>
            <a:pPr lvl="1"/>
            <a:r>
              <a:rPr lang="en-US" dirty="0" smtClean="0"/>
              <a:t>Be sure to follow your passions – either as a career or as a hobby – it will keep you young and alive.</a:t>
            </a:r>
          </a:p>
          <a:p>
            <a:pPr lvl="1"/>
            <a:r>
              <a:rPr lang="en-US" dirty="0" smtClean="0"/>
              <a:t>Don’t ever stop learning and growing, it’s a key to happiness.</a:t>
            </a:r>
          </a:p>
          <a:p>
            <a:pPr lvl="1"/>
            <a:r>
              <a:rPr lang="en-US" dirty="0" smtClean="0"/>
              <a:t>ENJOY THE RIDE!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71" y="1630465"/>
            <a:ext cx="3207258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family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8453" y="1409244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 have one younger brother and my parents are still married after 44 years together!  Our household was strict and loving.  I get my love of animals from my parents.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  <a:p>
            <a:pPr marL="0" indent="0">
              <a:buFont typeface="Arial" pitchFamily="34" charset="0"/>
              <a:buNone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17825" r="4963" b="19434"/>
          <a:stretch/>
        </p:blipFill>
        <p:spPr>
          <a:xfrm>
            <a:off x="5581618" y="2133600"/>
            <a:ext cx="3028982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t="482" r="4299" b="-481"/>
          <a:stretch/>
        </p:blipFill>
        <p:spPr>
          <a:xfrm rot="5400000">
            <a:off x="-45720" y="2865120"/>
            <a:ext cx="3566160" cy="210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r="6279" b="863"/>
          <a:stretch/>
        </p:blipFill>
        <p:spPr>
          <a:xfrm rot="5400000">
            <a:off x="2384729" y="2865121"/>
            <a:ext cx="3566160" cy="210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3133" y="5733871"/>
            <a:ext cx="2272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With my parents at 2 years old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4200" y="5733871"/>
            <a:ext cx="2095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With my brother Matt at 5 years old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5754469"/>
            <a:ext cx="2567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The whole family when I was in college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4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</a:t>
            </a:r>
            <a:r>
              <a:rPr lang="en-US" dirty="0" smtClean="0"/>
              <a:t>PARENTS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8453" y="1409244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My parents still live in Phoenix and have retired.  They like classic cars.  They are way cooler than I remember them being when I lived at home!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  <a:p>
            <a:pPr marL="0" indent="0">
              <a:buFont typeface="Arial" pitchFamily="34" charset="0"/>
              <a:buNone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" y="2133600"/>
            <a:ext cx="7040880" cy="3960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1716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I attended </a:t>
            </a:r>
            <a:r>
              <a:rPr lang="en-US" dirty="0" smtClean="0"/>
              <a:t>Corona del Sol High School in Tempe AZ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2721293"/>
            <a:ext cx="3000375" cy="3000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15" t="4590" r="6682" b="5909"/>
          <a:stretch/>
        </p:blipFill>
        <p:spPr>
          <a:xfrm>
            <a:off x="3749040" y="2438400"/>
            <a:ext cx="4937760" cy="35661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41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As a HS student I was </a:t>
            </a:r>
            <a:r>
              <a:rPr lang="en-US" sz="1800" dirty="0" smtClean="0"/>
              <a:t>very shy and nerdy.  I liked to read a lot and study hard and get good grades.  I played tennis and was in the band and rode horses. </a:t>
            </a:r>
            <a:endParaRPr lang="en-US" sz="1800" dirty="0" smtClean="0"/>
          </a:p>
          <a:p>
            <a:endParaRPr lang="en-US" sz="1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16224" r="24498" b="7332"/>
          <a:stretch/>
        </p:blipFill>
        <p:spPr>
          <a:xfrm rot="5400000">
            <a:off x="5622366" y="2919440"/>
            <a:ext cx="3395902" cy="228142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4996" r="7833" b="9612"/>
          <a:stretch/>
        </p:blipFill>
        <p:spPr>
          <a:xfrm>
            <a:off x="671265" y="2362200"/>
            <a:ext cx="4846320" cy="33832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59165" y="5722542"/>
            <a:ext cx="4858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In the backyard of my house with one of my horses, Kidd.  We had up to three at a time.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2732" y="5758102"/>
            <a:ext cx="2095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cs typeface="Avenir Roman"/>
              </a:rPr>
              <a:t>First boyfriend, sophomore homecoming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91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4114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Things I liked:</a:t>
            </a:r>
          </a:p>
          <a:p>
            <a:pPr marL="0" indent="0">
              <a:buNone/>
            </a:pPr>
            <a:r>
              <a:rPr lang="en-US" sz="1800" dirty="0" smtClean="0"/>
              <a:t>Classes:</a:t>
            </a:r>
          </a:p>
          <a:p>
            <a:r>
              <a:rPr lang="en-US" sz="1800" dirty="0" smtClean="0"/>
              <a:t>Biology</a:t>
            </a:r>
          </a:p>
          <a:p>
            <a:r>
              <a:rPr lang="en-US" sz="1800" dirty="0" smtClean="0"/>
              <a:t>Chemistry</a:t>
            </a:r>
          </a:p>
          <a:p>
            <a:r>
              <a:rPr lang="en-US" sz="1800" dirty="0" smtClean="0"/>
              <a:t>Spanish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School Activities:</a:t>
            </a:r>
          </a:p>
          <a:p>
            <a:r>
              <a:rPr lang="en-US" sz="1800" dirty="0" smtClean="0"/>
              <a:t>Tennis</a:t>
            </a:r>
          </a:p>
          <a:p>
            <a:r>
              <a:rPr lang="en-US" sz="1800" dirty="0" smtClean="0"/>
              <a:t>Band</a:t>
            </a:r>
          </a:p>
          <a:p>
            <a:r>
              <a:rPr lang="en-US" sz="1800" dirty="0" smtClean="0"/>
              <a:t>Government team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Outside Activities:</a:t>
            </a:r>
          </a:p>
          <a:p>
            <a:r>
              <a:rPr lang="en-US" sz="1800" dirty="0" smtClean="0"/>
              <a:t>Riding Horses</a:t>
            </a:r>
          </a:p>
          <a:p>
            <a:r>
              <a:rPr lang="en-US" sz="1800" dirty="0" smtClean="0"/>
              <a:t>Exchange program</a:t>
            </a:r>
            <a:endParaRPr lang="en-US" sz="1800" dirty="0" smtClean="0"/>
          </a:p>
          <a:p>
            <a:endParaRPr lang="en-US" sz="1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4400" y="1600200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venir Roman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 dirty="0" smtClean="0"/>
              <a:t>Things I did NOT like:</a:t>
            </a:r>
          </a:p>
          <a:p>
            <a:r>
              <a:rPr lang="en-US" sz="1800" dirty="0" smtClean="0"/>
              <a:t>Calculus</a:t>
            </a:r>
          </a:p>
          <a:p>
            <a:r>
              <a:rPr lang="en-US" sz="1800" dirty="0" smtClean="0"/>
              <a:t>My Calculus teacher</a:t>
            </a:r>
          </a:p>
          <a:p>
            <a:r>
              <a:rPr lang="en-US" sz="1800" dirty="0" smtClean="0"/>
              <a:t>Cool kid cliques</a:t>
            </a:r>
          </a:p>
          <a:p>
            <a:r>
              <a:rPr lang="en-US" sz="1800" dirty="0" smtClean="0"/>
              <a:t>Being the youngest in my class</a:t>
            </a:r>
          </a:p>
          <a:p>
            <a:r>
              <a:rPr lang="en-US" sz="1800" dirty="0" smtClean="0"/>
              <a:t>How strict my parents were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Font typeface="Arial" pitchFamily="34" charset="0"/>
              <a:buNone/>
            </a:pPr>
            <a:endParaRPr 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666" r="1334" b="2814"/>
          <a:stretch/>
        </p:blipFill>
        <p:spPr>
          <a:xfrm>
            <a:off x="3848480" y="3789718"/>
            <a:ext cx="4353458" cy="25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 worked as a hostess at a Mexican restaurant starting the summer after my junior year.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During my senior year I went straight from school to work most days so I had to do homework after the restaurant closed.</a:t>
            </a:r>
          </a:p>
          <a:p>
            <a:endParaRPr lang="en-US" sz="2000" dirty="0" smtClean="0"/>
          </a:p>
          <a:p>
            <a:r>
              <a:rPr lang="en-US" sz="2000" dirty="0" smtClean="0"/>
              <a:t>Some days I even had team meetings for my government team after work, then homework, it was super fun but I was always tired!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9" b="182"/>
          <a:stretch/>
        </p:blipFill>
        <p:spPr>
          <a:xfrm rot="5400000">
            <a:off x="4465320" y="2473960"/>
            <a:ext cx="4663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 smtClean="0"/>
              <a:t>High School Challenges: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 knew I wasn’t one of the cool kids and that always felt kind of crappy.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I was awkward and a late bloomer, I didn’t have a lot of self esteem.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Boys and dating completely mystified me.  So uncomfortable!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Having a few good friends I could count on – my fellow freaks and geeks – got me through.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By my senior year I had a lot more self confidence.</a:t>
            </a:r>
            <a:endParaRPr lang="en-US" sz="1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Youth Business : ALLIANCE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6" b="490"/>
          <a:stretch/>
        </p:blipFill>
        <p:spPr>
          <a:xfrm rot="5400000">
            <a:off x="4601922" y="2256078"/>
            <a:ext cx="4497465" cy="318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1512</TotalTime>
  <Words>1723</Words>
  <Application>Microsoft Office PowerPoint</Application>
  <PresentationFormat>On-screen Show (4:3)</PresentationFormat>
  <Paragraphs>211</Paragraphs>
  <Slides>23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Avenir Black</vt:lpstr>
      <vt:lpstr>Avenir Heavy</vt:lpstr>
      <vt:lpstr>Avenir Roman</vt:lpstr>
      <vt:lpstr>Calibri</vt:lpstr>
      <vt:lpstr>Century Gothic</vt:lpstr>
      <vt:lpstr>Courier New</vt:lpstr>
      <vt:lpstr>Wingdings</vt:lpstr>
      <vt:lpstr>Executive</vt:lpstr>
      <vt:lpstr>INTRODUCTION</vt:lpstr>
      <vt:lpstr>My childhood</vt:lpstr>
      <vt:lpstr>My family</vt:lpstr>
      <vt:lpstr>My PARENTS</vt:lpstr>
      <vt:lpstr>MY HIGH SCHOOL</vt:lpstr>
      <vt:lpstr>High School</vt:lpstr>
      <vt:lpstr>High School</vt:lpstr>
      <vt:lpstr>High School</vt:lpstr>
      <vt:lpstr>High School</vt:lpstr>
      <vt:lpstr>Getting in to College</vt:lpstr>
      <vt:lpstr>College</vt:lpstr>
      <vt:lpstr>College</vt:lpstr>
      <vt:lpstr>College</vt:lpstr>
      <vt:lpstr>job after College</vt:lpstr>
      <vt:lpstr>This is My Company</vt:lpstr>
      <vt:lpstr>My Career Path</vt:lpstr>
      <vt:lpstr>My Career</vt:lpstr>
      <vt:lpstr>My Career</vt:lpstr>
      <vt:lpstr>My role within organization</vt:lpstr>
      <vt:lpstr>Compensation at my company</vt:lpstr>
      <vt:lpstr>More than just work</vt:lpstr>
      <vt:lpstr>Do it all over again?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A.Gilbreath</cp:lastModifiedBy>
  <cp:revision>67</cp:revision>
  <dcterms:created xsi:type="dcterms:W3CDTF">2013-01-02T21:12:08Z</dcterms:created>
  <dcterms:modified xsi:type="dcterms:W3CDTF">2015-04-13T19:48:28Z</dcterms:modified>
</cp:coreProperties>
</file>