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 phldr="1"/>
      <dgm:spPr/>
      <dgm:t>
        <a:bodyPr/>
        <a:lstStyle/>
        <a:p>
          <a:endParaRPr lang="en-US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 phldr="1"/>
      <dgm:spPr/>
      <dgm:t>
        <a:bodyPr/>
        <a:lstStyle/>
        <a:p>
          <a:endParaRPr lang="en-US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 phldr="1"/>
      <dgm:spPr/>
      <dgm:t>
        <a:bodyPr/>
        <a:lstStyle/>
        <a:p>
          <a:endParaRPr lang="en-US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 phldr="1"/>
      <dgm:spPr/>
      <dgm:t>
        <a:bodyPr/>
        <a:lstStyle/>
        <a:p>
          <a:endParaRPr lang="en-US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 phldr="1"/>
      <dgm:spPr/>
      <dgm:t>
        <a:bodyPr/>
        <a:lstStyle/>
        <a:p>
          <a:endParaRPr lang="en-US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7680813E-4110-43AC-9C84-E493B437436D}">
      <dgm:prSet phldrT="[Text]" phldr="1"/>
      <dgm:spPr/>
      <dgm:t>
        <a:bodyPr/>
        <a:lstStyle/>
        <a:p>
          <a:endParaRPr lang="en-US" dirty="0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9861C864-5D5E-45CD-BBCB-01D74694B684}" type="presOf" srcId="{7680813E-4110-43AC-9C84-E493B437436D}" destId="{2E4840C1-F354-44D9-A398-5161A3DBB89F}" srcOrd="0" destOrd="1" presId="urn:microsoft.com/office/officeart/2005/8/layout/chevron2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CURRENT ROLE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 phldr="1"/>
      <dgm:spPr/>
      <dgm:t>
        <a:bodyPr/>
        <a:lstStyle/>
        <a:p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 phldr="1"/>
      <dgm:spPr/>
      <dgm:t>
        <a:bodyPr/>
        <a:lstStyle/>
        <a:p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 phldr="1"/>
      <dgm:spPr/>
      <dgm:t>
        <a:bodyPr/>
        <a:lstStyle/>
        <a:p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 phldr="1"/>
      <dgm:spPr/>
      <dgm:t>
        <a:bodyPr/>
        <a:lstStyle/>
        <a:p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F651DB-AE5F-4707-9942-2636D83A33B4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165581-93DE-4F98-A1EE-8BC2FFD79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02F1D-D773-4766-84E1-F2E2D9127A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You may use this chart to describe your journey to the current career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D7CFE-B2F1-41E9-8F4F-166C400283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7CB41-ECB6-4B8A-8839-1089CF15CA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59571-72A0-475D-8089-08D796E17E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Use this graph to give more description of your current company (history, size, location, products and services, etc.)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B3521-962F-4B86-9469-496318E670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Use this graph to give more description of your role specifically (responsibilities, typical work week, direct reports, etc.)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76377-6131-4BBF-B598-9775F74CF5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Use this graph to show general compensation ranges for people in various roles in your company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B2DEA-C718-4D73-A920-D8A5109C09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F2611-8CAA-4C93-9C0A-32B857A9D0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127BC-95AD-4CD7-BE74-B7E6241A91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C100E-A668-42D7-8120-AE929D29B1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84196-3867-4A41-A847-1675518D94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42C29-699A-4987-A894-E2B0FACE6C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D20EA-B248-46C2-B8C3-85D9CCEFFF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B92DF-CB90-4220-90B5-8546226A95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01DB0-CA60-45EE-A7F7-B1F9D2CD22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5742-7E8E-4DAA-9B25-DCA3B7DE7949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DF68-A4EC-4E86-9033-5D4D86424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0050-C586-4C26-BD13-E34576C7DCAE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5933-956D-47FA-81DC-94E3D031C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560C-7932-4640-A4B5-55059988EBCE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B61A-DA35-4183-AE06-E2442F23A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8F8B-3422-4733-B612-2309EACBB49E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8F90-EE23-4487-9870-40B000E27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F6C4-C108-4107-A51A-AF030B1CA820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63E5A-8E07-41A5-89B6-1A4BB226D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99B71-0B13-4404-8D97-6D4BFC3F3C67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E707-FC2C-4286-A227-3A7F74EB9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45F4-527D-4C37-A349-9524643189EF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6911-0D3E-4602-A44C-92185D6FD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C2B9-131A-413E-A43E-F6F10E974A6E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B0A5-A224-4702-AB91-BD1E1DCE0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9FF3-E082-4BDD-838D-2238845FC660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E499-4893-4C95-BBA7-1A51EE314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81F5-7503-43CF-B426-3EF8BD6BFE86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836F1-D498-43FF-AE4F-EF4FCF65C6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AA86-FF60-47ED-AC09-02A7F0FFEB73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22511-787B-4D06-8B25-52AC77184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6BB13C3-5A72-4BD2-804E-5B0B328B871A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67C4C6C-66A2-4CDE-9925-815188585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050" y="1295400"/>
            <a:ext cx="9144000" cy="2895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7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Tuesday Conner</a:t>
            </a:r>
            <a:br>
              <a:rPr lang="en-US" sz="7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</a:br>
            <a:r>
              <a:rPr lang="en-US" sz="7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My Story…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From Costume Designer to Producer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College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I attended The Fashion Institute of Design &amp; Merchandising in Los Angeles, California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 rot="1085667">
            <a:off x="6067425" y="5402263"/>
            <a:ext cx="274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\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800600" y="5029200"/>
            <a:ext cx="3665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My 2</a:t>
            </a:r>
            <a:r>
              <a:rPr lang="en-US" baseline="30000">
                <a:latin typeface="Calibri" pitchFamily="34" charset="0"/>
              </a:rPr>
              <a:t>nd</a:t>
            </a:r>
            <a:r>
              <a:rPr lang="en-US">
                <a:latin typeface="Calibri" pitchFamily="34" charset="0"/>
              </a:rPr>
              <a:t> Semester of college I changed my major to Manufacturing &amp; Management</a:t>
            </a:r>
          </a:p>
        </p:txBody>
      </p:sp>
      <p:pic>
        <p:nvPicPr>
          <p:cNvPr id="28677" name="Picture 9" descr="downtown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one-stop-solution"/>
          <p:cNvPicPr>
            <a:picLocks noChangeAspect="1" noChangeArrowheads="1"/>
          </p:cNvPicPr>
          <p:nvPr/>
        </p:nvPicPr>
        <p:blipFill>
          <a:blip r:embed="rId4"/>
          <a:srcRect t="17297"/>
          <a:stretch>
            <a:fillRect/>
          </a:stretch>
        </p:blipFill>
        <p:spPr bwMode="auto">
          <a:xfrm>
            <a:off x="4191000" y="2590800"/>
            <a:ext cx="480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In College I worked at the California Mart Fashion Office</a:t>
            </a:r>
          </a:p>
        </p:txBody>
      </p:sp>
      <p:sp>
        <p:nvSpPr>
          <p:cNvPr id="307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762000"/>
          </a:xfrm>
        </p:spPr>
        <p:txBody>
          <a:bodyPr/>
          <a:lstStyle/>
          <a:p>
            <a:pPr eaLnBrk="1" hangingPunct="1"/>
            <a:r>
              <a:rPr lang="en-US" sz="2000" smtClean="0"/>
              <a:t>I worked as a “Dresser”</a:t>
            </a:r>
          </a:p>
          <a:p>
            <a:pPr eaLnBrk="1" hangingPunct="1"/>
            <a:r>
              <a:rPr lang="en-US" sz="2000" smtClean="0"/>
              <a:t>for Fashion Shows in College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College</a:t>
            </a:r>
          </a:p>
        </p:txBody>
      </p:sp>
      <p:pic>
        <p:nvPicPr>
          <p:cNvPr id="30724" name="Picture 7" descr="model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73163" y="2212975"/>
            <a:ext cx="2608262" cy="3913188"/>
          </a:xfrm>
          <a:ln w="38100" cmpd="dbl">
            <a:solidFill>
              <a:srgbClr val="000000"/>
            </a:solidFill>
          </a:ln>
        </p:spPr>
      </p:pic>
      <p:pic>
        <p:nvPicPr>
          <p:cNvPr id="30725" name="Picture 8" descr="dresser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383213" y="2212975"/>
            <a:ext cx="2617787" cy="3913188"/>
          </a:xfrm>
          <a:ln w="38100" cmpd="dbl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My Favorite class was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Pattern Making</a:t>
            </a:r>
          </a:p>
        </p:txBody>
      </p:sp>
      <p:sp>
        <p:nvSpPr>
          <p:cNvPr id="3277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90600"/>
            <a:ext cx="4041775" cy="838200"/>
          </a:xfrm>
        </p:spPr>
        <p:txBody>
          <a:bodyPr/>
          <a:lstStyle/>
          <a:p>
            <a:pPr eaLnBrk="1" hangingPunct="1"/>
            <a:r>
              <a:rPr lang="en-US" sz="2000" smtClean="0"/>
              <a:t>I didn’t have a Least favorite class</a:t>
            </a:r>
          </a:p>
          <a:p>
            <a:pPr eaLnBrk="1" hangingPunct="1"/>
            <a:r>
              <a:rPr lang="en-US" sz="2000" smtClean="0"/>
              <a:t>I even liked Math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Graduate School - CSUN</a:t>
            </a:r>
          </a:p>
        </p:txBody>
      </p:sp>
      <p:pic>
        <p:nvPicPr>
          <p:cNvPr id="32772" name="Picture 8" descr="crockie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 l="4068" r="8136" b="50087"/>
          <a:stretch>
            <a:fillRect/>
          </a:stretch>
        </p:blipFill>
        <p:spPr>
          <a:xfrm>
            <a:off x="6858000" y="4038600"/>
            <a:ext cx="1676400" cy="1981200"/>
          </a:xfrm>
        </p:spPr>
      </p:pic>
      <p:pic>
        <p:nvPicPr>
          <p:cNvPr id="32773" name="Picture 9" descr="dressfo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133600"/>
            <a:ext cx="1676400" cy="1676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4" name="Picture 10" descr="pattern making 4 men"/>
          <p:cNvPicPr>
            <a:picLocks noChangeAspect="1" noChangeArrowheads="1"/>
          </p:cNvPicPr>
          <p:nvPr/>
        </p:nvPicPr>
        <p:blipFill>
          <a:blip r:embed="rId5"/>
          <a:srcRect l="1567" t="2419" b="2419"/>
          <a:stretch>
            <a:fillRect/>
          </a:stretch>
        </p:blipFill>
        <p:spPr bwMode="auto">
          <a:xfrm>
            <a:off x="381000" y="1752600"/>
            <a:ext cx="64008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4114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My Fondest memory is when my name was called as Designer of the Year.</a:t>
            </a:r>
          </a:p>
        </p:txBody>
      </p:sp>
      <p:sp>
        <p:nvSpPr>
          <p:cNvPr id="348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05000"/>
            <a:ext cx="3962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I had to overcome the obstacles of being a Teen Parent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At the American College for Applied Arts</a:t>
            </a:r>
          </a:p>
        </p:txBody>
      </p:sp>
      <p:pic>
        <p:nvPicPr>
          <p:cNvPr id="34820" name="Picture 7" descr="me grad b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2514600"/>
            <a:ext cx="2278063" cy="3913188"/>
          </a:xfrm>
          <a:ln w="38100" cmpd="dbl">
            <a:solidFill>
              <a:srgbClr val="000000"/>
            </a:solidFill>
          </a:ln>
        </p:spPr>
      </p:pic>
      <p:pic>
        <p:nvPicPr>
          <p:cNvPr id="34821" name="Picture 8" descr="meNtonyAt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 l="17284" t="15674" r="10999"/>
          <a:stretch>
            <a:fillRect/>
          </a:stretch>
        </p:blipFill>
        <p:spPr>
          <a:xfrm>
            <a:off x="4495800" y="2514600"/>
            <a:ext cx="4114800" cy="3878263"/>
          </a:xfrm>
          <a:ln w="38100" cmpd="dbl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25146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My mom gave me my 1st adult client when I Was 11 years old.</a:t>
            </a:r>
          </a:p>
          <a:p>
            <a:pPr algn="ctr">
              <a:spcBef>
                <a:spcPct val="50000"/>
              </a:spcBef>
            </a:pPr>
            <a:r>
              <a:rPr lang="en-US"/>
              <a:t>I made her a green Jumpsuit from scratch.</a:t>
            </a:r>
          </a:p>
        </p:txBody>
      </p:sp>
      <p:pic>
        <p:nvPicPr>
          <p:cNvPr id="36869" name="Picture 5" descr="green jumpsuit"/>
          <p:cNvPicPr>
            <a:picLocks noChangeAspect="1" noChangeArrowheads="1"/>
          </p:cNvPicPr>
          <p:nvPr/>
        </p:nvPicPr>
        <p:blipFill>
          <a:blip r:embed="rId3"/>
          <a:srcRect l="16800" r="16800"/>
          <a:stretch>
            <a:fillRect/>
          </a:stretch>
        </p:blipFill>
        <p:spPr bwMode="auto">
          <a:xfrm>
            <a:off x="381000" y="1219200"/>
            <a:ext cx="2225675" cy="3352800"/>
          </a:xfrm>
          <a:prstGeom prst="rect">
            <a:avLst/>
          </a:prstGeom>
          <a:noFill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743200" y="1219200"/>
            <a:ext cx="3733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When I was 27</a:t>
            </a:r>
          </a:p>
          <a:p>
            <a:pPr algn="ctr"/>
            <a:r>
              <a:rPr lang="en-US"/>
              <a:t>I got tired of being hired as the Assistant all the time and </a:t>
            </a:r>
          </a:p>
          <a:p>
            <a:pPr algn="ctr"/>
            <a:r>
              <a:rPr lang="en-US"/>
              <a:t>Went back to college. </a:t>
            </a:r>
            <a:endParaRPr lang="en-US" sz="800"/>
          </a:p>
          <a:p>
            <a:pPr algn="ctr"/>
            <a:endParaRPr lang="en-US" sz="800"/>
          </a:p>
          <a:p>
            <a:pPr algn="ctr"/>
            <a:r>
              <a:rPr lang="en-US"/>
              <a:t>My first job out of college I was Assistant Designer at the</a:t>
            </a:r>
          </a:p>
          <a:p>
            <a:pPr algn="ctr"/>
            <a:r>
              <a:rPr lang="en-US"/>
              <a:t>Bob Mackie Blouse Division.</a:t>
            </a:r>
          </a:p>
          <a:p>
            <a:pPr algn="ctr"/>
            <a:r>
              <a:rPr lang="en-US"/>
              <a:t>After that, every job I applied for</a:t>
            </a:r>
          </a:p>
          <a:p>
            <a:pPr algn="ctr"/>
            <a:r>
              <a:rPr lang="en-US"/>
              <a:t>I was told…You’re over qualified.</a:t>
            </a:r>
          </a:p>
        </p:txBody>
      </p:sp>
      <p:pic>
        <p:nvPicPr>
          <p:cNvPr id="36871" name="Picture 7" descr="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2971800" cy="2438400"/>
          </a:xfrm>
          <a:prstGeom prst="rect">
            <a:avLst/>
          </a:prstGeom>
          <a:noFill/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248400" y="4572000"/>
            <a:ext cx="2590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I created</a:t>
            </a:r>
          </a:p>
          <a:p>
            <a:pPr algn="ctr"/>
            <a:r>
              <a:rPr lang="en-US"/>
              <a:t>My own company</a:t>
            </a:r>
          </a:p>
          <a:p>
            <a:pPr algn="ctr"/>
            <a:r>
              <a:rPr lang="en-US"/>
              <a:t>I created my own niche In the world.</a:t>
            </a:r>
          </a:p>
          <a:p>
            <a:pPr algn="ctr"/>
            <a:r>
              <a:rPr lang="en-US"/>
              <a:t>I designed exclusively For celebrities.</a:t>
            </a:r>
          </a:p>
        </p:txBody>
      </p:sp>
      <p:pic>
        <p:nvPicPr>
          <p:cNvPr id="36874" name="Picture 10" descr="Logo dark"/>
          <p:cNvPicPr>
            <a:picLocks noChangeAspect="1" noChangeArrowheads="1"/>
          </p:cNvPicPr>
          <p:nvPr/>
        </p:nvPicPr>
        <p:blipFill>
          <a:blip r:embed="rId5"/>
          <a:srcRect l="8928" t="13889" r="23810" b="2315"/>
          <a:stretch>
            <a:fillRect/>
          </a:stretch>
        </p:blipFill>
        <p:spPr bwMode="auto">
          <a:xfrm>
            <a:off x="6400800" y="1143000"/>
            <a:ext cx="2111375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6"/>
          <p:cNvSpPr txBox="1">
            <a:spLocks noChangeArrowheads="1"/>
          </p:cNvSpPr>
          <p:nvPr/>
        </p:nvSpPr>
        <p:spPr bwMode="auto">
          <a:xfrm>
            <a:off x="2819400" y="20574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My 1st Publication </a:t>
            </a:r>
          </a:p>
        </p:txBody>
      </p:sp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4495800" y="5257800"/>
            <a:ext cx="4206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Chaka Khan in a Tuesday Conner Design</a:t>
            </a:r>
          </a:p>
          <a:p>
            <a:pPr algn="ctr"/>
            <a:r>
              <a:rPr lang="en-US">
                <a:latin typeface="Calibri" pitchFamily="34" charset="0"/>
              </a:rPr>
              <a:t>Performing at the United Negro College Fund in a Tribute to Quincy Jones</a:t>
            </a:r>
          </a:p>
        </p:txBody>
      </p:sp>
      <p:sp>
        <p:nvSpPr>
          <p:cNvPr id="38915" name="TextBox 8"/>
          <p:cNvSpPr txBox="1">
            <a:spLocks noChangeArrowheads="1"/>
          </p:cNvSpPr>
          <p:nvPr/>
        </p:nvSpPr>
        <p:spPr bwMode="auto">
          <a:xfrm>
            <a:off x="2514600" y="3886200"/>
            <a:ext cx="1752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My 3 Kings in Amahl &amp; The Night Visitor on Broadway at the Lincoln Center in New York City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988" y="0"/>
            <a:ext cx="8229600" cy="1219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My Designing Career</a:t>
            </a:r>
          </a:p>
        </p:txBody>
      </p:sp>
      <p:pic>
        <p:nvPicPr>
          <p:cNvPr id="38917" name="Picture 9" descr="Chaka to Sir with Love"/>
          <p:cNvPicPr>
            <a:picLocks noChangeAspect="1" noChangeArrowheads="1"/>
          </p:cNvPicPr>
          <p:nvPr/>
        </p:nvPicPr>
        <p:blipFill>
          <a:blip r:embed="rId2"/>
          <a:srcRect r="22626"/>
          <a:stretch>
            <a:fillRect/>
          </a:stretch>
        </p:blipFill>
        <p:spPr bwMode="auto">
          <a:xfrm>
            <a:off x="4419600" y="1371600"/>
            <a:ext cx="43783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m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1719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3" descr="Amah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224313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762000"/>
          </a:xfrm>
        </p:spPr>
        <p:txBody>
          <a:bodyPr/>
          <a:lstStyle/>
          <a:p>
            <a:pPr eaLnBrk="1" hangingPunct="1"/>
            <a:r>
              <a:rPr lang="en-US" sz="2000" smtClean="0"/>
              <a:t>My first Job was at my mother’s sewing factory when I was 6.</a:t>
            </a:r>
          </a:p>
        </p:txBody>
      </p:sp>
      <p:sp>
        <p:nvSpPr>
          <p:cNvPr id="3993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My worst Job is when I was a waitress, I had to take cash home every night.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39940" name="Picture 7" descr="sewing 699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590800"/>
            <a:ext cx="4041775" cy="2706688"/>
          </a:xfrm>
          <a:ln w="38100" cmpd="dbl">
            <a:solidFill>
              <a:srgbClr val="000000"/>
            </a:solidFill>
          </a:ln>
        </p:spPr>
      </p:pic>
      <p:pic>
        <p:nvPicPr>
          <p:cNvPr id="39941" name="Picture 8" descr="waitress_flashing_money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 t="5000" b="8000"/>
          <a:stretch>
            <a:fillRect/>
          </a:stretch>
        </p:blipFill>
        <p:spPr>
          <a:xfrm>
            <a:off x="5422900" y="2408238"/>
            <a:ext cx="2538413" cy="3405187"/>
          </a:xfrm>
          <a:ln w="38100" cmpd="dbl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 challenges I had to overcome in my career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987" name="Content Placeholder 7"/>
          <p:cNvSpPr>
            <a:spLocks noGrp="1"/>
          </p:cNvSpPr>
          <p:nvPr>
            <p:ph sz="quarter" idx="14"/>
          </p:nvPr>
        </p:nvSpPr>
        <p:spPr>
          <a:xfrm>
            <a:off x="4672013" y="2212975"/>
            <a:ext cx="4041775" cy="3913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8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41243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1991" name="Picture 7" descr="no money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2438400"/>
            <a:ext cx="4041775" cy="2657475"/>
          </a:xfrm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4800" y="5257800"/>
            <a:ext cx="4343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It's freelance</a:t>
            </a:r>
          </a:p>
          <a:p>
            <a:pPr algn="ctr">
              <a:spcBef>
                <a:spcPct val="50000"/>
              </a:spcBef>
            </a:pPr>
            <a:r>
              <a:rPr lang="en-US"/>
              <a:t>and offers no job security,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85750" y="1109662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Founder and Executive Director of Inner City Cultural Center II, Inc.  A nonprofit performing arts institute.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219200" y="2362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have 7 team members, plus artists.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219200" y="44196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Talent is developed, Art is created in all forms and mediums.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219200" y="56388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teach and provide space for artists to grow, learn and sell their art.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219200" y="3429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operate out of the Vision Theatre in Leimert Park, Los Angeles,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3550" y="1539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038600" y="1905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Founder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038600" y="5334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Marketing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133600" y="36576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International Liaison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867400" y="3581400"/>
            <a:ext cx="990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Executive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n-US" smtClean="0"/>
              <a:t>My name is Tuesday and I’m 50 something.</a:t>
            </a:r>
          </a:p>
          <a:p>
            <a:pPr eaLnBrk="1" hangingPunct="1"/>
            <a:r>
              <a:rPr lang="en-US" smtClean="0"/>
              <a:t>I work for myself at Inner City Cultural Center II, Inc.</a:t>
            </a:r>
          </a:p>
          <a:p>
            <a:pPr eaLnBrk="1" hangingPunct="1"/>
            <a:r>
              <a:rPr lang="en-US" smtClean="0"/>
              <a:t>I produce Performing Arts Events and provide Artists a place to learn, grow, perform and sell their art.</a:t>
            </a:r>
          </a:p>
          <a:p>
            <a:pPr eaLnBrk="1" hangingPunct="1"/>
            <a:r>
              <a:rPr lang="en-US" smtClean="0"/>
              <a:t>I Teamed up with Piccolo’s Books to provide Arts &amp; Education to communities Worldwide.</a:t>
            </a:r>
          </a:p>
          <a:p>
            <a:pPr eaLnBrk="1" hangingPunct="1"/>
            <a:r>
              <a:rPr lang="en-US" smtClean="0"/>
              <a:t>I became the Executive Director for our Nonprofit Organization called The Gift of Knowledge Foundation.</a:t>
            </a:r>
          </a:p>
          <a:p>
            <a:pPr eaLnBrk="1" hangingPunct="1"/>
            <a:r>
              <a:rPr lang="en-US" smtClean="0"/>
              <a:t>My role at The Gift of Knowledge Foundation is to make magic happen.</a:t>
            </a:r>
          </a:p>
          <a:p>
            <a:pPr eaLnBrk="1" hangingPunct="1"/>
            <a:r>
              <a:rPr lang="en-US" smtClean="0"/>
              <a:t>I create blue prints for events and organize Art Festivals.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81000" y="129540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/>
              <a:t>Salary, Earnings and Benefits</a:t>
            </a:r>
          </a:p>
          <a:p>
            <a:r>
              <a:rPr lang="en-US" sz="1000"/>
              <a:t>The earnings of costume designers vary in accordance with the nature of job and experience. Annual average salary in the United States is $55,840. Self-employed or freelance designers often earn more than professionals holding salaried positions. However, the income of freelance and self-employed designers depends mostly on the costume designer’s reputation, business ability, talent, and client base.</a:t>
            </a:r>
          </a:p>
        </p:txBody>
      </p:sp>
      <p:graphicFrame>
        <p:nvGraphicFramePr>
          <p:cNvPr id="48255" name="Group 127"/>
          <p:cNvGraphicFramePr>
            <a:graphicFrameLocks noGrp="1"/>
          </p:cNvGraphicFramePr>
          <p:nvPr/>
        </p:nvGraphicFramePr>
        <p:xfrm>
          <a:off x="5867400" y="2286000"/>
          <a:ext cx="2590800" cy="4014788"/>
        </p:xfrm>
        <a:graphic>
          <a:graphicData uri="http://schemas.openxmlformats.org/drawingml/2006/table">
            <a:tbl>
              <a:tblPr/>
              <a:tblGrid>
                <a:gridCol w="1454150"/>
                <a:gridCol w="113665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Wardrobe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THEATRICAL AND TELEVISION MOTION PICTURE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Wardrobe Supervisor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Per individual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negotiation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Costume Designer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Per individual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negotiation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Key Wardrobe/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 Lead Set Wardrobe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$34.88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Costumer/Buyer/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 Stylist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 29.63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Set Costumer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29.63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Key Tailor/Fitter (MD)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31.62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Seamstress/Tailor/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 Stitcher/Sewer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mbria" pitchFamily="18" charset="0"/>
                        </a:rPr>
                        <a:t>29.63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257" name="Picture 129" descr="Chart1-560x3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09800"/>
            <a:ext cx="5334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now spend several minutes discussing the day’s academic module and how it is relevant in the ‘real world’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Ask Me Anything!</a:t>
            </a:r>
          </a:p>
        </p:txBody>
      </p:sp>
      <p:pic>
        <p:nvPicPr>
          <p:cNvPr id="51202" name="Picture 4" descr="q n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50863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16386" name="Content Placeholder 2"/>
          <p:cNvSpPr txBox="1">
            <a:spLocks/>
          </p:cNvSpPr>
          <p:nvPr/>
        </p:nvSpPr>
        <p:spPr bwMode="auto">
          <a:xfrm>
            <a:off x="609600" y="57150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/>
              <a:t>Me at 4, in </a:t>
            </a:r>
            <a:r>
              <a:rPr lang="en-US" sz="2000">
                <a:latin typeface="Calibri" pitchFamily="34" charset="0"/>
              </a:rPr>
              <a:t>front of the line.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We visited our grandparents in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Arizona every summer.</a:t>
            </a: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4800600" y="56388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This is me at 6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When I went to Arlington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Heights Elementary School</a:t>
            </a:r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I was born in the City of Angels and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Raised in Los Angeles.</a:t>
            </a:r>
          </a:p>
        </p:txBody>
      </p:sp>
      <p:pic>
        <p:nvPicPr>
          <p:cNvPr id="16389" name="Picture 8" descr="me at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86000"/>
            <a:ext cx="3021013" cy="3276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0" name="Picture 10" descr="me at 4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3352800" cy="33528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17410" name="Content Placeholder 2"/>
          <p:cNvSpPr txBox="1">
            <a:spLocks/>
          </p:cNvSpPr>
          <p:nvPr/>
        </p:nvSpPr>
        <p:spPr bwMode="auto">
          <a:xfrm>
            <a:off x="457200" y="5486400"/>
            <a:ext cx="4038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This is a picture of my cousins Harold,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Barbara and Frederick, my sister Lynne,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my brother Tony and me at Christmas.</a:t>
            </a: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4648200" y="541020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This is a picture of me and my son,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He was born when I was 14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I went to St. Ann’s Maternity School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and Graduated with Straight ‘A’s.</a:t>
            </a: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A little about my family…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pic>
        <p:nvPicPr>
          <p:cNvPr id="17413" name="Picture 9" descr="xmas 19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3767138" cy="33702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4" name="Picture 10" descr="me&amp;mudPamsWedding"/>
          <p:cNvPicPr>
            <a:picLocks noChangeAspect="1" noChangeArrowheads="1"/>
          </p:cNvPicPr>
          <p:nvPr/>
        </p:nvPicPr>
        <p:blipFill>
          <a:blip r:embed="rId3"/>
          <a:srcRect l="2551" t="11815" r="5952"/>
          <a:stretch>
            <a:fillRect/>
          </a:stretch>
        </p:blipFill>
        <p:spPr bwMode="auto">
          <a:xfrm>
            <a:off x="4648200" y="1981200"/>
            <a:ext cx="3962400" cy="32988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3"/>
            <a:ext cx="8229600" cy="1219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pPr eaLnBrk="1" hangingPunct="1"/>
            <a:r>
              <a:rPr lang="en-US" smtClean="0"/>
              <a:t>I attended Susan Miller Dorsey in Los Angeles, California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 rot="1085667">
            <a:off x="6067425" y="5402263"/>
            <a:ext cx="274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\</a:t>
            </a:r>
          </a:p>
        </p:txBody>
      </p:sp>
      <p:pic>
        <p:nvPicPr>
          <p:cNvPr id="18436" name="Picture 7" descr="DorseyHighLaye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0"/>
            <a:ext cx="70104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As a HS student I wasn’t involved in extra curricula activities, I was a single mom with a job.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 rot="1085667">
            <a:off x="6067425" y="5402263"/>
            <a:ext cx="274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\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990600" y="5943600"/>
            <a:ext cx="256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Here is a shot of me in HS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5181600" y="5943600"/>
            <a:ext cx="2741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Me as a 12th grade student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763"/>
            <a:ext cx="8229600" cy="1219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0486" name="Picture 10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2209800"/>
            <a:ext cx="3394075" cy="36020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7" name="Picture 11" descr="meMudNlyn"/>
          <p:cNvPicPr>
            <a:picLocks noChangeAspect="1" noChangeArrowheads="1"/>
          </p:cNvPicPr>
          <p:nvPr/>
        </p:nvPicPr>
        <p:blipFill>
          <a:blip r:embed="rId4"/>
          <a:srcRect t="19000"/>
          <a:stretch>
            <a:fillRect/>
          </a:stretch>
        </p:blipFill>
        <p:spPr bwMode="auto">
          <a:xfrm>
            <a:off x="4648200" y="2209800"/>
            <a:ext cx="3616325" cy="3657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09600"/>
          </a:xfrm>
        </p:spPr>
        <p:txBody>
          <a:bodyPr/>
          <a:lstStyle/>
          <a:p>
            <a:pPr eaLnBrk="1" hangingPunct="1"/>
            <a:r>
              <a:rPr lang="en-US" smtClean="0"/>
              <a:t>Things I enjoyed in HS</a:t>
            </a:r>
          </a:p>
        </p:txBody>
      </p:sp>
      <p:sp>
        <p:nvSpPr>
          <p:cNvPr id="225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041775" cy="533400"/>
          </a:xfrm>
        </p:spPr>
        <p:txBody>
          <a:bodyPr/>
          <a:lstStyle/>
          <a:p>
            <a:pPr eaLnBrk="1" hangingPunct="1"/>
            <a:r>
              <a:rPr lang="en-US" smtClean="0"/>
              <a:t>Things I did not enjoy in HS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763"/>
            <a:ext cx="8229600" cy="1219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2535" name="Picture 7" descr="Private-Plan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 t="10240" b="5119"/>
          <a:stretch>
            <a:fillRect/>
          </a:stretch>
        </p:blipFill>
        <p:spPr>
          <a:xfrm>
            <a:off x="457200" y="2132013"/>
            <a:ext cx="4041775" cy="2565400"/>
          </a:xfrm>
          <a:noFill/>
        </p:spPr>
      </p:pic>
      <p:pic>
        <p:nvPicPr>
          <p:cNvPr id="22536" name="Picture 8" descr="mean girl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1905000"/>
            <a:ext cx="4038600" cy="2933700"/>
          </a:xfrm>
        </p:spPr>
      </p:pic>
      <p:sp>
        <p:nvSpPr>
          <p:cNvPr id="22537" name="Text Placeholder 2"/>
          <p:cNvSpPr>
            <a:spLocks/>
          </p:cNvSpPr>
          <p:nvPr/>
        </p:nvSpPr>
        <p:spPr bwMode="auto">
          <a:xfrm>
            <a:off x="457200" y="4953000"/>
            <a:ext cx="40401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>
                <a:solidFill>
                  <a:srgbClr val="7F7F7F"/>
                </a:solidFill>
                <a:latin typeface="Cambria" pitchFamily="18" charset="0"/>
              </a:rPr>
              <a:t>I was in the first aviation class, my teacher had his own plane and would let us fly.</a:t>
            </a:r>
          </a:p>
        </p:txBody>
      </p:sp>
      <p:sp>
        <p:nvSpPr>
          <p:cNvPr id="22538" name="Text Placeholder 2"/>
          <p:cNvSpPr>
            <a:spLocks/>
          </p:cNvSpPr>
          <p:nvPr/>
        </p:nvSpPr>
        <p:spPr bwMode="auto">
          <a:xfrm>
            <a:off x="4800600" y="5029200"/>
            <a:ext cx="4040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>
                <a:solidFill>
                  <a:srgbClr val="7F7F7F"/>
                </a:solidFill>
                <a:latin typeface="Cambria" pitchFamily="18" charset="0"/>
              </a:rPr>
              <a:t>I was a Tom Boy, boys were always my best friend and  Girls hated me for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457200"/>
          </a:xfrm>
        </p:spPr>
        <p:txBody>
          <a:bodyPr/>
          <a:lstStyle/>
          <a:p>
            <a:pPr eaLnBrk="1" hangingPunct="1"/>
            <a:r>
              <a:rPr lang="en-US" sz="2000" smtClean="0"/>
              <a:t>In High School I ran Track &amp; Field</a:t>
            </a:r>
          </a:p>
        </p:txBody>
      </p:sp>
      <p:sp>
        <p:nvSpPr>
          <p:cNvPr id="2457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1371600"/>
          </a:xfrm>
        </p:spPr>
        <p:txBody>
          <a:bodyPr/>
          <a:lstStyle/>
          <a:p>
            <a:pPr eaLnBrk="1" hangingPunct="1"/>
            <a:r>
              <a:rPr lang="en-US" sz="2000" smtClean="0"/>
              <a:t>When I was 16 years old, I was a waitress while attending High School.  I told them I was 18 and took cash money home every night.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4580" name="Picture 7" descr="dupar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3200400"/>
            <a:ext cx="4041775" cy="2590800"/>
          </a:xfrm>
        </p:spPr>
      </p:pic>
      <p:pic>
        <p:nvPicPr>
          <p:cNvPr id="24581" name="Picture 8" descr="track n field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057400"/>
            <a:ext cx="4041775" cy="373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</p:spPr>
        <p:txBody>
          <a:bodyPr/>
          <a:lstStyle/>
          <a:p>
            <a:pPr eaLnBrk="1" hangingPunct="1"/>
            <a:r>
              <a:rPr lang="en-US" sz="2000" smtClean="0"/>
              <a:t>My Fondest memories from High School are my lifelong friends.</a:t>
            </a:r>
          </a:p>
        </p:txBody>
      </p:sp>
      <p:sp>
        <p:nvSpPr>
          <p:cNvPr id="266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81200"/>
            <a:ext cx="4041775" cy="1066800"/>
          </a:xfrm>
        </p:spPr>
        <p:txBody>
          <a:bodyPr/>
          <a:lstStyle/>
          <a:p>
            <a:pPr eaLnBrk="1" hangingPunct="1"/>
            <a:r>
              <a:rPr lang="en-US" sz="1800" smtClean="0"/>
              <a:t>An Adversity I had to overcome in High School was to keep my son active in the community while I was at work.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763"/>
            <a:ext cx="8229600" cy="1219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6628" name="Picture 9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124200"/>
            <a:ext cx="39624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me, john, roland, signey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2286000"/>
            <a:ext cx="4041775" cy="303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882</TotalTime>
  <Words>921</Words>
  <Application>Microsoft Office PowerPoint</Application>
  <PresentationFormat>On-screen Show (4:3)</PresentationFormat>
  <Paragraphs>147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Century Gothic</vt:lpstr>
      <vt:lpstr>Bauhaus 93</vt:lpstr>
      <vt:lpstr>Executive</vt:lpstr>
      <vt:lpstr>Executive</vt:lpstr>
      <vt:lpstr>Tuesday Conner My Story…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College</vt:lpstr>
      <vt:lpstr>College</vt:lpstr>
      <vt:lpstr>Graduate School - CSUN</vt:lpstr>
      <vt:lpstr>At the American College for Applied Arts</vt:lpstr>
      <vt:lpstr>Career Path</vt:lpstr>
      <vt:lpstr>My Designing Career</vt:lpstr>
      <vt:lpstr>Career</vt:lpstr>
      <vt:lpstr>Career</vt:lpstr>
      <vt:lpstr>CURRENT ROLE</vt:lpstr>
      <vt:lpstr>Current Role</vt:lpstr>
      <vt:lpstr>Career Compensation</vt:lpstr>
      <vt:lpstr>ACADEMIC EXERCISE</vt:lpstr>
      <vt:lpstr>Ask Me Anything!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tc</cp:lastModifiedBy>
  <cp:revision>19</cp:revision>
  <dcterms:created xsi:type="dcterms:W3CDTF">2013-01-02T21:12:08Z</dcterms:created>
  <dcterms:modified xsi:type="dcterms:W3CDTF">2015-01-07T23:20:56Z</dcterms:modified>
</cp:coreProperties>
</file>