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79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8" r:id="rId3"/>
    <p:sldId id="262" r:id="rId4"/>
    <p:sldId id="263" r:id="rId5"/>
    <p:sldId id="259" r:id="rId6"/>
    <p:sldId id="290" r:id="rId7"/>
    <p:sldId id="260" r:id="rId8"/>
    <p:sldId id="261" r:id="rId9"/>
    <p:sldId id="264" r:id="rId10"/>
    <p:sldId id="291" r:id="rId11"/>
    <p:sldId id="265" r:id="rId12"/>
    <p:sldId id="292" r:id="rId13"/>
    <p:sldId id="267" r:id="rId14"/>
    <p:sldId id="269" r:id="rId15"/>
    <p:sldId id="272" r:id="rId16"/>
    <p:sldId id="270" r:id="rId17"/>
    <p:sldId id="273" r:id="rId18"/>
    <p:sldId id="271" r:id="rId19"/>
    <p:sldId id="293" r:id="rId20"/>
    <p:sldId id="266" r:id="rId21"/>
    <p:sldId id="276" r:id="rId22"/>
    <p:sldId id="275" r:id="rId23"/>
    <p:sldId id="277" r:id="rId24"/>
    <p:sldId id="280" r:id="rId25"/>
    <p:sldId id="281" r:id="rId26"/>
    <p:sldId id="282" r:id="rId27"/>
    <p:sldId id="283" r:id="rId28"/>
    <p:sldId id="285" r:id="rId29"/>
    <p:sldId id="287" r:id="rId30"/>
    <p:sldId id="288" r:id="rId31"/>
    <p:sldId id="294" r:id="rId32"/>
    <p:sldId id="296" r:id="rId33"/>
    <p:sldId id="29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Objects="1">
      <p:cViewPr>
        <p:scale>
          <a:sx n="75" d="100"/>
          <a:sy n="75" d="100"/>
        </p:scale>
        <p:origin x="-872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921BD-F0FD-374D-9D4C-48539EE328E2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39AFA-D0D4-BA47-8740-6D68B3549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270A0-173A-7044-ACF7-B3E64096F688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8CE33-2717-6641-A815-3F082C6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8CE33-2717-6641-A815-3F082C67C35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8CE33-2717-6641-A815-3F082C67C35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10F4C3B-12BB-4EC8-A596-2037BFBCFD5E}" type="datetime1">
              <a:rPr lang="en-US" smtClean="0"/>
              <a:pPr/>
              <a:t>4/22/15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7CC652-A623-41D2-B0ED-8F1D217186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286AC-5748-E747-ABFD-E4DB03647F26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650B-B211-1B44-BC45-D3AC6BD1B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E0286AC-5748-E747-ABFD-E4DB03647F26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3FD650B-B211-1B44-BC45-D3AC6BD1B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286AC-5748-E747-ABFD-E4DB03647F26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FD650B-B211-1B44-BC45-D3AC6BD1BB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E0286AC-5748-E747-ABFD-E4DB03647F26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3FD650B-B211-1B44-BC45-D3AC6BD1BB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E0286AC-5748-E747-ABFD-E4DB03647F26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3FD650B-B211-1B44-BC45-D3AC6BD1BB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286AC-5748-E747-ABFD-E4DB03647F26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FD650B-B211-1B44-BC45-D3AC6BD1B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286AC-5748-E747-ABFD-E4DB03647F26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FD650B-B211-1B44-BC45-D3AC6BD1B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286AC-5748-E747-ABFD-E4DB03647F26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FD650B-B211-1B44-BC45-D3AC6BD1BB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E0286AC-5748-E747-ABFD-E4DB03647F26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3FD650B-B211-1B44-BC45-D3AC6BD1BB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E0286AC-5748-E747-ABFD-E4DB03647F26}" type="datetimeFigureOut">
              <a:rPr lang="en-US" smtClean="0"/>
              <a:pPr/>
              <a:t>4/22/15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3FD650B-B211-1B44-BC45-D3AC6BD1B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49652"/>
            <a:ext cx="8610600" cy="130651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pple Symbols"/>
                <a:cs typeface="Apple Symbols"/>
              </a:rPr>
              <a:t>A clear path: My </a:t>
            </a:r>
            <a:r>
              <a:rPr lang="en-US" dirty="0" err="1" smtClean="0">
                <a:solidFill>
                  <a:schemeClr val="bg1"/>
                </a:solidFill>
                <a:latin typeface="Apple Symbols"/>
                <a:cs typeface="Apple Symbols"/>
              </a:rPr>
              <a:t>JouRney</a:t>
            </a:r>
            <a:r>
              <a:rPr lang="en-US" dirty="0" smtClean="0">
                <a:solidFill>
                  <a:schemeClr val="bg1"/>
                </a:solidFill>
                <a:latin typeface="Apple Symbols"/>
                <a:cs typeface="Apple Symbols"/>
              </a:rPr>
              <a:t> into junk</a:t>
            </a:r>
            <a:endParaRPr lang="en-US" dirty="0">
              <a:solidFill>
                <a:schemeClr val="bg1"/>
              </a:solidFill>
              <a:latin typeface="Apple Symbols"/>
              <a:cs typeface="Apple Symbols"/>
            </a:endParaRPr>
          </a:p>
        </p:txBody>
      </p:sp>
      <p:pic>
        <p:nvPicPr>
          <p:cNvPr id="4" name="Picture 3" descr="dumpster-regi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772228"/>
            <a:ext cx="2362200" cy="3256972"/>
          </a:xfrm>
          <a:prstGeom prst="rect">
            <a:avLst/>
          </a:prstGeom>
        </p:spPr>
      </p:pic>
      <p:pic>
        <p:nvPicPr>
          <p:cNvPr id="5" name="Picture 4" descr="head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600200"/>
            <a:ext cx="3048001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dg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43072" r="-43072"/>
          <a:stretch>
            <a:fillRect/>
          </a:stretch>
        </p:blipFill>
        <p:spPr>
          <a:xfrm>
            <a:off x="3657600" y="2286000"/>
            <a:ext cx="6633275" cy="3657600"/>
          </a:xfrm>
        </p:spPr>
      </p:pic>
      <p:pic>
        <p:nvPicPr>
          <p:cNvPr id="5" name="Picture 4" descr="DownloadedFil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0"/>
            <a:ext cx="36576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best_doctors_greatest_doctor_in_history_sticker-r58b79a526b9b4f36a2fbbf2914bef8db_v9wth_8byvr_51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40678" r="-40678"/>
          <a:stretch>
            <a:fillRect/>
          </a:stretch>
        </p:blipFill>
        <p:spPr>
          <a:xfrm>
            <a:off x="612648" y="1676400"/>
            <a:ext cx="8153400" cy="4191001"/>
          </a:xfr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CC_logo_2color-300x30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3178" r="-3072"/>
          <a:stretch>
            <a:fillRect/>
          </a:stretch>
        </p:blipFill>
        <p:spPr>
          <a:xfrm>
            <a:off x="0" y="1618129"/>
            <a:ext cx="3200400" cy="3012141"/>
          </a:xfrm>
        </p:spPr>
      </p:pic>
      <p:pic>
        <p:nvPicPr>
          <p:cNvPr id="5" name="Picture 4" descr="usc.jpg"/>
          <p:cNvPicPr>
            <a:picLocks noChangeAspect="1"/>
          </p:cNvPicPr>
          <p:nvPr/>
        </p:nvPicPr>
        <p:blipFill>
          <a:blip r:embed="rId3"/>
          <a:srcRect l="15361" t="9947" r="10393"/>
          <a:stretch>
            <a:fillRect/>
          </a:stretch>
        </p:blipFill>
        <p:spPr>
          <a:xfrm>
            <a:off x="3733800" y="2590800"/>
            <a:ext cx="2209800" cy="2759401"/>
          </a:xfrm>
          <a:prstGeom prst="rect">
            <a:avLst/>
          </a:prstGeom>
        </p:spPr>
      </p:pic>
      <p:pic>
        <p:nvPicPr>
          <p:cNvPr id="6" name="Picture 5" descr="482px-Mount_St._Mary's_College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309" y="1618129"/>
            <a:ext cx="3028691" cy="3154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japan_couple_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1014" r="-11014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6" name="Content Placeholder 5" descr="UCLA-Royce-Quad-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447" r="-10447"/>
          <a:stretch>
            <a:fillRect/>
          </a:stretch>
        </p:blipFill>
        <p:spPr/>
      </p:pic>
      <p:pic>
        <p:nvPicPr>
          <p:cNvPr id="7" name="Picture 6" descr="ucla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-261938"/>
            <a:ext cx="3657600" cy="1862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hy-study-history-2c3t0vv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7" r="-87"/>
          <a:stretch>
            <a:fillRect/>
          </a:stretch>
        </p:blipFill>
        <p:spPr/>
      </p:pic>
      <p:pic>
        <p:nvPicPr>
          <p:cNvPr id="5" name="Picture 4" descr="ucla_extension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" y="228600"/>
            <a:ext cx="333375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DesignSponge_OfficeOrg_MagsandPaper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42310" r="-42310"/>
          <a:stretch>
            <a:fillRect/>
          </a:stretch>
        </p:blipFill>
        <p:spPr>
          <a:xfrm>
            <a:off x="612648" y="1600200"/>
            <a:ext cx="8153400" cy="4267201"/>
          </a:xfr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h05129612.jpe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65262" r="-65262"/>
          <a:stretch>
            <a:fillRect/>
          </a:stretch>
        </p:blipFill>
        <p:spPr>
          <a:xfrm>
            <a:off x="151133" y="1600200"/>
            <a:ext cx="8614915" cy="4267201"/>
          </a:xfr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Napoleon-Hill-400x25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12445" r="6982"/>
          <a:stretch>
            <a:fillRect/>
          </a:stretch>
        </p:blipFill>
        <p:spPr>
          <a:xfrm>
            <a:off x="612647" y="1600200"/>
            <a:ext cx="4340353" cy="4038600"/>
          </a:xfrm>
        </p:spPr>
      </p:pic>
      <p:sp>
        <p:nvSpPr>
          <p:cNvPr id="6" name="TextBox 5"/>
          <p:cNvSpPr txBox="1"/>
          <p:nvPr/>
        </p:nvSpPr>
        <p:spPr>
          <a:xfrm>
            <a:off x="5181600" y="1828800"/>
            <a:ext cx="312724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Lucida Calligraphy"/>
                <a:cs typeface="Lucida Calligraphy"/>
              </a:rPr>
              <a:t>“</a:t>
            </a:r>
            <a:r>
              <a:rPr lang="en-US" sz="2800" i="1" dirty="0" smtClean="0">
                <a:latin typeface="Lucida Calligraphy"/>
                <a:cs typeface="Lucida Calligraphy"/>
              </a:rPr>
              <a:t>Opportunity… often it comes disguised in the form of misfortune or temporary defeat.</a:t>
            </a:r>
            <a:r>
              <a:rPr lang="en-US" sz="2800" dirty="0" smtClean="0">
                <a:latin typeface="Century Gothic"/>
                <a:cs typeface="Century Gothic"/>
              </a:rPr>
              <a:t>” –Napoleon Hill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781561706280_p0_v4_s260x42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9739" r="-79739"/>
          <a:stretch>
            <a:fillRect/>
          </a:stretch>
        </p:blipFill>
        <p:spPr>
          <a:xfrm>
            <a:off x="612648" y="1600200"/>
            <a:ext cx="81534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0" name="Picture 9" descr="DERRYN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4247" t="9614" r="32561" b="53852"/>
              <a:stretch>
                <a:fillRect/>
              </a:stretch>
            </p:blipFill>
          </mc:Choice>
          <mc:Fallback>
            <p:blipFill>
              <a:blip r:embed="rId3"/>
              <a:srcRect l="24247" t="9614" r="32561" b="53852"/>
              <a:stretch>
                <a:fillRect/>
              </a:stretch>
            </p:blipFill>
          </mc:Fallback>
        </mc:AlternateContent>
        <p:spPr>
          <a:xfrm>
            <a:off x="612648" y="1904999"/>
            <a:ext cx="3883152" cy="3429001"/>
          </a:xfrm>
          <a:prstGeom prst="rect">
            <a:avLst/>
          </a:prstGeom>
        </p:spPr>
      </p:pic>
      <p:pic>
        <p:nvPicPr>
          <p:cNvPr id="11" name="Picture 10" descr="DERRYN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4199" t="56636" r="28170" b="8754"/>
              <a:stretch>
                <a:fillRect/>
              </a:stretch>
            </p:blipFill>
          </mc:Choice>
          <mc:Fallback>
            <p:blipFill>
              <a:blip r:embed="rId3"/>
              <a:srcRect l="24199" t="56636" r="28170" b="8754"/>
              <a:stretch>
                <a:fillRect/>
              </a:stretch>
            </p:blipFill>
          </mc:Fallback>
        </mc:AlternateContent>
        <p:spPr>
          <a:xfrm>
            <a:off x="4724399" y="1905000"/>
            <a:ext cx="4080161" cy="3207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31-Untitled_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7987" r="-17987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 descr="561836_384351551608975_403606961_n.jpg"/>
          <p:cNvPicPr>
            <a:picLocks noChangeAspect="1"/>
          </p:cNvPicPr>
          <p:nvPr/>
        </p:nvPicPr>
        <p:blipFill>
          <a:blip r:embed="rId2"/>
          <a:srcRect l="-18008" r="22721"/>
          <a:stretch>
            <a:fillRect/>
          </a:stretch>
        </p:blipFill>
        <p:spPr>
          <a:xfrm>
            <a:off x="-170895" y="1790700"/>
            <a:ext cx="5276295" cy="4152900"/>
          </a:xfrm>
          <a:prstGeom prst="rect">
            <a:avLst/>
          </a:prstGeom>
        </p:spPr>
      </p:pic>
      <p:pic>
        <p:nvPicPr>
          <p:cNvPr id="9" name="Picture 8" descr="NAPO 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695" y="1790700"/>
            <a:ext cx="3753710" cy="262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head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449" y="1600200"/>
            <a:ext cx="4419599" cy="3352800"/>
          </a:xfrm>
          <a:prstGeom prst="rect">
            <a:avLst/>
          </a:prstGeom>
        </p:spPr>
      </p:pic>
      <p:pic>
        <p:nvPicPr>
          <p:cNvPr id="9" name="Content Placeholder 3" descr="136169256.jpg"/>
          <p:cNvPicPr>
            <a:picLocks noChangeAspect="1"/>
          </p:cNvPicPr>
          <p:nvPr/>
        </p:nvPicPr>
        <p:blipFill>
          <a:blip r:embed="rId3"/>
          <a:srcRect t="-9990" b="-9990"/>
          <a:stretch>
            <a:fillRect/>
          </a:stretch>
        </p:blipFill>
        <p:spPr>
          <a:xfrm>
            <a:off x="838200" y="2438400"/>
            <a:ext cx="4111752" cy="3352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non-traditional-job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0786" r="-7078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533400"/>
            <a:ext cx="8153400" cy="6858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>
                <a:latin typeface="Century Gothic"/>
                <a:cs typeface="Century Gothic"/>
              </a:rPr>
              <a:t>Boomer &amp; Senior Downsizing</a:t>
            </a:r>
            <a:br>
              <a:rPr lang="en-US" dirty="0" smtClean="0">
                <a:latin typeface="Century Gothic"/>
                <a:cs typeface="Century Gothic"/>
              </a:rPr>
            </a:b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/>
              <a:ea typeface="+mj-ea"/>
              <a:cs typeface="Century Gothic"/>
            </a:endParaRPr>
          </a:p>
        </p:txBody>
      </p:sp>
      <p:pic>
        <p:nvPicPr>
          <p:cNvPr id="8" name="Content Placeholder 9" descr="older-person-laughing-008.jpg"/>
          <p:cNvPicPr>
            <a:picLocks noChangeAspect="1"/>
          </p:cNvPicPr>
          <p:nvPr/>
        </p:nvPicPr>
        <p:blipFill>
          <a:blip r:embed="rId2"/>
          <a:srcRect l="-4407" r="-4407"/>
          <a:stretch>
            <a:fillRect/>
          </a:stretch>
        </p:blipFill>
        <p:spPr>
          <a:xfrm>
            <a:off x="612648" y="2185987"/>
            <a:ext cx="4721352" cy="3833813"/>
          </a:xfrm>
          <a:prstGeom prst="rect">
            <a:avLst/>
          </a:prstGeom>
        </p:spPr>
      </p:pic>
      <p:pic>
        <p:nvPicPr>
          <p:cNvPr id="9" name="Picture 8" descr="boomer-seni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263" y="2185988"/>
            <a:ext cx="2540000" cy="1689100"/>
          </a:xfrm>
          <a:prstGeom prst="rect">
            <a:avLst/>
          </a:prstGeom>
        </p:spPr>
      </p:pic>
      <p:pic>
        <p:nvPicPr>
          <p:cNvPr id="10" name="Picture 9" descr="downsiz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262" y="4191001"/>
            <a:ext cx="285578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7" name="Content Placeholder 6" descr="SocialMediaIconcollage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1426" r="-11426"/>
          <a:stretch>
            <a:fillRect/>
          </a:stretch>
        </p:blipFill>
        <p:spPr>
          <a:xfrm>
            <a:off x="914400" y="1752601"/>
            <a:ext cx="7462434" cy="3657599"/>
          </a:xfr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latin typeface="Century Gothic"/>
            </a:endParaRPr>
          </a:p>
        </p:txBody>
      </p:sp>
      <p:pic>
        <p:nvPicPr>
          <p:cNvPr id="6" name="Picture 5" descr="51eshVLlLyL._SY344_BO1,204,203,200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133599"/>
            <a:ext cx="2438400" cy="3657602"/>
          </a:xfrm>
          <a:prstGeom prst="rect">
            <a:avLst/>
          </a:prstGeom>
        </p:spPr>
      </p:pic>
      <p:pic>
        <p:nvPicPr>
          <p:cNvPr id="8" name="Picture 7" descr="9780312339777_p0_v1_s260x4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133598"/>
            <a:ext cx="2362200" cy="3657604"/>
          </a:xfrm>
          <a:prstGeom prst="rect">
            <a:avLst/>
          </a:prstGeom>
        </p:spPr>
      </p:pic>
      <p:pic>
        <p:nvPicPr>
          <p:cNvPr id="9" name="Picture 8" descr="365plus1boo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33599"/>
            <a:ext cx="2550487" cy="36576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oarder-tlcjpg-6ae32c7c5c90234c_larg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242" r="-10242"/>
          <a:stretch>
            <a:fillRect/>
          </a:stretch>
        </p:blipFill>
        <p:spPr/>
      </p:pic>
      <p:pic>
        <p:nvPicPr>
          <p:cNvPr id="4" name="Picture 3" descr="hoarders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28600"/>
            <a:ext cx="3014662" cy="905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</a:endParaRPr>
          </a:p>
        </p:txBody>
      </p:sp>
      <p:pic>
        <p:nvPicPr>
          <p:cNvPr id="4" name="Content Placeholder 3" descr="MH90044217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40678" r="-40678"/>
          <a:stretch>
            <a:fillRect/>
          </a:stretch>
        </p:blipFill>
        <p:spPr>
          <a:xfrm rot="21026435">
            <a:off x="1314248" y="1766826"/>
            <a:ext cx="5562600" cy="4191001"/>
          </a:xfr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  <p:pic>
        <p:nvPicPr>
          <p:cNvPr id="5" name="Picture 4" descr="LOGO 193 pixe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17337"/>
            <a:ext cx="2362199" cy="2133600"/>
          </a:xfrm>
          <a:prstGeom prst="rect">
            <a:avLst/>
          </a:prstGeom>
        </p:spPr>
      </p:pic>
      <p:pic>
        <p:nvPicPr>
          <p:cNvPr id="7" name="Picture 6" descr="head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930" y="1716026"/>
            <a:ext cx="3429000" cy="2601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</a:endParaRPr>
          </a:p>
        </p:txBody>
      </p:sp>
      <p:pic>
        <p:nvPicPr>
          <p:cNvPr id="4" name="Content Placeholder 3" descr="psychic_debri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91136" r="-91136"/>
          <a:stretch>
            <a:fillRect/>
          </a:stretch>
        </p:blipFill>
        <p:spPr>
          <a:xfrm>
            <a:off x="-1295400" y="1905000"/>
            <a:ext cx="6324600" cy="3962402"/>
          </a:xfrm>
        </p:spPr>
      </p:pic>
      <p:pic>
        <p:nvPicPr>
          <p:cNvPr id="5" name="Picture 4" descr="419830_10151270486291373_110567063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48" y="1904999"/>
            <a:ext cx="5486400" cy="4436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1" name="Picture 10" descr="Pierce_College_South_Gymnas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956117"/>
            <a:ext cx="7264400" cy="3541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37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20974" r="-20974"/>
          <a:stretch>
            <a:fillRect/>
          </a:stretch>
        </p:blipFill>
        <p:spPr>
          <a:xfrm>
            <a:off x="381000" y="2003304"/>
            <a:ext cx="2842269" cy="1730496"/>
          </a:xfrm>
        </p:spPr>
      </p:pic>
      <p:pic>
        <p:nvPicPr>
          <p:cNvPr id="5" name="Picture 4" descr="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14800"/>
            <a:ext cx="3259137" cy="1901164"/>
          </a:xfrm>
          <a:prstGeom prst="rect">
            <a:avLst/>
          </a:prstGeom>
        </p:spPr>
      </p:pic>
      <p:pic>
        <p:nvPicPr>
          <p:cNvPr id="6" name="Picture 5" descr="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728" y="1792843"/>
            <a:ext cx="3370402" cy="2014129"/>
          </a:xfrm>
          <a:prstGeom prst="rect">
            <a:avLst/>
          </a:prstGeom>
        </p:spPr>
      </p:pic>
      <p:pic>
        <p:nvPicPr>
          <p:cNvPr id="8" name="Picture 7" descr="public_speaking.jpg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3269" y="2743200"/>
            <a:ext cx="2343459" cy="2964936"/>
          </a:xfrm>
          <a:prstGeom prst="rect">
            <a:avLst/>
          </a:prstGeom>
        </p:spPr>
      </p:pic>
      <p:pic>
        <p:nvPicPr>
          <p:cNvPr id="9" name="Picture 8" descr="shutterstock_6023190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114800"/>
            <a:ext cx="2807838" cy="21175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Workshops and Talks…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De-clutter 101: Getting Started</a:t>
            </a:r>
            <a:r>
              <a:rPr lang="en-US" dirty="0" smtClean="0"/>
              <a:t> Is life among the rubble making it hard to work and play? Are you barely able to move around your space?  Start de-cluttering today and get organized with these breakthrough strategies! </a:t>
            </a:r>
          </a:p>
          <a:p>
            <a:r>
              <a:rPr lang="en-US" b="1" dirty="0" smtClean="0"/>
              <a:t>It’s About Time: 6 Strategies to Accomplish your Goals Everyday.</a:t>
            </a:r>
            <a:r>
              <a:rPr lang="en-US" dirty="0" smtClean="0"/>
              <a:t> Do any of these phrases sound familiar? I don’t have time. I’m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    running out of time. I’m always late. I spend way too much time 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    this, and not enough on that. Let’s face it. Many of us just don’t have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     a good relationship with “time.”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Help for Hoarding: It Takes a Village</a:t>
            </a:r>
            <a:r>
              <a:rPr lang="en-US" dirty="0" smtClean="0"/>
              <a:t>: The team-work approach to helping the most cluttered among us. Based on the work of Michael and Tamara </a:t>
            </a:r>
            <a:r>
              <a:rPr lang="en-US" dirty="0" err="1" smtClean="0"/>
              <a:t>Hartl</a:t>
            </a:r>
            <a:r>
              <a:rPr lang="en-US" dirty="0" smtClean="0"/>
              <a:t> Tomkins, this talk provides mental health professionals with the tools to create a “harm reduction” team to help clients de-clutter their physical environment.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right-light_1.jpg"/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612648" y="1617662"/>
            <a:ext cx="7924800" cy="4772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Organizer’s Song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2648" y="2138173"/>
            <a:ext cx="3578352" cy="3975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latin typeface="Century Gothic"/>
                <a:ea typeface="ＭＳ Ｐゴシック" charset="-128"/>
                <a:cs typeface="Century Gothic"/>
              </a:rPr>
              <a:t>I love your clutter oh let me get at it!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latin typeface="Century Gothic"/>
                <a:ea typeface="ＭＳ Ｐゴシック" charset="-128"/>
                <a:cs typeface="Century Gothic"/>
              </a:rPr>
              <a:t>Sorting and grouping, I’m nearly an addict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latin typeface="Century Gothic"/>
                <a:ea typeface="ＭＳ Ｐゴシック" charset="-128"/>
                <a:cs typeface="Century Gothic"/>
              </a:rPr>
              <a:t>Paper clips, </a:t>
            </a:r>
            <a:r>
              <a:rPr lang="en-US" sz="2000" dirty="0" err="1" smtClean="0">
                <a:latin typeface="Century Gothic"/>
                <a:ea typeface="ＭＳ Ｐゴシック" charset="-128"/>
                <a:cs typeface="Century Gothic"/>
              </a:rPr>
              <a:t>tsotchkies</a:t>
            </a:r>
            <a:r>
              <a:rPr lang="en-US" sz="2000" dirty="0" smtClean="0">
                <a:latin typeface="Century Gothic"/>
                <a:ea typeface="ＭＳ Ｐゴシック" charset="-128"/>
                <a:cs typeface="Century Gothic"/>
              </a:rPr>
              <a:t>, and binders with rings, 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latin typeface="Century Gothic"/>
                <a:ea typeface="ＭＳ Ｐゴシック" charset="-128"/>
                <a:cs typeface="Century Gothic"/>
              </a:rPr>
              <a:t>These are a few of my favorite things.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latin typeface="Century Gothic"/>
                <a:ea typeface="ＭＳ Ｐゴシック" charset="-128"/>
                <a:cs typeface="Century Gothic"/>
              </a:rPr>
              <a:t> 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err="1" smtClean="0">
                <a:latin typeface="Century Gothic"/>
                <a:ea typeface="ＭＳ Ｐゴシック" charset="-128"/>
                <a:cs typeface="Century Gothic"/>
              </a:rPr>
              <a:t>Bumm-dabada-bumm-dabada</a:t>
            </a:r>
            <a:endParaRPr lang="en-US" sz="2000" dirty="0" smtClean="0">
              <a:latin typeface="Century Gothic"/>
              <a:ea typeface="ＭＳ Ｐゴシック" charset="-128"/>
              <a:cs typeface="Century Gothic"/>
            </a:endParaRPr>
          </a:p>
          <a:p>
            <a:pPr algn="ctr">
              <a:lnSpc>
                <a:spcPct val="90000"/>
              </a:lnSpc>
              <a:buFont typeface="Wingdings 2" charset="2"/>
              <a:buNone/>
            </a:pPr>
            <a:endParaRPr lang="en-US" sz="2000" dirty="0" smtClean="0">
              <a:latin typeface="Century Gothic"/>
              <a:ea typeface="ＭＳ Ｐゴシック" charset="-128"/>
              <a:cs typeface="Century Gothic"/>
            </a:endParaRP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err="1" smtClean="0">
                <a:latin typeface="Century Gothic"/>
                <a:ea typeface="ＭＳ Ｐゴシック" charset="-128"/>
                <a:cs typeface="Century Gothic"/>
              </a:rPr>
              <a:t>Bumm-dabada-bumm-dabada</a:t>
            </a:r>
            <a:endParaRPr lang="en-US" sz="2000" dirty="0" smtClean="0"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2138173"/>
            <a:ext cx="4041648" cy="4252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rPr>
              <a:t>Miles of files and 8-tracks and cables. 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rPr>
              <a:t>‘Containerize this! Oh you’ll love it with labels! 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rPr>
              <a:t>Organized kitchens, and closets and beads, 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rPr>
              <a:t>Call us we’ll help with your de-clutter needs! 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endParaRPr lang="en-US" sz="2000" dirty="0" smtClean="0">
              <a:solidFill>
                <a:srgbClr val="000000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rPr>
              <a:t>Use a timer! Think of SMART Goals!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rPr>
              <a:t>Fold it this way and you’ll see… 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rPr>
              <a:t>Just Clear the Path now, don’t delay, this is how…</a:t>
            </a:r>
          </a:p>
          <a:p>
            <a:pPr algn="ctr">
              <a:lnSpc>
                <a:spcPct val="90000"/>
              </a:lnSpc>
              <a:buFont typeface="Wingdings 2" charset="2"/>
              <a:buNone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rPr>
              <a:t>And soon you be … relieved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of Mess… And Clutter </a:t>
            </a:r>
            <a:endParaRPr lang="en-US" dirty="0"/>
          </a:p>
        </p:txBody>
      </p:sp>
      <p:pic>
        <p:nvPicPr>
          <p:cNvPr id="4" name="Picture 10" descr="gdfg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0"/>
            <a:ext cx="5116513" cy="319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age002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28888" r="-28888"/>
          <a:stretch>
            <a:fillRect/>
          </a:stretch>
        </p:blipFill>
        <p:spPr>
          <a:xfrm>
            <a:off x="612648" y="1600200"/>
            <a:ext cx="8153400" cy="3810000"/>
          </a:xfr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g-dui-gave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626" r="-1062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a_homepage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40091" r="-40091"/>
          <a:stretch>
            <a:fillRect/>
          </a:stretch>
        </p:blipFill>
        <p:spPr>
          <a:xfrm>
            <a:off x="612648" y="1600200"/>
            <a:ext cx="7845552" cy="4267200"/>
          </a:xfr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5662826495_35ce784f1d_o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20974" r="-20974"/>
          <a:stretch>
            <a:fillRect/>
          </a:stretch>
        </p:blipFill>
        <p:spPr>
          <a:xfrm>
            <a:off x="1143000" y="2209799"/>
            <a:ext cx="6934200" cy="3664131"/>
          </a:xfrm>
        </p:spPr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Dissertation_image_cropped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659" b="-659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PhD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4722" b="-4722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0" y="6390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366FF"/>
                </a:solidFill>
              </a:rPr>
              <a:t>www.aClearPath.net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1534</TotalTime>
  <Words>383</Words>
  <Application>Microsoft Macintosh PowerPoint</Application>
  <PresentationFormat>On-screen Show (4:3)</PresentationFormat>
  <Paragraphs>62</Paragraphs>
  <Slides>33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Median</vt:lpstr>
      <vt:lpstr>A clear path: My JouRney into junk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Boomer &amp; Senior Downsizing </vt:lpstr>
      <vt:lpstr>Slide 25</vt:lpstr>
      <vt:lpstr>Slide 26</vt:lpstr>
      <vt:lpstr>Slide 27</vt:lpstr>
      <vt:lpstr>Slide 28</vt:lpstr>
      <vt:lpstr>Slide 29</vt:lpstr>
      <vt:lpstr>Slide 30</vt:lpstr>
      <vt:lpstr>Workshops and Talks…</vt:lpstr>
      <vt:lpstr>The Organizer’s Song</vt:lpstr>
      <vt:lpstr>The End of Mess… And Clutter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Clear Path My Journey Into Junk</dc:title>
  <dc:creator>Toni Dee</dc:creator>
  <cp:lastModifiedBy>Ronni Sanlo</cp:lastModifiedBy>
  <cp:revision>27</cp:revision>
  <dcterms:created xsi:type="dcterms:W3CDTF">2015-04-22T17:31:52Z</dcterms:created>
  <dcterms:modified xsi:type="dcterms:W3CDTF">2015-04-22T17:43:40Z</dcterms:modified>
</cp:coreProperties>
</file>