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media/image13.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306" r:id="rId2"/>
    <p:sldId id="262" r:id="rId3"/>
    <p:sldId id="307" r:id="rId4"/>
    <p:sldId id="325" r:id="rId5"/>
    <p:sldId id="326" r:id="rId6"/>
    <p:sldId id="308" r:id="rId7"/>
    <p:sldId id="309" r:id="rId8"/>
    <p:sldId id="263" r:id="rId9"/>
    <p:sldId id="310" r:id="rId10"/>
    <p:sldId id="260" r:id="rId11"/>
    <p:sldId id="312" r:id="rId12"/>
    <p:sldId id="293" r:id="rId13"/>
    <p:sldId id="317" r:id="rId14"/>
    <p:sldId id="314" r:id="rId15"/>
    <p:sldId id="267" r:id="rId16"/>
    <p:sldId id="316" r:id="rId17"/>
    <p:sldId id="270" r:id="rId18"/>
    <p:sldId id="319" r:id="rId19"/>
    <p:sldId id="327" r:id="rId20"/>
    <p:sldId id="318" r:id="rId21"/>
    <p:sldId id="29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500"/>
    <a:srgbClr val="F25F29"/>
    <a:srgbClr val="91BED4"/>
    <a:srgbClr val="F0F0F0"/>
    <a:srgbClr val="304269"/>
    <a:srgbClr val="D9E8F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4" autoAdjust="0"/>
    <p:restoredTop sz="87368" autoAdjust="0"/>
  </p:normalViewPr>
  <p:slideViewPr>
    <p:cSldViewPr>
      <p:cViewPr varScale="1">
        <p:scale>
          <a:sx n="92" d="100"/>
          <a:sy n="92" d="100"/>
        </p:scale>
        <p:origin x="-2016" y="-120"/>
      </p:cViewPr>
      <p:guideLst>
        <p:guide orient="horz" pos="3168"/>
        <p:guide pos="43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D7EC3-CD50-4DA5-B722-330229C0073D}" type="datetimeFigureOut">
              <a:rPr lang="en-US" smtClean="0"/>
              <a:t>12/18/15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2E5A-FBEB-4329-9E4A-5F20B492F513}" type="slidenum">
              <a:rPr lang="en-US" smtClean="0"/>
              <a:t>‹#›</a:t>
            </a:fld>
            <a:endParaRPr lang="en-US"/>
          </a:p>
        </p:txBody>
      </p:sp>
    </p:spTree>
    <p:extLst>
      <p:ext uri="{BB962C8B-B14F-4D97-AF65-F5344CB8AC3E}">
        <p14:creationId xmlns:p14="http://schemas.microsoft.com/office/powerpoint/2010/main" val="326843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011-04E0-4F3F-BFCE-633C944A425A}" type="datetimeFigureOut">
              <a:rPr lang="en-US" smtClean="0"/>
              <a:t>12/18/15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D2AD7-BD31-48B9-8C8A-7D4EAE7F6485}" type="slidenum">
              <a:rPr lang="en-US" smtClean="0"/>
              <a:t>‹#›</a:t>
            </a:fld>
            <a:endParaRPr lang="en-US"/>
          </a:p>
        </p:txBody>
      </p:sp>
    </p:spTree>
    <p:extLst>
      <p:ext uri="{BB962C8B-B14F-4D97-AF65-F5344CB8AC3E}">
        <p14:creationId xmlns:p14="http://schemas.microsoft.com/office/powerpoint/2010/main" val="121983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a photo album.</a:t>
            </a:r>
          </a:p>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18</a:t>
            </a:fld>
            <a:endParaRPr lang="en-US"/>
          </a:p>
        </p:txBody>
      </p:sp>
    </p:spTree>
    <p:extLst>
      <p:ext uri="{BB962C8B-B14F-4D97-AF65-F5344CB8AC3E}">
        <p14:creationId xmlns:p14="http://schemas.microsoft.com/office/powerpoint/2010/main" val="4148518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20</a:t>
            </a:fld>
            <a:endParaRPr lang="en-US"/>
          </a:p>
        </p:txBody>
      </p:sp>
    </p:spTree>
    <p:extLst>
      <p:ext uri="{BB962C8B-B14F-4D97-AF65-F5344CB8AC3E}">
        <p14:creationId xmlns:p14="http://schemas.microsoft.com/office/powerpoint/2010/main" val="26063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3</a:t>
            </a:fld>
            <a:endParaRPr lang="en-US"/>
          </a:p>
        </p:txBody>
      </p:sp>
    </p:spTree>
    <p:extLst>
      <p:ext uri="{BB962C8B-B14F-4D97-AF65-F5344CB8AC3E}">
        <p14:creationId xmlns:p14="http://schemas.microsoft.com/office/powerpoint/2010/main" val="337455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13</a:t>
            </a:fld>
            <a:endParaRPr lang="en-US"/>
          </a:p>
        </p:txBody>
      </p:sp>
    </p:spTree>
    <p:extLst>
      <p:ext uri="{BB962C8B-B14F-4D97-AF65-F5344CB8AC3E}">
        <p14:creationId xmlns:p14="http://schemas.microsoft.com/office/powerpoint/2010/main" val="376056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0"/>
            <a:ext cx="4937760" cy="983431"/>
          </a:xfrm>
          <a:solidFill>
            <a:schemeClr val="tx1">
              <a:lumMod val="95000"/>
              <a:lumOff val="5000"/>
              <a:alpha val="64000"/>
            </a:schemeClr>
          </a:solidFill>
          <a:ln w="38100" cmpd="dbl">
            <a:noFill/>
          </a:ln>
        </p:spPr>
        <p:txBody>
          <a:bodyPr tIns="137160" anchor="ctr" anchorCtr="0">
            <a:normAutofit/>
          </a:bodyPr>
          <a:lstStyle>
            <a:lvl1pPr algn="ctr">
              <a:buNone/>
              <a:defRPr sz="3200" b="1" baseline="0">
                <a:solidFill>
                  <a:schemeClr val="bg1"/>
                </a:solidFill>
              </a:defRPr>
            </a:lvl1pPr>
          </a:lstStyle>
          <a:p>
            <a:pPr lvl="0"/>
            <a:r>
              <a:rPr lang="en-US" dirty="0" smtClean="0"/>
              <a:t>Click to add Master title</a:t>
            </a:r>
            <a:endParaRPr lang="en-US" dirty="0"/>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Up Landscape with Captions">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Rectangle 7"/>
          <p:cNvSpPr>
            <a:spLocks noGrp="1"/>
          </p:cNvSpPr>
          <p:nvPr>
            <p:ph type="body" sz="quarter" idx="16" hasCustomPrompt="1"/>
          </p:nvPr>
        </p:nvSpPr>
        <p:spPr>
          <a:xfrm>
            <a:off x="457200" y="4114800"/>
            <a:ext cx="3962400"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sp>
        <p:nvSpPr>
          <p:cNvPr id="9" name="Rectangle 7"/>
          <p:cNvSpPr>
            <a:spLocks noGrp="1"/>
          </p:cNvSpPr>
          <p:nvPr>
            <p:ph type="body" sz="quarter" idx="17" hasCustomPrompt="1"/>
          </p:nvPr>
        </p:nvSpPr>
        <p:spPr>
          <a:xfrm>
            <a:off x="4800599" y="4114800"/>
            <a:ext cx="3990975"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grpSp>
        <p:nvGrpSpPr>
          <p:cNvPr id="10" name="Group 9"/>
          <p:cNvGrpSpPr/>
          <p:nvPr userDrawn="1"/>
        </p:nvGrpSpPr>
        <p:grpSpPr>
          <a:xfrm rot="5400000">
            <a:off x="4277032"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12/18/15</a:t>
            </a:fld>
            <a:endParaRPr lang="en-US" dirty="0"/>
          </a:p>
        </p:txBody>
      </p:sp>
      <p:sp>
        <p:nvSpPr>
          <p:cNvPr id="14"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5"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Up Snapsho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11" name="Rectangle 10"/>
          <p:cNvSpPr/>
          <p:nvPr userDrawn="1"/>
        </p:nvSpPr>
        <p:spPr>
          <a:xfrm rot="1223811">
            <a:off x="4598124" y="530555"/>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7"/>
          <p:cNvSpPr>
            <a:spLocks noGrp="1"/>
          </p:cNvSpPr>
          <p:nvPr>
            <p:ph type="pic" sz="quarter" idx="15"/>
          </p:nvPr>
        </p:nvSpPr>
        <p:spPr>
          <a:xfrm rot="1223811">
            <a:off x="4794084" y="657037"/>
            <a:ext cx="2035690" cy="1912315"/>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Drag picture to placeholder or click icon to add</a:t>
            </a:r>
            <a:endParaRPr lang="en-US" dirty="0"/>
          </a:p>
        </p:txBody>
      </p:sp>
      <p:sp>
        <p:nvSpPr>
          <p:cNvPr id="3" name="Date Placeholder 2"/>
          <p:cNvSpPr>
            <a:spLocks noGrp="1"/>
          </p:cNvSpPr>
          <p:nvPr>
            <p:ph type="dt" sz="half" idx="10"/>
          </p:nvPr>
        </p:nvSpPr>
        <p:spPr/>
        <p:txBody>
          <a:bodyPr/>
          <a:lstStyle/>
          <a:p>
            <a:fld id="{EFEED2B4-868F-4681-9E70-FF7ECCDC67D4}" type="datetimeFigureOut">
              <a:rPr lang="en-US" smtClean="0"/>
              <a:t>12/18/15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a:buNone/>
              <a:defRPr sz="2400" b="1" baseline="0">
                <a:solidFill>
                  <a:schemeClr val="tx1">
                    <a:lumMod val="75000"/>
                    <a:lumOff val="25000"/>
                  </a:schemeClr>
                </a:solidFill>
              </a:defRPr>
            </a:lvl1pPr>
          </a:lstStyle>
          <a:p>
            <a:pPr lvl="0"/>
            <a:r>
              <a:rPr lang="en-US" dirty="0" smtClean="0"/>
              <a:t>Click to add title</a:t>
            </a:r>
            <a:endParaRPr lang="en-US" dirty="0"/>
          </a:p>
        </p:txBody>
      </p:sp>
      <p:sp>
        <p:nvSpPr>
          <p:cNvPr id="6" name="Rectangle 5"/>
          <p:cNvSpPr/>
          <p:nvPr userDrawn="1"/>
        </p:nvSpPr>
        <p:spPr>
          <a:xfrm>
            <a:off x="533400" y="1172146"/>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780535" y="1439693"/>
            <a:ext cx="3346622" cy="3175000"/>
          </a:xfrm>
          <a:solidFill>
            <a:schemeClr val="tx1">
              <a:lumMod val="85000"/>
              <a:lumOff val="15000"/>
            </a:schemeClr>
          </a:solidFill>
        </p:spPr>
        <p:txBody>
          <a:bodyPr>
            <a:normAutofit/>
          </a:bodyPr>
          <a:lstStyle>
            <a:lvl1pPr algn="ctr">
              <a:buNone/>
              <a:defRPr sz="2200">
                <a:solidFill>
                  <a:schemeClr val="bg1"/>
                </a:solidFill>
              </a:defRPr>
            </a:lvl1pPr>
          </a:lstStyle>
          <a:p>
            <a:r>
              <a:rPr lang="en-US" smtClean="0"/>
              <a:t>Drag picture to placeholder or click icon to add</a:t>
            </a:r>
            <a:endParaRPr lang="en-US" dirty="0"/>
          </a:p>
        </p:txBody>
      </p:sp>
      <p:sp>
        <p:nvSpPr>
          <p:cNvPr id="10" name="Text Placeholder 9"/>
          <p:cNvSpPr>
            <a:spLocks noGrp="1"/>
          </p:cNvSpPr>
          <p:nvPr>
            <p:ph type="body" sz="quarter" idx="14" hasCustomPrompt="1"/>
          </p:nvPr>
        </p:nvSpPr>
        <p:spPr>
          <a:xfrm>
            <a:off x="781050" y="4754393"/>
            <a:ext cx="3333750" cy="317500"/>
          </a:xfrm>
        </p:spPr>
        <p:txBody>
          <a:bodyPr>
            <a:noAutofit/>
          </a:bodyPr>
          <a:lstStyle>
            <a:lvl1pPr algn="ctr">
              <a:buNone/>
              <a:defRPr sz="1600" baseline="0">
                <a:solidFill>
                  <a:schemeClr val="tx1">
                    <a:lumMod val="65000"/>
                    <a:lumOff val="35000"/>
                  </a:schemeClr>
                </a:solidFill>
              </a:defRPr>
            </a:lvl1pPr>
          </a:lstStyle>
          <a:p>
            <a:pPr lvl="0"/>
            <a:r>
              <a:rPr lang="en-US" dirty="0" smtClean="0"/>
              <a:t>Click to add short caption</a:t>
            </a:r>
            <a:endParaRPr lang="en-US" dirty="0"/>
          </a:p>
        </p:txBody>
      </p:sp>
      <p:sp>
        <p:nvSpPr>
          <p:cNvPr id="17" name="Rectangle 16"/>
          <p:cNvSpPr/>
          <p:nvPr userDrawn="1"/>
        </p:nvSpPr>
        <p:spPr>
          <a:xfrm>
            <a:off x="5985608" y="2877171"/>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7"/>
          <p:cNvSpPr>
            <a:spLocks noGrp="1"/>
          </p:cNvSpPr>
          <p:nvPr>
            <p:ph type="pic" sz="quarter" idx="17"/>
          </p:nvPr>
        </p:nvSpPr>
        <p:spPr>
          <a:xfrm>
            <a:off x="6137438" y="3013976"/>
            <a:ext cx="2341209" cy="2199318"/>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Drag picture to placeholder or click icon to add</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Slide 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a:buNone/>
              <a:defRPr sz="1400" baseline="0">
                <a:solidFill>
                  <a:schemeClr val="bg1"/>
                </a:solidFill>
              </a:defRPr>
            </a:lvl1pPr>
          </a:lstStyle>
          <a:p>
            <a:r>
              <a:rPr lang="en-US" smtClean="0"/>
              <a:t>Drag picture to placeholder or click icon to add</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Drag picture to placeholder or click icon to add</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Drag picture to placeholder or click icon to add</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24" name="Footer Placeholder 4"/>
          <p:cNvSpPr>
            <a:spLocks noGrp="1"/>
          </p:cNvSpPr>
          <p:nvPr>
            <p:ph type="ftr" sz="quarter" idx="11"/>
          </p:nvPr>
        </p:nvSpPr>
        <p:spPr>
          <a:xfrm>
            <a:off x="2971800" y="6553200"/>
            <a:ext cx="2895600" cy="304800"/>
          </a:xfrm>
        </p:spPr>
        <p:txBody>
          <a:bodyPr/>
          <a:lstStyle/>
          <a:p>
            <a:endParaRPr lang="en-US"/>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2" name="Group 11"/>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12/18/15</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Up 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p>
            <a:fld id="{EFEED2B4-868F-4681-9E70-FF7ECCDC67D4}" type="datetimeFigureOut">
              <a:rPr lang="en-US" smtClean="0"/>
              <a:t>12/18/15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noChangeAspect="1"/>
          </p:cNvSpPr>
          <p:nvPr>
            <p:ph type="pic" sz="quarter" idx="13"/>
          </p:nvPr>
        </p:nvSpPr>
        <p:spPr>
          <a:xfrm>
            <a:off x="4741631"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7" name="Rectangle 7"/>
          <p:cNvSpPr>
            <a:spLocks noGrp="1" noChangeAspect="1"/>
          </p:cNvSpPr>
          <p:nvPr>
            <p:ph type="pic" sz="quarter" idx="14"/>
          </p:nvPr>
        </p:nvSpPr>
        <p:spPr>
          <a:xfrm>
            <a:off x="558800"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15"/>
          </p:nvPr>
        </p:nvSpPr>
        <p:spPr>
          <a:xfrm>
            <a:off x="4741631" y="3558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9" name="Rectangle 11"/>
          <p:cNvSpPr>
            <a:spLocks noGrp="1"/>
          </p:cNvSpPr>
          <p:nvPr>
            <p:ph type="body" sz="quarter" idx="16" hasCustomPrompt="1"/>
          </p:nvPr>
        </p:nvSpPr>
        <p:spPr>
          <a:xfrm>
            <a:off x="558800" y="355823"/>
            <a:ext cx="3792769" cy="2844577"/>
          </a:xfrm>
        </p:spPr>
        <p:txBody>
          <a:bodyPr anchor="b" anchorCtr="0">
            <a:noAutofit/>
          </a:bodyPr>
          <a:lstStyle>
            <a:lvl1pPr marL="0" marR="0" indent="0" algn="ctr" rtl="0" latinLnBrk="0">
              <a:spcBef>
                <a:spcPct val="20000"/>
              </a:spcBef>
              <a:buFontTx/>
              <a:buNone/>
              <a:defRPr sz="1800" b="1"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Mixed">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EFEED2B4-868F-4681-9E70-FF7ECCDC67D4}" type="datetimeFigureOut">
              <a:rPr lang="en-US" smtClean="0"/>
              <a:t>12/18/15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rPr lang="en-US" smtClean="0"/>
              <a:t>‹#›</a:t>
            </a:fld>
            <a:endParaRPr lang="en-US"/>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a:buNone/>
              <a:defRPr sz="2400">
                <a:solidFill>
                  <a:schemeClr val="tx1">
                    <a:lumMod val="65000"/>
                    <a:lumOff val="35000"/>
                  </a:schemeClr>
                </a:solidFill>
              </a:defRPr>
            </a:lvl1pPr>
          </a:lstStyle>
          <a:p>
            <a:r>
              <a:rPr lang="en-US" smtClean="0"/>
              <a:t>Drag picture to placeholder or click icon to add</a:t>
            </a:r>
            <a:endParaRPr lang="en-US" dirty="0"/>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Drag picture to placeholder or click icon to add</a:t>
            </a:r>
            <a:endParaRPr lang="en-US" dirty="0"/>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Drag picture to placeholder or click icon to add</a:t>
            </a:r>
            <a:endParaRPr lang="en-US" dirty="0"/>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a:buNone/>
              <a:defRPr sz="1800" b="1" baseline="0">
                <a:solidFill>
                  <a:srgbClr val="FC7500"/>
                </a:solidFill>
              </a:defRPr>
            </a:lvl1pPr>
          </a:lstStyle>
          <a:p>
            <a:pPr lvl="0"/>
            <a:r>
              <a:rPr lang="en-US" dirty="0" smtClean="0"/>
              <a:t>CLICK TO ADD TITLE</a:t>
            </a:r>
            <a:endParaRPr lang="en-US" dirty="0"/>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a:buNone/>
              <a:defRPr sz="1800">
                <a:solidFill>
                  <a:schemeClr val="tx1">
                    <a:lumMod val="75000"/>
                    <a:lumOff val="25000"/>
                  </a:schemeClr>
                </a:solidFill>
              </a:defRPr>
            </a:lvl1pPr>
          </a:lstStyle>
          <a:p>
            <a:pPr lvl="0"/>
            <a:r>
              <a:rPr lang="en-US" dirty="0" smtClean="0"/>
              <a:t>Click to add subtext</a:t>
            </a:r>
            <a:endParaRPr lang="en-US" dirty="0"/>
          </a:p>
        </p:txBody>
      </p:sp>
      <p:sp>
        <p:nvSpPr>
          <p:cNvPr id="12" name="Rectangle 11"/>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olored Cap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12/18/15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5"/>
          </p:nvPr>
        </p:nvSpPr>
        <p:spPr>
          <a:xfrm>
            <a:off x="46527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latinLnBrk="0">
              <a:spcBef>
                <a:spcPct val="20000"/>
              </a:spcBef>
              <a:buFontTx/>
              <a:buNone/>
              <a:defRPr sz="1600" baseline="0">
                <a:solidFill>
                  <a:schemeClr val="bg1"/>
                </a:solidFill>
                <a:latin typeface="+mn-lt"/>
                <a:ea typeface="+mn-ea"/>
                <a:cs typeface="+mn-cs"/>
              </a:defRPr>
            </a:lvl1pPr>
            <a:extLst/>
          </a:lstStyle>
          <a:p>
            <a:pPr lvl="0"/>
            <a:r>
              <a:rPr lang="en-US" dirty="0" smtClean="0"/>
              <a:t>Click to add caption</a:t>
            </a:r>
            <a:endParaRPr lang="en-US" dirty="0"/>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a:buFontTx/>
              <a:buNone/>
              <a:defRPr sz="1600" baseline="0">
                <a:solidFill>
                  <a:schemeClr val="bg1"/>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ap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12/18/15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5"/>
          </p:nvPr>
        </p:nvSpPr>
        <p:spPr>
          <a:xfrm>
            <a:off x="46908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latinLnBrk="0">
              <a:spcBef>
                <a:spcPct val="20000"/>
              </a:spcBef>
              <a:buFontTx/>
              <a:buNone/>
              <a:defRPr sz="1600" baseline="0">
                <a:solidFill>
                  <a:schemeClr val="tx1">
                    <a:lumMod val="50000"/>
                    <a:lumOff val="50000"/>
                  </a:schemeClr>
                </a:solidFill>
                <a:latin typeface="+mn-lt"/>
                <a:ea typeface="+mn-ea"/>
                <a:cs typeface="+mn-cs"/>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Portrait with Title and Large Caption">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31"/>
          </p:nvPr>
        </p:nvSpPr>
        <p:spPr>
          <a:xfrm>
            <a:off x="46228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p:cNvSpPr>
          <p:nvPr>
            <p:ph type="pic" sz="quarter" idx="30"/>
          </p:nvPr>
        </p:nvSpPr>
        <p:spPr>
          <a:xfrm>
            <a:off x="242526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32"/>
          </p:nvPr>
        </p:nvSpPr>
        <p:spPr>
          <a:xfrm>
            <a:off x="6816366"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a:buFontTx/>
              <a:buNone/>
              <a:defRPr sz="2600" b="1" baseline="0">
                <a:solidFill>
                  <a:srgbClr val="FC7500"/>
                </a:solidFill>
              </a:defRPr>
            </a:lvl1pPr>
            <a:extLst/>
          </a:lstStyle>
          <a:p>
            <a:pPr lvl="0"/>
            <a:r>
              <a:rPr lang="en-US" dirty="0" smtClean="0"/>
              <a:t>Click to add title style</a:t>
            </a:r>
            <a:endParaRPr lang="en-US" dirty="0"/>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a:buNone/>
              <a:defRPr sz="2000">
                <a:solidFill>
                  <a:schemeClr val="tx1">
                    <a:lumMod val="75000"/>
                    <a:lumOff val="25000"/>
                  </a:schemeClr>
                </a:solidFill>
              </a:defRPr>
            </a:lvl1pPr>
          </a:lstStyle>
          <a:p>
            <a:pPr lvl="0"/>
            <a:r>
              <a:rPr lang="en-US" dirty="0" smtClean="0"/>
              <a:t>Click to add caption text</a:t>
            </a:r>
            <a:endParaRPr lang="en-US" dirty="0"/>
          </a:p>
        </p:txBody>
      </p:sp>
      <p:grpSp>
        <p:nvGrpSpPr>
          <p:cNvPr id="11" name="Group 10"/>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12/18/15</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Up Mix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6" name="Rectangle 7"/>
          <p:cNvSpPr>
            <a:spLocks noGrp="1"/>
          </p:cNvSpPr>
          <p:nvPr>
            <p:ph type="pic" sz="quarter" idx="14"/>
          </p:nvPr>
        </p:nvSpPr>
        <p:spPr>
          <a:xfrm>
            <a:off x="762000" y="257665"/>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noChangeAspect="1"/>
          </p:cNvSpPr>
          <p:nvPr>
            <p:ph type="pic" sz="quarter" idx="18"/>
          </p:nvPr>
        </p:nvSpPr>
        <p:spPr>
          <a:xfrm>
            <a:off x="5655438" y="257665"/>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2"/>
          </p:nvPr>
        </p:nvSpPr>
        <p:spPr>
          <a:xfrm>
            <a:off x="5655438" y="23622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noChangeAspect="1"/>
          </p:cNvSpPr>
          <p:nvPr>
            <p:ph type="pic" sz="quarter" idx="23"/>
          </p:nvPr>
        </p:nvSpPr>
        <p:spPr>
          <a:xfrm>
            <a:off x="5655438" y="44958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5" name="Rectangle 14"/>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6" name="Straight Connector 15"/>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bum Section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a:defRPr sz="4000" b="1" cap="all">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314665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Up: 3 Landscape with 2 Portrait">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17"/>
          </p:nvPr>
        </p:nvSpPr>
        <p:spPr>
          <a:xfrm>
            <a:off x="2881448" y="228600"/>
            <a:ext cx="5259410"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p:cNvSpPr>
          <p:nvPr>
            <p:ph type="pic" sz="quarter" idx="26"/>
          </p:nvPr>
        </p:nvSpPr>
        <p:spPr>
          <a:xfrm>
            <a:off x="609600"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noChangeAspect="1"/>
          </p:cNvSpPr>
          <p:nvPr>
            <p:ph type="pic" sz="quarter" idx="27"/>
          </p:nvPr>
        </p:nvSpPr>
        <p:spPr>
          <a:xfrm>
            <a:off x="5799895" y="4563306"/>
            <a:ext cx="2429706"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noChangeAspect="1"/>
          </p:cNvSpPr>
          <p:nvPr>
            <p:ph type="pic" sz="quarter" idx="28"/>
          </p:nvPr>
        </p:nvSpPr>
        <p:spPr>
          <a:xfrm>
            <a:off x="2895600" y="4563306"/>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14" name="Footer Placeholder 4"/>
          <p:cNvSpPr>
            <a:spLocks noGrp="1"/>
          </p:cNvSpPr>
          <p:nvPr>
            <p:ph type="ftr" sz="quarter" idx="11"/>
          </p:nvPr>
        </p:nvSpPr>
        <p:spPr>
          <a:xfrm>
            <a:off x="2971800" y="6553200"/>
            <a:ext cx="2895600" cy="304800"/>
          </a:xfrm>
        </p:spPr>
        <p:txBody>
          <a:bodyPr/>
          <a:lstStyle/>
          <a:p>
            <a:endParaRPr lang="en-US"/>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Up: 2 Landscape with 3 Portrai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FEED2B4-868F-4681-9E70-FF7ECCDC67D4}" type="datetimeFigureOut">
              <a:rPr lang="en-US" smtClean="0"/>
              <a:t>12/18/15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8FF4-1BD9-4AA8-B980-C7776087ABAF}" type="slidenum">
              <a:rPr lang="en-US" smtClean="0"/>
              <a:t>‹#›</a:t>
            </a:fld>
            <a:endParaRPr lang="en-US"/>
          </a:p>
        </p:txBody>
      </p:sp>
      <p:sp>
        <p:nvSpPr>
          <p:cNvPr id="10" name="Rectangle 7"/>
          <p:cNvSpPr>
            <a:spLocks noGrp="1"/>
          </p:cNvSpPr>
          <p:nvPr>
            <p:ph type="pic" sz="quarter" idx="26"/>
          </p:nvPr>
        </p:nvSpPr>
        <p:spPr>
          <a:xfrm>
            <a:off x="5291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1" name="Rectangle 7"/>
          <p:cNvSpPr>
            <a:spLocks noGrp="1"/>
          </p:cNvSpPr>
          <p:nvPr>
            <p:ph type="pic" sz="quarter" idx="29"/>
          </p:nvPr>
        </p:nvSpPr>
        <p:spPr>
          <a:xfrm>
            <a:off x="511374"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2" name="Rectangle 7"/>
          <p:cNvSpPr>
            <a:spLocks noGrp="1"/>
          </p:cNvSpPr>
          <p:nvPr>
            <p:ph type="pic" sz="quarter" idx="30"/>
          </p:nvPr>
        </p:nvSpPr>
        <p:spPr>
          <a:xfrm>
            <a:off x="4780700"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3" name="Rectangle 7"/>
          <p:cNvSpPr>
            <a:spLocks noGrp="1"/>
          </p:cNvSpPr>
          <p:nvPr>
            <p:ph type="pic" sz="quarter" idx="27"/>
          </p:nvPr>
        </p:nvSpPr>
        <p:spPr>
          <a:xfrm>
            <a:off x="33104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4" name="Rectangle 7"/>
          <p:cNvSpPr>
            <a:spLocks noGrp="1"/>
          </p:cNvSpPr>
          <p:nvPr>
            <p:ph type="pic" sz="quarter" idx="28"/>
          </p:nvPr>
        </p:nvSpPr>
        <p:spPr>
          <a:xfrm>
            <a:off x="60917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with Captions">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30" name="Footer Placeholder 7"/>
          <p:cNvSpPr>
            <a:spLocks noGrp="1"/>
          </p:cNvSpPr>
          <p:nvPr>
            <p:ph type="ftr" sz="quarter" idx="11"/>
          </p:nvPr>
        </p:nvSpPr>
        <p:spPr>
          <a:xfrm>
            <a:off x="3124200" y="6553200"/>
            <a:ext cx="2895600" cy="304800"/>
          </a:xfrm>
        </p:spPr>
        <p:txBody>
          <a:bodyPr/>
          <a:lstStyle/>
          <a:p>
            <a:endParaRPr lang="en-US"/>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with Colored Captions">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32" name="Picture Placeholder 11"/>
          <p:cNvSpPr>
            <a:spLocks noGrp="1"/>
          </p:cNvSpPr>
          <p:nvPr>
            <p:ph type="pic" sz="quarter" idx="16"/>
          </p:nvPr>
        </p:nvSpPr>
        <p:spPr>
          <a:xfrm>
            <a:off x="6855542"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33"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0"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1"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cture Placeholder 11"/>
          <p:cNvSpPr>
            <a:spLocks noGrp="1"/>
          </p:cNvSpPr>
          <p:nvPr>
            <p:ph type="pic" sz="quarter" idx="27"/>
          </p:nvPr>
        </p:nvSpPr>
        <p:spPr>
          <a:xfrm>
            <a:off x="24384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8" name="Picture Placeholder 11"/>
          <p:cNvSpPr>
            <a:spLocks noGrp="1"/>
          </p:cNvSpPr>
          <p:nvPr>
            <p:ph type="pic" sz="quarter" idx="28"/>
          </p:nvPr>
        </p:nvSpPr>
        <p:spPr>
          <a:xfrm>
            <a:off x="68580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9"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54" name="Footer Placeholder 7"/>
          <p:cNvSpPr>
            <a:spLocks noGrp="1"/>
          </p:cNvSpPr>
          <p:nvPr>
            <p:ph type="ftr" sz="quarter" idx="11"/>
          </p:nvPr>
        </p:nvSpPr>
        <p:spPr>
          <a:xfrm>
            <a:off x="3124200" y="6553200"/>
            <a:ext cx="2895600" cy="304800"/>
          </a:xfrm>
        </p:spPr>
        <p:txBody>
          <a:bodyPr/>
          <a:lstStyle/>
          <a:p>
            <a:endParaRPr lang="en-US"/>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amic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599"/>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grpSp>
        <p:nvGrpSpPr>
          <p:cNvPr id="9" name="Group 8"/>
          <p:cNvGrpSpPr/>
          <p:nvPr userDrawn="1"/>
        </p:nvGrpSpPr>
        <p:grpSpPr>
          <a:xfrm rot="5400000">
            <a:off x="4277032"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12/18/15</a:t>
            </a:fld>
            <a:endParaRPr lang="en-US" dirty="0"/>
          </a:p>
        </p:txBody>
      </p:sp>
      <p:sp>
        <p:nvSpPr>
          <p:cNvPr id="13"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4"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quare with Caption">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a:defRPr>
                <a:solidFill>
                  <a:schemeClr val="bg1"/>
                </a:solidFill>
              </a:defRPr>
            </a:lvl1pPr>
          </a:lstStyle>
          <a:p>
            <a:fld id="{EFEED2B4-868F-4681-9E70-FF7ECCDC67D4}" type="datetimeFigureOut">
              <a:rPr lang="en-US" smtClean="0"/>
              <a:pPr/>
              <a:t>12/18/15</a:t>
            </a:fld>
            <a:endParaRPr lang="en-US" dirty="0"/>
          </a:p>
        </p:txBody>
      </p:sp>
      <p:sp>
        <p:nvSpPr>
          <p:cNvPr id="4"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W¥ل云玗İαЂôÁûÂÚ丫:Pïçtúrê Plå¢éhõlðér 表¥鷗字㌍ 表_W 3"/>
          <p:cNvSpPr>
            <a:spLocks noGrp="1" noChangeAspect="1"/>
          </p:cNvSpPr>
          <p:nvPr userDrawn="1">
            <p:ph type="pic" sz="quarter" idx="13"/>
          </p:nvPr>
        </p:nvSpPr>
        <p:spPr>
          <a:xfrm>
            <a:off x="2974073"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rtrait with Caption">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i="0" smtClean="0"/>
              <a:t>Drag picture to placeholder or click icon to add</a:t>
            </a:r>
            <a:endParaRPr lang="en-US" i="0" dirty="0"/>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latinLnBrk="0">
              <a:spcBef>
                <a:spcPct val="20000"/>
              </a:spcBef>
              <a:buFontTx/>
              <a:buNone/>
              <a:defRPr sz="1800"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3" name="Group 12"/>
          <p:cNvGrpSpPr/>
          <p:nvPr userDrawn="1"/>
        </p:nvGrpSpPr>
        <p:grpSpPr>
          <a:xfrm rot="5400000">
            <a:off x="4277032"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12/18/15</a:t>
            </a:fld>
            <a:endParaRPr lang="en-US" dirty="0"/>
          </a:p>
        </p:txBody>
      </p:sp>
      <p:sp>
        <p:nvSpPr>
          <p:cNvPr id="17"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8"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0" y="0"/>
            <a:ext cx="8534400" cy="6096000"/>
          </a:xfrm>
        </p:spPr>
        <p:txBody>
          <a:bodyPr/>
          <a:lstStyle>
            <a:lvl1pPr algn="ctr">
              <a:buNone/>
              <a:defRPr>
                <a:solidFill>
                  <a:schemeClr val="tx1">
                    <a:lumMod val="85000"/>
                    <a:lumOff val="15000"/>
                  </a:schemeClr>
                </a:solidFill>
              </a:defRPr>
            </a:lvl1pPr>
          </a:lstStyle>
          <a:p>
            <a:r>
              <a:rPr lang="en-US" smtClean="0"/>
              <a:t>Drag picture to placeholder or click icon to add</a:t>
            </a:r>
            <a:endParaRPr lang="en-US" dirty="0"/>
          </a:p>
        </p:txBody>
      </p:sp>
      <p:sp>
        <p:nvSpPr>
          <p:cNvPr id="2" name="Title 1"/>
          <p:cNvSpPr>
            <a:spLocks noGrp="1"/>
          </p:cNvSpPr>
          <p:nvPr>
            <p:ph type="title"/>
          </p:nvPr>
        </p:nvSpPr>
        <p:spPr>
          <a:xfrm>
            <a:off x="152400" y="6172200"/>
            <a:ext cx="8229600" cy="571500"/>
          </a:xfrm>
        </p:spPr>
        <p:txBody>
          <a:bodyPr>
            <a:noAutofit/>
          </a:bodyPr>
          <a:lstStyle>
            <a:lvl1pPr algn="l">
              <a:defRPr sz="3600" b="1">
                <a:solidFill>
                  <a:schemeClr val="tx1">
                    <a:lumMod val="85000"/>
                    <a:lumOff val="15000"/>
                  </a:schemeClr>
                </a:solidFill>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Photo with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EED2B4-868F-4681-9E70-FF7ECCDC67D4}" type="datetimeFigureOut">
              <a:rPr lang="en-US" smtClean="0"/>
              <a:t>12/18/15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8FF4-1BD9-4AA8-B980-C7776087ABAF}" type="slidenum">
              <a:rPr lang="en-US" smtClean="0"/>
              <a:t>‹#›</a:t>
            </a:fld>
            <a:endParaRPr lang="en-US"/>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lumMod val="75000"/>
                    <a:lumOff val="25000"/>
                  </a:schemeClr>
                </a:solidFill>
                <a:latin typeface="+mn-lt"/>
                <a:ea typeface="+mn-ea"/>
                <a:cs typeface="+mn-cs"/>
              </a:defRPr>
            </a:lvl1pPr>
            <a:extLst/>
          </a:lstStyle>
          <a:p>
            <a:pPr marL="0" marR="0" indent="0" algn="ctr">
              <a:buFontTx/>
              <a:buNone/>
            </a:pPr>
            <a:r>
              <a:rPr lang="en-US" i="0" smtClean="0"/>
              <a:t>Drag picture to placeholder or click icon to add</a:t>
            </a:r>
            <a:endParaRPr lang="en-US" i="0" dirty="0"/>
          </a:p>
        </p:txBody>
      </p:sp>
      <p:sp>
        <p:nvSpPr>
          <p:cNvPr id="12"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bum Section with 3 Portrait">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0" cy="990600"/>
          </a:xfrm>
        </p:spPr>
        <p:txBody>
          <a:bodyPr vert="horz" bIns="0" anchor="b" anchorCtr="0">
            <a:normAutofit/>
          </a:bodyPr>
          <a:lstStyle>
            <a:lvl1pPr>
              <a:defRPr sz="4400" b="1" baseline="0">
                <a:solidFill>
                  <a:srgbClr val="FC7500"/>
                </a:solidFill>
              </a:defRPr>
            </a:lvl1pPr>
            <a:extLst/>
          </a:lstStyle>
          <a:p>
            <a:r>
              <a:rPr lang="en-US" dirty="0" smtClean="0"/>
              <a:t>Click to add section title</a:t>
            </a:r>
            <a:endParaRPr lang="en-US" dirty="0"/>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a:buFontTx/>
              <a:buNone/>
              <a:defRPr sz="1800">
                <a:solidFill>
                  <a:schemeClr val="tx1">
                    <a:lumMod val="75000"/>
                    <a:lumOff val="25000"/>
                  </a:schemeClr>
                </a:solidFill>
              </a:defRPr>
            </a:lvl1pPr>
            <a:extLst/>
          </a:lstStyle>
          <a:p>
            <a:pPr lvl="0"/>
            <a:r>
              <a:rPr lang="en-US" dirty="0" smtClean="0"/>
              <a:t>Click to add subtitle</a:t>
            </a:r>
            <a:endParaRPr lang="en-US" dirty="0"/>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1" name="Rectangle 6"/>
          <p:cNvSpPr>
            <a:spLocks noGrp="1"/>
          </p:cNvSpPr>
          <p:nvPr>
            <p:ph type="pic" sz="quarter" idx="15"/>
          </p:nvPr>
        </p:nvSpPr>
        <p:spPr>
          <a:xfrm>
            <a:off x="3179134"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19" name="Footer Placeholder 4"/>
          <p:cNvSpPr>
            <a:spLocks noGrp="1"/>
          </p:cNvSpPr>
          <p:nvPr>
            <p:ph type="ftr" sz="quarter" idx="17"/>
          </p:nvPr>
        </p:nvSpPr>
        <p:spPr>
          <a:xfrm>
            <a:off x="2971800" y="6553200"/>
            <a:ext cx="2895600" cy="304800"/>
          </a:xfrm>
        </p:spPr>
        <p:txBody>
          <a:bodyPr/>
          <a:lstStyle/>
          <a:p>
            <a:endParaRPr lang="en-US"/>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21" name="Rectangle 20"/>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22" name="Straight Connector 21"/>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with Transparent Caption">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11"/>
          <p:cNvSpPr/>
          <p:nvPr userDrawn="1"/>
        </p:nvSpPr>
        <p:spPr>
          <a:xfrm>
            <a:off x="1170166" y="5669280"/>
            <a:ext cx="6297434"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hasCustomPrompt="1"/>
          </p:nvPr>
        </p:nvSpPr>
        <p:spPr>
          <a:xfrm>
            <a:off x="1219199" y="5715000"/>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3000" b="1" kern="1200" dirty="0" smtClean="0">
                <a:solidFill>
                  <a:schemeClr val="tx1">
                    <a:lumMod val="85000"/>
                    <a:lumOff val="15000"/>
                  </a:schemeClr>
                </a:solidFill>
                <a:latin typeface="Arial" pitchFamily="34" charset="0"/>
                <a:ea typeface="+mn-ea"/>
                <a:cs typeface="Arial" pitchFamily="34" charset="0"/>
              </a:defRPr>
            </a:lvl1pPr>
          </a:lstStyle>
          <a:p>
            <a:pPr lvl="0"/>
            <a:r>
              <a:rPr lang="en-US" dirty="0" smtClean="0"/>
              <a:t>Click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1676400" y="4800600"/>
            <a:ext cx="5486400" cy="566738"/>
          </a:xfrm>
          <a:solidFill>
            <a:srgbClr val="FC7500"/>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a:buNone/>
              <a:defRPr sz="16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11" name="Footer Placeholder 4"/>
          <p:cNvSpPr>
            <a:spLocks noGrp="1"/>
          </p:cNvSpPr>
          <p:nvPr>
            <p:ph type="ftr" sz="quarter" idx="11"/>
          </p:nvPr>
        </p:nvSpPr>
        <p:spPr>
          <a:xfrm>
            <a:off x="2971800" y="6553200"/>
            <a:ext cx="2895600" cy="304800"/>
          </a:xfrm>
        </p:spPr>
        <p:txBody>
          <a:bodyPr/>
          <a:lstStyle/>
          <a:p>
            <a:endParaRPr lang="en-US"/>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sz="2800" i="0" smtClean="0">
                <a:solidFill>
                  <a:schemeClr val="tx1">
                    <a:lumMod val="50000"/>
                    <a:lumOff val="50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a:buNone/>
              <a:defRPr sz="2400" b="1" baseline="0">
                <a:solidFill>
                  <a:srgbClr val="FC7500"/>
                </a:solidFill>
              </a:defRPr>
            </a:lvl1pPr>
          </a:lstStyle>
          <a:p>
            <a:pPr lvl="0"/>
            <a:r>
              <a:rPr lang="en-US" dirty="0" smtClean="0"/>
              <a:t>Click to add title</a:t>
            </a:r>
            <a:endParaRPr lang="en-US" dirty="0"/>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a:buNone/>
              <a:defRPr sz="1800" baseline="0">
                <a:solidFill>
                  <a:schemeClr val="tx1">
                    <a:lumMod val="75000"/>
                    <a:lumOff val="25000"/>
                  </a:schemeClr>
                </a:solidFill>
              </a:defRPr>
            </a:lvl1pPr>
          </a:lstStyle>
          <a:p>
            <a:pPr lvl="0"/>
            <a:r>
              <a:rPr lang="en-US" dirty="0" smtClean="0"/>
              <a:t>Click to add text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ndscape">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Grp="1" noChangeAspect="1"/>
          </p:cNvSpPr>
          <p:nvPr>
            <p:ph type="pic" sz="quarter" idx="13"/>
          </p:nvPr>
        </p:nvSpPr>
        <p:spPr>
          <a:xfrm>
            <a:off x="551994" y="299695"/>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9" name="Footer Placeholder 4"/>
          <p:cNvSpPr>
            <a:spLocks noGrp="1"/>
          </p:cNvSpPr>
          <p:nvPr>
            <p:ph type="ftr" sz="quarter" idx="11"/>
          </p:nvPr>
        </p:nvSpPr>
        <p:spPr>
          <a:xfrm>
            <a:off x="3124200" y="6553200"/>
            <a:ext cx="2895600" cy="304800"/>
          </a:xfrm>
        </p:spPr>
        <p:txBody>
          <a:bodyPr/>
          <a:lstStyle/>
          <a:p>
            <a:endParaRPr lang="en-US"/>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ndscape with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EED2B4-868F-4681-9E70-FF7ECCDC67D4}" type="datetimeFigureOut">
              <a:rPr lang="en-US" smtClean="0"/>
              <a:pPr/>
              <a:t>12/18/15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7" y="381000"/>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Rectangle 8"/>
          <p:cNvSpPr>
            <a:spLocks noGrp="1" noChangeAspect="1"/>
          </p:cNvSpPr>
          <p:nvPr>
            <p:ph type="pic" sz="quarter" idx="14"/>
          </p:nvPr>
        </p:nvSpPr>
        <p:spPr>
          <a:xfrm>
            <a:off x="857250"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12/18/15</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EFEED2B4-868F-4681-9E70-FF7ECCDC67D4}" type="datetimeFigureOut">
              <a:rPr lang="en-US" smtClean="0"/>
              <a:t>12/18/15</a:t>
            </a:fld>
            <a:endParaRPr lang="en-US"/>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80F88FF4-1BD9-4AA8-B980-C7776087ABAF}" type="slidenum">
              <a:rPr lang="en-US" smtClean="0"/>
              <a:t>‹#›</a:t>
            </a:fld>
            <a:endParaRPr lang="en-US"/>
          </a:p>
        </p:txBody>
      </p:sp>
      <p:sp>
        <p:nvSpPr>
          <p:cNvPr id="7" name="Rectangle 6"/>
          <p:cNvSpPr/>
          <p:nvPr/>
        </p:nvSpPr>
        <p:spPr>
          <a:xfrm>
            <a:off x="8532519"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1" Type="http://schemas.openxmlformats.org/officeDocument/2006/relationships/image" Target="../media/image30.jpeg"/><Relationship Id="rId12" Type="http://schemas.openxmlformats.org/officeDocument/2006/relationships/image" Target="../media/image31.jpg"/><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g"/><Relationship Id="rId8" Type="http://schemas.openxmlformats.org/officeDocument/2006/relationships/image" Target="../media/image27.jpg"/><Relationship Id="rId9" Type="http://schemas.openxmlformats.org/officeDocument/2006/relationships/image" Target="../media/image28.jpeg"/><Relationship Id="rId10"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3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g"/><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JPG"/><Relationship Id="rId6" Type="http://schemas.openxmlformats.org/officeDocument/2006/relationships/image" Target="../media/image42.JPG"/><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pn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g"/><Relationship Id="rId8" Type="http://schemas.openxmlformats.org/officeDocument/2006/relationships/image" Target="../media/image49.JPG"/><Relationship Id="rId9" Type="http://schemas.openxmlformats.org/officeDocument/2006/relationships/image" Target="../media/image50.JPG"/><Relationship Id="rId1" Type="http://schemas.openxmlformats.org/officeDocument/2006/relationships/slideLayout" Target="../slideLayouts/slideLayout19.xml"/><Relationship Id="rId2"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g"/><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3.jp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JPG"/><Relationship Id="rId1" Type="http://schemas.openxmlformats.org/officeDocument/2006/relationships/themeOverride" Target="../theme/themeOverride1.xml"/><Relationship Id="rId2"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a:bodyPr>
          <a:lstStyle/>
          <a:p>
            <a:r>
              <a:rPr lang="en-US" dirty="0" smtClean="0">
                <a:solidFill>
                  <a:srgbClr val="FC7500"/>
                </a:solidFill>
              </a:rPr>
              <a:t>A Journey of Interesting Stuff</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457200" y="5791200"/>
            <a:ext cx="8153400" cy="914400"/>
          </a:xfrm>
          <a:noFill/>
        </p:spPr>
        <p:txBody>
          <a:bodyPr>
            <a:normAutofit fontScale="92500" lnSpcReduction="10000"/>
          </a:bodyPr>
          <a:lstStyle/>
          <a:p>
            <a:pPr>
              <a:lnSpc>
                <a:spcPct val="70000"/>
              </a:lnSpc>
            </a:pPr>
            <a:r>
              <a:rPr lang="en-US" dirty="0" smtClean="0">
                <a:solidFill>
                  <a:schemeClr val="tx1">
                    <a:lumMod val="75000"/>
                    <a:lumOff val="25000"/>
                  </a:schemeClr>
                </a:solidFill>
              </a:rPr>
              <a:t>After </a:t>
            </a:r>
            <a:r>
              <a:rPr lang="en-US" dirty="0" smtClean="0">
                <a:solidFill>
                  <a:schemeClr val="tx1">
                    <a:lumMod val="75000"/>
                    <a:lumOff val="25000"/>
                  </a:schemeClr>
                </a:solidFill>
              </a:rPr>
              <a:t>10 </a:t>
            </a:r>
            <a:r>
              <a:rPr lang="en-US" dirty="0" smtClean="0">
                <a:solidFill>
                  <a:schemeClr val="tx1">
                    <a:lumMod val="75000"/>
                    <a:lumOff val="25000"/>
                  </a:schemeClr>
                </a:solidFill>
              </a:rPr>
              <a:t>years and a six </a:t>
            </a:r>
            <a:r>
              <a:rPr lang="en-US" dirty="0" smtClean="0"/>
              <a:t>figure salary I got </a:t>
            </a:r>
            <a:r>
              <a:rPr lang="en-US" dirty="0" smtClean="0"/>
              <a:t>bored working </a:t>
            </a:r>
            <a:r>
              <a:rPr lang="en-US" dirty="0" smtClean="0"/>
              <a:t>for others</a:t>
            </a:r>
            <a:r>
              <a:rPr lang="en-US" dirty="0" smtClean="0"/>
              <a:t> &amp; started </a:t>
            </a:r>
            <a:r>
              <a:rPr lang="en-US" dirty="0" smtClean="0"/>
              <a:t>Exousia LLC </a:t>
            </a:r>
            <a:r>
              <a:rPr lang="en-US" dirty="0" smtClean="0"/>
              <a:t>in 2008 – </a:t>
            </a:r>
            <a:r>
              <a:rPr lang="en-US" dirty="0" smtClean="0"/>
              <a:t>at that time it was an HR Consulting </a:t>
            </a:r>
            <a:r>
              <a:rPr lang="en-US" dirty="0" smtClean="0"/>
              <a:t>Firm.  </a:t>
            </a:r>
            <a:r>
              <a:rPr lang="en-US" dirty="0" smtClean="0"/>
              <a:t>It was really hard</a:t>
            </a:r>
            <a:r>
              <a:rPr lang="en-US" dirty="0" smtClean="0"/>
              <a:t> but we provided HR </a:t>
            </a:r>
            <a:r>
              <a:rPr lang="en-US" dirty="0" smtClean="0"/>
              <a:t>Services for some BIG </a:t>
            </a:r>
            <a:r>
              <a:rPr lang="en-US" dirty="0" smtClean="0"/>
              <a:t>Companies &amp; made great money! </a:t>
            </a:r>
            <a:endParaRPr lang="en-US" sz="3700" dirty="0">
              <a:solidFill>
                <a:schemeClr val="tx1">
                  <a:lumMod val="75000"/>
                  <a:lumOff val="25000"/>
                </a:schemeClr>
              </a:solidFill>
            </a:endParaRPr>
          </a:p>
        </p:txBody>
      </p:sp>
      <p:sp>
        <p:nvSpPr>
          <p:cNvPr id="5" name="Text Placeholder 4"/>
          <p:cNvSpPr>
            <a:spLocks noGrp="1"/>
          </p:cNvSpPr>
          <p:nvPr>
            <p:ph type="body" sz="quarter" idx="14"/>
          </p:nvPr>
        </p:nvSpPr>
        <p:spPr/>
        <p:txBody>
          <a:bodyPr/>
          <a:lstStyle/>
          <a:p>
            <a:r>
              <a:rPr lang="en-US" dirty="0" smtClean="0"/>
              <a:t>Mechanical Flower</a:t>
            </a:r>
            <a:endParaRPr lang="en-US" dirty="0"/>
          </a:p>
        </p:txBody>
      </p:sp>
      <p:sp>
        <p:nvSpPr>
          <p:cNvPr id="15" name="TextBox 14"/>
          <p:cNvSpPr txBox="1"/>
          <p:nvPr/>
        </p:nvSpPr>
        <p:spPr>
          <a:xfrm>
            <a:off x="0" y="528935"/>
            <a:ext cx="4343400" cy="461665"/>
          </a:xfrm>
          <a:prstGeom prst="rect">
            <a:avLst/>
          </a:prstGeom>
          <a:solidFill>
            <a:schemeClr val="tx1">
              <a:lumMod val="95000"/>
              <a:lumOff val="5000"/>
              <a:alpha val="55000"/>
            </a:schemeClr>
          </a:solidFill>
        </p:spPr>
        <p:txBody>
          <a:bodyPr wrap="square" rtlCol="0">
            <a:normAutofit/>
          </a:bodyPr>
          <a:lstStyle/>
          <a:p>
            <a:r>
              <a:rPr lang="en-US" sz="2400" dirty="0" smtClean="0">
                <a:solidFill>
                  <a:schemeClr val="bg1"/>
                </a:solidFill>
              </a:rPr>
              <a:t>      Snapshots</a:t>
            </a:r>
            <a:endParaRPr lang="en-US" sz="2400" b="1" dirty="0">
              <a:solidFill>
                <a:schemeClr val="bg1"/>
              </a:solidFill>
            </a:endParaRPr>
          </a:p>
        </p:txBody>
      </p:sp>
      <p:pic>
        <p:nvPicPr>
          <p:cNvPr id="4" name="Picture Placeholder 3"/>
          <p:cNvPicPr>
            <a:picLocks noGrp="1" noChangeAspect="1"/>
          </p:cNvPicPr>
          <p:nvPr>
            <p:ph type="pic" sz="quarter" idx="17"/>
          </p:nvPr>
        </p:nvPicPr>
        <p:blipFill>
          <a:blip r:embed="rId2">
            <a:extLst>
              <a:ext uri="{28A0092B-C50C-407E-A947-70E740481C1C}">
                <a14:useLocalDpi xmlns:a14="http://schemas.microsoft.com/office/drawing/2010/main"/>
              </a:ext>
            </a:extLst>
          </a:blip>
          <a:srcRect/>
          <a:stretch>
            <a:fillRect/>
          </a:stretch>
        </p:blipFill>
        <p:spPr/>
      </p:pic>
      <p:pic>
        <p:nvPicPr>
          <p:cNvPr id="12" name="Picture 11" descr="IMG_03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24000"/>
            <a:ext cx="4343400" cy="4267200"/>
          </a:xfrm>
          <a:prstGeom prst="rect">
            <a:avLst/>
          </a:prstGeom>
        </p:spPr>
      </p:pic>
      <p:pic>
        <p:nvPicPr>
          <p:cNvPr id="14" name="Picture 13" descr="IMG_139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956" y="2743200"/>
            <a:ext cx="3124200" cy="3048000"/>
          </a:xfrm>
          <a:prstGeom prst="rect">
            <a:avLst/>
          </a:prstGeom>
        </p:spPr>
      </p:pic>
      <p:pic>
        <p:nvPicPr>
          <p:cNvPr id="22" name="Picture 21" descr="Exousia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000" y="25272"/>
            <a:ext cx="5080000" cy="1714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7041871" cy="769441"/>
          </a:xfrm>
          <a:prstGeom prst="rect">
            <a:avLst/>
          </a:prstGeom>
          <a:noFill/>
        </p:spPr>
        <p:txBody>
          <a:bodyPr wrap="square" rtlCol="0">
            <a:spAutoFit/>
          </a:bodyPr>
          <a:lstStyle/>
          <a:p>
            <a:r>
              <a:rPr lang="en-US" sz="4400" dirty="0" smtClean="0"/>
              <a:t>       </a:t>
            </a:r>
            <a:r>
              <a:rPr lang="en-US" sz="4400" dirty="0" smtClean="0">
                <a:solidFill>
                  <a:schemeClr val="accent4">
                    <a:lumMod val="50000"/>
                  </a:schemeClr>
                </a:solidFill>
              </a:rPr>
              <a:t> STORY TIME!!!!!!!!!!!!!</a:t>
            </a:r>
            <a:endParaRPr lang="en-US" sz="4400" dirty="0">
              <a:solidFill>
                <a:schemeClr val="accent4">
                  <a:lumMod val="50000"/>
                </a:schemeClr>
              </a:solidFill>
            </a:endParaRPr>
          </a:p>
        </p:txBody>
      </p:sp>
      <p:sp>
        <p:nvSpPr>
          <p:cNvPr id="3" name="TextBox 2"/>
          <p:cNvSpPr txBox="1"/>
          <p:nvPr/>
        </p:nvSpPr>
        <p:spPr>
          <a:xfrm>
            <a:off x="685800" y="2305558"/>
            <a:ext cx="7696200" cy="4247317"/>
          </a:xfrm>
          <a:prstGeom prst="rect">
            <a:avLst/>
          </a:prstGeom>
          <a:noFill/>
        </p:spPr>
        <p:txBody>
          <a:bodyPr wrap="square" rtlCol="0">
            <a:spAutoFit/>
          </a:bodyPr>
          <a:lstStyle/>
          <a:p>
            <a:r>
              <a:rPr lang="en-US" dirty="0" smtClean="0">
                <a:solidFill>
                  <a:srgbClr val="403152"/>
                </a:solidFill>
              </a:rPr>
              <a:t>STORY 1</a:t>
            </a:r>
            <a:r>
              <a:rPr lang="en-US" b="1" dirty="0" smtClean="0">
                <a:solidFill>
                  <a:srgbClr val="403152"/>
                </a:solidFill>
              </a:rPr>
              <a:t>:  Children’s Hospital of Philadelphia – Foreigner Fallout!</a:t>
            </a:r>
          </a:p>
          <a:p>
            <a:r>
              <a:rPr lang="en-US" dirty="0" smtClean="0">
                <a:solidFill>
                  <a:srgbClr val="403152"/>
                </a:solidFill>
              </a:rPr>
              <a:t>So I am an HR Manager over 1500 employees at the top Children’s Hospital in</a:t>
            </a:r>
          </a:p>
          <a:p>
            <a:r>
              <a:rPr lang="en-US" dirty="0" smtClean="0">
                <a:solidFill>
                  <a:srgbClr val="403152"/>
                </a:solidFill>
              </a:rPr>
              <a:t>The World.  Picture this….a world class Research Institute filled w/International</a:t>
            </a:r>
          </a:p>
          <a:p>
            <a:r>
              <a:rPr lang="en-US" dirty="0" smtClean="0">
                <a:solidFill>
                  <a:srgbClr val="403152"/>
                </a:solidFill>
              </a:rPr>
              <a:t>Researchers from China, Japan, Philippines, India, Russia, Switzerland, Africa,</a:t>
            </a:r>
          </a:p>
          <a:p>
            <a:r>
              <a:rPr lang="en-US" dirty="0" smtClean="0">
                <a:solidFill>
                  <a:srgbClr val="403152"/>
                </a:solidFill>
              </a:rPr>
              <a:t>And everywhere else you can think of.  Great strides being made in experiments</a:t>
            </a:r>
          </a:p>
          <a:p>
            <a:r>
              <a:rPr lang="en-US" dirty="0" smtClean="0">
                <a:solidFill>
                  <a:srgbClr val="403152"/>
                </a:solidFill>
              </a:rPr>
              <a:t>And discovery however, LOTS of cultural miscommunication….</a:t>
            </a:r>
          </a:p>
          <a:p>
            <a:endParaRPr lang="en-US" dirty="0">
              <a:solidFill>
                <a:srgbClr val="403152"/>
              </a:solidFill>
            </a:endParaRPr>
          </a:p>
          <a:p>
            <a:r>
              <a:rPr lang="en-US" dirty="0" smtClean="0">
                <a:solidFill>
                  <a:srgbClr val="403152"/>
                </a:solidFill>
              </a:rPr>
              <a:t>STORIES 2-5: </a:t>
            </a:r>
            <a:r>
              <a:rPr lang="en-US" b="1" dirty="0" smtClean="0">
                <a:solidFill>
                  <a:srgbClr val="403152"/>
                </a:solidFill>
              </a:rPr>
              <a:t>St. Mary’s Hospital – (1) Jersey City Brawl! – (2) 88 y/o Employee – (3) Fight to the Death!!</a:t>
            </a:r>
          </a:p>
          <a:p>
            <a:r>
              <a:rPr lang="en-US" dirty="0" smtClean="0">
                <a:solidFill>
                  <a:srgbClr val="403152"/>
                </a:solidFill>
              </a:rPr>
              <a:t>Seems like all the good stories happen with my Hospital Clients!! In this scenario</a:t>
            </a:r>
          </a:p>
          <a:p>
            <a:r>
              <a:rPr lang="en-US" dirty="0" smtClean="0">
                <a:solidFill>
                  <a:srgbClr val="403152"/>
                </a:solidFill>
              </a:rPr>
              <a:t>We are a 10-minute drive from NYC which means outspoken, aggressive hard</a:t>
            </a:r>
          </a:p>
          <a:p>
            <a:r>
              <a:rPr lang="en-US" dirty="0" smtClean="0">
                <a:solidFill>
                  <a:srgbClr val="403152"/>
                </a:solidFill>
              </a:rPr>
              <a:t>Core emotional workers.  I am overseeing an M&amp;A (Merger &amp; Acquisition) when</a:t>
            </a:r>
          </a:p>
          <a:p>
            <a:r>
              <a:rPr lang="en-US" dirty="0" smtClean="0">
                <a:solidFill>
                  <a:srgbClr val="403152"/>
                </a:solidFill>
              </a:rPr>
              <a:t>One Company comes in buys the other Company and fires all of the bought </a:t>
            </a:r>
          </a:p>
          <a:p>
            <a:r>
              <a:rPr lang="en-US" dirty="0" smtClean="0">
                <a:solidFill>
                  <a:srgbClr val="403152"/>
                </a:solidFill>
              </a:rPr>
              <a:t>Companies workers.  I am brought in to communicate the purchase, lay off</a:t>
            </a:r>
          </a:p>
          <a:p>
            <a:r>
              <a:rPr lang="en-US" dirty="0" smtClean="0">
                <a:solidFill>
                  <a:srgbClr val="403152"/>
                </a:solidFill>
              </a:rPr>
              <a:t>981 people, re-assign 300 nurses, and 400 union workers.  </a:t>
            </a:r>
            <a:endParaRPr lang="en-US" dirty="0">
              <a:solidFill>
                <a:srgbClr val="403152"/>
              </a:solidFill>
            </a:endParaRPr>
          </a:p>
        </p:txBody>
      </p:sp>
    </p:spTree>
    <p:extLst>
      <p:ext uri="{BB962C8B-B14F-4D97-AF65-F5344CB8AC3E}">
        <p14:creationId xmlns:p14="http://schemas.microsoft.com/office/powerpoint/2010/main" val="79517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2"/>
          </p:nvPr>
        </p:nvSpPr>
        <p:spPr>
          <a:xfrm>
            <a:off x="4724400" y="5244010"/>
            <a:ext cx="1905000" cy="914400"/>
          </a:xfrm>
        </p:spPr>
        <p:txBody>
          <a:bodyPr/>
          <a:lstStyle/>
          <a:p>
            <a:pPr algn="ctr"/>
            <a:r>
              <a:rPr lang="en-US" b="1" dirty="0" smtClean="0">
                <a:solidFill>
                  <a:schemeClr val="bg1">
                    <a:lumMod val="65000"/>
                  </a:schemeClr>
                </a:solidFill>
              </a:rPr>
              <a:t>AYANA MONAE</a:t>
            </a:r>
          </a:p>
          <a:p>
            <a:pPr algn="ctr"/>
            <a:endParaRPr lang="en-US" b="1" dirty="0">
              <a:solidFill>
                <a:schemeClr val="bg1">
                  <a:lumMod val="65000"/>
                </a:schemeClr>
              </a:solidFill>
            </a:endParaRPr>
          </a:p>
        </p:txBody>
      </p:sp>
      <p:sp>
        <p:nvSpPr>
          <p:cNvPr id="5" name="Text Placeholder 4"/>
          <p:cNvSpPr>
            <a:spLocks noGrp="1"/>
          </p:cNvSpPr>
          <p:nvPr>
            <p:ph type="body" sz="quarter" idx="20"/>
          </p:nvPr>
        </p:nvSpPr>
        <p:spPr>
          <a:xfrm>
            <a:off x="4724400" y="990600"/>
            <a:ext cx="1905000" cy="914400"/>
          </a:xfrm>
        </p:spPr>
        <p:txBody>
          <a:bodyPr/>
          <a:lstStyle/>
          <a:p>
            <a:pPr algn="ctr"/>
            <a:r>
              <a:rPr lang="en-US" b="1" dirty="0" smtClean="0">
                <a:solidFill>
                  <a:schemeClr val="bg1">
                    <a:lumMod val="65000"/>
                  </a:schemeClr>
                </a:solidFill>
              </a:rPr>
              <a:t>   ROB &amp; TRACEY</a:t>
            </a:r>
            <a:endParaRPr lang="en-US" b="1" dirty="0">
              <a:solidFill>
                <a:schemeClr val="bg1">
                  <a:lumMod val="65000"/>
                </a:schemeClr>
              </a:solidFill>
            </a:endParaRPr>
          </a:p>
        </p:txBody>
      </p:sp>
      <p:pic>
        <p:nvPicPr>
          <p:cNvPr id="20" name="Picture Placeholder 19"/>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432050" y="291010"/>
            <a:ext cx="2070100" cy="1994990"/>
          </a:xfrm>
        </p:spPr>
      </p:pic>
      <p:sp>
        <p:nvSpPr>
          <p:cNvPr id="9" name="Text Placeholder 8"/>
          <p:cNvSpPr>
            <a:spLocks noGrp="1"/>
          </p:cNvSpPr>
          <p:nvPr>
            <p:ph type="body" sz="quarter" idx="18"/>
          </p:nvPr>
        </p:nvSpPr>
        <p:spPr>
          <a:xfrm>
            <a:off x="304800" y="989272"/>
            <a:ext cx="1905000" cy="914400"/>
          </a:xfrm>
        </p:spPr>
        <p:txBody>
          <a:bodyPr/>
          <a:lstStyle/>
          <a:p>
            <a:pPr algn="ctr"/>
            <a:r>
              <a:rPr lang="en-US" b="1" dirty="0" smtClean="0">
                <a:solidFill>
                  <a:schemeClr val="bg1">
                    <a:lumMod val="65000"/>
                  </a:schemeClr>
                </a:solidFill>
              </a:rPr>
              <a:t>TRACEY MARIE</a:t>
            </a:r>
            <a:endParaRPr lang="en-US" b="1" dirty="0">
              <a:solidFill>
                <a:schemeClr val="bg1">
                  <a:lumMod val="65000"/>
                </a:schemeClr>
              </a:solidFill>
            </a:endParaRPr>
          </a:p>
        </p:txBody>
      </p:sp>
      <p:pic>
        <p:nvPicPr>
          <p:cNvPr id="23" name="Picture Placeholder 22"/>
          <p:cNvPicPr>
            <a:picLocks noGrp="1" noChangeAspect="1"/>
          </p:cNvPicPr>
          <p:nvPr>
            <p:ph type="pic" sz="quarter" idx="22"/>
          </p:nvPr>
        </p:nvPicPr>
        <p:blipFill>
          <a:blip r:embed="rId4" cstate="email">
            <a:extLst>
              <a:ext uri="{28A0092B-C50C-407E-A947-70E740481C1C}">
                <a14:useLocalDpi xmlns:a14="http://schemas.microsoft.com/office/drawing/2010/main"/>
              </a:ext>
            </a:extLst>
          </a:blip>
          <a:srcRect/>
          <a:stretch>
            <a:fillRect/>
          </a:stretch>
        </p:blipFill>
        <p:spPr/>
      </p:pic>
      <p:sp>
        <p:nvSpPr>
          <p:cNvPr id="13" name="Text Placeholder 12"/>
          <p:cNvSpPr>
            <a:spLocks noGrp="1"/>
          </p:cNvSpPr>
          <p:nvPr>
            <p:ph type="body" sz="quarter" idx="24"/>
          </p:nvPr>
        </p:nvSpPr>
        <p:spPr>
          <a:xfrm>
            <a:off x="2517057" y="3110410"/>
            <a:ext cx="1905000" cy="914400"/>
          </a:xfrm>
        </p:spPr>
        <p:txBody>
          <a:bodyPr/>
          <a:lstStyle/>
          <a:p>
            <a:pPr algn="ctr"/>
            <a:r>
              <a:rPr lang="en-US" b="1" dirty="0" smtClean="0">
                <a:solidFill>
                  <a:schemeClr val="bg1">
                    <a:lumMod val="65000"/>
                  </a:schemeClr>
                </a:solidFill>
              </a:rPr>
              <a:t>ABSTRACT</a:t>
            </a:r>
            <a:endParaRPr lang="en-US" b="1" dirty="0">
              <a:solidFill>
                <a:schemeClr val="bg1">
                  <a:lumMod val="65000"/>
                </a:schemeClr>
              </a:solidFill>
            </a:endParaRPr>
          </a:p>
        </p:txBody>
      </p:sp>
      <p:sp>
        <p:nvSpPr>
          <p:cNvPr id="15" name="Text Placeholder 14"/>
          <p:cNvSpPr>
            <a:spLocks noGrp="1"/>
          </p:cNvSpPr>
          <p:nvPr>
            <p:ph type="body" sz="quarter" idx="26"/>
          </p:nvPr>
        </p:nvSpPr>
        <p:spPr>
          <a:xfrm>
            <a:off x="6936657" y="3124200"/>
            <a:ext cx="1905000" cy="914400"/>
          </a:xfrm>
        </p:spPr>
        <p:txBody>
          <a:bodyPr/>
          <a:lstStyle/>
          <a:p>
            <a:pPr algn="ctr"/>
            <a:r>
              <a:rPr lang="en-US" b="1" dirty="0" smtClean="0">
                <a:solidFill>
                  <a:schemeClr val="bg1">
                    <a:lumMod val="65000"/>
                  </a:schemeClr>
                </a:solidFill>
              </a:rPr>
              <a:t>            MY FAMILY</a:t>
            </a:r>
            <a:endParaRPr lang="en-US" b="1" dirty="0">
              <a:solidFill>
                <a:schemeClr val="bg1">
                  <a:lumMod val="65000"/>
                </a:schemeClr>
              </a:solidFill>
            </a:endParaRPr>
          </a:p>
        </p:txBody>
      </p:sp>
      <p:sp>
        <p:nvSpPr>
          <p:cNvPr id="19" name="Text Placeholder 18"/>
          <p:cNvSpPr>
            <a:spLocks noGrp="1"/>
          </p:cNvSpPr>
          <p:nvPr>
            <p:ph type="body" sz="quarter" idx="30"/>
          </p:nvPr>
        </p:nvSpPr>
        <p:spPr>
          <a:xfrm>
            <a:off x="304800" y="5257800"/>
            <a:ext cx="1905000" cy="914400"/>
          </a:xfrm>
        </p:spPr>
        <p:txBody>
          <a:bodyPr/>
          <a:lstStyle/>
          <a:p>
            <a:pPr algn="ctr"/>
            <a:r>
              <a:rPr lang="en-US" b="1" dirty="0" smtClean="0">
                <a:solidFill>
                  <a:schemeClr val="bg1">
                    <a:lumMod val="65000"/>
                  </a:schemeClr>
                </a:solidFill>
              </a:rPr>
              <a:t>ALEXIS “LOLA” TYLER</a:t>
            </a:r>
            <a:endParaRPr lang="en-US" b="1" dirty="0">
              <a:solidFill>
                <a:schemeClr val="bg1">
                  <a:lumMod val="65000"/>
                </a:schemeClr>
              </a:solidFill>
            </a:endParaRPr>
          </a:p>
        </p:txBody>
      </p:sp>
      <p:pic>
        <p:nvPicPr>
          <p:cNvPr id="6" name="Picture Placeholder 5"/>
          <p:cNvPicPr>
            <a:picLocks noGrp="1" noChangeAspect="1"/>
          </p:cNvPicPr>
          <p:nvPr>
            <p:ph type="pic" sz="quarter" idx="28"/>
          </p:nvPr>
        </p:nvPicPr>
        <p:blipFill>
          <a:blip r:embed="rId5">
            <a:grayscl/>
            <a:extLst>
              <a:ext uri="{28A0092B-C50C-407E-A947-70E740481C1C}">
                <a14:useLocalDpi xmlns:a14="http://schemas.microsoft.com/office/drawing/2010/main"/>
              </a:ext>
            </a:extLst>
          </a:blip>
          <a:srcRect/>
          <a:stretch>
            <a:fillRect/>
          </a:stretch>
        </p:blipFill>
        <p:spPr/>
      </p:pic>
      <p:pic>
        <p:nvPicPr>
          <p:cNvPr id="4" name="Picture Placeholder 3"/>
          <p:cNvPicPr>
            <a:picLocks noGrp="1" noChangeAspect="1"/>
          </p:cNvPicPr>
          <p:nvPr>
            <p:ph type="pic" sz="quarter" idx="21"/>
          </p:nvPr>
        </p:nvPicPr>
        <p:blipFill rotWithShape="1">
          <a:blip r:embed="rId6" cstate="email">
            <a:extLst>
              <a:ext uri="{28A0092B-C50C-407E-A947-70E740481C1C}">
                <a14:useLocalDpi xmlns:a14="http://schemas.microsoft.com/office/drawing/2010/main"/>
              </a:ext>
            </a:extLst>
          </a:blip>
          <a:srcRect/>
          <a:stretch/>
        </p:blipFill>
        <p:spPr/>
      </p:pic>
      <p:pic>
        <p:nvPicPr>
          <p:cNvPr id="7" name="Picture 6" descr="48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1942" y="4271112"/>
            <a:ext cx="2438400" cy="2590800"/>
          </a:xfrm>
          <a:prstGeom prst="rect">
            <a:avLst/>
          </a:prstGeom>
        </p:spPr>
      </p:pic>
      <p:pic>
        <p:nvPicPr>
          <p:cNvPr id="8" name="Picture 7" descr="47244_126650254049942_100001149038579_143520_1442990_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0800" y="2209800"/>
            <a:ext cx="4953000" cy="2514600"/>
          </a:xfrm>
          <a:prstGeom prst="rect">
            <a:avLst/>
          </a:prstGeom>
        </p:spPr>
      </p:pic>
      <p:pic>
        <p:nvPicPr>
          <p:cNvPr id="10" name="Picture 9" descr="Willingboro-20110821-00170.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286000"/>
            <a:ext cx="2590800" cy="2286000"/>
          </a:xfrm>
          <a:prstGeom prst="rect">
            <a:avLst/>
          </a:prstGeom>
        </p:spPr>
      </p:pic>
      <p:pic>
        <p:nvPicPr>
          <p:cNvPr id="11" name="Picture 10" descr="Willingboro-20110821-0016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38400" y="4724400"/>
            <a:ext cx="2209800" cy="2133600"/>
          </a:xfrm>
          <a:prstGeom prst="rect">
            <a:avLst/>
          </a:prstGeom>
        </p:spPr>
      </p:pic>
      <p:pic>
        <p:nvPicPr>
          <p:cNvPr id="14" name="Picture 13" descr="Willingboro-20110821-00172.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77000" y="0"/>
            <a:ext cx="2667000" cy="2209800"/>
          </a:xfrm>
          <a:prstGeom prst="rect">
            <a:avLst/>
          </a:prstGeom>
        </p:spPr>
      </p:pic>
      <p:pic>
        <p:nvPicPr>
          <p:cNvPr id="16" name="Picture 15" descr="Photo on 4-28-12 at 7.05 PM.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9800" y="0"/>
            <a:ext cx="2819400" cy="220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ppt_w</p:attrName>
                                        </p:attrNameLst>
                                      </p:cBhvr>
                                      <p:tavLst>
                                        <p:tav tm="0">
                                          <p:val>
                                            <p:fltVal val="0"/>
                                          </p:val>
                                        </p:tav>
                                        <p:tav tm="100000">
                                          <p:val>
                                            <p:strVal val="#ppt_w"/>
                                          </p:val>
                                        </p:tav>
                                      </p:tavLst>
                                    </p:anim>
                                    <p:anim calcmode="lin" valueType="num">
                                      <p:cBhvr>
                                        <p:cTn id="8" dur="250" fill="hold"/>
                                        <p:tgtEl>
                                          <p:spTgt spid="20"/>
                                        </p:tgtEl>
                                        <p:attrNameLst>
                                          <p:attrName>ppt_h</p:attrName>
                                        </p:attrNameLst>
                                      </p:cBhvr>
                                      <p:tavLst>
                                        <p:tav tm="0">
                                          <p:val>
                                            <p:fltVal val="0"/>
                                          </p:val>
                                        </p:tav>
                                        <p:tav tm="100000">
                                          <p:val>
                                            <p:strVal val="#ppt_h"/>
                                          </p:val>
                                        </p:tav>
                                      </p:tavLst>
                                    </p:anim>
                                  </p:childTnLst>
                                </p:cTn>
                              </p:par>
                              <p:par>
                                <p:cTn id="9" presetID="45" presetClass="entr" presetSubtype="0" fill="hold" grpId="0" nodeType="withEffect">
                                  <p:stCondLst>
                                    <p:cond delay="0"/>
                                  </p:stCondLst>
                                  <p:iterate type="lt">
                                    <p:tmPct val="10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anim calcmode="lin" valueType="num">
                                      <p:cBhvr>
                                        <p:cTn id="12" dur="25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13" dur="25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50" fill="hold"/>
                                        <p:tgtEl>
                                          <p:spTgt spid="23"/>
                                        </p:tgtEl>
                                        <p:attrNameLst>
                                          <p:attrName>ppt_w</p:attrName>
                                        </p:attrNameLst>
                                      </p:cBhvr>
                                      <p:tavLst>
                                        <p:tav tm="0">
                                          <p:val>
                                            <p:fltVal val="0"/>
                                          </p:val>
                                        </p:tav>
                                        <p:tav tm="100000">
                                          <p:val>
                                            <p:strVal val="#ppt_w"/>
                                          </p:val>
                                        </p:tav>
                                      </p:tavLst>
                                    </p:anim>
                                    <p:anim calcmode="lin" valueType="num">
                                      <p:cBhvr>
                                        <p:cTn id="18" dur="250" fill="hold"/>
                                        <p:tgtEl>
                                          <p:spTgt spid="23"/>
                                        </p:tgtEl>
                                        <p:attrNameLst>
                                          <p:attrName>ppt_h</p:attrName>
                                        </p:attrNameLst>
                                      </p:cBhvr>
                                      <p:tavLst>
                                        <p:tav tm="0">
                                          <p:val>
                                            <p:fltVal val="0"/>
                                          </p:val>
                                        </p:tav>
                                        <p:tav tm="100000">
                                          <p:val>
                                            <p:strVal val="#ppt_h"/>
                                          </p:val>
                                        </p:tav>
                                      </p:tavLst>
                                    </p:anim>
                                  </p:childTnLst>
                                </p:cTn>
                              </p:par>
                              <p:par>
                                <p:cTn id="19" presetID="45" presetClass="entr" presetSubtype="0" fill="hold" grpId="0" nodeType="withEffect">
                                  <p:stCondLst>
                                    <p:cond delay="0"/>
                                  </p:stCondLst>
                                  <p:iterate type="lt">
                                    <p:tmPct val="7500"/>
                                  </p:iterate>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250"/>
                                        <p:tgtEl>
                                          <p:spTgt spid="15">
                                            <p:txEl>
                                              <p:pRg st="0" end="0"/>
                                            </p:txEl>
                                          </p:spTgt>
                                        </p:tgtEl>
                                      </p:cBhvr>
                                    </p:animEffect>
                                    <p:anim calcmode="lin" valueType="num">
                                      <p:cBhvr>
                                        <p:cTn id="22" dur="25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23" dur="250" fill="hold"/>
                                        <p:tgtEl>
                                          <p:spTgt spid="15">
                                            <p:txEl>
                                              <p:pRg st="0" end="0"/>
                                            </p:txEl>
                                          </p:spTgt>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iterate type="lt">
                                    <p:tmPct val="16667"/>
                                  </p:iterate>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250"/>
                                        <p:tgtEl>
                                          <p:spTgt spid="5">
                                            <p:txEl>
                                              <p:pRg st="0" end="0"/>
                                            </p:txEl>
                                          </p:spTgt>
                                        </p:tgtEl>
                                      </p:cBhvr>
                                    </p:animEffect>
                                    <p:anim calcmode="lin" valueType="num">
                                      <p:cBhvr>
                                        <p:cTn id="27" dur="2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8" dur="25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29" fill="hold">
                            <p:stCondLst>
                              <p:cond delay="1125"/>
                            </p:stCondLst>
                            <p:childTnLst>
                              <p:par>
                                <p:cTn id="30" presetID="23" presetClass="entr" presetSubtype="16" fill="hold" nodeType="afterEffect">
                                  <p:stCondLst>
                                    <p:cond delay="0"/>
                                  </p:stCondLst>
                                  <p:childTnLst>
                                    <p:set>
                                      <p:cBhvr>
                                        <p:cTn id="31" dur="1" fill="hold">
                                          <p:stCondLst>
                                            <p:cond delay="0"/>
                                          </p:stCondLst>
                                        </p:cTn>
                                        <p:tgtEl>
                                          <p:spTgt spid="6">
                                            <p:bg/>
                                          </p:spTgt>
                                        </p:tgtEl>
                                        <p:attrNameLst>
                                          <p:attrName>style.visibility</p:attrName>
                                        </p:attrNameLst>
                                      </p:cBhvr>
                                      <p:to>
                                        <p:strVal val="visible"/>
                                      </p:to>
                                    </p:set>
                                    <p:anim calcmode="lin" valueType="num">
                                      <p:cBhvr>
                                        <p:cTn id="32" dur="300" fill="hold"/>
                                        <p:tgtEl>
                                          <p:spTgt spid="6">
                                            <p:bg/>
                                          </p:spTgt>
                                        </p:tgtEl>
                                        <p:attrNameLst>
                                          <p:attrName>ppt_w</p:attrName>
                                        </p:attrNameLst>
                                      </p:cBhvr>
                                      <p:tavLst>
                                        <p:tav tm="0">
                                          <p:val>
                                            <p:fltVal val="0"/>
                                          </p:val>
                                        </p:tav>
                                        <p:tav tm="100000">
                                          <p:val>
                                            <p:strVal val="#ppt_w"/>
                                          </p:val>
                                        </p:tav>
                                      </p:tavLst>
                                    </p:anim>
                                    <p:anim calcmode="lin" valueType="num">
                                      <p:cBhvr>
                                        <p:cTn id="33" dur="300" fill="hold"/>
                                        <p:tgtEl>
                                          <p:spTgt spid="6">
                                            <p:bg/>
                                          </p:spTgt>
                                        </p:tgtEl>
                                        <p:attrNameLst>
                                          <p:attrName>ppt_h</p:attrName>
                                        </p:attrNameLst>
                                      </p:cBhvr>
                                      <p:tavLst>
                                        <p:tav tm="0">
                                          <p:val>
                                            <p:fltVal val="0"/>
                                          </p:val>
                                        </p:tav>
                                        <p:tav tm="100000">
                                          <p:val>
                                            <p:strVal val="#ppt_h"/>
                                          </p:val>
                                        </p:tav>
                                      </p:tavLst>
                                    </p:anim>
                                  </p:childTnLst>
                                </p:cTn>
                              </p:par>
                              <p:par>
                                <p:cTn id="34" presetID="45" presetClass="entr" presetSubtype="0" fill="hold" grpId="0" nodeType="withEffect">
                                  <p:stCondLst>
                                    <p:cond delay="0"/>
                                  </p:stCondLst>
                                  <p:iterate type="lt">
                                    <p:tmPct val="20000"/>
                                  </p:iterate>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250"/>
                                        <p:tgtEl>
                                          <p:spTgt spid="3">
                                            <p:txEl>
                                              <p:pRg st="0" end="0"/>
                                            </p:txEl>
                                          </p:spTgt>
                                        </p:tgtEl>
                                      </p:cBhvr>
                                    </p:animEffect>
                                    <p:anim calcmode="lin" valueType="num">
                                      <p:cBhvr>
                                        <p:cTn id="37" dur="25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8" dur="250" fill="hold"/>
                                        <p:tgtEl>
                                          <p:spTgt spid="3">
                                            <p:txEl>
                                              <p:pRg st="0" end="0"/>
                                            </p:txEl>
                                          </p:spTgt>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iterate type="lt">
                                    <p:tmPct val="14286"/>
                                  </p:iterate>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fade">
                                      <p:cBhvr>
                                        <p:cTn id="41" dur="250"/>
                                        <p:tgtEl>
                                          <p:spTgt spid="19">
                                            <p:txEl>
                                              <p:pRg st="0" end="0"/>
                                            </p:txEl>
                                          </p:spTgt>
                                        </p:tgtEl>
                                      </p:cBhvr>
                                    </p:animEffect>
                                    <p:anim calcmode="lin" valueType="num">
                                      <p:cBhvr>
                                        <p:cTn id="42" dur="25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43" dur="25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par>
                          <p:cTn id="44" fill="hold">
                            <p:stCondLst>
                              <p:cond delay="1946"/>
                            </p:stCondLst>
                            <p:childTnLst>
                              <p:par>
                                <p:cTn id="45" presetID="23" presetClass="entr" presetSubtype="16" fill="hold" nodeType="afterEffect">
                                  <p:stCondLst>
                                    <p:cond delay="0"/>
                                  </p:stCondLst>
                                  <p:childTnLst>
                                    <p:set>
                                      <p:cBhvr>
                                        <p:cTn id="46" dur="1" fill="hold">
                                          <p:stCondLst>
                                            <p:cond delay="0"/>
                                          </p:stCondLst>
                                        </p:cTn>
                                        <p:tgtEl>
                                          <p:spTgt spid="4">
                                            <p:bg/>
                                          </p:spTgt>
                                        </p:tgtEl>
                                        <p:attrNameLst>
                                          <p:attrName>style.visibility</p:attrName>
                                        </p:attrNameLst>
                                      </p:cBhvr>
                                      <p:to>
                                        <p:strVal val="visible"/>
                                      </p:to>
                                    </p:set>
                                    <p:anim calcmode="lin" valueType="num">
                                      <p:cBhvr>
                                        <p:cTn id="47" dur="300" fill="hold"/>
                                        <p:tgtEl>
                                          <p:spTgt spid="4">
                                            <p:bg/>
                                          </p:spTgt>
                                        </p:tgtEl>
                                        <p:attrNameLst>
                                          <p:attrName>ppt_w</p:attrName>
                                        </p:attrNameLst>
                                      </p:cBhvr>
                                      <p:tavLst>
                                        <p:tav tm="0">
                                          <p:val>
                                            <p:fltVal val="0"/>
                                          </p:val>
                                        </p:tav>
                                        <p:tav tm="100000">
                                          <p:val>
                                            <p:strVal val="#ppt_w"/>
                                          </p:val>
                                        </p:tav>
                                      </p:tavLst>
                                    </p:anim>
                                    <p:anim calcmode="lin" valueType="num">
                                      <p:cBhvr>
                                        <p:cTn id="48" dur="300" fill="hold"/>
                                        <p:tgtEl>
                                          <p:spTgt spid="4">
                                            <p:bg/>
                                          </p:spTgt>
                                        </p:tgtEl>
                                        <p:attrNameLst>
                                          <p:attrName>ppt_h</p:attrName>
                                        </p:attrNameLst>
                                      </p:cBhvr>
                                      <p:tavLst>
                                        <p:tav tm="0">
                                          <p:val>
                                            <p:fltVal val="0"/>
                                          </p:val>
                                        </p:tav>
                                        <p:tav tm="100000">
                                          <p:val>
                                            <p:strVal val="#ppt_h"/>
                                          </p:val>
                                        </p:tav>
                                      </p:tavLst>
                                    </p:anim>
                                  </p:childTnLst>
                                </p:cTn>
                              </p:par>
                              <p:par>
                                <p:cTn id="49" presetID="45" presetClass="entr" presetSubtype="0" fill="hold" grpId="0" nodeType="withEffect">
                                  <p:stCondLst>
                                    <p:cond delay="0"/>
                                  </p:stCondLst>
                                  <p:iterate type="lt">
                                    <p:tmPct val="14286"/>
                                  </p:iterate>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fade">
                                      <p:cBhvr>
                                        <p:cTn id="51" dur="250"/>
                                        <p:tgtEl>
                                          <p:spTgt spid="13">
                                            <p:txEl>
                                              <p:pRg st="0" end="0"/>
                                            </p:txEl>
                                          </p:spTgt>
                                        </p:tgtEl>
                                      </p:cBhvr>
                                    </p:animEffect>
                                    <p:anim calcmode="lin" valueType="num">
                                      <p:cBhvr>
                                        <p:cTn id="52" dur="25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53" dur="25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build="p" autoUpdateAnimBg="0"/>
      <p:bldP spid="9" grpId="0" build="p"/>
      <p:bldP spid="13" grpId="0" build="p" autoUpdateAnimBg="0"/>
      <p:bldP spid="15" grpId="0" build="p" autoUpdateAnimBg="0"/>
      <p:bldP spid="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Daughters: Lola &amp; </a:t>
            </a:r>
            <a:r>
              <a:rPr lang="en-US" dirty="0" err="1" smtClean="0"/>
              <a:t>Yani</a:t>
            </a:r>
            <a:endParaRPr lang="en-US" dirty="0"/>
          </a:p>
        </p:txBody>
      </p:sp>
      <p:sp>
        <p:nvSpPr>
          <p:cNvPr id="4" name="Text Placeholder 3"/>
          <p:cNvSpPr>
            <a:spLocks noGrp="1"/>
          </p:cNvSpPr>
          <p:nvPr>
            <p:ph type="body" sz="half" idx="2"/>
          </p:nvPr>
        </p:nvSpPr>
        <p:spPr/>
        <p:txBody>
          <a:bodyPr>
            <a:normAutofit fontScale="77500" lnSpcReduction="20000"/>
          </a:bodyPr>
          <a:lstStyle/>
          <a:p>
            <a:r>
              <a:rPr lang="en-US" dirty="0" smtClean="0"/>
              <a:t>I had my first Daughter at 20, married at 21 and my second at 23, I worked and built my business with them right with me every step of the way.  You can do anything that you set you mind to!!!  Now they are Models and Business Owners themselves because they sat in on Board Meetings with Me!</a:t>
            </a:r>
          </a:p>
          <a:p>
            <a:endParaRPr lang="en-US" dirty="0"/>
          </a:p>
        </p:txBody>
      </p:sp>
      <p:pic>
        <p:nvPicPr>
          <p:cNvPr id="13" name="Picture Placeholder 12" descr="IMG_1256.JPG"/>
          <p:cNvPicPr>
            <a:picLocks noGrp="1" noChangeAspect="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358776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773121"/>
            <a:ext cx="5543677" cy="769441"/>
          </a:xfrm>
          <a:prstGeom prst="rect">
            <a:avLst/>
          </a:prstGeom>
          <a:noFill/>
        </p:spPr>
        <p:txBody>
          <a:bodyPr wrap="square" rtlCol="0">
            <a:spAutoFit/>
          </a:bodyPr>
          <a:lstStyle/>
          <a:p>
            <a:r>
              <a:rPr lang="en-US" sz="4400" dirty="0" smtClean="0">
                <a:solidFill>
                  <a:schemeClr val="accent5">
                    <a:lumMod val="75000"/>
                  </a:schemeClr>
                </a:solidFill>
              </a:rPr>
              <a:t>EXOUSIA TODAY 2015</a:t>
            </a:r>
          </a:p>
        </p:txBody>
      </p:sp>
      <p:sp>
        <p:nvSpPr>
          <p:cNvPr id="3" name="TextBox 2"/>
          <p:cNvSpPr txBox="1"/>
          <p:nvPr/>
        </p:nvSpPr>
        <p:spPr>
          <a:xfrm>
            <a:off x="381001" y="1863775"/>
            <a:ext cx="7924799" cy="4801315"/>
          </a:xfrm>
          <a:prstGeom prst="rect">
            <a:avLst/>
          </a:prstGeom>
          <a:noFill/>
        </p:spPr>
        <p:txBody>
          <a:bodyPr wrap="square" rtlCol="0">
            <a:spAutoFit/>
          </a:bodyPr>
          <a:lstStyle/>
          <a:p>
            <a:r>
              <a:rPr lang="en-US" dirty="0" smtClean="0">
                <a:solidFill>
                  <a:srgbClr val="31859C"/>
                </a:solidFill>
              </a:rPr>
              <a:t>One thing that is great about Business is that it is always changing.  Trends</a:t>
            </a:r>
          </a:p>
          <a:p>
            <a:r>
              <a:rPr lang="en-US" dirty="0" smtClean="0">
                <a:solidFill>
                  <a:srgbClr val="31859C"/>
                </a:solidFill>
              </a:rPr>
              <a:t>And the economy dictate what the World needs and how a Company </a:t>
            </a:r>
          </a:p>
          <a:p>
            <a:r>
              <a:rPr lang="en-US" dirty="0" smtClean="0">
                <a:solidFill>
                  <a:srgbClr val="31859C"/>
                </a:solidFill>
              </a:rPr>
              <a:t>Can compete in the Global Market Place.</a:t>
            </a:r>
          </a:p>
          <a:p>
            <a:endParaRPr lang="en-US" dirty="0">
              <a:solidFill>
                <a:srgbClr val="31859C"/>
              </a:solidFill>
            </a:endParaRPr>
          </a:p>
          <a:p>
            <a:r>
              <a:rPr lang="en-US" dirty="0" smtClean="0">
                <a:solidFill>
                  <a:srgbClr val="31859C"/>
                </a:solidFill>
              </a:rPr>
              <a:t>When I turned 42, I decided that I wanted to make a bigger change and a greater </a:t>
            </a:r>
          </a:p>
          <a:p>
            <a:r>
              <a:rPr lang="en-US" dirty="0" smtClean="0">
                <a:solidFill>
                  <a:srgbClr val="31859C"/>
                </a:solidFill>
              </a:rPr>
              <a:t>Impact on others.  HR was great because I was increasing the quality of life and careers of individuals one person at a time, but I wanted to do more.  I wanted a Mission focused life, so I began reading and thinking how can I help? How can I do more?  This is when Exousia added Capital Formation and Project Management to our services offerings.</a:t>
            </a:r>
          </a:p>
          <a:p>
            <a:endParaRPr lang="en-US" dirty="0">
              <a:solidFill>
                <a:srgbClr val="31859C"/>
              </a:solidFill>
            </a:endParaRPr>
          </a:p>
          <a:p>
            <a:r>
              <a:rPr lang="en-US" dirty="0" smtClean="0">
                <a:solidFill>
                  <a:srgbClr val="31859C"/>
                </a:solidFill>
              </a:rPr>
              <a:t>Exousia now finances construction projects, budgets and economic development projects domestically (a little) and in Third World Counties (a lot).  We have funded over $5 Billion dollars worth of projects that are building homes for less fortunate, Gas/Oil Power Plants, Solar Farms, Hospitals, Dams, Water filtration/Systems from wells and much more.  All of these helps overall Countries have better qualities of life while boosting their economy and global marketplace positioning. </a:t>
            </a:r>
            <a:endParaRPr lang="en-US" dirty="0">
              <a:solidFill>
                <a:srgbClr val="31859C"/>
              </a:solidFill>
            </a:endParaRPr>
          </a:p>
        </p:txBody>
      </p:sp>
    </p:spTree>
    <p:extLst>
      <p:ext uri="{BB962C8B-B14F-4D97-AF65-F5344CB8AC3E}">
        <p14:creationId xmlns:p14="http://schemas.microsoft.com/office/powerpoint/2010/main" val="403284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31520" y="2560320"/>
            <a:ext cx="3200400" cy="640080"/>
          </a:xfrm>
          <a:prstGeom prst="rect">
            <a:avLst/>
          </a:prstGeom>
          <a:solidFill>
            <a:schemeClr val="tx1">
              <a:lumMod val="95000"/>
              <a:lumOff val="5000"/>
              <a:alpha val="55000"/>
            </a:schemeClr>
          </a:solidFill>
        </p:spPr>
        <p:txBody>
          <a:bodyPr wrap="square" rtlCol="0" anchor="ctr" anchorCtr="1">
            <a:normAutofit/>
          </a:bodyPr>
          <a:lstStyle/>
          <a:p>
            <a:r>
              <a:rPr lang="en-US" sz="2400" b="1" dirty="0" smtClean="0">
                <a:solidFill>
                  <a:schemeClr val="bg1"/>
                </a:solidFill>
              </a:rPr>
              <a:t>India</a:t>
            </a:r>
            <a:endParaRPr lang="en-US" sz="2400" b="1" dirty="0">
              <a:solidFill>
                <a:schemeClr val="bg1"/>
              </a:solidFill>
            </a:endParaRPr>
          </a:p>
        </p:txBody>
      </p:sp>
      <p:sp>
        <p:nvSpPr>
          <p:cNvPr id="2" name="Rectangle 1"/>
          <p:cNvSpPr/>
          <p:nvPr/>
        </p:nvSpPr>
        <p:spPr>
          <a:xfrm>
            <a:off x="381000" y="5410200"/>
            <a:ext cx="3810000" cy="1219200"/>
          </a:xfrm>
          <a:prstGeom prst="rect">
            <a:avLst/>
          </a:prstGeom>
        </p:spPr>
        <p:txBody>
          <a:bodyPr wrap="square">
            <a:normAutofit/>
          </a:bodyPr>
          <a:lstStyle/>
          <a:p>
            <a:pPr algn="ctr">
              <a:defRPr/>
            </a:pPr>
            <a:endParaRPr lang="en-US" dirty="0">
              <a:solidFill>
                <a:schemeClr val="tx1">
                  <a:lumMod val="75000"/>
                  <a:lumOff val="25000"/>
                </a:schemeClr>
              </a:solidFill>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52950" y="0"/>
            <a:ext cx="4591050" cy="6858000"/>
          </a:xfrm>
          <a:prstGeom prst="rect">
            <a:avLst/>
          </a:prstGeom>
        </p:spPr>
      </p:pic>
      <p:sp>
        <p:nvSpPr>
          <p:cNvPr id="7" name="TextBox 6"/>
          <p:cNvSpPr txBox="1"/>
          <p:nvPr/>
        </p:nvSpPr>
        <p:spPr>
          <a:xfrm>
            <a:off x="685801" y="4038600"/>
            <a:ext cx="3200400" cy="2308324"/>
          </a:xfrm>
          <a:prstGeom prst="rect">
            <a:avLst/>
          </a:prstGeom>
          <a:noFill/>
        </p:spPr>
        <p:txBody>
          <a:bodyPr wrap="square" rtlCol="0">
            <a:spAutoFit/>
          </a:bodyPr>
          <a:lstStyle/>
          <a:p>
            <a:r>
              <a:rPr lang="en-US" dirty="0" smtClean="0"/>
              <a:t>Exousia is participating in the design and financing a Power Plant in a very poor City that will bring hundreds of sustainable jobs, boost their economy while allowing the area to provide oil not only to the  Country to the World!!</a:t>
            </a: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31520" y="2560320"/>
            <a:ext cx="3200400" cy="640080"/>
          </a:xfrm>
          <a:prstGeom prst="rect">
            <a:avLst/>
          </a:prstGeom>
          <a:solidFill>
            <a:schemeClr val="tx1">
              <a:lumMod val="95000"/>
              <a:lumOff val="5000"/>
              <a:alpha val="55000"/>
            </a:schemeClr>
          </a:solidFill>
        </p:spPr>
        <p:txBody>
          <a:bodyPr wrap="square" rtlCol="0" anchor="ctr" anchorCtr="1">
            <a:normAutofit/>
          </a:bodyPr>
          <a:lstStyle/>
          <a:p>
            <a:r>
              <a:rPr lang="en-US" sz="2400" b="1" dirty="0" smtClean="0">
                <a:solidFill>
                  <a:schemeClr val="bg1"/>
                </a:solidFill>
              </a:rPr>
              <a:t>United States</a:t>
            </a:r>
            <a:endParaRPr lang="en-US" sz="2400" b="1" dirty="0">
              <a:solidFill>
                <a:schemeClr val="bg1"/>
              </a:solidFill>
            </a:endParaRPr>
          </a:p>
        </p:txBody>
      </p:sp>
      <p:sp>
        <p:nvSpPr>
          <p:cNvPr id="2" name="Rectangle 1"/>
          <p:cNvSpPr/>
          <p:nvPr/>
        </p:nvSpPr>
        <p:spPr>
          <a:xfrm>
            <a:off x="381000" y="5410200"/>
            <a:ext cx="3810000" cy="1219200"/>
          </a:xfrm>
          <a:prstGeom prst="rect">
            <a:avLst/>
          </a:prstGeom>
        </p:spPr>
        <p:txBody>
          <a:bodyPr wrap="square">
            <a:normAutofit/>
          </a:bodyPr>
          <a:lstStyle/>
          <a:p>
            <a:pPr algn="ctr">
              <a:defRPr/>
            </a:pPr>
            <a:endParaRPr lang="en-US" dirty="0">
              <a:solidFill>
                <a:schemeClr val="tx1">
                  <a:lumMod val="75000"/>
                  <a:lumOff val="25000"/>
                </a:schemeClr>
              </a:solidFill>
            </a:endParaRPr>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0"/>
            <a:ext cx="4419600" cy="6858000"/>
          </a:xfrm>
          <a:prstGeom prst="rect">
            <a:avLst/>
          </a:prstGeom>
        </p:spPr>
      </p:pic>
      <p:sp>
        <p:nvSpPr>
          <p:cNvPr id="8" name="TextBox 7"/>
          <p:cNvSpPr txBox="1"/>
          <p:nvPr/>
        </p:nvSpPr>
        <p:spPr>
          <a:xfrm>
            <a:off x="685801" y="3849409"/>
            <a:ext cx="3276599" cy="2862323"/>
          </a:xfrm>
          <a:prstGeom prst="rect">
            <a:avLst/>
          </a:prstGeom>
          <a:noFill/>
        </p:spPr>
        <p:txBody>
          <a:bodyPr wrap="square" rtlCol="0">
            <a:spAutoFit/>
          </a:bodyPr>
          <a:lstStyle/>
          <a:p>
            <a:r>
              <a:rPr lang="en-US" dirty="0" smtClean="0"/>
              <a:t>Exousia is currently engaged  in the financing of a $1.3B mixed use Real Estate project that will create about 10,000 jobs to include jobs w/ Google, Samsung, Apple who are building</a:t>
            </a:r>
          </a:p>
          <a:p>
            <a:r>
              <a:rPr lang="en-US" dirty="0" smtClean="0"/>
              <a:t>Campuses there. Mixed Use = </a:t>
            </a:r>
          </a:p>
          <a:p>
            <a:r>
              <a:rPr lang="en-US" dirty="0" smtClean="0"/>
              <a:t>Retail, Office, Hotel, Restaurants, etc.  Beautiful Property, Beautiful purpose! </a:t>
            </a:r>
            <a:endParaRPr lang="en-US" dirty="0"/>
          </a:p>
        </p:txBody>
      </p:sp>
    </p:spTree>
    <p:extLst>
      <p:ext uri="{BB962C8B-B14F-4D97-AF65-F5344CB8AC3E}">
        <p14:creationId xmlns:p14="http://schemas.microsoft.com/office/powerpoint/2010/main" val="53978124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257800" y="2514600"/>
            <a:ext cx="3200400" cy="640080"/>
          </a:xfrm>
          <a:prstGeom prst="rect">
            <a:avLst/>
          </a:prstGeom>
          <a:solidFill>
            <a:schemeClr val="tx1">
              <a:lumMod val="95000"/>
              <a:lumOff val="5000"/>
              <a:alpha val="55000"/>
            </a:schemeClr>
          </a:solidFill>
        </p:spPr>
        <p:txBody>
          <a:bodyPr wrap="square" rtlCol="0" anchor="ctr" anchorCtr="1">
            <a:normAutofit/>
          </a:bodyPr>
          <a:lstStyle/>
          <a:p>
            <a:r>
              <a:rPr lang="en-US" sz="2400" b="1" dirty="0" smtClean="0">
                <a:solidFill>
                  <a:schemeClr val="bg1"/>
                </a:solidFill>
              </a:rPr>
              <a:t>East Africa</a:t>
            </a:r>
            <a:endParaRPr lang="en-US" sz="2400" b="1" dirty="0">
              <a:solidFill>
                <a:schemeClr val="bg1"/>
              </a:solidFill>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4583873" cy="6858000"/>
          </a:xfrm>
          <a:prstGeom prst="rect">
            <a:avLst/>
          </a:prstGeom>
        </p:spPr>
      </p:pic>
      <p:pic>
        <p:nvPicPr>
          <p:cNvPr id="2" name="Picture 1" descr="307579_2360427059429_1512873857_2698407_1464273650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824"/>
            <a:ext cx="4648200" cy="6858000"/>
          </a:xfrm>
          <a:prstGeom prst="rect">
            <a:avLst/>
          </a:prstGeom>
        </p:spPr>
      </p:pic>
      <p:sp>
        <p:nvSpPr>
          <p:cNvPr id="5" name="TextBox 4"/>
          <p:cNvSpPr txBox="1"/>
          <p:nvPr/>
        </p:nvSpPr>
        <p:spPr>
          <a:xfrm>
            <a:off x="5257801" y="3534269"/>
            <a:ext cx="3200399" cy="2031325"/>
          </a:xfrm>
          <a:prstGeom prst="rect">
            <a:avLst/>
          </a:prstGeom>
          <a:noFill/>
        </p:spPr>
        <p:txBody>
          <a:bodyPr wrap="square" rtlCol="0">
            <a:spAutoFit/>
          </a:bodyPr>
          <a:lstStyle/>
          <a:p>
            <a:r>
              <a:rPr lang="en-US" dirty="0"/>
              <a:t>Exousia </a:t>
            </a:r>
            <a:r>
              <a:rPr lang="en-US" dirty="0" smtClean="0"/>
              <a:t>is overseeing </a:t>
            </a:r>
            <a:r>
              <a:rPr lang="en-US" dirty="0"/>
              <a:t>the project management of $2B in building projects of power plants, infrastructure, civil offices, </a:t>
            </a:r>
            <a:r>
              <a:rPr lang="en-US" dirty="0" smtClean="0"/>
              <a:t>hospitals, power </a:t>
            </a:r>
            <a:r>
              <a:rPr lang="en-US" dirty="0"/>
              <a:t>plants that create over </a:t>
            </a:r>
            <a:r>
              <a:rPr lang="en-US" dirty="0" smtClean="0"/>
              <a:t>15,000 </a:t>
            </a:r>
            <a:r>
              <a:rPr lang="en-US" dirty="0"/>
              <a:t>sustainable jobs!</a:t>
            </a: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378160_10150400565307007_511927006_8860624_567620645_n.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500" b="12500"/>
          <a:stretch>
            <a:fillRect/>
          </a:stretch>
        </p:blipFill>
        <p:spPr/>
      </p:pic>
      <p:sp>
        <p:nvSpPr>
          <p:cNvPr id="3" name="Text Placeholder 2"/>
          <p:cNvSpPr>
            <a:spLocks noGrp="1"/>
          </p:cNvSpPr>
          <p:nvPr>
            <p:ph type="body" sz="quarter" idx="16"/>
          </p:nvPr>
        </p:nvSpPr>
        <p:spPr/>
        <p:txBody>
          <a:bodyPr>
            <a:normAutofit fontScale="70000" lnSpcReduction="20000"/>
          </a:bodyPr>
          <a:lstStyle/>
          <a:p>
            <a:r>
              <a:rPr lang="en-US" dirty="0" smtClean="0"/>
              <a:t>Q: What do you notice most in my Home Office?  A:  BOOKS! </a:t>
            </a:r>
          </a:p>
          <a:p>
            <a:endParaRPr lang="en-US" dirty="0"/>
          </a:p>
        </p:txBody>
      </p:sp>
    </p:spTree>
    <p:extLst>
      <p:ext uri="{BB962C8B-B14F-4D97-AF65-F5344CB8AC3E}">
        <p14:creationId xmlns:p14="http://schemas.microsoft.com/office/powerpoint/2010/main" val="2104539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MOTTO TO LIVE BY…</a:t>
            </a:r>
            <a:endParaRPr lang="en-US" dirty="0"/>
          </a:p>
        </p:txBody>
      </p:sp>
      <p:pic>
        <p:nvPicPr>
          <p:cNvPr id="5" name="Picture Placeholder 4" descr="IMG_0229.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500" b="12500"/>
          <a:stretch>
            <a:fillRect/>
          </a:stretch>
        </p:blipFill>
        <p:spPr/>
      </p:pic>
      <p:sp>
        <p:nvSpPr>
          <p:cNvPr id="4" name="Text Placeholder 3"/>
          <p:cNvSpPr>
            <a:spLocks noGrp="1"/>
          </p:cNvSpPr>
          <p:nvPr>
            <p:ph type="body" sz="half" idx="2"/>
          </p:nvPr>
        </p:nvSpPr>
        <p:spPr/>
        <p:txBody>
          <a:bodyPr>
            <a:normAutofit fontScale="92500" lnSpcReduction="20000"/>
          </a:bodyPr>
          <a:lstStyle/>
          <a:p>
            <a:r>
              <a:rPr lang="en-US" sz="1800" b="1" dirty="0" smtClean="0"/>
              <a:t>In all that you do stay True to Yourself work HARD and HAVE FUN!!!!!!!!!!!!</a:t>
            </a:r>
          </a:p>
          <a:p>
            <a:r>
              <a:rPr lang="en-US" sz="1800" b="1" dirty="0" smtClean="0"/>
              <a:t>I have lots of fun, I do!  I still sing, perform and create Art!</a:t>
            </a:r>
            <a:endParaRPr lang="en-US" sz="1800" b="1" dirty="0"/>
          </a:p>
        </p:txBody>
      </p:sp>
    </p:spTree>
    <p:extLst>
      <p:ext uri="{BB962C8B-B14F-4D97-AF65-F5344CB8AC3E}">
        <p14:creationId xmlns:p14="http://schemas.microsoft.com/office/powerpoint/2010/main" val="355822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tx1">
                    <a:lumMod val="85000"/>
                    <a:lumOff val="15000"/>
                  </a:schemeClr>
                </a:solidFill>
              </a:rPr>
              <a:t>Tracey </a:t>
            </a:r>
            <a:r>
              <a:rPr lang="en-US" b="1" dirty="0" err="1" smtClean="0">
                <a:solidFill>
                  <a:schemeClr val="tx1">
                    <a:lumMod val="85000"/>
                    <a:lumOff val="15000"/>
                  </a:schemeClr>
                </a:solidFill>
              </a:rPr>
              <a:t>johnson</a:t>
            </a:r>
            <a:r>
              <a:rPr lang="en-US" b="1" dirty="0" smtClean="0">
                <a:solidFill>
                  <a:schemeClr val="tx1">
                    <a:lumMod val="85000"/>
                    <a:lumOff val="15000"/>
                  </a:schemeClr>
                </a:solidFill>
              </a:rPr>
              <a:t> </a:t>
            </a:r>
            <a:r>
              <a:rPr lang="en-US" dirty="0" smtClean="0"/>
              <a:t>president &amp; CEO </a:t>
            </a:r>
            <a:r>
              <a:rPr lang="en-US" b="1" dirty="0" smtClean="0">
                <a:solidFill>
                  <a:schemeClr val="tx1">
                    <a:lumMod val="85000"/>
                    <a:lumOff val="15000"/>
                  </a:schemeClr>
                </a:solidFill>
              </a:rPr>
              <a:t>of </a:t>
            </a:r>
            <a:r>
              <a:rPr lang="en-US" b="1" dirty="0" err="1" smtClean="0">
                <a:solidFill>
                  <a:schemeClr val="tx1">
                    <a:lumMod val="85000"/>
                    <a:lumOff val="15000"/>
                  </a:schemeClr>
                </a:solidFill>
              </a:rPr>
              <a:t>exousia</a:t>
            </a:r>
            <a:r>
              <a:rPr lang="en-US" b="1" dirty="0" smtClean="0">
                <a:solidFill>
                  <a:schemeClr val="tx1">
                    <a:lumMod val="85000"/>
                    <a:lumOff val="15000"/>
                  </a:schemeClr>
                </a:solidFill>
              </a:rPr>
              <a:t> </a:t>
            </a:r>
            <a:r>
              <a:rPr lang="en-US" b="1" dirty="0" err="1" smtClean="0">
                <a:solidFill>
                  <a:schemeClr val="tx1">
                    <a:lumMod val="85000"/>
                    <a:lumOff val="15000"/>
                  </a:schemeClr>
                </a:solidFill>
              </a:rPr>
              <a:t>llc</a:t>
            </a:r>
            <a:endParaRPr lang="en-US" b="1" dirty="0">
              <a:solidFill>
                <a:schemeClr val="tx1">
                  <a:lumMod val="85000"/>
                  <a:lumOff val="15000"/>
                </a:schemeClr>
              </a:solidFill>
            </a:endParaRPr>
          </a:p>
        </p:txBody>
      </p:sp>
      <p:sp>
        <p:nvSpPr>
          <p:cNvPr id="3" name="Text Placeholder 2"/>
          <p:cNvSpPr>
            <a:spLocks noGrp="1"/>
          </p:cNvSpPr>
          <p:nvPr>
            <p:ph type="body" idx="1"/>
          </p:nvPr>
        </p:nvSpPr>
        <p:spPr/>
        <p:txBody>
          <a:bodyPr>
            <a:normAutofit/>
          </a:bodyPr>
          <a:lstStyle/>
          <a:p>
            <a:pPr>
              <a:buNone/>
            </a:pPr>
            <a:r>
              <a:rPr lang="en-US" sz="2800" b="1" dirty="0" smtClean="0">
                <a:solidFill>
                  <a:schemeClr val="tx1">
                    <a:lumMod val="50000"/>
                    <a:lumOff val="50000"/>
                  </a:schemeClr>
                </a:solidFill>
              </a:rPr>
              <a:t>Introducing</a:t>
            </a:r>
            <a:endParaRPr lang="en-US" sz="2800" b="1"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MG_1310.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5066" r="25066"/>
          <a:stretch>
            <a:fillRect/>
          </a:stretch>
        </p:blipFill>
        <p:spPr/>
      </p:pic>
      <p:pic>
        <p:nvPicPr>
          <p:cNvPr id="7" name="Picture Placeholder 6" descr="IMG_1313.JPG"/>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5546" r="5546"/>
          <a:stretch>
            <a:fillRect/>
          </a:stretch>
        </p:blipFill>
        <p:spPr/>
      </p:pic>
      <p:pic>
        <p:nvPicPr>
          <p:cNvPr id="8" name="Picture Placeholder 7" descr="IMG_1311.JPG"/>
          <p:cNvPicPr>
            <a:picLocks noGrp="1" noChangeAspect="1"/>
          </p:cNvPicPr>
          <p:nvPr>
            <p:ph type="pic" sz="quarter" idx="22"/>
          </p:nvPr>
        </p:nvPicPr>
        <p:blipFill>
          <a:blip r:embed="rId5" cstate="print">
            <a:extLst>
              <a:ext uri="{28A0092B-C50C-407E-A947-70E740481C1C}">
                <a14:useLocalDpi xmlns:a14="http://schemas.microsoft.com/office/drawing/2010/main" val="0"/>
              </a:ext>
            </a:extLst>
          </a:blip>
          <a:srcRect l="5546" r="5546"/>
          <a:stretch>
            <a:fillRect/>
          </a:stretch>
        </p:blipFill>
        <p:spPr/>
      </p:pic>
      <p:pic>
        <p:nvPicPr>
          <p:cNvPr id="9" name="Picture Placeholder 8" descr="IMG_1316.JPG"/>
          <p:cNvPicPr>
            <a:picLocks noGrp="1" noChangeAspect="1"/>
          </p:cNvPicPr>
          <p:nvPr>
            <p:ph type="pic" sz="quarter" idx="23"/>
          </p:nvPr>
        </p:nvPicPr>
        <p:blipFill>
          <a:blip r:embed="rId6" cstate="print">
            <a:extLst>
              <a:ext uri="{28A0092B-C50C-407E-A947-70E740481C1C}">
                <a14:useLocalDpi xmlns:a14="http://schemas.microsoft.com/office/drawing/2010/main" val="0"/>
              </a:ext>
            </a:extLst>
          </a:blip>
          <a:srcRect t="11" b="11"/>
          <a:stretch>
            <a:fillRect/>
          </a:stretch>
        </p:blipFill>
        <p:spPr/>
      </p:pic>
    </p:spTree>
    <p:extLst>
      <p:ext uri="{BB962C8B-B14F-4D97-AF65-F5344CB8AC3E}">
        <p14:creationId xmlns:p14="http://schemas.microsoft.com/office/powerpoint/2010/main" val="2706385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pic>
        <p:nvPicPr>
          <p:cNvPr id="10" name="Picture Placeholder 9"/>
          <p:cNvPicPr>
            <a:picLocks noGrp="1" noChangeAspect="1"/>
          </p:cNvPicPr>
          <p:nvPr>
            <p:ph type="pic" sz="quarter" idx="18"/>
          </p:nvPr>
        </p:nvPicPr>
        <p:blipFill rotWithShape="1">
          <a:blip r:embed="rId3" cstate="email">
            <a:grayscl/>
            <a:extLst>
              <a:ext uri="{28A0092B-C50C-407E-A947-70E740481C1C}">
                <a14:useLocalDpi xmlns:a14="http://schemas.microsoft.com/office/drawing/2010/main"/>
              </a:ext>
            </a:extLst>
          </a:blip>
          <a:srcRect t="-401"/>
          <a:stretch/>
        </p:blipFill>
        <p:spPr/>
      </p:pic>
      <p:pic>
        <p:nvPicPr>
          <p:cNvPr id="3" name="Picture Placeholder 2"/>
          <p:cNvPicPr>
            <a:picLocks noGrp="1" noChangeAspect="1"/>
          </p:cNvPicPr>
          <p:nvPr>
            <p:ph type="pic" sz="quarter" idx="23"/>
          </p:nvPr>
        </p:nvPicPr>
        <p:blipFill rotWithShape="1">
          <a:blip r:embed="rId4" cstate="email">
            <a:grayscl/>
            <a:extLst>
              <a:ext uri="{28A0092B-C50C-407E-A947-70E740481C1C}">
                <a14:useLocalDpi xmlns:a14="http://schemas.microsoft.com/office/drawing/2010/main"/>
              </a:ext>
            </a:extLst>
          </a:blip>
          <a:srcRect/>
          <a:stretch/>
        </p:blipFill>
        <p:spPr/>
      </p:pic>
      <p:pic>
        <p:nvPicPr>
          <p:cNvPr id="4" name="Picture Placeholder 3"/>
          <p:cNvPicPr>
            <a:picLocks noGrp="1" noChangeAspect="1"/>
          </p:cNvPicPr>
          <p:nvPr>
            <p:ph type="pic" sz="quarter" idx="22"/>
          </p:nvPr>
        </p:nvPicPr>
        <p:blipFill>
          <a:blip r:embed="rId5" cstate="email">
            <a:extLst>
              <a:ext uri="{28A0092B-C50C-407E-A947-70E740481C1C}">
                <a14:useLocalDpi xmlns:a14="http://schemas.microsoft.com/office/drawing/2010/main"/>
              </a:ext>
            </a:extLst>
          </a:blip>
          <a:srcRect/>
          <a:stretch>
            <a:fillRect/>
          </a:stretch>
        </p:blipFill>
        <p:spPr/>
      </p:pic>
      <p:pic>
        <p:nvPicPr>
          <p:cNvPr id="2" name="Picture 1" descr="Willingboro-20110728-0014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0"/>
            <a:ext cx="2743200" cy="2133600"/>
          </a:xfrm>
          <a:prstGeom prst="rect">
            <a:avLst/>
          </a:prstGeom>
        </p:spPr>
      </p:pic>
      <p:pic>
        <p:nvPicPr>
          <p:cNvPr id="5" name="Picture 4" descr="IMG_112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200" y="2209800"/>
            <a:ext cx="2743200" cy="2057400"/>
          </a:xfrm>
          <a:prstGeom prst="rect">
            <a:avLst/>
          </a:prstGeom>
        </p:spPr>
      </p:pic>
      <p:pic>
        <p:nvPicPr>
          <p:cNvPr id="7" name="Picture 6" descr="IMG_1249.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0200" y="4419600"/>
            <a:ext cx="2819400" cy="1905000"/>
          </a:xfrm>
          <a:prstGeom prst="rect">
            <a:avLst/>
          </a:prstGeom>
        </p:spPr>
      </p:pic>
      <p:pic>
        <p:nvPicPr>
          <p:cNvPr id="8" name="Picture 7" descr="IMG_1374.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 y="304800"/>
            <a:ext cx="4495799" cy="6019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2475" y="5562600"/>
            <a:ext cx="7553325" cy="1143000"/>
          </a:xfrm>
          <a:prstGeom prst="rect">
            <a:avLst/>
          </a:prstGeom>
          <a:noFill/>
        </p:spPr>
        <p:txBody>
          <a:bodyPr wrap="square" rtlCol="0">
            <a:normAutofit/>
          </a:bodyPr>
          <a:lstStyle/>
          <a:p>
            <a:endParaRPr lang="en-US" sz="2400" dirty="0">
              <a:solidFill>
                <a:schemeClr val="tx1">
                  <a:lumMod val="75000"/>
                  <a:lumOff val="25000"/>
                </a:schemeClr>
              </a:solidFill>
            </a:endParaRPr>
          </a:p>
        </p:txBody>
      </p:sp>
      <p:pic>
        <p:nvPicPr>
          <p:cNvPr id="8" name="Picture Placeholder 7" descr="Tracey CEO &amp; Starbuckian critical thinker.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810" r="21810"/>
          <a:stretch>
            <a:fillRect/>
          </a:stretch>
        </p:blipFill>
        <p:spPr/>
      </p:pic>
      <p:sp>
        <p:nvSpPr>
          <p:cNvPr id="6" name="Text Placeholder 5"/>
          <p:cNvSpPr>
            <a:spLocks noGrp="1"/>
          </p:cNvSpPr>
          <p:nvPr>
            <p:ph type="body" sz="quarter" idx="14"/>
          </p:nvPr>
        </p:nvSpPr>
        <p:spPr>
          <a:xfrm>
            <a:off x="5343525" y="914400"/>
            <a:ext cx="3181350" cy="5126666"/>
          </a:xfrm>
        </p:spPr>
        <p:txBody>
          <a:bodyPr/>
          <a:lstStyle/>
          <a:p>
            <a:r>
              <a:rPr lang="en-US" dirty="0" smtClean="0"/>
              <a:t>My Name is Tracey Marie Wallace-Johnson and I am the Founder, President and CEO of Exousia LLC Originally started in NJ where I’m from.</a:t>
            </a:r>
          </a:p>
          <a:p>
            <a:endParaRPr lang="en-US" dirty="0"/>
          </a:p>
          <a:p>
            <a:r>
              <a:rPr lang="en-US" dirty="0" smtClean="0"/>
              <a:t>I am a LEO born on July 23</a:t>
            </a:r>
            <a:r>
              <a:rPr lang="en-US" baseline="30000" dirty="0" smtClean="0"/>
              <a:t>rd</a:t>
            </a:r>
            <a:r>
              <a:rPr lang="en-US" dirty="0" smtClean="0"/>
              <a:t> and I LOVE being a LEO, I am strong, determined, analytical and creative. </a:t>
            </a:r>
          </a:p>
          <a:p>
            <a:endParaRPr lang="en-US" dirty="0"/>
          </a:p>
          <a:p>
            <a:r>
              <a:rPr lang="en-US" dirty="0" smtClean="0"/>
              <a:t>My journey is very different from any other’s you may hear.  I own my OWN and YOU CAN TOO.  So let’s talk…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Tracey at 7.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8777" r="-68777"/>
          <a:stretch>
            <a:fillRect/>
          </a:stretch>
        </p:blipFill>
        <p:spPr/>
      </p:pic>
      <p:sp>
        <p:nvSpPr>
          <p:cNvPr id="3" name="Text Placeholder 2"/>
          <p:cNvSpPr>
            <a:spLocks noGrp="1"/>
          </p:cNvSpPr>
          <p:nvPr>
            <p:ph type="body" sz="quarter" idx="16"/>
          </p:nvPr>
        </p:nvSpPr>
        <p:spPr/>
        <p:txBody>
          <a:bodyPr/>
          <a:lstStyle/>
          <a:p>
            <a:r>
              <a:rPr lang="en-US" dirty="0" smtClean="0"/>
              <a:t>A Kid in the 70’s (gosh!!!)</a:t>
            </a:r>
            <a:endParaRPr lang="en-US" dirty="0"/>
          </a:p>
        </p:txBody>
      </p:sp>
    </p:spTree>
    <p:extLst>
      <p:ext uri="{BB962C8B-B14F-4D97-AF65-F5344CB8AC3E}">
        <p14:creationId xmlns:p14="http://schemas.microsoft.com/office/powerpoint/2010/main" val="39343646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4194" y="800733"/>
            <a:ext cx="5998307" cy="646331"/>
          </a:xfrm>
          <a:prstGeom prst="rect">
            <a:avLst/>
          </a:prstGeom>
          <a:noFill/>
        </p:spPr>
        <p:txBody>
          <a:bodyPr wrap="none" rtlCol="0">
            <a:spAutoFit/>
          </a:bodyPr>
          <a:lstStyle/>
          <a:p>
            <a:r>
              <a:rPr lang="en-US" sz="3600" dirty="0" smtClean="0"/>
              <a:t>WHEN I WAS A KID IN THE 70’S</a:t>
            </a:r>
          </a:p>
        </p:txBody>
      </p:sp>
      <p:sp>
        <p:nvSpPr>
          <p:cNvPr id="7" name="TextBox 6"/>
          <p:cNvSpPr txBox="1"/>
          <p:nvPr/>
        </p:nvSpPr>
        <p:spPr>
          <a:xfrm>
            <a:off x="838200" y="1918997"/>
            <a:ext cx="7620000" cy="3970318"/>
          </a:xfrm>
          <a:prstGeom prst="rect">
            <a:avLst/>
          </a:prstGeom>
          <a:noFill/>
        </p:spPr>
        <p:txBody>
          <a:bodyPr wrap="square" rtlCol="0">
            <a:spAutoFit/>
          </a:bodyPr>
          <a:lstStyle/>
          <a:p>
            <a:pPr marL="285750" indent="-285750">
              <a:buFont typeface="Arial"/>
              <a:buChar char="•"/>
            </a:pPr>
            <a:r>
              <a:rPr lang="en-US" dirty="0" smtClean="0"/>
              <a:t>I was BIG into the Arts.  I was an excellent at drawing and was put in advanced art class.  I have paintings, sculptures, charcoal drawings that my Mom still has.  </a:t>
            </a:r>
            <a:endParaRPr lang="en-US" dirty="0"/>
          </a:p>
          <a:p>
            <a:pPr marL="285750" indent="-285750">
              <a:buFont typeface="Arial"/>
              <a:buChar char="•"/>
            </a:pPr>
            <a:r>
              <a:rPr lang="en-US" dirty="0" smtClean="0"/>
              <a:t>I was also extremely musical.  I came from a musical Family. I took lessons and learned to play the violin, the piano along with singing lessons.  It all worked for me in my life.</a:t>
            </a:r>
          </a:p>
          <a:p>
            <a:pPr marL="285750" indent="-285750">
              <a:buFont typeface="Arial"/>
              <a:buChar char="•"/>
            </a:pPr>
            <a:r>
              <a:rPr lang="en-US" dirty="0" smtClean="0"/>
              <a:t>I loved Barbie and had everything Barbie. My room was a commun</a:t>
            </a:r>
            <a:r>
              <a:rPr lang="en-US" dirty="0"/>
              <a:t>i</a:t>
            </a:r>
            <a:r>
              <a:rPr lang="en-US" dirty="0" smtClean="0"/>
              <a:t>ty of Barbie.  I had the dream house, cars, clothes, w/lots of Barbie and Ken dolls.</a:t>
            </a:r>
          </a:p>
          <a:p>
            <a:pPr marL="285750" indent="-285750">
              <a:buFont typeface="Arial"/>
              <a:buChar char="•"/>
            </a:pPr>
            <a:r>
              <a:rPr lang="en-US" dirty="0" smtClean="0"/>
              <a:t>I had an easel in my room for painting, a desk for drawing and Calligraphy.  I had a comic strip in the school paper called Tragically stupid in high school.</a:t>
            </a:r>
          </a:p>
          <a:p>
            <a:pPr marL="285750" indent="-285750">
              <a:buFont typeface="Arial"/>
              <a:buChar char="•"/>
            </a:pPr>
            <a:r>
              <a:rPr lang="en-US" dirty="0" smtClean="0"/>
              <a:t>In the last part of my room was a music corner with a Casio Keyboard where I wrote, created music, made beats and learned to play songs from the radio.</a:t>
            </a:r>
          </a:p>
          <a:p>
            <a:pPr marL="285750" indent="-285750">
              <a:buFont typeface="Arial"/>
              <a:buChar char="•"/>
            </a:pPr>
            <a:r>
              <a:rPr lang="en-US" dirty="0" smtClean="0"/>
              <a:t>In school I was advanced in English and was a really quiet kid known as a “PK” or a Preacher’s Kid, because I was a Preachers Kid.</a:t>
            </a:r>
          </a:p>
        </p:txBody>
      </p:sp>
    </p:spTree>
    <p:extLst>
      <p:ext uri="{BB962C8B-B14F-4D97-AF65-F5344CB8AC3E}">
        <p14:creationId xmlns:p14="http://schemas.microsoft.com/office/powerpoint/2010/main" val="253811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475" y="240475"/>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8259" y="188259"/>
            <a:ext cx="8776448" cy="649044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5112603"/>
            <a:ext cx="6781800" cy="1364397"/>
          </a:xfrm>
          <a:prstGeom prst="rect">
            <a:avLst/>
          </a:prstGeom>
          <a:noFill/>
        </p:spPr>
        <p:txBody>
          <a:bodyPr wrap="square" rtlCol="0">
            <a:normAutofit fontScale="85000" lnSpcReduction="20000"/>
          </a:bodyPr>
          <a:lstStyle/>
          <a:p>
            <a:r>
              <a:rPr lang="en-US" sz="2400" b="1" dirty="0" smtClean="0">
                <a:solidFill>
                  <a:srgbClr val="FC7500"/>
                </a:solidFill>
              </a:rPr>
              <a:t>In High School I finished my credits early, ready for graduation by my </a:t>
            </a:r>
            <a:r>
              <a:rPr lang="en-US" sz="2400" b="1" dirty="0" err="1" smtClean="0">
                <a:solidFill>
                  <a:srgbClr val="FC7500"/>
                </a:solidFill>
              </a:rPr>
              <a:t>Sophmore</a:t>
            </a:r>
            <a:r>
              <a:rPr lang="en-US" sz="2400" b="1" dirty="0" smtClean="0">
                <a:solidFill>
                  <a:srgbClr val="FC7500"/>
                </a:solidFill>
              </a:rPr>
              <a:t> year so I went to work. Cooperative Education placed us in State Jobs – I started in a Human Resources Department for Environmental Protection with my Friends.  It was so much fun</a:t>
            </a:r>
            <a:r>
              <a:rPr lang="en-US" sz="2400" b="1" dirty="0" smtClean="0">
                <a:solidFill>
                  <a:srgbClr val="FC7500"/>
                </a:solidFill>
              </a:rPr>
              <a:t>! It was the set up!</a:t>
            </a:r>
          </a:p>
          <a:p>
            <a:endParaRPr lang="en-US" sz="2400" dirty="0"/>
          </a:p>
        </p:txBody>
      </p:sp>
      <p:sp>
        <p:nvSpPr>
          <p:cNvPr id="10" name="TextBox 9"/>
          <p:cNvSpPr txBox="1"/>
          <p:nvPr/>
        </p:nvSpPr>
        <p:spPr>
          <a:xfrm>
            <a:off x="240767" y="762000"/>
            <a:ext cx="6432176" cy="461665"/>
          </a:xfrm>
          <a:prstGeom prst="rect">
            <a:avLst/>
          </a:prstGeom>
          <a:solidFill>
            <a:schemeClr val="tx1">
              <a:lumMod val="95000"/>
              <a:lumOff val="5000"/>
              <a:alpha val="55000"/>
            </a:schemeClr>
          </a:solidFill>
        </p:spPr>
        <p:txBody>
          <a:bodyPr wrap="square" rtlCol="0">
            <a:normAutofit/>
          </a:bodyPr>
          <a:lstStyle/>
          <a:p>
            <a:r>
              <a:rPr lang="en-US" sz="2400" b="1" dirty="0" smtClean="0">
                <a:solidFill>
                  <a:schemeClr val="bg1"/>
                </a:solidFill>
              </a:rPr>
              <a:t>	Then came Corporate…</a:t>
            </a:r>
            <a:endParaRPr lang="en-US" sz="2400" b="1" dirty="0">
              <a:solidFill>
                <a:schemeClr val="bg1"/>
              </a:solidFill>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81943" y="1752600"/>
            <a:ext cx="4180114" cy="3085605"/>
          </a:xfrm>
          <a:prstGeom prst="rect">
            <a:avLst/>
          </a:prstGeom>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478975" y="1759527"/>
            <a:ext cx="4180114" cy="3085605"/>
          </a:xfrm>
          <a:prstGeom prst="rect">
            <a:avLst/>
          </a:prstGeom>
        </p:spPr>
      </p:pic>
      <p:pic>
        <p:nvPicPr>
          <p:cNvPr id="3" name="Picture 2" descr="IMG_126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81000"/>
            <a:ext cx="8382000" cy="4686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17">
                                            <p:bg/>
                                          </p:spTgt>
                                        </p:tgtEl>
                                      </p:cBhvr>
                                    </p:animEffect>
                                    <p:set>
                                      <p:cBhvr>
                                        <p:cTn id="7" dur="1" fill="hold">
                                          <p:stCondLst>
                                            <p:cond delay="1999"/>
                                          </p:stCondLst>
                                        </p:cTn>
                                        <p:tgtEl>
                                          <p:spTgt spid="1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81287" y="609600"/>
            <a:ext cx="6048027" cy="4531425"/>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12" name="Picture 2"/>
          <p:cNvPicPr>
            <a:picLocks noChangeAspect="1" noChangeArrowheads="1"/>
          </p:cNvPicPr>
          <p:nvPr/>
        </p:nvPicPr>
        <p:blipFill>
          <a:blip r:embed="rId4"/>
          <a:srcRect/>
          <a:stretch>
            <a:fillRect/>
          </a:stretch>
        </p:blipFill>
        <p:spPr bwMode="auto">
          <a:xfrm>
            <a:off x="1066800" y="873826"/>
            <a:ext cx="3590704" cy="3590704"/>
          </a:xfrm>
          <a:prstGeom prst="rect">
            <a:avLst/>
          </a:prstGeom>
        </p:spPr>
      </p:pic>
      <p:sp>
        <p:nvSpPr>
          <p:cNvPr id="17" name="TextBox 16"/>
          <p:cNvSpPr txBox="1"/>
          <p:nvPr/>
        </p:nvSpPr>
        <p:spPr>
          <a:xfrm>
            <a:off x="914400" y="5486400"/>
            <a:ext cx="6781800" cy="1219200"/>
          </a:xfrm>
          <a:prstGeom prst="rect">
            <a:avLst/>
          </a:prstGeom>
          <a:noFill/>
        </p:spPr>
        <p:txBody>
          <a:bodyPr wrap="square" rtlCol="0">
            <a:normAutofit fontScale="70000" lnSpcReduction="20000"/>
          </a:bodyPr>
          <a:lstStyle/>
          <a:p>
            <a:r>
              <a:rPr lang="en-US" sz="2400" dirty="0" smtClean="0">
                <a:solidFill>
                  <a:schemeClr val="tx1">
                    <a:lumMod val="85000"/>
                    <a:lumOff val="15000"/>
                  </a:schemeClr>
                </a:solidFill>
              </a:rPr>
              <a:t>My College years were interesting because I continued to work for the State while taking classes majoring in Business and Human Resources.   I didn’t do an extra curricular activities because I was on a TV show, was a </a:t>
            </a:r>
            <a:r>
              <a:rPr lang="en-US" sz="2400" dirty="0" smtClean="0">
                <a:solidFill>
                  <a:schemeClr val="tx1">
                    <a:lumMod val="85000"/>
                    <a:lumOff val="15000"/>
                  </a:schemeClr>
                </a:solidFill>
              </a:rPr>
              <a:t>hip-hop background </a:t>
            </a:r>
            <a:r>
              <a:rPr lang="en-US" sz="2400" dirty="0" smtClean="0">
                <a:solidFill>
                  <a:schemeClr val="tx1">
                    <a:lumMod val="85000"/>
                    <a:lumOff val="15000"/>
                  </a:schemeClr>
                </a:solidFill>
              </a:rPr>
              <a:t>dancer and was offered a record </a:t>
            </a:r>
            <a:r>
              <a:rPr lang="en-US" sz="2400" dirty="0" smtClean="0">
                <a:solidFill>
                  <a:schemeClr val="tx1">
                    <a:lumMod val="85000"/>
                    <a:lumOff val="15000"/>
                  </a:schemeClr>
                </a:solidFill>
              </a:rPr>
              <a:t>deal and a modeling contract, </a:t>
            </a:r>
            <a:r>
              <a:rPr lang="en-US" sz="2400" dirty="0" smtClean="0">
                <a:solidFill>
                  <a:schemeClr val="tx1">
                    <a:lumMod val="85000"/>
                    <a:lumOff val="15000"/>
                  </a:schemeClr>
                </a:solidFill>
              </a:rPr>
              <a:t>that I turned down…</a:t>
            </a:r>
            <a:r>
              <a:rPr lang="en-US" sz="2400" dirty="0" smtClean="0">
                <a:solidFill>
                  <a:schemeClr val="tx1">
                    <a:lumMod val="85000"/>
                    <a:lumOff val="15000"/>
                  </a:schemeClr>
                </a:solidFill>
              </a:rPr>
              <a:t>.super fun times </a:t>
            </a:r>
            <a:r>
              <a:rPr lang="en-US" sz="2400" dirty="0" err="1" smtClean="0">
                <a:solidFill>
                  <a:schemeClr val="tx1">
                    <a:lumMod val="85000"/>
                    <a:lumOff val="15000"/>
                  </a:schemeClr>
                </a:solidFill>
              </a:rPr>
              <a:t>tho</a:t>
            </a:r>
            <a:r>
              <a:rPr lang="en-US" sz="2400" dirty="0" smtClean="0">
                <a:solidFill>
                  <a:schemeClr val="tx1">
                    <a:lumMod val="85000"/>
                    <a:lumOff val="15000"/>
                  </a:schemeClr>
                </a:solidFill>
              </a:rPr>
              <a:t>! #YOLO</a:t>
            </a:r>
            <a:endParaRPr lang="en-US" sz="2400" dirty="0">
              <a:solidFill>
                <a:schemeClr val="tx1">
                  <a:lumMod val="85000"/>
                  <a:lumOff val="15000"/>
                </a:schemeClr>
              </a:solidFill>
            </a:endParaRP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flipH="1">
            <a:off x="3962400" y="1828800"/>
            <a:ext cx="3864903" cy="2852928"/>
          </a:xfrm>
          <a:prstGeom prst="rect">
            <a:avLst/>
          </a:prstGeom>
        </p:spPr>
      </p:pic>
      <p:pic>
        <p:nvPicPr>
          <p:cNvPr id="2" name="Picture 1" descr="Tracey @ 17 danci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152400"/>
            <a:ext cx="8128000" cy="5257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30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300"/>
                            </p:stCondLst>
                            <p:childTnLst>
                              <p:par>
                                <p:cTn id="12" presetID="2" presetClass="entr" presetSubtype="2" fill="hold" nodeType="afterEffect">
                                  <p:stCondLst>
                                    <p:cond delay="0"/>
                                  </p:stCondLst>
                                  <p:childTnLst>
                                    <p:set>
                                      <p:cBhvr>
                                        <p:cTn id="13" dur="1" fill="hold">
                                          <p:stCondLst>
                                            <p:cond delay="0"/>
                                          </p:stCondLst>
                                        </p:cTn>
                                        <p:tgtEl>
                                          <p:spTgt spid="10">
                                            <p:bg/>
                                          </p:spTgt>
                                        </p:tgtEl>
                                        <p:attrNameLst>
                                          <p:attrName>style.visibility</p:attrName>
                                        </p:attrNameLst>
                                      </p:cBhvr>
                                      <p:to>
                                        <p:strVal val="visible"/>
                                      </p:to>
                                    </p:set>
                                    <p:anim calcmode="lin" valueType="num">
                                      <p:cBhvr additive="base">
                                        <p:cTn id="14"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15" dur="500" fill="hold"/>
                                        <p:tgtEl>
                                          <p:spTgt spid="10">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1066800"/>
            <a:ext cx="5305254" cy="379704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sp>
        <p:nvSpPr>
          <p:cNvPr id="7" name="TextBox 6"/>
          <p:cNvSpPr txBox="1"/>
          <p:nvPr/>
        </p:nvSpPr>
        <p:spPr>
          <a:xfrm>
            <a:off x="990600" y="5334000"/>
            <a:ext cx="6781800" cy="1371600"/>
          </a:xfrm>
          <a:prstGeom prst="rect">
            <a:avLst/>
          </a:prstGeom>
          <a:noFill/>
        </p:spPr>
        <p:txBody>
          <a:bodyPr wrap="square" rtlCol="0">
            <a:normAutofit fontScale="85000" lnSpcReduction="20000"/>
          </a:bodyPr>
          <a:lstStyle/>
          <a:p>
            <a:r>
              <a:rPr lang="en-US" sz="2400" b="1" dirty="0" smtClean="0"/>
              <a:t>I became pregnant with my Daughter Lola at the age of </a:t>
            </a:r>
            <a:r>
              <a:rPr lang="en-US" sz="2400" b="1" dirty="0" smtClean="0"/>
              <a:t>20 in the middle of a modeling contract </a:t>
            </a:r>
            <a:r>
              <a:rPr lang="en-US" sz="2400" b="1" dirty="0" smtClean="0"/>
              <a:t>and it changed my life.  I took my Corporate Career more seriously.  I was hired by an HR Consulting firm named The Rosen Group where I worked for 10 years!</a:t>
            </a:r>
            <a:endParaRPr lang="en-US" sz="2400" dirty="0"/>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r="-210"/>
          <a:stretch/>
        </p:blipFill>
        <p:spPr>
          <a:xfrm>
            <a:off x="1752600" y="1066800"/>
            <a:ext cx="5313218" cy="3794760"/>
          </a:xfrm>
          <a:prstGeom prst="rect">
            <a:avLst/>
          </a:prstGeom>
          <a:solidFill>
            <a:srgbClr val="F0F0F0"/>
          </a:solidFill>
          <a:ln w="57150">
            <a:solidFill>
              <a:schemeClr val="bg1"/>
            </a:solidFill>
          </a:ln>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2600" y="1078675"/>
            <a:ext cx="5297027" cy="3791158"/>
          </a:xfrm>
          <a:prstGeom prst="rect">
            <a:avLst/>
          </a:prstGeom>
        </p:spPr>
      </p:pic>
      <p:pic>
        <p:nvPicPr>
          <p:cNvPr id="4" name="Picture 3" descr="IMG_0876.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400" y="990600"/>
            <a:ext cx="5410200" cy="3886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42"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rot="21011905">
            <a:off x="3447315" y="1297739"/>
            <a:ext cx="5141364" cy="369332"/>
          </a:xfrm>
          <a:prstGeom prst="rect">
            <a:avLst/>
          </a:prstGeom>
          <a:noFill/>
        </p:spPr>
        <p:txBody>
          <a:bodyPr wrap="none" rtlCol="0">
            <a:spAutoFit/>
          </a:bodyPr>
          <a:lstStyle/>
          <a:p>
            <a:r>
              <a:rPr lang="en-US" dirty="0" smtClean="0"/>
              <a:t>Human Resources is a very fun and rewarding Field!</a:t>
            </a:r>
            <a:endParaRPr lang="en-US" dirty="0"/>
          </a:p>
        </p:txBody>
      </p:sp>
      <p:pic>
        <p:nvPicPr>
          <p:cNvPr id="23" name="Picture 22" descr="rbrb_275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09800"/>
            <a:ext cx="2883504" cy="3325479"/>
          </a:xfrm>
          <a:prstGeom prst="rect">
            <a:avLst/>
          </a:prstGeom>
        </p:spPr>
      </p:pic>
      <p:sp>
        <p:nvSpPr>
          <p:cNvPr id="24" name="TextBox 23"/>
          <p:cNvSpPr txBox="1"/>
          <p:nvPr/>
        </p:nvSpPr>
        <p:spPr>
          <a:xfrm>
            <a:off x="3886200" y="2733536"/>
            <a:ext cx="3886199" cy="2862323"/>
          </a:xfrm>
          <a:prstGeom prst="rect">
            <a:avLst/>
          </a:prstGeom>
          <a:noFill/>
        </p:spPr>
        <p:txBody>
          <a:bodyPr wrap="square" rtlCol="0">
            <a:spAutoFit/>
          </a:bodyPr>
          <a:lstStyle/>
          <a:p>
            <a:r>
              <a:rPr lang="en-US" dirty="0" smtClean="0"/>
              <a:t>I worked my way up through the ranks in Human Resources from an HR Clerk, doing filing, administrative work, paperwork etc.  It got fun when I became an HR Generalist, Manager and Senior Manager when I started dealing with performance management issues, employee relations concerns, defending the Corporation in court and dealing internationally!  </a:t>
            </a:r>
            <a:endParaRPr lang="en-US" dirty="0"/>
          </a:p>
        </p:txBody>
      </p:sp>
      <p:sp>
        <p:nvSpPr>
          <p:cNvPr id="25" name="TextBox 24"/>
          <p:cNvSpPr txBox="1"/>
          <p:nvPr/>
        </p:nvSpPr>
        <p:spPr>
          <a:xfrm>
            <a:off x="4648201" y="2416004"/>
            <a:ext cx="2539280" cy="369332"/>
          </a:xfrm>
          <a:prstGeom prst="rect">
            <a:avLst/>
          </a:prstGeom>
          <a:noFill/>
        </p:spPr>
        <p:txBody>
          <a:bodyPr wrap="square" rtlCol="0">
            <a:spAutoFit/>
          </a:bodyPr>
          <a:lstStyle/>
          <a:p>
            <a:r>
              <a:rPr lang="en-US" dirty="0" smtClean="0"/>
              <a:t>HUMAN RESOURCES</a:t>
            </a:r>
            <a:endParaRPr lang="en-US" dirty="0"/>
          </a:p>
        </p:txBody>
      </p:sp>
    </p:spTree>
    <p:extLst>
      <p:ext uri="{BB962C8B-B14F-4D97-AF65-F5344CB8AC3E}">
        <p14:creationId xmlns:p14="http://schemas.microsoft.com/office/powerpoint/2010/main" val="1053518044"/>
      </p:ext>
    </p:extLst>
  </p:cSld>
  <p:clrMapOvr>
    <a:masterClrMapping/>
  </p:clrMapOvr>
</p:sld>
</file>

<file path=ppt/theme/theme1.xml><?xml version="1.0" encoding="utf-8"?>
<a:theme xmlns:a="http://schemas.openxmlformats.org/drawingml/2006/main" name="Urban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Urban Photo Album.potx</Template>
  <TotalTime>0</TotalTime>
  <Words>1381</Words>
  <Application>Microsoft Macintosh PowerPoint</Application>
  <PresentationFormat>On-screen Show (4:3)</PresentationFormat>
  <Paragraphs>84</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Urban Photo Album</vt:lpstr>
      <vt:lpstr>PowerPoint Presentation</vt:lpstr>
      <vt:lpstr>Tracey johnson president &amp; CEO of exousia llc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Daughters: Lola &amp; Yani</vt:lpstr>
      <vt:lpstr>PowerPoint Presentation</vt:lpstr>
      <vt:lpstr>PowerPoint Presentation</vt:lpstr>
      <vt:lpstr>PowerPoint Presentation</vt:lpstr>
      <vt:lpstr>PowerPoint Presentation</vt:lpstr>
      <vt:lpstr>PowerPoint Presentation</vt:lpstr>
      <vt:lpstr>MOTTO TO LIVE BY…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2010-02-01T21:14:06Z</dcterms:created>
  <dcterms:modified xsi:type="dcterms:W3CDTF">2016-01-01T23:56:21Z</dcterms:modified>
</cp:coreProperties>
</file>