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8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83" r:id="rId14"/>
    <p:sldId id="284" r:id="rId15"/>
    <p:sldId id="282" r:id="rId16"/>
    <p:sldId id="269" r:id="rId17"/>
    <p:sldId id="270" r:id="rId18"/>
    <p:sldId id="285" r:id="rId19"/>
    <p:sldId id="273" r:id="rId20"/>
    <p:sldId id="271" r:id="rId21"/>
    <p:sldId id="275" r:id="rId22"/>
    <p:sldId id="274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016B54"/>
    <a:srgbClr val="D1EAA4"/>
    <a:srgbClr val="FFB9D0"/>
    <a:srgbClr val="FF6699"/>
    <a:srgbClr val="324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b="1" dirty="0" smtClean="0"/>
            <a:t>I started as </a:t>
          </a:r>
          <a:r>
            <a:rPr lang="en-US" b="1" dirty="0" smtClean="0"/>
            <a:t>an accounting clerk…</a:t>
          </a:r>
          <a:endParaRPr lang="en-US" b="1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b="1" dirty="0" smtClean="0"/>
            <a:t>I </a:t>
          </a:r>
          <a:r>
            <a:rPr lang="en-US" b="1" dirty="0" smtClean="0"/>
            <a:t>owned a computer school for 17 years…</a:t>
          </a:r>
          <a:endParaRPr lang="en-US" b="1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b="1" dirty="0" smtClean="0"/>
            <a:t>I am now the CEO </a:t>
          </a:r>
          <a:r>
            <a:rPr lang="en-US" b="1" dirty="0" smtClean="0"/>
            <a:t>of</a:t>
          </a:r>
        </a:p>
        <a:p>
          <a:r>
            <a:rPr lang="en-US" b="1" dirty="0" smtClean="0"/>
            <a:t>MVP Real Estate Group and MVP Relocation Associates</a:t>
          </a:r>
          <a:endParaRPr lang="en-US" b="1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ScaleX="97917" custScaleY="96667" custLinFactNeighborX="-11031" custLinFactNeighborY="8418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 custLinFactX="-84249" custLinFactNeighborX="-100000" custLinFactNeighborY="-80741"/>
      <dgm:spPr/>
    </dgm:pt>
    <dgm:pt modelId="{3B968D23-3AB8-4644-A50C-B4DD7234616D}" type="pres">
      <dgm:prSet presAssocID="{9DF16435-D83C-43CC-88F7-B2FF0728BDD3}" presName="textBox3a" presStyleLbl="revTx" presStyleIdx="0" presStyleCnt="3" custLinFactNeighborX="-17107" custLinFactNeighborY="27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 custLinFactNeighborX="-8120" custLinFactNeighborY="-41446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 custLinFactNeighborX="84615" custLinFactNeighborY="-12821"/>
      <dgm:spPr/>
    </dgm:pt>
    <dgm:pt modelId="{17067309-CB33-4035-BF41-24F82CD4A52A}" type="pres">
      <dgm:prSet presAssocID="{916EA4CA-F191-44E9-BDEC-685BAEB5F89C}" presName="textBox3c" presStyleLbl="revTx" presStyleIdx="2" presStyleCnt="3" custScaleX="152083" custScaleY="52038" custLinFactNeighborX="91840" custLinFactNeighborY="7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Founded in 2010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Small business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Beverly Hills 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Destination services, purchasing and selling homes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BA43369F-80B8-4B55-8FE6-F94EC7886C2C}">
      <dgm:prSet/>
      <dgm:spPr/>
      <dgm:t>
        <a:bodyPr/>
        <a:lstStyle/>
        <a:p>
          <a:r>
            <a:rPr lang="en-US" dirty="0" err="1" smtClean="0">
              <a:solidFill>
                <a:schemeClr val="accent1">
                  <a:lumMod val="50000"/>
                </a:schemeClr>
              </a:solidFill>
            </a:rPr>
            <a:t>Commerical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 Real Estate Services</a:t>
          </a:r>
          <a:endParaRPr lang="en-US" dirty="0"/>
        </a:p>
      </dgm:t>
    </dgm:pt>
    <dgm:pt modelId="{D89C151F-41A2-4E35-84FE-EE5F1DE1903F}" type="parTrans" cxnId="{7B976B01-D1EF-4F01-B751-7BB5AB017BC8}">
      <dgm:prSet/>
      <dgm:spPr/>
      <dgm:t>
        <a:bodyPr/>
        <a:lstStyle/>
        <a:p>
          <a:endParaRPr lang="en-US"/>
        </a:p>
      </dgm:t>
    </dgm:pt>
    <dgm:pt modelId="{825A7328-3A94-49CE-96A1-C2C8BCB854BD}" type="sibTrans" cxnId="{7B976B01-D1EF-4F01-B751-7BB5AB017BC8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7B976B01-D1EF-4F01-B751-7BB5AB017BC8}" srcId="{806E6D4F-9930-45FB-A7F1-CB66DFBEF2EE}" destId="{BA43369F-80B8-4B55-8FE6-F94EC7886C2C}" srcOrd="0" destOrd="0" parTransId="{D89C151F-41A2-4E35-84FE-EE5F1DE1903F}" sibTransId="{825A7328-3A94-49CE-96A1-C2C8BCB854BD}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61A6967E-447F-46BD-B48B-38A919C862AC}" type="presOf" srcId="{BA43369F-80B8-4B55-8FE6-F94EC7886C2C}" destId="{1BD4153D-BF13-46DC-AF90-F6C03C8C874D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 custT="1"/>
      <dgm:spPr/>
      <dgm:t>
        <a:bodyPr/>
        <a:lstStyle/>
        <a:p>
          <a:r>
            <a:rPr lang="en-US" sz="1600" b="1" dirty="0" smtClean="0"/>
            <a:t>CEO/</a:t>
          </a:r>
        </a:p>
        <a:p>
          <a:r>
            <a:rPr lang="en-US" sz="1600" b="1" dirty="0" smtClean="0"/>
            <a:t>President</a:t>
          </a:r>
          <a:endParaRPr lang="en-US" sz="1600" b="1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 custT="1"/>
      <dgm:spPr/>
      <dgm:t>
        <a:bodyPr/>
        <a:lstStyle/>
        <a:p>
          <a:r>
            <a:rPr lang="en-US" sz="1100" b="1" dirty="0" smtClean="0"/>
            <a:t>manage</a:t>
          </a:r>
          <a:endParaRPr lang="en-US" sz="1100" b="1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1100" b="1" dirty="0" smtClean="0"/>
            <a:t>communication</a:t>
          </a:r>
          <a:endParaRPr lang="en-US" sz="1100" b="1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b="1" dirty="0" smtClean="0"/>
            <a:t>meetings</a:t>
          </a:r>
          <a:endParaRPr lang="en-US" b="1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1100" b="1" dirty="0" smtClean="0"/>
            <a:t>leadership</a:t>
          </a:r>
          <a:endParaRPr lang="en-US" sz="1100" b="1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 custScaleX="119739" custScaleY="114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 custScaleX="120865" custScaleY="11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 custScaleX="133337" custScaleY="128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$150.000,00/year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Accounting clerk</a:t>
          </a:r>
        </a:p>
        <a:p>
          <a:r>
            <a:rPr lang="en-US" dirty="0" smtClean="0"/>
            <a:t>$6 per hour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2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2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1C65C-8F10-44F7-96A0-B1EBF66E22ED}" type="presOf" srcId="{6AC99C86-CBD3-4E84-97DC-EB6E0BC28CC6}" destId="{82F6B587-BE75-4509-BA53-DBC19D7C7903}" srcOrd="0" destOrd="0" presId="urn:microsoft.com/office/officeart/2005/8/layout/venn2"/>
    <dgm:cxn modelId="{3677863E-8626-4245-808A-5FFE070395EE}" type="presOf" srcId="{83D9F687-9DA9-42F4-8D14-24174BDEFAE2}" destId="{95DE5207-025A-425E-B3D3-E91D76216FF8}" srcOrd="1" destOrd="0" presId="urn:microsoft.com/office/officeart/2005/8/layout/venn2"/>
    <dgm:cxn modelId="{2E7B984C-B263-406E-9E64-338FFCE7A59B}" type="presOf" srcId="{83D9F687-9DA9-42F4-8D14-24174BDEFAE2}" destId="{280D03B2-5124-4FFE-B2EA-9D0C5DF14AE3}" srcOrd="0" destOrd="0" presId="urn:microsoft.com/office/officeart/2005/8/layout/venn2"/>
    <dgm:cxn modelId="{14CE48F8-3033-4320-8E2C-A1455C4B4289}" srcId="{920552CB-C3DE-4748-8079-2831CAFED3A2}" destId="{83D9F687-9DA9-42F4-8D14-24174BDEFAE2}" srcOrd="0" destOrd="0" parTransId="{D6462131-C24D-4FFB-BF86-3729331DE4D8}" sibTransId="{4DF0029C-566B-495E-82DA-F6D0FEF2F06A}"/>
    <dgm:cxn modelId="{9E796EEA-95C0-4052-932A-3D09D44F71D1}" srcId="{920552CB-C3DE-4748-8079-2831CAFED3A2}" destId="{6AC99C86-CBD3-4E84-97DC-EB6E0BC28CC6}" srcOrd="1" destOrd="0" parTransId="{D4F4BE75-6BE0-4470-B040-F6DC94613080}" sibTransId="{D50E2B80-2BFA-4ABF-AF16-BA37BC9EFC0A}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39DC33CC-A051-4CA9-B827-B23ACC673121}" type="presOf" srcId="{6AC99C86-CBD3-4E84-97DC-EB6E0BC28CC6}" destId="{96334835-36AC-42F9-BFE0-8702FD97F429}" srcOrd="1" destOrd="0" presId="urn:microsoft.com/office/officeart/2005/8/layout/venn2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0" y="152384"/>
          <a:ext cx="7162824" cy="441961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807197" y="2963932"/>
          <a:ext cx="190195" cy="19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961149" y="3250692"/>
          <a:ext cx="1704441" cy="132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 started as </a:t>
          </a:r>
          <a:r>
            <a:rPr lang="en-US" sz="1900" b="1" kern="1200" dirty="0" smtClean="0"/>
            <a:t>an accounting clerk…</a:t>
          </a:r>
          <a:endParaRPr lang="en-US" sz="1900" b="1" kern="1200" dirty="0"/>
        </a:p>
      </dsp:txBody>
      <dsp:txXfrm>
        <a:off x="961149" y="3250692"/>
        <a:ext cx="1704441" cy="1321308"/>
      </dsp:txXfrm>
    </dsp:sp>
    <dsp:sp modelId="{C32D6E46-C84D-4CB3-B9D2-8FF45C5B7479}">
      <dsp:nvSpPr>
        <dsp:cNvPr id="0" name=""/>
        <dsp:cNvSpPr/>
      </dsp:nvSpPr>
      <dsp:spPr>
        <a:xfrm>
          <a:off x="2808551" y="1732331"/>
          <a:ext cx="343814" cy="34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008376" y="2046735"/>
          <a:ext cx="1755648" cy="24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 </a:t>
          </a:r>
          <a:r>
            <a:rPr lang="en-US" sz="1900" b="1" kern="1200" dirty="0" smtClean="0"/>
            <a:t>owned a computer school for 17 years…</a:t>
          </a:r>
          <a:endParaRPr lang="en-US" sz="1900" b="1" kern="1200" dirty="0"/>
        </a:p>
      </dsp:txBody>
      <dsp:txXfrm>
        <a:off x="3008376" y="2046735"/>
        <a:ext cx="1755648" cy="2487168"/>
      </dsp:txXfrm>
    </dsp:sp>
    <dsp:sp modelId="{EA92077A-70E6-4C4C-A836-EA56EC69D16A}">
      <dsp:nvSpPr>
        <dsp:cNvPr id="0" name=""/>
        <dsp:cNvSpPr/>
      </dsp:nvSpPr>
      <dsp:spPr>
        <a:xfrm>
          <a:off x="5257798" y="1057657"/>
          <a:ext cx="475488" cy="475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102357" y="2362214"/>
          <a:ext cx="2670042" cy="165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 am now the CEO </a:t>
          </a:r>
          <a:r>
            <a:rPr lang="en-US" sz="1900" b="1" kern="1200" dirty="0" smtClean="0"/>
            <a:t>of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MVP Real Estate Group and MVP Relocation Associates</a:t>
          </a:r>
          <a:endParaRPr lang="en-US" sz="1900" b="1" kern="1200" dirty="0"/>
        </a:p>
      </dsp:txBody>
      <dsp:txXfrm>
        <a:off x="5102357" y="2362214"/>
        <a:ext cx="2670042" cy="1653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History</a:t>
          </a:r>
          <a:endParaRPr lang="en-US" sz="15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Founded in 2010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Size</a:t>
          </a:r>
          <a:endParaRPr lang="en-US" sz="15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Small business</a:t>
          </a:r>
          <a:endParaRPr lang="en-US" sz="24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Location</a:t>
          </a:r>
          <a:endParaRPr lang="en-US" sz="15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Beverly Hills </a:t>
          </a:r>
          <a:endParaRPr lang="en-US" sz="24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Services</a:t>
          </a:r>
          <a:endParaRPr lang="en-US" sz="15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Destination services, purchasing and selling homes</a:t>
          </a:r>
          <a:endParaRPr lang="en-US" sz="24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Services</a:t>
          </a:r>
          <a:endParaRPr lang="en-US" sz="15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accent1">
                  <a:lumMod val="50000"/>
                </a:schemeClr>
              </a:solidFill>
            </a:rPr>
            <a:t>Commerical</a:t>
          </a: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 Real Estate Services</a:t>
          </a:r>
          <a:endParaRPr lang="en-US" sz="24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474184" y="667099"/>
          <a:ext cx="4126215" cy="4126215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474184" y="667099"/>
          <a:ext cx="4126215" cy="4126215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474184" y="667099"/>
          <a:ext cx="4126215" cy="4126215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474184" y="667099"/>
          <a:ext cx="4126215" cy="4126215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586764" y="1779679"/>
          <a:ext cx="1901056" cy="1901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CEO/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President</a:t>
          </a:r>
          <a:endParaRPr lang="en-US" sz="1600" b="1" kern="1200" dirty="0"/>
        </a:p>
      </dsp:txBody>
      <dsp:txXfrm>
        <a:off x="3865167" y="2058082"/>
        <a:ext cx="1344250" cy="1344250"/>
      </dsp:txXfrm>
    </dsp:sp>
    <dsp:sp modelId="{D9D4D7BA-BA6D-4356-875A-E65D17B87A66}">
      <dsp:nvSpPr>
        <dsp:cNvPr id="0" name=""/>
        <dsp:cNvSpPr/>
      </dsp:nvSpPr>
      <dsp:spPr>
        <a:xfrm>
          <a:off x="3740585" y="-46615"/>
          <a:ext cx="1593413" cy="1523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manage</a:t>
          </a:r>
          <a:endParaRPr lang="en-US" sz="1100" b="1" kern="1200" dirty="0"/>
        </a:p>
      </dsp:txBody>
      <dsp:txXfrm>
        <a:off x="3973935" y="176459"/>
        <a:ext cx="1126713" cy="1077095"/>
      </dsp:txXfrm>
    </dsp:sp>
    <dsp:sp modelId="{008CD76D-B43E-4EBF-81AA-AEB4E66BE8A8}">
      <dsp:nvSpPr>
        <dsp:cNvPr id="0" name=""/>
        <dsp:cNvSpPr/>
      </dsp:nvSpPr>
      <dsp:spPr>
        <a:xfrm>
          <a:off x="5748294" y="1953129"/>
          <a:ext cx="1608397" cy="1554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communication</a:t>
          </a:r>
          <a:endParaRPr lang="en-US" sz="1100" b="1" kern="1200" dirty="0"/>
        </a:p>
      </dsp:txBody>
      <dsp:txXfrm>
        <a:off x="5983838" y="2180730"/>
        <a:ext cx="1137309" cy="1098955"/>
      </dsp:txXfrm>
    </dsp:sp>
    <dsp:sp modelId="{FFD7FA97-F812-44A1-9631-DDE8B26B7B7A}">
      <dsp:nvSpPr>
        <dsp:cNvPr id="0" name=""/>
        <dsp:cNvSpPr/>
      </dsp:nvSpPr>
      <dsp:spPr>
        <a:xfrm>
          <a:off x="3871922" y="4080039"/>
          <a:ext cx="1330739" cy="1330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meetings</a:t>
          </a:r>
          <a:endParaRPr lang="en-US" sz="1500" b="1" kern="1200" dirty="0"/>
        </a:p>
      </dsp:txBody>
      <dsp:txXfrm>
        <a:off x="4066804" y="4274921"/>
        <a:ext cx="940975" cy="940975"/>
      </dsp:txXfrm>
    </dsp:sp>
    <dsp:sp modelId="{8BAFBFE4-9AC3-4939-AF41-F8EBDA8E0FC1}">
      <dsp:nvSpPr>
        <dsp:cNvPr id="0" name=""/>
        <dsp:cNvSpPr/>
      </dsp:nvSpPr>
      <dsp:spPr>
        <a:xfrm>
          <a:off x="1634907" y="1876924"/>
          <a:ext cx="1774367" cy="1706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leadership</a:t>
          </a:r>
          <a:endParaRPr lang="en-US" sz="1100" b="1" kern="1200" dirty="0"/>
        </a:p>
      </dsp:txBody>
      <dsp:txXfrm>
        <a:off x="1894757" y="2126845"/>
        <a:ext cx="1254667" cy="1206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$150.000,00/year</a:t>
          </a:r>
          <a:endParaRPr lang="en-US" sz="2000" kern="1200" dirty="0"/>
        </a:p>
      </dsp:txBody>
      <dsp:txXfrm>
        <a:off x="2926734" y="339447"/>
        <a:ext cx="2376130" cy="769413"/>
      </dsp:txXfrm>
    </dsp:sp>
    <dsp:sp modelId="{82F6B587-BE75-4509-BA53-DBC19D7C7903}">
      <dsp:nvSpPr>
        <dsp:cNvPr id="0" name=""/>
        <dsp:cNvSpPr/>
      </dsp:nvSpPr>
      <dsp:spPr>
        <a:xfrm>
          <a:off x="2417563" y="1131490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Accounting clerk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$6 per hour</a:t>
          </a:r>
          <a:endParaRPr lang="en-US" sz="2000" kern="1200" dirty="0"/>
        </a:p>
      </dsp:txBody>
      <dsp:txXfrm>
        <a:off x="2914672" y="1980108"/>
        <a:ext cx="2400254" cy="169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ammy\AppData\Local\Microsoft\Windows\Temporary Internet Files\Content.IE5\71SZ3QFK\supergirl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04" y="3742215"/>
            <a:ext cx="2640496" cy="31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794" y="-609600"/>
            <a:ext cx="6705600" cy="6629400"/>
          </a:xfrm>
        </p:spPr>
        <p:txBody>
          <a:bodyPr/>
          <a:lstStyle/>
          <a:p>
            <a:pPr algn="l"/>
            <a:r>
              <a:rPr lang="en-US" sz="12000" b="1" dirty="0" smtClean="0">
                <a:solidFill>
                  <a:schemeClr val="bg1"/>
                </a:solidFill>
                <a:latin typeface="Century Gothic" pitchFamily="34" charset="0"/>
              </a:rPr>
              <a:t>TAMMY </a:t>
            </a:r>
            <a:r>
              <a:rPr lang="en-US" sz="12000" b="1" dirty="0" smtClean="0">
                <a:solidFill>
                  <a:schemeClr val="bg1"/>
                </a:solidFill>
                <a:latin typeface="Century Gothic" pitchFamily="34" charset="0"/>
              </a:rPr>
              <a:t>BEHNAM</a:t>
            </a:r>
            <a: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  <a:t/>
            </a:r>
            <a:b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</a:br>
            <a: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  <a:t>Mother</a:t>
            </a:r>
            <a:b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</a:br>
            <a: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  <a:t>Entrepreneur</a:t>
            </a:r>
            <a:b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</a:br>
            <a: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  <a:t>Superwoman</a:t>
            </a:r>
            <a: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  <a:t/>
            </a:r>
            <a:br>
              <a:rPr lang="en-US" sz="3500" b="1" dirty="0" smtClean="0">
                <a:solidFill>
                  <a:srgbClr val="B80000"/>
                </a:solidFill>
                <a:latin typeface="Century Gothic" pitchFamily="34" charset="0"/>
              </a:rPr>
            </a:br>
            <a:endParaRPr lang="en-US" sz="3500" b="1" dirty="0">
              <a:solidFill>
                <a:srgbClr val="B80000"/>
              </a:solidFill>
              <a:latin typeface="Century Gothic" pitchFamily="34" charset="0"/>
            </a:endParaRPr>
          </a:p>
        </p:txBody>
      </p:sp>
      <p:pic>
        <p:nvPicPr>
          <p:cNvPr id="5" name="Picture 4" descr="vert 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215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2209800"/>
            <a:ext cx="4040188" cy="609600"/>
          </a:xfrm>
        </p:spPr>
        <p:txBody>
          <a:bodyPr/>
          <a:lstStyle/>
          <a:p>
            <a:r>
              <a:rPr lang="en-US" b="1" dirty="0" smtClean="0"/>
              <a:t>Activities/Athletics in College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209800"/>
            <a:ext cx="4041775" cy="609600"/>
          </a:xfrm>
        </p:spPr>
        <p:txBody>
          <a:bodyPr/>
          <a:lstStyle/>
          <a:p>
            <a:r>
              <a:rPr lang="en-US" b="1" dirty="0" smtClean="0"/>
              <a:t>Jobs I worked while in College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3352800"/>
            <a:ext cx="4041648" cy="2923032"/>
          </a:xfrm>
        </p:spPr>
        <p:txBody>
          <a:bodyPr/>
          <a:lstStyle/>
          <a:p>
            <a:r>
              <a:rPr lang="en-US" dirty="0" smtClean="0"/>
              <a:t>International Iranian Club</a:t>
            </a:r>
          </a:p>
          <a:p>
            <a:r>
              <a:rPr lang="en-US" dirty="0" smtClean="0"/>
              <a:t>Iranian cultural 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3352800"/>
            <a:ext cx="4041648" cy="2922587"/>
          </a:xfrm>
        </p:spPr>
        <p:txBody>
          <a:bodyPr/>
          <a:lstStyle/>
          <a:p>
            <a:r>
              <a:rPr lang="en-US" dirty="0" smtClean="0"/>
              <a:t>I worked as an accounting clerk for the UCLA expense department</a:t>
            </a:r>
          </a:p>
          <a:p>
            <a:r>
              <a:rPr lang="en-US" dirty="0" smtClean="0"/>
              <a:t>I worked for the school cafeteria, cutting vegetables</a:t>
            </a:r>
            <a:endParaRPr lang="en-US" dirty="0"/>
          </a:p>
        </p:txBody>
      </p:sp>
      <p:pic>
        <p:nvPicPr>
          <p:cNvPr id="3074" name="Picture 2" descr="http://www.michaelsueoka.com/img/logo_uc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92" y="108116"/>
            <a:ext cx="2519216" cy="12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815" y="1828800"/>
            <a:ext cx="4040188" cy="609600"/>
          </a:xfrm>
        </p:spPr>
        <p:txBody>
          <a:bodyPr/>
          <a:lstStyle/>
          <a:p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/>
          <a:lstStyle/>
          <a:p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6355" y="2819400"/>
            <a:ext cx="4041648" cy="3611880"/>
          </a:xfrm>
        </p:spPr>
        <p:txBody>
          <a:bodyPr/>
          <a:lstStyle/>
          <a:p>
            <a:r>
              <a:rPr lang="en-US" dirty="0" smtClean="0"/>
              <a:t>Engineering class</a:t>
            </a:r>
          </a:p>
          <a:p>
            <a:r>
              <a:rPr lang="en-US" dirty="0" smtClean="0"/>
              <a:t>Business class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743200"/>
            <a:ext cx="4041648" cy="3611435"/>
          </a:xfrm>
        </p:spPr>
        <p:txBody>
          <a:bodyPr/>
          <a:lstStyle/>
          <a:p>
            <a:r>
              <a:rPr lang="en-US" dirty="0" smtClean="0"/>
              <a:t>Psychology</a:t>
            </a:r>
          </a:p>
          <a:p>
            <a:r>
              <a:rPr lang="en-US" dirty="0" smtClean="0"/>
              <a:t>Creative Writing</a:t>
            </a:r>
          </a:p>
          <a:p>
            <a:r>
              <a:rPr lang="en-US" dirty="0" smtClean="0"/>
              <a:t>Anything with English, since English was my second language</a:t>
            </a:r>
            <a:endParaRPr lang="en-US" dirty="0"/>
          </a:p>
        </p:txBody>
      </p:sp>
      <p:pic>
        <p:nvPicPr>
          <p:cNvPr id="5122" name="Picture 2" descr="http://www.michaelsueoka.com/img/logo_uc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595207" cy="130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Fondest memories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Obstacles or adversity that you had to overcome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4041648" cy="3459480"/>
          </a:xfrm>
        </p:spPr>
        <p:txBody>
          <a:bodyPr/>
          <a:lstStyle/>
          <a:p>
            <a:r>
              <a:rPr lang="en-US" dirty="0" smtClean="0"/>
              <a:t>Getting together with my classmates to study </a:t>
            </a:r>
          </a:p>
          <a:p>
            <a:r>
              <a:rPr lang="en-US" dirty="0" smtClean="0"/>
              <a:t>Going to clubs</a:t>
            </a:r>
          </a:p>
          <a:p>
            <a:r>
              <a:rPr lang="en-US" dirty="0" smtClean="0"/>
              <a:t>Parties</a:t>
            </a:r>
          </a:p>
          <a:p>
            <a:r>
              <a:rPr lang="en-US" dirty="0" smtClean="0"/>
              <a:t>Socializing</a:t>
            </a:r>
          </a:p>
          <a:p>
            <a:r>
              <a:rPr lang="en-US" dirty="0" smtClean="0"/>
              <a:t>Having guests over, being a good hostess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667000"/>
            <a:ext cx="4041648" cy="3459035"/>
          </a:xfrm>
        </p:spPr>
        <p:txBody>
          <a:bodyPr/>
          <a:lstStyle/>
          <a:p>
            <a:r>
              <a:rPr lang="en-US" dirty="0" smtClean="0"/>
              <a:t>Language barrier</a:t>
            </a:r>
          </a:p>
          <a:p>
            <a:r>
              <a:rPr lang="en-US" dirty="0" smtClean="0"/>
              <a:t>Having no family support</a:t>
            </a:r>
          </a:p>
          <a:p>
            <a:r>
              <a:rPr lang="en-US" dirty="0" smtClean="0"/>
              <a:t>Being away from my family</a:t>
            </a:r>
          </a:p>
          <a:p>
            <a:endParaRPr lang="en-US" dirty="0"/>
          </a:p>
        </p:txBody>
      </p:sp>
      <p:pic>
        <p:nvPicPr>
          <p:cNvPr id="6146" name="Picture 2" descr="http://www.michaelsueoka.com/img/logo_uc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599"/>
            <a:ext cx="2762250" cy="13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581400" cy="1600200"/>
          </a:xfrm>
        </p:spPr>
        <p:txBody>
          <a:bodyPr/>
          <a:lstStyle/>
          <a:p>
            <a:r>
              <a:rPr lang="en-US" b="1" dirty="0" smtClean="0"/>
              <a:t>WEDDING </a:t>
            </a:r>
            <a:br>
              <a:rPr lang="en-US" b="1" dirty="0" smtClean="0"/>
            </a:br>
            <a:r>
              <a:rPr lang="en-US" b="1" dirty="0" smtClean="0"/>
              <a:t>DAY!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5173816" cy="3657600"/>
          </a:xfrm>
          <a:effectLst>
            <a:glow rad="241300">
              <a:schemeClr val="bg1">
                <a:lumMod val="95000"/>
              </a:schemeClr>
            </a:glo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5009485" cy="3550139"/>
          </a:xfrm>
          <a:effectLst>
            <a:glow rad="444500">
              <a:schemeClr val="bg1">
                <a:lumMod val="9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404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343" y="152400"/>
            <a:ext cx="2926057" cy="3429000"/>
          </a:xfrm>
        </p:spPr>
        <p:txBody>
          <a:bodyPr/>
          <a:lstStyle/>
          <a:p>
            <a:r>
              <a:rPr lang="en-US" sz="4000" dirty="0" smtClean="0"/>
              <a:t>MY KIDS </a:t>
            </a:r>
            <a:br>
              <a:rPr lang="en-US" sz="4000" dirty="0" smtClean="0"/>
            </a:br>
            <a:r>
              <a:rPr lang="en-US" sz="4000" dirty="0" smtClean="0"/>
              <a:t>WHEN THEY WERE LITTLE…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"/>
          <a:stretch/>
        </p:blipFill>
        <p:spPr>
          <a:xfrm>
            <a:off x="4953000" y="3583773"/>
            <a:ext cx="4041775" cy="2996859"/>
          </a:xfr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9600"/>
            <a:ext cx="2923032" cy="2252058"/>
          </a:xfr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9" y="4166616"/>
            <a:ext cx="3337560" cy="24140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9" y="533400"/>
            <a:ext cx="2776728" cy="2886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7933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081296" cy="11430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MY </a:t>
            </a:r>
            <a:r>
              <a:rPr lang="en-US" b="1" dirty="0" smtClean="0">
                <a:latin typeface="+mj-lt"/>
              </a:rPr>
              <a:t>FAMILY NOW</a:t>
            </a:r>
            <a:endParaRPr lang="en-US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3517294" cy="5100606"/>
          </a:xfrm>
          <a:prstGeom prst="rect">
            <a:avLst/>
          </a:prstGeom>
          <a:effectLst>
            <a:glow rad="546100">
              <a:schemeClr val="bg1">
                <a:lumMod val="9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43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2192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 My Career Path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290612"/>
              </p:ext>
            </p:extLst>
          </p:nvPr>
        </p:nvGraphicFramePr>
        <p:xfrm>
          <a:off x="304800" y="1905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VP_Logo_small_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1687773"/>
            <a:ext cx="1524002" cy="1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ammyhunt.com/wp-content/uploads/2014/03/los-angeles-luxury-real-estate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" y="152400"/>
            <a:ext cx="64002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09800" y="-228600"/>
            <a:ext cx="8533011" cy="1219200"/>
          </a:xfrm>
        </p:spPr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REAL ESTATE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089246" cy="2089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3434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Selling homes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Purchasing homes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Leasing homes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Commercial Real Estate (Buying or selling strip malls, restaurants, etc.)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3400"/>
            <a:ext cx="9144000" cy="1600200"/>
          </a:xfrm>
        </p:spPr>
        <p:txBody>
          <a:bodyPr/>
          <a:lstStyle/>
          <a:p>
            <a:pPr algn="r"/>
            <a:r>
              <a:rPr lang="en-US" b="1" dirty="0" smtClean="0"/>
              <a:t>RELOCATION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16659"/>
            <a:ext cx="5562600" cy="55269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Assist individuals and families who relocate internationally or domestically: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Home Search</a:t>
            </a:r>
          </a:p>
          <a:p>
            <a:r>
              <a:rPr lang="en-US" dirty="0" smtClean="0"/>
              <a:t>Area Tour</a:t>
            </a:r>
          </a:p>
          <a:p>
            <a:r>
              <a:rPr lang="en-US" dirty="0" smtClean="0"/>
              <a:t>Social Security</a:t>
            </a:r>
          </a:p>
          <a:p>
            <a:r>
              <a:rPr lang="en-US" dirty="0" smtClean="0"/>
              <a:t>Banking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School search</a:t>
            </a:r>
          </a:p>
          <a:p>
            <a:r>
              <a:rPr lang="en-US" dirty="0" smtClean="0"/>
              <a:t>Furniture rental</a:t>
            </a:r>
          </a:p>
          <a:p>
            <a:r>
              <a:rPr lang="en-US" dirty="0" smtClean="0"/>
              <a:t>Child care</a:t>
            </a:r>
            <a:endParaRPr lang="en-US" dirty="0"/>
          </a:p>
        </p:txBody>
      </p:sp>
      <p:pic>
        <p:nvPicPr>
          <p:cNvPr id="8194" name="Picture 2" descr="http://www.mvprealestategroup.com/briefcase/113279_1119201462640PM59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3" y="2362200"/>
            <a:ext cx="2822575" cy="22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tlantaagent.com/wp-content/uploads/2013/03/8013010-relocation-cardboard-box-to-move-goods-moving-contain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 b="12858"/>
          <a:stretch/>
        </p:blipFill>
        <p:spPr bwMode="auto">
          <a:xfrm>
            <a:off x="176283" y="228600"/>
            <a:ext cx="2012647" cy="19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zimsmartphones.files.wordpress.com/2013/08/relo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" y="4739803"/>
            <a:ext cx="3003407" cy="20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2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Career</a:t>
            </a:r>
            <a:endParaRPr lang="en-US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1609" y="99060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challenges I had to overcome in my career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Having to start over after my divorce</a:t>
            </a:r>
          </a:p>
          <a:p>
            <a:r>
              <a:rPr lang="en-US" dirty="0" smtClean="0"/>
              <a:t>Starting another business from scratch</a:t>
            </a:r>
          </a:p>
          <a:p>
            <a:r>
              <a:rPr lang="en-US" dirty="0" smtClean="0"/>
              <a:t>Financial challenges</a:t>
            </a:r>
          </a:p>
          <a:p>
            <a:r>
              <a:rPr lang="en-US" dirty="0" smtClean="0"/>
              <a:t>Bureaucracy – having to </a:t>
            </a:r>
            <a:r>
              <a:rPr lang="en-US" dirty="0" err="1" smtClean="0"/>
              <a:t>obtian</a:t>
            </a:r>
            <a:r>
              <a:rPr lang="en-US" dirty="0" smtClean="0"/>
              <a:t> business permits and licenses</a:t>
            </a:r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19" y="19812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  <a:latin typeface="Century Gothic" pitchFamily="34" charset="0"/>
              </a:rPr>
              <a:t>INTRODUCTION</a:t>
            </a:r>
            <a:endParaRPr lang="en-US" sz="6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My name is Tammy Behnam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I am the owner and founder of two companies:  MVP Real Estate Group and MVP Relocation Associates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I am a real estate broker and international relocation consultant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CURRENT ROLE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5037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2192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My Job Responsibilities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68456"/>
              </p:ext>
            </p:extLst>
          </p:nvPr>
        </p:nvGraphicFramePr>
        <p:xfrm>
          <a:off x="152400" y="1371600"/>
          <a:ext cx="8991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75"/>
            <a:ext cx="9144000" cy="12192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Career Compensation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075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QUESTION AND ANSWER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 descr="bigstock-Question-And-Answers-Cubes-Sym-10707473-1728x800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The Early Years…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I was born and raised in </a:t>
            </a:r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Tehran</a:t>
            </a:r>
            <a:r>
              <a:rPr lang="en-US" sz="3000" b="1" dirty="0" smtClean="0">
                <a:solidFill>
                  <a:schemeClr val="bg1"/>
                </a:solidFill>
                <a:latin typeface="Century Gothic" pitchFamily="34" charset="0"/>
              </a:rPr>
              <a:t>, Iran.</a:t>
            </a:r>
            <a:endParaRPr lang="en-US" sz="3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" name="Picture 12" descr="Iran-Map-22-62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04968"/>
            <a:ext cx="4876800" cy="2753033"/>
          </a:xfrm>
          <a:prstGeom prst="rect">
            <a:avLst/>
          </a:prstGeom>
        </p:spPr>
      </p:pic>
      <p:pic>
        <p:nvPicPr>
          <p:cNvPr id="14" name="Picture 13" descr="map-i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114800"/>
            <a:ext cx="2743200" cy="2743200"/>
          </a:xfrm>
          <a:prstGeom prst="rect">
            <a:avLst/>
          </a:prstGeom>
        </p:spPr>
      </p:pic>
      <p:pic>
        <p:nvPicPr>
          <p:cNvPr id="12" name="Picture 11" descr="Panoramic_photograph_of_Tehran_(large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52600"/>
            <a:ext cx="9144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-228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More Early Years…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034381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This is a picture of me and my mother.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2514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This is a picture of me when I was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4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years old.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3" y="1774324"/>
            <a:ext cx="2990953" cy="3995152"/>
          </a:xfrm>
          <a:effectLst>
            <a:glow rad="596900">
              <a:schemeClr val="bg1">
                <a:lumMod val="95000"/>
              </a:schemeClr>
            </a:glow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r="29671" b="15708"/>
          <a:stretch/>
        </p:blipFill>
        <p:spPr>
          <a:xfrm>
            <a:off x="5441016" y="1799230"/>
            <a:ext cx="2879497" cy="3754800"/>
          </a:xfrm>
          <a:effectLst>
            <a:glow rad="596900">
              <a:schemeClr val="bg1">
                <a:lumMod val="9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89" y="-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More Early Years…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170855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This is a picture of me and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my father.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826" y="838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4861" r="12339"/>
          <a:stretch/>
        </p:blipFill>
        <p:spPr>
          <a:xfrm>
            <a:off x="4800600" y="1828800"/>
            <a:ext cx="4094329" cy="3584196"/>
          </a:xfrm>
          <a:effectLst>
            <a:glow rad="419100">
              <a:schemeClr val="tx1">
                <a:lumMod val="85000"/>
              </a:schemeClr>
            </a:glo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695138" cy="2446109"/>
          </a:xfrm>
          <a:effectLst>
            <a:glow rad="215900">
              <a:schemeClr val="accent6">
                <a:lumMod val="40000"/>
                <a:lumOff val="6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4273836"/>
            <a:ext cx="3157939" cy="2422982"/>
          </a:xfrm>
          <a:prstGeom prst="rect">
            <a:avLst/>
          </a:prstGeom>
          <a:effectLst>
            <a:glow rad="177800">
              <a:schemeClr val="tx1">
                <a:lumMod val="8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67426" y="5019074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 and my brother.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 rot="12459656">
            <a:off x="841624" y="3496803"/>
            <a:ext cx="331224" cy="1451020"/>
          </a:xfrm>
          <a:prstGeom prst="downArrow">
            <a:avLst/>
          </a:prstGeom>
          <a:solidFill>
            <a:srgbClr val="B8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HIGH SCHOOL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9" y="754807"/>
            <a:ext cx="9144000" cy="3704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I attended </a:t>
            </a:r>
            <a:r>
              <a:rPr lang="en-US" sz="3200" b="1" dirty="0" err="1" smtClean="0">
                <a:solidFill>
                  <a:schemeClr val="bg1"/>
                </a:solidFill>
                <a:latin typeface="Century Gothic" pitchFamily="34" charset="0"/>
              </a:rPr>
              <a:t>Marjan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entury Gothic" pitchFamily="34" charset="0"/>
              </a:rPr>
              <a:t>Highschool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 in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Tehran, Iran.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2052" name="Picture 4" descr="http://3.bp.blogspot.com/-r9PIBMrAr90/UU-ZALRjkJI/AAAAAAAAAk8/Z8WLBNqIPtw/s1600/Tehran_Firooz_Bahram_School_2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8" b="2478"/>
          <a:stretch/>
        </p:blipFill>
        <p:spPr bwMode="auto">
          <a:xfrm>
            <a:off x="1676400" y="1982111"/>
            <a:ext cx="6096000" cy="48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HIGH SCHOOL</a:t>
            </a:r>
            <a:endParaRPr lang="en-US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Things I enjoyed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191000" cy="609600"/>
          </a:xfrm>
        </p:spPr>
        <p:txBody>
          <a:bodyPr/>
          <a:lstStyle/>
          <a:p>
            <a:r>
              <a:rPr lang="en-US" b="1" dirty="0" smtClean="0"/>
              <a:t>Things I did not enjoy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4041648" cy="3459480"/>
          </a:xfrm>
        </p:spPr>
        <p:txBody>
          <a:bodyPr/>
          <a:lstStyle/>
          <a:p>
            <a:r>
              <a:rPr lang="en-US" dirty="0" smtClean="0"/>
              <a:t>English class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Creative writing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Being with friends</a:t>
            </a:r>
          </a:p>
          <a:p>
            <a:r>
              <a:rPr lang="en-US" dirty="0" smtClean="0"/>
              <a:t>Playing</a:t>
            </a:r>
          </a:p>
          <a:p>
            <a:r>
              <a:rPr lang="en-US" dirty="0" smtClean="0"/>
              <a:t>Some favorite teachers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590800"/>
            <a:ext cx="4041648" cy="3535235"/>
          </a:xfrm>
        </p:spPr>
        <p:txBody>
          <a:bodyPr/>
          <a:lstStyle/>
          <a:p>
            <a:r>
              <a:rPr lang="en-US" dirty="0" smtClean="0"/>
              <a:t>Too much discipline</a:t>
            </a:r>
          </a:p>
          <a:p>
            <a:r>
              <a:rPr lang="en-US" dirty="0" smtClean="0"/>
              <a:t>Too much distance between teachers and student</a:t>
            </a:r>
          </a:p>
          <a:p>
            <a:r>
              <a:rPr lang="en-US" dirty="0" smtClean="0"/>
              <a:t>Strict punishment</a:t>
            </a:r>
          </a:p>
          <a:p>
            <a:r>
              <a:rPr lang="en-US" dirty="0" smtClean="0"/>
              <a:t>Arabic class</a:t>
            </a:r>
          </a:p>
          <a:p>
            <a:r>
              <a:rPr lang="en-US" dirty="0" smtClean="0"/>
              <a:t>History class</a:t>
            </a:r>
          </a:p>
          <a:p>
            <a:r>
              <a:rPr lang="en-US" dirty="0" smtClean="0"/>
              <a:t>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HIGH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b="1" dirty="0" smtClean="0">
                <a:latin typeface="+mj-lt"/>
              </a:rPr>
              <a:t>SCHOOL</a:t>
            </a:r>
            <a:endParaRPr lang="en-US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Activities/Athletics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Jobs I worked while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4041648" cy="3535680"/>
          </a:xfrm>
        </p:spPr>
        <p:txBody>
          <a:bodyPr/>
          <a:lstStyle/>
          <a:p>
            <a:r>
              <a:rPr lang="en-US" sz="2800" dirty="0" smtClean="0"/>
              <a:t>Volleyball</a:t>
            </a:r>
          </a:p>
          <a:p>
            <a:r>
              <a:rPr lang="en-US" sz="2800" dirty="0" smtClean="0"/>
              <a:t>Swimming</a:t>
            </a:r>
          </a:p>
          <a:p>
            <a:r>
              <a:rPr lang="en-US" sz="2800" dirty="0" smtClean="0"/>
              <a:t>Debate Team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590800"/>
            <a:ext cx="4041648" cy="3535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never worked while I was in High School, because it is not customary in Iran.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UNIVERSITY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568" y="914400"/>
            <a:ext cx="9144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 attended UCLA in Los Angeles, CA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9879" y="4832866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2</a:t>
            </a:r>
            <a:r>
              <a:rPr lang="en-US" baseline="30000" dirty="0" smtClean="0"/>
              <a:t>nd</a:t>
            </a:r>
            <a:r>
              <a:rPr lang="en-US" dirty="0" smtClean="0"/>
              <a:t> year of college</a:t>
            </a:r>
            <a:endParaRPr lang="en-US" dirty="0"/>
          </a:p>
        </p:txBody>
      </p:sp>
      <p:pic>
        <p:nvPicPr>
          <p:cNvPr id="9" name="Picture 8" descr="bruin-day-panorama-2_1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7315200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3" y="2444323"/>
            <a:ext cx="2819400" cy="3696933"/>
          </a:xfrm>
          <a:prstGeom prst="rect">
            <a:avLst/>
          </a:prstGeom>
          <a:ln w="158750">
            <a:noFill/>
          </a:ln>
          <a:effectLst>
            <a:glow rad="431800">
              <a:schemeClr val="bg1">
                <a:lumMod val="95000"/>
              </a:schemeClr>
            </a:glow>
          </a:effectLst>
        </p:spPr>
      </p:pic>
      <p:pic>
        <p:nvPicPr>
          <p:cNvPr id="4098" name="Picture 2" descr="http://www.michaelsueoka.com/img/logo_uc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42" y="5202198"/>
            <a:ext cx="2870083" cy="14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573</Words>
  <Application>Microsoft Office PowerPoint</Application>
  <PresentationFormat>On-screen Show (4:3)</PresentationFormat>
  <Paragraphs>180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TAMMY BEHNAM Mother Entrepreneur Superwoman </vt:lpstr>
      <vt:lpstr>INTRODUCTION</vt:lpstr>
      <vt:lpstr>The Early Years…</vt:lpstr>
      <vt:lpstr>More Early Years…</vt:lpstr>
      <vt:lpstr>More Early Years…</vt:lpstr>
      <vt:lpstr>HIGH SCHOOL</vt:lpstr>
      <vt:lpstr>HIGH SCHOOL</vt:lpstr>
      <vt:lpstr>HIGH SCHOOL</vt:lpstr>
      <vt:lpstr>UNIVERSITY</vt:lpstr>
      <vt:lpstr>PowerPoint Presentation</vt:lpstr>
      <vt:lpstr>PowerPoint Presentation</vt:lpstr>
      <vt:lpstr>PowerPoint Presentation</vt:lpstr>
      <vt:lpstr>WEDDING  DAY!</vt:lpstr>
      <vt:lpstr>MY KIDS  WHEN THEY WERE LITTLE…</vt:lpstr>
      <vt:lpstr>MY FAMILY NOW</vt:lpstr>
      <vt:lpstr> My Career Path</vt:lpstr>
      <vt:lpstr>REAL ESTATE</vt:lpstr>
      <vt:lpstr>RELOCATION</vt:lpstr>
      <vt:lpstr>Career</vt:lpstr>
      <vt:lpstr>CURRENT ROLE</vt:lpstr>
      <vt:lpstr>My Job Responsibilities</vt:lpstr>
      <vt:lpstr>Career Compensation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tammy</cp:lastModifiedBy>
  <cp:revision>39</cp:revision>
  <dcterms:created xsi:type="dcterms:W3CDTF">2013-01-02T21:12:08Z</dcterms:created>
  <dcterms:modified xsi:type="dcterms:W3CDTF">2015-02-13T20:31:37Z</dcterms:modified>
</cp:coreProperties>
</file>