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7"/>
  </p:notesMasterIdLst>
  <p:sldIdLst>
    <p:sldId id="256" r:id="rId2"/>
    <p:sldId id="257" r:id="rId3"/>
    <p:sldId id="279" r:id="rId4"/>
    <p:sldId id="280" r:id="rId5"/>
    <p:sldId id="260" r:id="rId6"/>
    <p:sldId id="261" r:id="rId7"/>
    <p:sldId id="282" r:id="rId8"/>
    <p:sldId id="293" r:id="rId9"/>
    <p:sldId id="281" r:id="rId10"/>
    <p:sldId id="287" r:id="rId11"/>
    <p:sldId id="265" r:id="rId12"/>
    <p:sldId id="284" r:id="rId13"/>
    <p:sldId id="267" r:id="rId14"/>
    <p:sldId id="285" r:id="rId15"/>
    <p:sldId id="286" r:id="rId16"/>
    <p:sldId id="289" r:id="rId17"/>
    <p:sldId id="270" r:id="rId18"/>
    <p:sldId id="269" r:id="rId19"/>
    <p:sldId id="290" r:id="rId20"/>
    <p:sldId id="291" r:id="rId21"/>
    <p:sldId id="275" r:id="rId22"/>
    <p:sldId id="274" r:id="rId23"/>
    <p:sldId id="292" r:id="rId24"/>
    <p:sldId id="288" r:id="rId25"/>
    <p:sldId id="277"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AC4"/>
    <a:srgbClr val="AAEC39"/>
    <a:srgbClr val="1F27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9" d="100"/>
          <a:sy n="89" d="100"/>
        </p:scale>
        <p:origin x="846" y="-49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D8BAD-65C0-428B-B763-D5C262BA017E}" type="doc">
      <dgm:prSet loTypeId="urn:microsoft.com/office/officeart/2005/8/layout/arrow2" loCatId="process" qsTypeId="urn:microsoft.com/office/officeart/2005/8/quickstyle/simple1" qsCatId="simple" csTypeId="urn:microsoft.com/office/officeart/2005/8/colors/accent6_2" csCatId="accent6" phldr="1"/>
      <dgm:spPr/>
    </dgm:pt>
    <dgm:pt modelId="{9DF16435-D83C-43CC-88F7-B2FF0728BDD3}">
      <dgm:prSet phldrT="[Text]"/>
      <dgm:spPr/>
      <dgm:t>
        <a:bodyPr/>
        <a:lstStyle/>
        <a:p>
          <a:r>
            <a:rPr lang="en-US" dirty="0" smtClean="0">
              <a:solidFill>
                <a:schemeClr val="tx1">
                  <a:lumMod val="50000"/>
                  <a:lumOff val="50000"/>
                </a:schemeClr>
              </a:solidFill>
            </a:rPr>
            <a:t>I started as </a:t>
          </a:r>
          <a:r>
            <a:rPr lang="en-US" dirty="0" smtClean="0">
              <a:solidFill>
                <a:schemeClr val="tx1">
                  <a:lumMod val="50000"/>
                  <a:lumOff val="50000"/>
                </a:schemeClr>
              </a:solidFill>
            </a:rPr>
            <a:t>a Benefits Coordinator and promoted to Customer Service Manager then Branch Manager</a:t>
          </a:r>
          <a:endParaRPr lang="en-US" dirty="0">
            <a:solidFill>
              <a:schemeClr val="tx1">
                <a:lumMod val="50000"/>
                <a:lumOff val="50000"/>
              </a:schemeClr>
            </a:solidFill>
          </a:endParaRPr>
        </a:p>
      </dgm:t>
    </dgm:pt>
    <dgm:pt modelId="{CA52AC76-7BB2-413C-9E11-86D38414CFD5}" type="parTrans" cxnId="{4C08DC19-C4DB-42DD-AFF3-3B376FBE56A0}">
      <dgm:prSet/>
      <dgm:spPr/>
      <dgm:t>
        <a:bodyPr/>
        <a:lstStyle/>
        <a:p>
          <a:endParaRPr lang="en-US"/>
        </a:p>
      </dgm:t>
    </dgm:pt>
    <dgm:pt modelId="{517BB5CF-1D96-4F22-8A23-281004CAC4AB}" type="sibTrans" cxnId="{4C08DC19-C4DB-42DD-AFF3-3B376FBE56A0}">
      <dgm:prSet/>
      <dgm:spPr/>
      <dgm:t>
        <a:bodyPr/>
        <a:lstStyle/>
        <a:p>
          <a:endParaRPr lang="en-US"/>
        </a:p>
      </dgm:t>
    </dgm:pt>
    <dgm:pt modelId="{2D8EC281-7FD2-4949-B782-9554AE8D8903}">
      <dgm:prSet phldrT="[Text]"/>
      <dgm:spPr/>
      <dgm:t>
        <a:bodyPr/>
        <a:lstStyle/>
        <a:p>
          <a:r>
            <a:rPr lang="en-US" dirty="0" smtClean="0">
              <a:solidFill>
                <a:schemeClr val="tx1">
                  <a:lumMod val="50000"/>
                  <a:lumOff val="50000"/>
                </a:schemeClr>
              </a:solidFill>
            </a:rPr>
            <a:t>I was promoted to Branch Manger after 3 years</a:t>
          </a:r>
          <a:endParaRPr lang="en-US" dirty="0">
            <a:solidFill>
              <a:schemeClr val="tx1">
                <a:lumMod val="50000"/>
                <a:lumOff val="50000"/>
              </a:schemeClr>
            </a:solidFill>
          </a:endParaRPr>
        </a:p>
      </dgm:t>
    </dgm:pt>
    <dgm:pt modelId="{02539D6B-BCA0-40DA-AE90-785F17D4311C}" type="parTrans" cxnId="{8A517886-B1DE-4194-94CD-5F7FD1872650}">
      <dgm:prSet/>
      <dgm:spPr/>
      <dgm:t>
        <a:bodyPr/>
        <a:lstStyle/>
        <a:p>
          <a:endParaRPr lang="en-US"/>
        </a:p>
      </dgm:t>
    </dgm:pt>
    <dgm:pt modelId="{DF2CC60B-4232-4347-8942-424BC47FE99D}" type="sibTrans" cxnId="{8A517886-B1DE-4194-94CD-5F7FD1872650}">
      <dgm:prSet/>
      <dgm:spPr/>
      <dgm:t>
        <a:bodyPr/>
        <a:lstStyle/>
        <a:p>
          <a:endParaRPr lang="en-US"/>
        </a:p>
      </dgm:t>
    </dgm:pt>
    <dgm:pt modelId="{916EA4CA-F191-44E9-BDEC-685BAEB5F89C}">
      <dgm:prSet phldrT="[Text]"/>
      <dgm:spPr/>
      <dgm:t>
        <a:bodyPr/>
        <a:lstStyle/>
        <a:p>
          <a:r>
            <a:rPr lang="en-US" dirty="0" smtClean="0">
              <a:solidFill>
                <a:schemeClr val="tx1">
                  <a:lumMod val="50000"/>
                  <a:lumOff val="50000"/>
                </a:schemeClr>
              </a:solidFill>
            </a:rPr>
            <a:t>I am now </a:t>
          </a:r>
          <a:r>
            <a:rPr lang="en-US" dirty="0" smtClean="0">
              <a:solidFill>
                <a:schemeClr val="tx1">
                  <a:lumMod val="50000"/>
                  <a:lumOff val="50000"/>
                </a:schemeClr>
              </a:solidFill>
            </a:rPr>
            <a:t>President and owner of a Janitorial Service Company</a:t>
          </a:r>
          <a:endParaRPr lang="en-US" dirty="0">
            <a:solidFill>
              <a:schemeClr val="tx1">
                <a:lumMod val="50000"/>
                <a:lumOff val="50000"/>
              </a:schemeClr>
            </a:solidFill>
          </a:endParaRPr>
        </a:p>
      </dgm:t>
    </dgm:pt>
    <dgm:pt modelId="{BEB69C27-4E21-4B43-8203-2A91631C23E6}" type="parTrans" cxnId="{E4ED2F5A-DDAD-40C7-AB8D-5EB85B1F32BA}">
      <dgm:prSet/>
      <dgm:spPr/>
      <dgm:t>
        <a:bodyPr/>
        <a:lstStyle/>
        <a:p>
          <a:endParaRPr lang="en-US"/>
        </a:p>
      </dgm:t>
    </dgm:pt>
    <dgm:pt modelId="{24D33D95-3CC9-4ECF-947A-3EB9CB8F05FA}" type="sibTrans" cxnId="{E4ED2F5A-DDAD-40C7-AB8D-5EB85B1F32BA}">
      <dgm:prSet/>
      <dgm:spPr/>
      <dgm:t>
        <a:bodyPr/>
        <a:lstStyle/>
        <a:p>
          <a:endParaRPr lang="en-US"/>
        </a:p>
      </dgm:t>
    </dgm:pt>
    <dgm:pt modelId="{2CA1C279-8CAF-4522-A11C-0306FA8C7E1F}" type="pres">
      <dgm:prSet presAssocID="{117D8BAD-65C0-428B-B763-D5C262BA017E}" presName="arrowDiagram" presStyleCnt="0">
        <dgm:presLayoutVars>
          <dgm:chMax val="5"/>
          <dgm:dir/>
          <dgm:resizeHandles val="exact"/>
        </dgm:presLayoutVars>
      </dgm:prSet>
      <dgm:spPr/>
    </dgm:pt>
    <dgm:pt modelId="{A0B6057C-B937-4C17-83EE-1379B4801F9C}" type="pres">
      <dgm:prSet presAssocID="{117D8BAD-65C0-428B-B763-D5C262BA017E}" presName="arrow" presStyleLbl="bgShp" presStyleIdx="0" presStyleCnt="1"/>
      <dgm:spPr/>
    </dgm:pt>
    <dgm:pt modelId="{C1F15EE0-C9B7-41DF-A01C-F918C34A425B}" type="pres">
      <dgm:prSet presAssocID="{117D8BAD-65C0-428B-B763-D5C262BA017E}" presName="arrowDiagram3" presStyleCnt="0"/>
      <dgm:spPr/>
    </dgm:pt>
    <dgm:pt modelId="{2208C8A2-51B6-864C-804A-BD967CB45B01}" type="pres">
      <dgm:prSet presAssocID="{2D8EC281-7FD2-4949-B782-9554AE8D8903}" presName="bullet3a" presStyleLbl="node1" presStyleIdx="0" presStyleCnt="3"/>
      <dgm:spPr/>
    </dgm:pt>
    <dgm:pt modelId="{3888F5B6-4C1D-1948-8BDC-64F378014E33}" type="pres">
      <dgm:prSet presAssocID="{2D8EC281-7FD2-4949-B782-9554AE8D8903}" presName="textBox3a" presStyleLbl="revTx" presStyleIdx="0" presStyleCnt="3" custLinFactNeighborX="9345">
        <dgm:presLayoutVars>
          <dgm:bulletEnabled val="1"/>
        </dgm:presLayoutVars>
      </dgm:prSet>
      <dgm:spPr/>
      <dgm:t>
        <a:bodyPr/>
        <a:lstStyle/>
        <a:p>
          <a:endParaRPr lang="en-US"/>
        </a:p>
      </dgm:t>
    </dgm:pt>
    <dgm:pt modelId="{8677929E-2521-DA4B-A3F0-4797D22E0F1E}" type="pres">
      <dgm:prSet presAssocID="{9DF16435-D83C-43CC-88F7-B2FF0728BDD3}" presName="bullet3b" presStyleLbl="node1" presStyleIdx="1" presStyleCnt="3"/>
      <dgm:spPr/>
    </dgm:pt>
    <dgm:pt modelId="{4384CF9B-095F-C34A-AF28-41E8777EC18C}" type="pres">
      <dgm:prSet presAssocID="{9DF16435-D83C-43CC-88F7-B2FF0728BDD3}" presName="textBox3b" presStyleLbl="revTx" presStyleIdx="1" presStyleCnt="3" custLinFactNeighborX="6998">
        <dgm:presLayoutVars>
          <dgm:bulletEnabled val="1"/>
        </dgm:presLayoutVars>
      </dgm:prSet>
      <dgm:spPr/>
      <dgm:t>
        <a:bodyPr/>
        <a:lstStyle/>
        <a:p>
          <a:endParaRPr lang="en-US"/>
        </a:p>
      </dgm:t>
    </dgm:pt>
    <dgm:pt modelId="{EA92077A-70E6-4C4C-A836-EA56EC69D16A}" type="pres">
      <dgm:prSet presAssocID="{916EA4CA-F191-44E9-BDEC-685BAEB5F89C}" presName="bullet3c" presStyleLbl="node1" presStyleIdx="2" presStyleCnt="3"/>
      <dgm:spPr/>
    </dgm:pt>
    <dgm:pt modelId="{17067309-CB33-4035-BF41-24F82CD4A52A}" type="pres">
      <dgm:prSet presAssocID="{916EA4CA-F191-44E9-BDEC-685BAEB5F89C}" presName="textBox3c" presStyleLbl="revTx" presStyleIdx="2" presStyleCnt="3" custLinFactNeighborX="6627" custLinFactNeighborY="1464">
        <dgm:presLayoutVars>
          <dgm:bulletEnabled val="1"/>
        </dgm:presLayoutVars>
      </dgm:prSet>
      <dgm:spPr/>
      <dgm:t>
        <a:bodyPr/>
        <a:lstStyle/>
        <a:p>
          <a:endParaRPr lang="en-US"/>
        </a:p>
      </dgm:t>
    </dgm:pt>
  </dgm:ptLst>
  <dgm:cxnLst>
    <dgm:cxn modelId="{F9497D41-EE58-5E48-A5CB-A20BF157F36B}" type="presOf" srcId="{916EA4CA-F191-44E9-BDEC-685BAEB5F89C}" destId="{17067309-CB33-4035-BF41-24F82CD4A52A}" srcOrd="0" destOrd="0" presId="urn:microsoft.com/office/officeart/2005/8/layout/arrow2"/>
    <dgm:cxn modelId="{8A517886-B1DE-4194-94CD-5F7FD1872650}" srcId="{117D8BAD-65C0-428B-B763-D5C262BA017E}" destId="{2D8EC281-7FD2-4949-B782-9554AE8D8903}" srcOrd="0" destOrd="0" parTransId="{02539D6B-BCA0-40DA-AE90-785F17D4311C}" sibTransId="{DF2CC60B-4232-4347-8942-424BC47FE99D}"/>
    <dgm:cxn modelId="{9693F586-B490-4B88-90A7-F464D797084B}" type="presOf" srcId="{117D8BAD-65C0-428B-B763-D5C262BA017E}" destId="{2CA1C279-8CAF-4522-A11C-0306FA8C7E1F}" srcOrd="0" destOrd="0" presId="urn:microsoft.com/office/officeart/2005/8/layout/arrow2"/>
    <dgm:cxn modelId="{C90A972A-0972-D547-87DD-E7D2D5787B58}" type="presOf" srcId="{9DF16435-D83C-43CC-88F7-B2FF0728BDD3}" destId="{4384CF9B-095F-C34A-AF28-41E8777EC18C}" srcOrd="0" destOrd="0" presId="urn:microsoft.com/office/officeart/2005/8/layout/arrow2"/>
    <dgm:cxn modelId="{0C4FF0EF-8AAF-6B45-A330-E5503B6A087D}" type="presOf" srcId="{2D8EC281-7FD2-4949-B782-9554AE8D8903}" destId="{3888F5B6-4C1D-1948-8BDC-64F378014E33}" srcOrd="0" destOrd="0" presId="urn:microsoft.com/office/officeart/2005/8/layout/arrow2"/>
    <dgm:cxn modelId="{E4ED2F5A-DDAD-40C7-AB8D-5EB85B1F32BA}" srcId="{117D8BAD-65C0-428B-B763-D5C262BA017E}" destId="{916EA4CA-F191-44E9-BDEC-685BAEB5F89C}" srcOrd="2" destOrd="0" parTransId="{BEB69C27-4E21-4B43-8203-2A91631C23E6}" sibTransId="{24D33D95-3CC9-4ECF-947A-3EB9CB8F05FA}"/>
    <dgm:cxn modelId="{4C08DC19-C4DB-42DD-AFF3-3B376FBE56A0}" srcId="{117D8BAD-65C0-428B-B763-D5C262BA017E}" destId="{9DF16435-D83C-43CC-88F7-B2FF0728BDD3}" srcOrd="1" destOrd="0" parTransId="{CA52AC76-7BB2-413C-9E11-86D38414CFD5}" sibTransId="{517BB5CF-1D96-4F22-8A23-281004CAC4AB}"/>
    <dgm:cxn modelId="{0D038166-238B-9D41-9E48-FBBC1A120D67}" type="presParOf" srcId="{2CA1C279-8CAF-4522-A11C-0306FA8C7E1F}" destId="{A0B6057C-B937-4C17-83EE-1379B4801F9C}" srcOrd="0" destOrd="0" presId="urn:microsoft.com/office/officeart/2005/8/layout/arrow2"/>
    <dgm:cxn modelId="{F84AFBC1-4B06-9449-87C8-DE14D0934E43}" type="presParOf" srcId="{2CA1C279-8CAF-4522-A11C-0306FA8C7E1F}" destId="{C1F15EE0-C9B7-41DF-A01C-F918C34A425B}" srcOrd="1" destOrd="0" presId="urn:microsoft.com/office/officeart/2005/8/layout/arrow2"/>
    <dgm:cxn modelId="{ED57746C-1E95-7B44-A34A-3D9D0F4BB10E}" type="presParOf" srcId="{C1F15EE0-C9B7-41DF-A01C-F918C34A425B}" destId="{2208C8A2-51B6-864C-804A-BD967CB45B01}" srcOrd="0" destOrd="0" presId="urn:microsoft.com/office/officeart/2005/8/layout/arrow2"/>
    <dgm:cxn modelId="{9B81B19D-991E-7249-B99F-506915B84C1F}" type="presParOf" srcId="{C1F15EE0-C9B7-41DF-A01C-F918C34A425B}" destId="{3888F5B6-4C1D-1948-8BDC-64F378014E33}" srcOrd="1" destOrd="0" presId="urn:microsoft.com/office/officeart/2005/8/layout/arrow2"/>
    <dgm:cxn modelId="{24D6C85C-232F-CF44-A139-EF0CA8E8FA14}" type="presParOf" srcId="{C1F15EE0-C9B7-41DF-A01C-F918C34A425B}" destId="{8677929E-2521-DA4B-A3F0-4797D22E0F1E}" srcOrd="2" destOrd="0" presId="urn:microsoft.com/office/officeart/2005/8/layout/arrow2"/>
    <dgm:cxn modelId="{ED94DE0A-0AD6-2F4F-81C4-972C866AF67E}" type="presParOf" srcId="{C1F15EE0-C9B7-41DF-A01C-F918C34A425B}" destId="{4384CF9B-095F-C34A-AF28-41E8777EC18C}" srcOrd="3" destOrd="0" presId="urn:microsoft.com/office/officeart/2005/8/layout/arrow2"/>
    <dgm:cxn modelId="{C885E211-9391-E241-B695-BEC2FB0A20AE}" type="presParOf" srcId="{C1F15EE0-C9B7-41DF-A01C-F918C34A425B}" destId="{EA92077A-70E6-4C4C-A836-EA56EC69D16A}" srcOrd="4" destOrd="0" presId="urn:microsoft.com/office/officeart/2005/8/layout/arrow2"/>
    <dgm:cxn modelId="{FE052856-8176-834C-B2C6-D15D8BA59365}" type="presParOf" srcId="{C1F15EE0-C9B7-41DF-A01C-F918C34A425B}" destId="{17067309-CB33-4035-BF41-24F82CD4A52A}" srcOrd="5"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0B6057C-B937-4C17-83EE-1379B4801F9C}">
      <dsp:nvSpPr>
        <dsp:cNvPr id="0" name=""/>
        <dsp:cNvSpPr/>
      </dsp:nvSpPr>
      <dsp:spPr>
        <a:xfrm>
          <a:off x="494029" y="0"/>
          <a:ext cx="7241540" cy="4525963"/>
        </a:xfrm>
        <a:prstGeom prst="swooshArrow">
          <a:avLst>
            <a:gd name="adj1" fmla="val 25000"/>
            <a:gd name="adj2" fmla="val 25000"/>
          </a:avLst>
        </a:prstGeom>
        <a:solidFill>
          <a:schemeClr val="accent6">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208C8A2-51B6-864C-804A-BD967CB45B01}">
      <dsp:nvSpPr>
        <dsp:cNvPr id="0" name=""/>
        <dsp:cNvSpPr/>
      </dsp:nvSpPr>
      <dsp:spPr>
        <a:xfrm>
          <a:off x="1413705" y="3123819"/>
          <a:ext cx="188280" cy="188280"/>
        </a:xfrm>
        <a:prstGeom prst="ellipse">
          <a:avLst/>
        </a:prstGeom>
        <a:solidFill>
          <a:schemeClr val="accent6">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88F5B6-4C1D-1948-8BDC-64F378014E33}">
      <dsp:nvSpPr>
        <dsp:cNvPr id="0" name=""/>
        <dsp:cNvSpPr/>
      </dsp:nvSpPr>
      <dsp:spPr>
        <a:xfrm>
          <a:off x="1665521" y="3217959"/>
          <a:ext cx="1687279" cy="130800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766" tIns="0" rIns="0" bIns="0" numCol="1" spcCol="1270" anchor="t" anchorCtr="0">
          <a:noAutofit/>
        </a:bodyPr>
        <a:lstStyle/>
        <a:p>
          <a:pPr lvl="0" algn="l" defTabSz="844550">
            <a:lnSpc>
              <a:spcPct val="90000"/>
            </a:lnSpc>
            <a:spcBef>
              <a:spcPct val="0"/>
            </a:spcBef>
            <a:spcAft>
              <a:spcPct val="35000"/>
            </a:spcAft>
          </a:pPr>
          <a:r>
            <a:rPr lang="en-US" sz="1900" kern="1200" dirty="0" smtClean="0">
              <a:solidFill>
                <a:schemeClr val="tx1">
                  <a:lumMod val="50000"/>
                  <a:lumOff val="50000"/>
                </a:schemeClr>
              </a:solidFill>
            </a:rPr>
            <a:t>I was promoted to Branch Manger after 3 years</a:t>
          </a:r>
          <a:endParaRPr lang="en-US" sz="1900" kern="1200" dirty="0">
            <a:solidFill>
              <a:schemeClr val="tx1">
                <a:lumMod val="50000"/>
                <a:lumOff val="50000"/>
              </a:schemeClr>
            </a:solidFill>
          </a:endParaRPr>
        </a:p>
      </dsp:txBody>
      <dsp:txXfrm>
        <a:off x="1665521" y="3217959"/>
        <a:ext cx="1687279" cy="1308003"/>
      </dsp:txXfrm>
    </dsp:sp>
    <dsp:sp modelId="{8677929E-2521-DA4B-A3F0-4797D22E0F1E}">
      <dsp:nvSpPr>
        <dsp:cNvPr id="0" name=""/>
        <dsp:cNvSpPr/>
      </dsp:nvSpPr>
      <dsp:spPr>
        <a:xfrm>
          <a:off x="3075638" y="1893662"/>
          <a:ext cx="340352" cy="340352"/>
        </a:xfrm>
        <a:prstGeom prst="ellipse">
          <a:avLst/>
        </a:prstGeom>
        <a:solidFill>
          <a:schemeClr val="accent6">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384CF9B-095F-C34A-AF28-41E8777EC18C}">
      <dsp:nvSpPr>
        <dsp:cNvPr id="0" name=""/>
        <dsp:cNvSpPr/>
      </dsp:nvSpPr>
      <dsp:spPr>
        <a:xfrm>
          <a:off x="3367438" y="2063839"/>
          <a:ext cx="1737969" cy="24621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80346" tIns="0" rIns="0" bIns="0" numCol="1" spcCol="1270" anchor="t" anchorCtr="0">
          <a:noAutofit/>
        </a:bodyPr>
        <a:lstStyle/>
        <a:p>
          <a:pPr lvl="0" algn="l" defTabSz="844550">
            <a:lnSpc>
              <a:spcPct val="90000"/>
            </a:lnSpc>
            <a:spcBef>
              <a:spcPct val="0"/>
            </a:spcBef>
            <a:spcAft>
              <a:spcPct val="35000"/>
            </a:spcAft>
          </a:pPr>
          <a:r>
            <a:rPr lang="en-US" sz="1900" kern="1200" dirty="0" smtClean="0">
              <a:solidFill>
                <a:schemeClr val="tx1">
                  <a:lumMod val="50000"/>
                  <a:lumOff val="50000"/>
                </a:schemeClr>
              </a:solidFill>
            </a:rPr>
            <a:t>I started as </a:t>
          </a:r>
          <a:r>
            <a:rPr lang="en-US" sz="1900" kern="1200" dirty="0" smtClean="0">
              <a:solidFill>
                <a:schemeClr val="tx1">
                  <a:lumMod val="50000"/>
                  <a:lumOff val="50000"/>
                </a:schemeClr>
              </a:solidFill>
            </a:rPr>
            <a:t>a Benefits Coordinator and promoted to Customer Service Manager then Branch Manager</a:t>
          </a:r>
          <a:endParaRPr lang="en-US" sz="1900" kern="1200" dirty="0">
            <a:solidFill>
              <a:schemeClr val="tx1">
                <a:lumMod val="50000"/>
                <a:lumOff val="50000"/>
              </a:schemeClr>
            </a:solidFill>
          </a:endParaRPr>
        </a:p>
      </dsp:txBody>
      <dsp:txXfrm>
        <a:off x="3367438" y="2063839"/>
        <a:ext cx="1737969" cy="2462123"/>
      </dsp:txXfrm>
    </dsp:sp>
    <dsp:sp modelId="{EA92077A-70E6-4C4C-A836-EA56EC69D16A}">
      <dsp:nvSpPr>
        <dsp:cNvPr id="0" name=""/>
        <dsp:cNvSpPr/>
      </dsp:nvSpPr>
      <dsp:spPr>
        <a:xfrm>
          <a:off x="5074304" y="1145068"/>
          <a:ext cx="470700" cy="470700"/>
        </a:xfrm>
        <a:prstGeom prst="ellipse">
          <a:avLst/>
        </a:prstGeom>
        <a:solidFill>
          <a:schemeClr val="accent6">
            <a:hueOff val="0"/>
            <a:satOff val="0"/>
            <a:lumOff val="0"/>
            <a:alphaOff val="0"/>
          </a:schemeClr>
        </a:solidFill>
        <a:ln w="285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7067309-CB33-4035-BF41-24F82CD4A52A}">
      <dsp:nvSpPr>
        <dsp:cNvPr id="0" name=""/>
        <dsp:cNvSpPr/>
      </dsp:nvSpPr>
      <dsp:spPr>
        <a:xfrm>
          <a:off x="5424829" y="1380418"/>
          <a:ext cx="1737969" cy="31455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49414" tIns="0" rIns="0" bIns="0" numCol="1" spcCol="1270" anchor="t" anchorCtr="0">
          <a:noAutofit/>
        </a:bodyPr>
        <a:lstStyle/>
        <a:p>
          <a:pPr lvl="0" algn="l" defTabSz="844550">
            <a:lnSpc>
              <a:spcPct val="90000"/>
            </a:lnSpc>
            <a:spcBef>
              <a:spcPct val="0"/>
            </a:spcBef>
            <a:spcAft>
              <a:spcPct val="35000"/>
            </a:spcAft>
          </a:pPr>
          <a:r>
            <a:rPr lang="en-US" sz="1900" kern="1200" dirty="0" smtClean="0">
              <a:solidFill>
                <a:schemeClr val="tx1">
                  <a:lumMod val="50000"/>
                  <a:lumOff val="50000"/>
                </a:schemeClr>
              </a:solidFill>
            </a:rPr>
            <a:t>I am now </a:t>
          </a:r>
          <a:r>
            <a:rPr lang="en-US" sz="1900" kern="1200" dirty="0" smtClean="0">
              <a:solidFill>
                <a:schemeClr val="tx1">
                  <a:lumMod val="50000"/>
                  <a:lumOff val="50000"/>
                </a:schemeClr>
              </a:solidFill>
            </a:rPr>
            <a:t>President and owner of a Janitorial Service Company</a:t>
          </a:r>
          <a:endParaRPr lang="en-US" sz="1900" kern="1200" dirty="0">
            <a:solidFill>
              <a:schemeClr val="tx1">
                <a:lumMod val="50000"/>
                <a:lumOff val="50000"/>
              </a:schemeClr>
            </a:solidFill>
          </a:endParaRPr>
        </a:p>
      </dsp:txBody>
      <dsp:txXfrm>
        <a:off x="5424829" y="1380418"/>
        <a:ext cx="1737969" cy="3145544"/>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C70AA8B-C0B0-49DC-A79B-CAEEBBCE26C0}" type="datetimeFigureOut">
              <a:rPr lang="en-US" smtClean="0"/>
              <a:pPr/>
              <a:t>12/29/2015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629F3F-0E87-40EC-BFBE-C0725E033E14}" type="slidenum">
              <a:rPr lang="en-US" smtClean="0"/>
              <a:pPr/>
              <a:t>‹#›</a:t>
            </a:fld>
            <a:endParaRPr lang="en-US" dirty="0"/>
          </a:p>
        </p:txBody>
      </p:sp>
    </p:spTree>
    <p:extLst>
      <p:ext uri="{BB962C8B-B14F-4D97-AF65-F5344CB8AC3E}">
        <p14:creationId xmlns:p14="http://schemas.microsoft.com/office/powerpoint/2010/main" val="8839587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5</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14</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15</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16</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You</a:t>
            </a:r>
            <a:r>
              <a:rPr lang="en-US" baseline="0" dirty="0" smtClean="0"/>
              <a:t> may use this chart to describe your journey to the current career </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18</a:t>
            </a:fld>
            <a:endParaRPr lang="en-US" dirty="0"/>
          </a:p>
        </p:txBody>
      </p:sp>
    </p:spTree>
    <p:extLst>
      <p:ext uri="{BB962C8B-B14F-4D97-AF65-F5344CB8AC3E}">
        <p14:creationId xmlns:p14="http://schemas.microsoft.com/office/powerpoint/2010/main" val="30791418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19</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20</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 this graph</a:t>
            </a:r>
            <a:r>
              <a:rPr lang="en-US" baseline="0" dirty="0" smtClean="0"/>
              <a:t> to give more description of your role specifically (responsibilities, typical work week, direct reports, etc.)</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21</a:t>
            </a:fld>
            <a:endParaRPr lang="en-US" dirty="0"/>
          </a:p>
        </p:txBody>
      </p:sp>
    </p:spTree>
    <p:extLst>
      <p:ext uri="{BB962C8B-B14F-4D97-AF65-F5344CB8AC3E}">
        <p14:creationId xmlns:p14="http://schemas.microsoft.com/office/powerpoint/2010/main" val="29843989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Use</a:t>
            </a:r>
            <a:r>
              <a:rPr lang="en-US" baseline="0" dirty="0" smtClean="0"/>
              <a:t> this graph to show general compensation ranges for people in various roles in your company</a:t>
            </a:r>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22</a:t>
            </a:fld>
            <a:endParaRPr lang="en-US" dirty="0"/>
          </a:p>
        </p:txBody>
      </p:sp>
    </p:spTree>
    <p:extLst>
      <p:ext uri="{BB962C8B-B14F-4D97-AF65-F5344CB8AC3E}">
        <p14:creationId xmlns:p14="http://schemas.microsoft.com/office/powerpoint/2010/main" val="29843989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23</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24</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6</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7</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8</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9</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10</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11</a:t>
            </a:fld>
            <a:endParaRPr lang="en-US" dirty="0"/>
          </a:p>
        </p:txBody>
      </p:sp>
    </p:spTree>
    <p:extLst>
      <p:ext uri="{BB962C8B-B14F-4D97-AF65-F5344CB8AC3E}">
        <p14:creationId xmlns:p14="http://schemas.microsoft.com/office/powerpoint/2010/main" val="42528649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12</a:t>
            </a:fld>
            <a:endParaRPr lang="en-US" dirty="0"/>
          </a:p>
        </p:txBody>
      </p:sp>
    </p:spTree>
    <p:extLst>
      <p:ext uri="{BB962C8B-B14F-4D97-AF65-F5344CB8AC3E}">
        <p14:creationId xmlns:p14="http://schemas.microsoft.com/office/powerpoint/2010/main" val="18516774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F629F3F-0E87-40EC-BFBE-C0725E033E14}" type="slidenum">
              <a:rPr lang="en-US" smtClean="0"/>
              <a:pPr/>
              <a:t>13</a:t>
            </a:fld>
            <a:endParaRPr lang="en-US" dirty="0"/>
          </a:p>
        </p:txBody>
      </p:sp>
    </p:spTree>
    <p:extLst>
      <p:ext uri="{BB962C8B-B14F-4D97-AF65-F5344CB8AC3E}">
        <p14:creationId xmlns:p14="http://schemas.microsoft.com/office/powerpoint/2010/main" val="18516774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12/29/2015</a:t>
            </a:fld>
            <a:endParaRPr lang="en-US" dirty="0"/>
          </a:p>
        </p:txBody>
      </p:sp>
      <p:sp>
        <p:nvSpPr>
          <p:cNvPr id="8" name="Slide Number Placeholder 7"/>
          <p:cNvSpPr>
            <a:spLocks noGrp="1"/>
          </p:cNvSpPr>
          <p:nvPr>
            <p:ph type="sldNum" sz="quarter" idx="11"/>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9" name="Footer Placeholder 8"/>
          <p:cNvSpPr>
            <a:spLocks noGrp="1"/>
          </p:cNvSpPr>
          <p:nvPr>
            <p:ph type="ftr" sz="quarter" idx="12"/>
          </p:nvPr>
        </p:nvSpPr>
        <p:spPr/>
        <p:txBody>
          <a:bodyPr/>
          <a:lstStyle>
            <a:lvl1pPr>
              <a:defRPr>
                <a:solidFill>
                  <a:schemeClr val="tx1">
                    <a:lumMod val="50000"/>
                    <a:lumOff val="50000"/>
                  </a:schemeClr>
                </a:solidFill>
              </a:defRPr>
            </a:lvl1p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12/29/2015</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12/29/2015</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12/29/2015</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rgbClr val="00BAC4"/>
                </a:solidFill>
                <a:effectLst/>
                <a:latin typeface="Avenir Black"/>
                <a:ea typeface="+mj-ea"/>
                <a:cs typeface="Avenir Black"/>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12/29/2015</a:t>
            </a:fld>
            <a:endParaRPr lang="en-US" dirty="0"/>
          </a:p>
        </p:txBody>
      </p:sp>
      <p:sp>
        <p:nvSpPr>
          <p:cNvPr id="5" name="Footer Placeholder 4"/>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6" name="Slide Number Placeholder 5"/>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12/29/2015</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12/29/2015</a:t>
            </a:fld>
            <a:endParaRPr lang="en-US" dirty="0"/>
          </a:p>
        </p:txBody>
      </p:sp>
      <p:sp>
        <p:nvSpPr>
          <p:cNvPr id="8" name="Footer Placeholder 7"/>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9" name="Slide Number Placeholder 8"/>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12/29/2015</a:t>
            </a:fld>
            <a:endParaRPr lang="en-US" dirty="0"/>
          </a:p>
        </p:txBody>
      </p:sp>
      <p:sp>
        <p:nvSpPr>
          <p:cNvPr id="4" name="Footer Placeholder 3"/>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5" name="Slide Number Placeholder 4"/>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12/29/2015</a:t>
            </a:fld>
            <a:endParaRPr lang="en-US" dirty="0"/>
          </a:p>
        </p:txBody>
      </p:sp>
      <p:sp>
        <p:nvSpPr>
          <p:cNvPr id="3" name="Footer Placeholder 2"/>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endParaRPr lang="en-US" dirty="0"/>
          </a:p>
        </p:txBody>
      </p:sp>
      <p:sp>
        <p:nvSpPr>
          <p:cNvPr id="4" name="Slide Number Placeholder 3"/>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latin typeface="Avenir Black"/>
                <a:cs typeface="Avenir Black"/>
              </a:defRPr>
            </a:lvl1pPr>
          </a:lstStyle>
          <a:p>
            <a:r>
              <a:rPr lang="en-US" dirty="0"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12/29/2015</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tx1">
                    <a:lumMod val="50000"/>
                    <a:lumOff val="50000"/>
                  </a:schemeClr>
                </a:solidFill>
              </a:defRPr>
            </a:lvl1pPr>
          </a:lstStyle>
          <a:p>
            <a:fld id="{10E295D2-AE44-4374-A884-1A794EA1BC3F}" type="datetimeFigureOut">
              <a:rPr lang="en-US" smtClean="0"/>
              <a:pPr/>
              <a:t>12/29/2015</a:t>
            </a:fld>
            <a:endParaRPr lang="en-US" dirty="0"/>
          </a:p>
        </p:txBody>
      </p:sp>
      <p:sp>
        <p:nvSpPr>
          <p:cNvPr id="6" name="Footer Placeholder 5"/>
          <p:cNvSpPr>
            <a:spLocks noGrp="1"/>
          </p:cNvSpPr>
          <p:nvPr>
            <p:ph type="ftr" sz="quarter" idx="11"/>
          </p:nvPr>
        </p:nvSpPr>
        <p:spPr/>
        <p:txBody>
          <a:bodyPr/>
          <a:lstStyle>
            <a:lvl1pPr>
              <a:defRPr>
                <a:solidFill>
                  <a:schemeClr val="tx1">
                    <a:lumMod val="50000"/>
                    <a:lumOff val="50000"/>
                  </a:schemeClr>
                </a:solidFill>
              </a:defRPr>
            </a:lvl1pPr>
          </a:lstStyle>
          <a:p>
            <a:r>
              <a:rPr lang="en-US" dirty="0" smtClean="0"/>
              <a:t>Youth Business : ALLIANCE</a:t>
            </a:r>
          </a:p>
        </p:txBody>
      </p:sp>
      <p:sp>
        <p:nvSpPr>
          <p:cNvPr id="7" name="Slide Number Placeholder 6"/>
          <p:cNvSpPr>
            <a:spLocks noGrp="1"/>
          </p:cNvSpPr>
          <p:nvPr>
            <p:ph type="sldNum" sz="quarter" idx="12"/>
          </p:nvPr>
        </p:nvSpPr>
        <p:spPr/>
        <p:txBody>
          <a:bodyPr/>
          <a:lstStyle>
            <a:lvl1pPr>
              <a:defRPr>
                <a:solidFill>
                  <a:schemeClr val="tx1">
                    <a:lumMod val="50000"/>
                    <a:lumOff val="50000"/>
                  </a:schemeClr>
                </a:solidFill>
              </a:defRPr>
            </a:lvl1pPr>
          </a:lstStyle>
          <a:p>
            <a:fld id="{83563B19-5B2B-4AAC-A66D-8FF7C83E886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38861"/>
            <a:ext cx="8229600" cy="1322479"/>
          </a:xfrm>
          <a:prstGeom prst="rect">
            <a:avLst/>
          </a:prstGeom>
        </p:spPr>
        <p:txBody>
          <a:bodyPr vert="horz" lIns="91440" tIns="45720" rIns="91440" bIns="45720" rtlCol="0" anchor="b">
            <a:no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10E295D2-AE44-4374-A884-1A794EA1BC3F}" type="datetimeFigureOut">
              <a:rPr lang="en-US" smtClean="0"/>
              <a:pPr/>
              <a:t>12/29/2015</a:t>
            </a:fld>
            <a:endParaRPr lang="en-US" dirty="0"/>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dirty="0"/>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83563B19-5B2B-4AAC-A66D-8FF7C83E8865}" type="slidenum">
              <a:rPr lang="en-US" smtClean="0"/>
              <a:pPr/>
              <a:t>‹#›</a:t>
            </a:fld>
            <a:endParaRPr lang="en-US" dirty="0"/>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algn="ctr" defTabSz="914400" rtl="0" eaLnBrk="1" latinLnBrk="0" hangingPunct="1">
        <a:lnSpc>
          <a:spcPts val="5800"/>
        </a:lnSpc>
        <a:spcBef>
          <a:spcPct val="0"/>
        </a:spcBef>
        <a:buNone/>
        <a:defRPr sz="4800" kern="1200" cap="all">
          <a:solidFill>
            <a:srgbClr val="00BAC4"/>
          </a:solidFill>
          <a:effectLst/>
          <a:latin typeface="Avenir Heavy"/>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Avenir Roman"/>
          <a:ea typeface="+mn-ea"/>
          <a:cs typeface="+mn-cs"/>
        </a:defRPr>
      </a:lvl1pPr>
      <a:lvl2pPr marL="742950" indent="-28575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Avenir Roman"/>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venir Roman"/>
          <a:ea typeface="+mn-ea"/>
          <a:cs typeface="+mn-cs"/>
        </a:defRPr>
      </a:lvl3pPr>
      <a:lvl4pPr marL="1600200" indent="-228600" algn="l" defTabSz="914400" rtl="0" eaLnBrk="1" latinLnBrk="0" hangingPunct="1">
        <a:spcBef>
          <a:spcPct val="20000"/>
        </a:spcBef>
        <a:buFont typeface="Courier New" pitchFamily="49" charset="0"/>
        <a:buChar char="o"/>
        <a:defRPr sz="2000" kern="1200">
          <a:solidFill>
            <a:schemeClr val="tx1">
              <a:lumMod val="50000"/>
              <a:lumOff val="50000"/>
            </a:schemeClr>
          </a:solidFill>
          <a:latin typeface="Avenir Roman"/>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lumMod val="50000"/>
              <a:lumOff val="50000"/>
            </a:schemeClr>
          </a:solidFill>
          <a:latin typeface="Avenir Roman"/>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228600"/>
            <a:ext cx="9601200" cy="7162800"/>
          </a:xfrm>
          <a:prstGeom prst="rect">
            <a:avLst/>
          </a:prstGeom>
          <a:solidFill>
            <a:srgbClr val="1F272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3" name="Subtitle 2"/>
          <p:cNvSpPr>
            <a:spLocks noGrp="1"/>
          </p:cNvSpPr>
          <p:nvPr>
            <p:ph type="subTitle" idx="1"/>
          </p:nvPr>
        </p:nvSpPr>
        <p:spPr/>
        <p:txBody>
          <a:bodyPr/>
          <a:lstStyle/>
          <a:p>
            <a:r>
              <a:rPr lang="en-US" dirty="0" smtClean="0">
                <a:cs typeface="Avenir Roman"/>
              </a:rPr>
              <a:t>Believe in yourself and follow your passion!</a:t>
            </a:r>
            <a:endParaRPr lang="en-US" dirty="0">
              <a:latin typeface="Avenir Roman"/>
              <a:cs typeface="Avenir Roman"/>
            </a:endParaRPr>
          </a:p>
        </p:txBody>
      </p:sp>
      <p:sp>
        <p:nvSpPr>
          <p:cNvPr id="6" name="Title 1"/>
          <p:cNvSpPr>
            <a:spLocks noGrp="1"/>
          </p:cNvSpPr>
          <p:nvPr>
            <p:ph type="ctrTitle"/>
          </p:nvPr>
        </p:nvSpPr>
        <p:spPr>
          <a:xfrm>
            <a:off x="-19665" y="533400"/>
            <a:ext cx="9144000" cy="3657601"/>
          </a:xfrm>
        </p:spPr>
        <p:txBody>
          <a:bodyPr/>
          <a:lstStyle/>
          <a:p>
            <a:r>
              <a:rPr lang="en-US" sz="6000" dirty="0" smtClean="0">
                <a:latin typeface="Avenir Black"/>
                <a:cs typeface="Avenir Black"/>
              </a:rPr>
              <a:t>Veronica corona</a:t>
            </a:r>
            <a:br>
              <a:rPr lang="en-US" sz="6000" dirty="0" smtClean="0">
                <a:latin typeface="Avenir Black"/>
                <a:cs typeface="Avenir Black"/>
              </a:rPr>
            </a:br>
            <a:r>
              <a:rPr lang="en-US" sz="6000" dirty="0" smtClean="0">
                <a:latin typeface="Avenir Black"/>
                <a:cs typeface="Avenir Black"/>
              </a:rPr>
              <a:t>Entrepreneur, Latina Leader, Speaker</a:t>
            </a:r>
            <a:endParaRPr lang="en-US" sz="6000" dirty="0">
              <a:solidFill>
                <a:srgbClr val="00BAC4"/>
              </a:solidFill>
              <a:effectLst/>
              <a:latin typeface="Avenir Black"/>
              <a:cs typeface="Avenir Black"/>
            </a:endParaRPr>
          </a:p>
        </p:txBody>
      </p:sp>
    </p:spTree>
    <p:extLst>
      <p:ext uri="{BB962C8B-B14F-4D97-AF65-F5344CB8AC3E}">
        <p14:creationId xmlns:p14="http://schemas.microsoft.com/office/powerpoint/2010/main" val="18842601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smtClean="0"/>
              <a:t>Getting in to College</a:t>
            </a:r>
            <a:endParaRPr lang="en-US" dirty="0"/>
          </a:p>
        </p:txBody>
      </p:sp>
      <p:sp>
        <p:nvSpPr>
          <p:cNvPr id="3" name="Content Placeholder 2"/>
          <p:cNvSpPr>
            <a:spLocks noGrp="1"/>
          </p:cNvSpPr>
          <p:nvPr>
            <p:ph idx="1"/>
          </p:nvPr>
        </p:nvSpPr>
        <p:spPr/>
        <p:txBody>
          <a:bodyPr/>
          <a:lstStyle/>
          <a:p>
            <a:r>
              <a:rPr lang="en-US" dirty="0" smtClean="0"/>
              <a:t>The top few things I did to ensure I got into college were:</a:t>
            </a:r>
          </a:p>
          <a:p>
            <a:pPr lvl="1"/>
            <a:endParaRPr lang="en-US" dirty="0" smtClean="0"/>
          </a:p>
          <a:p>
            <a:pPr lvl="1"/>
            <a:r>
              <a:rPr lang="en-US" dirty="0" smtClean="0"/>
              <a:t>The truth is I was not sure what I need to do because I was the first one to go into college in my family and I only had a neighbor to turn to that guided me.  My parents spoke little English so they just left it up to me..  </a:t>
            </a:r>
          </a:p>
          <a:p>
            <a:pPr lvl="1"/>
            <a:r>
              <a:rPr lang="en-US" dirty="0" smtClean="0"/>
              <a:t>My counselor always told me to have good grades</a:t>
            </a:r>
          </a:p>
          <a:p>
            <a:pPr lvl="1"/>
            <a:r>
              <a:rPr lang="en-US" dirty="0" smtClean="0"/>
              <a:t>Get involved in school activities</a:t>
            </a:r>
          </a:p>
          <a:p>
            <a:pPr lvl="1"/>
            <a:r>
              <a:rPr lang="en-US" dirty="0" smtClean="0"/>
              <a:t>Hard work ethic</a:t>
            </a:r>
          </a:p>
          <a:p>
            <a:pPr lvl="1"/>
            <a:r>
              <a:rPr lang="en-US" dirty="0" smtClean="0"/>
              <a:t>Responsible for my actions in school and outside of school.</a:t>
            </a:r>
          </a:p>
          <a:p>
            <a:pPr lvl="1"/>
            <a:r>
              <a:rPr lang="en-US" dirty="0" smtClean="0"/>
              <a:t>Take the SAT test</a:t>
            </a:r>
          </a:p>
        </p:txBody>
      </p:sp>
      <p:sp>
        <p:nvSpPr>
          <p:cNvPr id="6" name="Footer Placeholder 5"/>
          <p:cNvSpPr>
            <a:spLocks noGrp="1"/>
          </p:cNvSpPr>
          <p:nvPr>
            <p:ph type="ftr" sz="quarter" idx="11"/>
          </p:nvPr>
        </p:nvSpPr>
        <p:spPr/>
        <p:txBody>
          <a:bodyPr/>
          <a:lstStyle/>
          <a:p>
            <a:r>
              <a:rPr lang="en-US" smtClean="0"/>
              <a:t>Youth Business : ALLIANCE</a:t>
            </a:r>
            <a:endParaRPr lang="en-US" dirty="0" smtClean="0"/>
          </a:p>
        </p:txBody>
      </p:sp>
      <p:sp>
        <p:nvSpPr>
          <p:cNvPr id="7" name="Slide Number Placeholder 6"/>
          <p:cNvSpPr>
            <a:spLocks noGrp="1"/>
          </p:cNvSpPr>
          <p:nvPr>
            <p:ph type="sldNum" sz="quarter" idx="12"/>
          </p:nvPr>
        </p:nvSpPr>
        <p:spPr/>
        <p:txBody>
          <a:bodyPr/>
          <a:lstStyle/>
          <a:p>
            <a:fld id="{83563B19-5B2B-4AAC-A66D-8FF7C83E8865}" type="slidenum">
              <a:rPr lang="en-US" smtClean="0"/>
              <a:pPr/>
              <a:t>10</a:t>
            </a:fld>
            <a:endParaRPr lang="en-US" dirty="0"/>
          </a:p>
        </p:txBody>
      </p:sp>
    </p:spTree>
    <p:extLst>
      <p:ext uri="{BB962C8B-B14F-4D97-AF65-F5344CB8AC3E}">
        <p14:creationId xmlns:p14="http://schemas.microsoft.com/office/powerpoint/2010/main" val="25949503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College</a:t>
            </a:r>
            <a:endParaRPr lang="en-US" dirty="0"/>
          </a:p>
        </p:txBody>
      </p:sp>
      <p:sp>
        <p:nvSpPr>
          <p:cNvPr id="3" name="Content Placeholder 2"/>
          <p:cNvSpPr>
            <a:spLocks noGrp="1"/>
          </p:cNvSpPr>
          <p:nvPr>
            <p:ph idx="1"/>
          </p:nvPr>
        </p:nvSpPr>
        <p:spPr>
          <a:xfrm>
            <a:off x="457200" y="1600200"/>
            <a:ext cx="8229600" cy="4525963"/>
          </a:xfrm>
        </p:spPr>
        <p:txBody>
          <a:bodyPr/>
          <a:lstStyle/>
          <a:p>
            <a:pPr algn="ctr"/>
            <a:r>
              <a:rPr lang="en-US" dirty="0" smtClean="0"/>
              <a:t>I attended college Cal State Northridge in Northridge, CA</a:t>
            </a:r>
          </a:p>
          <a:p>
            <a:pPr algn="ctr"/>
            <a:endParaRPr lang="en-US" dirty="0"/>
          </a:p>
        </p:txBody>
      </p:sp>
      <p:sp>
        <p:nvSpPr>
          <p:cNvPr id="8" name="TextBox 7"/>
          <p:cNvSpPr txBox="1"/>
          <p:nvPr/>
        </p:nvSpPr>
        <p:spPr>
          <a:xfrm>
            <a:off x="3500938" y="4648200"/>
            <a:ext cx="2142125" cy="369332"/>
          </a:xfrm>
          <a:prstGeom prst="rect">
            <a:avLst/>
          </a:prstGeom>
          <a:noFill/>
        </p:spPr>
        <p:txBody>
          <a:bodyPr wrap="none" rtlCol="0">
            <a:spAutoFit/>
          </a:bodyPr>
          <a:lstStyle/>
          <a:p>
            <a:r>
              <a:rPr lang="en-US" dirty="0" smtClean="0">
                <a:solidFill>
                  <a:schemeClr val="tx1">
                    <a:lumMod val="50000"/>
                    <a:lumOff val="50000"/>
                  </a:schemeClr>
                </a:solidFill>
              </a:rPr>
              <a:t>Insert map shot here</a:t>
            </a:r>
            <a:endParaRPr lang="en-US" dirty="0">
              <a:solidFill>
                <a:schemeClr val="tx1">
                  <a:lumMod val="50000"/>
                  <a:lumOff val="50000"/>
                </a:schemeClr>
              </a:solidFill>
            </a:endParaRPr>
          </a:p>
        </p:txBody>
      </p:sp>
      <p:sp>
        <p:nvSpPr>
          <p:cNvPr id="7" name="Footer Placeholder 6"/>
          <p:cNvSpPr>
            <a:spLocks noGrp="1"/>
          </p:cNvSpPr>
          <p:nvPr>
            <p:ph type="ftr" sz="quarter" idx="11"/>
          </p:nvPr>
        </p:nvSpPr>
        <p:spPr/>
        <p:txBody>
          <a:bodyPr/>
          <a:lstStyle/>
          <a:p>
            <a:r>
              <a:rPr lang="en-US" smtClean="0"/>
              <a:t>Youth Business : ALLIANCE</a:t>
            </a:r>
            <a:endParaRPr lang="en-US" dirty="0" smtClean="0"/>
          </a:p>
        </p:txBody>
      </p:sp>
      <p:sp>
        <p:nvSpPr>
          <p:cNvPr id="9" name="Slide Number Placeholder 8"/>
          <p:cNvSpPr>
            <a:spLocks noGrp="1"/>
          </p:cNvSpPr>
          <p:nvPr>
            <p:ph type="sldNum" sz="quarter" idx="12"/>
          </p:nvPr>
        </p:nvSpPr>
        <p:spPr/>
        <p:txBody>
          <a:bodyPr/>
          <a:lstStyle/>
          <a:p>
            <a:fld id="{83563B19-5B2B-4AAC-A66D-8FF7C83E8865}" type="slidenum">
              <a:rPr lang="en-US" smtClean="0"/>
              <a:pPr/>
              <a:t>11</a:t>
            </a:fld>
            <a:endParaRPr lang="en-US" dirty="0"/>
          </a:p>
        </p:txBody>
      </p:sp>
      <p:pic>
        <p:nvPicPr>
          <p:cNvPr id="2060" name="Picture 12" descr="https://tse1.mm.bing.net/th?&amp;id=OIP.Mb32bbc326ba68560ccf4c02afde3a796o0&amp;w=291&amp;h=300&amp;c=0&amp;pid=1.9&amp;rs=0&amp;p=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14600" y="2590800"/>
            <a:ext cx="4114800" cy="3124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18616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College</a:t>
            </a:r>
            <a:endParaRPr lang="en-US" dirty="0"/>
          </a:p>
        </p:txBody>
      </p:sp>
      <p:sp>
        <p:nvSpPr>
          <p:cNvPr id="3" name="Text Placeholder 2"/>
          <p:cNvSpPr>
            <a:spLocks noGrp="1"/>
          </p:cNvSpPr>
          <p:nvPr>
            <p:ph type="body" idx="1"/>
          </p:nvPr>
        </p:nvSpPr>
        <p:spPr/>
        <p:txBody>
          <a:bodyPr/>
          <a:lstStyle/>
          <a:p>
            <a:r>
              <a:rPr lang="en-US" smtClean="0"/>
              <a:t>Things I enjoyed in College</a:t>
            </a:r>
            <a:endParaRPr lang="en-US" dirty="0"/>
          </a:p>
        </p:txBody>
      </p:sp>
      <p:sp>
        <p:nvSpPr>
          <p:cNvPr id="5" name="Text Placeholder 4"/>
          <p:cNvSpPr>
            <a:spLocks noGrp="1"/>
          </p:cNvSpPr>
          <p:nvPr>
            <p:ph type="body" sz="quarter" idx="3"/>
          </p:nvPr>
        </p:nvSpPr>
        <p:spPr/>
        <p:txBody>
          <a:bodyPr/>
          <a:lstStyle/>
          <a:p>
            <a:r>
              <a:rPr lang="en-US" smtClean="0"/>
              <a:t>Things I didn’t enjoy in College</a:t>
            </a:r>
            <a:endParaRPr lang="en-US" dirty="0"/>
          </a:p>
        </p:txBody>
      </p:sp>
      <p:sp>
        <p:nvSpPr>
          <p:cNvPr id="10" name="Content Placeholder 9"/>
          <p:cNvSpPr>
            <a:spLocks noGrp="1"/>
          </p:cNvSpPr>
          <p:nvPr>
            <p:ph sz="quarter" idx="13"/>
          </p:nvPr>
        </p:nvSpPr>
        <p:spPr/>
        <p:txBody>
          <a:bodyPr/>
          <a:lstStyle/>
          <a:p>
            <a:r>
              <a:rPr lang="en-US" dirty="0" smtClean="0"/>
              <a:t>Meeting new people</a:t>
            </a:r>
          </a:p>
          <a:p>
            <a:r>
              <a:rPr lang="en-US" dirty="0" smtClean="0"/>
              <a:t>Making new friends</a:t>
            </a:r>
          </a:p>
          <a:p>
            <a:r>
              <a:rPr lang="en-US" dirty="0" smtClean="0"/>
              <a:t>Business Classes</a:t>
            </a:r>
          </a:p>
          <a:p>
            <a:r>
              <a:rPr lang="en-US" dirty="0" smtClean="0"/>
              <a:t>Math Classes</a:t>
            </a:r>
          </a:p>
          <a:p>
            <a:r>
              <a:rPr lang="en-US" dirty="0" smtClean="0"/>
              <a:t>Exploring the Campus</a:t>
            </a:r>
          </a:p>
          <a:p>
            <a:endParaRPr lang="en-US" dirty="0" smtClean="0"/>
          </a:p>
        </p:txBody>
      </p:sp>
      <p:sp>
        <p:nvSpPr>
          <p:cNvPr id="11" name="Content Placeholder 10"/>
          <p:cNvSpPr>
            <a:spLocks noGrp="1"/>
          </p:cNvSpPr>
          <p:nvPr>
            <p:ph sz="quarter" idx="14"/>
          </p:nvPr>
        </p:nvSpPr>
        <p:spPr/>
        <p:txBody>
          <a:bodyPr/>
          <a:lstStyle/>
          <a:p>
            <a:r>
              <a:rPr lang="en-US" dirty="0" smtClean="0"/>
              <a:t>Too  much homework</a:t>
            </a:r>
          </a:p>
          <a:p>
            <a:r>
              <a:rPr lang="en-US" dirty="0" smtClean="0"/>
              <a:t>Not having someone to help me or guide me</a:t>
            </a:r>
          </a:p>
          <a:p>
            <a:r>
              <a:rPr lang="en-US" dirty="0" smtClean="0"/>
              <a:t>Some classes I did not understand or know what to do..</a:t>
            </a:r>
          </a:p>
          <a:p>
            <a:pPr marL="0" indent="0">
              <a:buNone/>
            </a:pPr>
            <a:endParaRPr lang="en-US" dirty="0"/>
          </a:p>
        </p:txBody>
      </p:sp>
      <p:sp>
        <p:nvSpPr>
          <p:cNvPr id="12" name="Footer Placeholder 11"/>
          <p:cNvSpPr>
            <a:spLocks noGrp="1"/>
          </p:cNvSpPr>
          <p:nvPr>
            <p:ph type="ftr" sz="quarter" idx="11"/>
          </p:nvPr>
        </p:nvSpPr>
        <p:spPr/>
        <p:txBody>
          <a:bodyPr/>
          <a:lstStyle/>
          <a:p>
            <a:r>
              <a:rPr lang="en-US" smtClean="0"/>
              <a:t>Youth Business : ALLIANCE</a:t>
            </a:r>
            <a:endParaRPr lang="en-US" dirty="0"/>
          </a:p>
        </p:txBody>
      </p:sp>
      <p:sp>
        <p:nvSpPr>
          <p:cNvPr id="13" name="Slide Number Placeholder 12"/>
          <p:cNvSpPr>
            <a:spLocks noGrp="1"/>
          </p:cNvSpPr>
          <p:nvPr>
            <p:ph type="sldNum" sz="quarter" idx="12"/>
          </p:nvPr>
        </p:nvSpPr>
        <p:spPr/>
        <p:txBody>
          <a:bodyPr/>
          <a:lstStyle/>
          <a:p>
            <a:fld id="{83563B19-5B2B-4AAC-A66D-8FF7C83E8865}" type="slidenum">
              <a:rPr lang="en-US" smtClean="0"/>
              <a:pPr/>
              <a:t>12</a:t>
            </a:fld>
            <a:endParaRPr lang="en-US" dirty="0"/>
          </a:p>
        </p:txBody>
      </p:sp>
    </p:spTree>
    <p:extLst>
      <p:ext uri="{BB962C8B-B14F-4D97-AF65-F5344CB8AC3E}">
        <p14:creationId xmlns:p14="http://schemas.microsoft.com/office/powerpoint/2010/main" val="304526029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p:txBody>
          <a:bodyPr/>
          <a:lstStyle/>
          <a:p>
            <a:r>
              <a:rPr lang="en-US" smtClean="0"/>
              <a:t>College</a:t>
            </a:r>
            <a:endParaRPr lang="en-US" dirty="0"/>
          </a:p>
        </p:txBody>
      </p:sp>
      <p:sp>
        <p:nvSpPr>
          <p:cNvPr id="3" name="Text Placeholder 2"/>
          <p:cNvSpPr>
            <a:spLocks noGrp="1"/>
          </p:cNvSpPr>
          <p:nvPr>
            <p:ph type="body" idx="1"/>
          </p:nvPr>
        </p:nvSpPr>
        <p:spPr/>
        <p:txBody>
          <a:bodyPr/>
          <a:lstStyle/>
          <a:p>
            <a:pPr algn="l"/>
            <a:r>
              <a:rPr lang="en-US" b="1" dirty="0" smtClean="0"/>
              <a:t>Favorite classes </a:t>
            </a:r>
            <a:endParaRPr lang="en-US" b="1" dirty="0"/>
          </a:p>
        </p:txBody>
      </p:sp>
      <p:sp>
        <p:nvSpPr>
          <p:cNvPr id="5" name="Text Placeholder 4"/>
          <p:cNvSpPr>
            <a:spLocks noGrp="1"/>
          </p:cNvSpPr>
          <p:nvPr>
            <p:ph type="body" sz="quarter" idx="3"/>
          </p:nvPr>
        </p:nvSpPr>
        <p:spPr/>
        <p:txBody>
          <a:bodyPr/>
          <a:lstStyle/>
          <a:p>
            <a:pPr algn="l"/>
            <a:r>
              <a:rPr lang="en-US" b="1" dirty="0" smtClean="0"/>
              <a:t>Least favorite classes</a:t>
            </a:r>
            <a:endParaRPr lang="en-US" b="1" dirty="0"/>
          </a:p>
        </p:txBody>
      </p:sp>
      <p:sp>
        <p:nvSpPr>
          <p:cNvPr id="10" name="Content Placeholder 9"/>
          <p:cNvSpPr>
            <a:spLocks noGrp="1"/>
          </p:cNvSpPr>
          <p:nvPr>
            <p:ph sz="quarter" idx="13"/>
          </p:nvPr>
        </p:nvSpPr>
        <p:spPr/>
        <p:txBody>
          <a:bodyPr/>
          <a:lstStyle/>
          <a:p>
            <a:r>
              <a:rPr lang="en-US" dirty="0" smtClean="0"/>
              <a:t>Accounting </a:t>
            </a:r>
          </a:p>
          <a:p>
            <a:r>
              <a:rPr lang="en-US" dirty="0" smtClean="0"/>
              <a:t>Marketing</a:t>
            </a:r>
          </a:p>
          <a:p>
            <a:r>
              <a:rPr lang="en-US" dirty="0" smtClean="0"/>
              <a:t>Business Law</a:t>
            </a:r>
          </a:p>
          <a:p>
            <a:r>
              <a:rPr lang="en-US" dirty="0" smtClean="0"/>
              <a:t>Social Studies </a:t>
            </a:r>
            <a:endParaRPr lang="en-US" dirty="0"/>
          </a:p>
        </p:txBody>
      </p:sp>
      <p:sp>
        <p:nvSpPr>
          <p:cNvPr id="11" name="Content Placeholder 10"/>
          <p:cNvSpPr>
            <a:spLocks noGrp="1"/>
          </p:cNvSpPr>
          <p:nvPr>
            <p:ph sz="quarter" idx="14"/>
          </p:nvPr>
        </p:nvSpPr>
        <p:spPr/>
        <p:txBody>
          <a:bodyPr/>
          <a:lstStyle/>
          <a:p>
            <a:r>
              <a:rPr lang="en-US" dirty="0" smtClean="0"/>
              <a:t>Real Estate</a:t>
            </a:r>
          </a:p>
          <a:p>
            <a:r>
              <a:rPr lang="en-US" dirty="0" smtClean="0"/>
              <a:t>Liberal Arts</a:t>
            </a:r>
          </a:p>
          <a:p>
            <a:r>
              <a:rPr lang="en-US" dirty="0" smtClean="0"/>
              <a:t>Overall I liked being in school and enjoyed most of my classes.</a:t>
            </a:r>
            <a:endParaRPr lang="en-US" dirty="0"/>
          </a:p>
        </p:txBody>
      </p:sp>
      <p:sp>
        <p:nvSpPr>
          <p:cNvPr id="12" name="Footer Placeholder 11"/>
          <p:cNvSpPr>
            <a:spLocks noGrp="1"/>
          </p:cNvSpPr>
          <p:nvPr>
            <p:ph type="ftr" sz="quarter" idx="11"/>
          </p:nvPr>
        </p:nvSpPr>
        <p:spPr/>
        <p:txBody>
          <a:bodyPr/>
          <a:lstStyle/>
          <a:p>
            <a:r>
              <a:rPr lang="en-US" smtClean="0"/>
              <a:t>Youth Business : ALLIANCE</a:t>
            </a:r>
            <a:endParaRPr lang="en-US" dirty="0"/>
          </a:p>
        </p:txBody>
      </p:sp>
      <p:sp>
        <p:nvSpPr>
          <p:cNvPr id="13" name="Slide Number Placeholder 12"/>
          <p:cNvSpPr>
            <a:spLocks noGrp="1"/>
          </p:cNvSpPr>
          <p:nvPr>
            <p:ph type="sldNum" sz="quarter" idx="12"/>
          </p:nvPr>
        </p:nvSpPr>
        <p:spPr/>
        <p:txBody>
          <a:bodyPr/>
          <a:lstStyle/>
          <a:p>
            <a:fld id="{83563B19-5B2B-4AAC-A66D-8FF7C83E8865}" type="slidenum">
              <a:rPr lang="en-US" smtClean="0"/>
              <a:pPr/>
              <a:t>13</a:t>
            </a:fld>
            <a:endParaRPr lang="en-US" dirty="0"/>
          </a:p>
        </p:txBody>
      </p:sp>
    </p:spTree>
    <p:extLst>
      <p:ext uri="{BB962C8B-B14F-4D97-AF65-F5344CB8AC3E}">
        <p14:creationId xmlns:p14="http://schemas.microsoft.com/office/powerpoint/2010/main" val="221046879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smtClean="0"/>
              <a:t>College</a:t>
            </a:r>
            <a:endParaRPr lang="en-US" dirty="0"/>
          </a:p>
        </p:txBody>
      </p:sp>
      <p:sp>
        <p:nvSpPr>
          <p:cNvPr id="3" name="Content Placeholder 2"/>
          <p:cNvSpPr>
            <a:spLocks noGrp="1"/>
          </p:cNvSpPr>
          <p:nvPr>
            <p:ph idx="1"/>
          </p:nvPr>
        </p:nvSpPr>
        <p:spPr/>
        <p:txBody>
          <a:bodyPr/>
          <a:lstStyle/>
          <a:p>
            <a:r>
              <a:rPr lang="en-US" dirty="0" smtClean="0"/>
              <a:t>Jobs I worked while I was in College were:</a:t>
            </a:r>
          </a:p>
          <a:p>
            <a:pPr lvl="1"/>
            <a:r>
              <a:rPr lang="en-US" dirty="0" smtClean="0"/>
              <a:t>I worked at JC Penny as a sales clerk in the shoe department and yes I have a love for shoes.  I also learned to deal with different typ</a:t>
            </a:r>
            <a:r>
              <a:rPr lang="en-US" dirty="0" smtClean="0"/>
              <a:t>e of people and that customer is always right.</a:t>
            </a:r>
            <a:endParaRPr lang="en-US" dirty="0" smtClean="0"/>
          </a:p>
          <a:p>
            <a:pPr lvl="1"/>
            <a:r>
              <a:rPr lang="en-US" dirty="0" smtClean="0"/>
              <a:t>I then transferred to UPS and worked as an audit cler</a:t>
            </a:r>
            <a:r>
              <a:rPr lang="en-US" dirty="0" smtClean="0"/>
              <a:t>k.  I really liked this job the pay was a lot more $5.00 an hour instead of $3.35 an hour at JC Penny.  I learned to work in a warehouse environment and how the shipping business works.</a:t>
            </a:r>
          </a:p>
          <a:p>
            <a:pPr lvl="1"/>
            <a:r>
              <a:rPr lang="en-US" dirty="0" smtClean="0"/>
              <a:t>I was an intern at an accountants office helping during the tax season.</a:t>
            </a:r>
          </a:p>
          <a:p>
            <a:pPr lvl="1"/>
            <a:endParaRPr lang="en-US" dirty="0"/>
          </a:p>
        </p:txBody>
      </p:sp>
      <p:sp>
        <p:nvSpPr>
          <p:cNvPr id="6" name="Footer Placeholder 5"/>
          <p:cNvSpPr>
            <a:spLocks noGrp="1"/>
          </p:cNvSpPr>
          <p:nvPr>
            <p:ph type="ftr" sz="quarter" idx="11"/>
          </p:nvPr>
        </p:nvSpPr>
        <p:spPr/>
        <p:txBody>
          <a:bodyPr/>
          <a:lstStyle/>
          <a:p>
            <a:r>
              <a:rPr lang="en-US" smtClean="0"/>
              <a:t>Youth Business : ALLIANCE</a:t>
            </a:r>
            <a:endParaRPr lang="en-US" dirty="0" smtClean="0"/>
          </a:p>
        </p:txBody>
      </p:sp>
      <p:sp>
        <p:nvSpPr>
          <p:cNvPr id="7" name="Slide Number Placeholder 6"/>
          <p:cNvSpPr>
            <a:spLocks noGrp="1"/>
          </p:cNvSpPr>
          <p:nvPr>
            <p:ph type="sldNum" sz="quarter" idx="12"/>
          </p:nvPr>
        </p:nvSpPr>
        <p:spPr/>
        <p:txBody>
          <a:bodyPr/>
          <a:lstStyle/>
          <a:p>
            <a:fld id="{83563B19-5B2B-4AAC-A66D-8FF7C83E8865}" type="slidenum">
              <a:rPr lang="en-US" smtClean="0"/>
              <a:pPr/>
              <a:t>14</a:t>
            </a:fld>
            <a:endParaRPr lang="en-US" dirty="0"/>
          </a:p>
        </p:txBody>
      </p:sp>
    </p:spTree>
    <p:extLst>
      <p:ext uri="{BB962C8B-B14F-4D97-AF65-F5344CB8AC3E}">
        <p14:creationId xmlns:p14="http://schemas.microsoft.com/office/powerpoint/2010/main" val="215226895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smtClean="0"/>
              <a:t>College</a:t>
            </a:r>
            <a:endParaRPr lang="en-US" dirty="0"/>
          </a:p>
        </p:txBody>
      </p:sp>
      <p:sp>
        <p:nvSpPr>
          <p:cNvPr id="3" name="Content Placeholder 2"/>
          <p:cNvSpPr>
            <a:spLocks noGrp="1"/>
          </p:cNvSpPr>
          <p:nvPr>
            <p:ph idx="1"/>
          </p:nvPr>
        </p:nvSpPr>
        <p:spPr/>
        <p:txBody>
          <a:bodyPr/>
          <a:lstStyle/>
          <a:p>
            <a:r>
              <a:rPr lang="en-US" dirty="0" smtClean="0"/>
              <a:t>Things that felt difficult or challenging for me while I was in College were:</a:t>
            </a:r>
          </a:p>
          <a:p>
            <a:pPr lvl="1"/>
            <a:r>
              <a:rPr lang="en-US" dirty="0" smtClean="0"/>
              <a:t>Working and going to school was really tough.</a:t>
            </a:r>
          </a:p>
          <a:p>
            <a:pPr lvl="1"/>
            <a:r>
              <a:rPr lang="en-US" dirty="0" smtClean="0"/>
              <a:t>Also, lots of homework, I wanted to make sure my parents were proud since I was the first to go to college.  I wanted to be a straight A student but my grade average was B.</a:t>
            </a:r>
          </a:p>
          <a:p>
            <a:pPr lvl="1"/>
            <a:r>
              <a:rPr lang="en-US" dirty="0" smtClean="0"/>
              <a:t>Som</a:t>
            </a:r>
            <a:r>
              <a:rPr lang="en-US" dirty="0" smtClean="0"/>
              <a:t>e of my adversities was being in school, lots of homework, working and still wanting to go out to parties with my friends.</a:t>
            </a:r>
            <a:endParaRPr lang="en-US" dirty="0"/>
          </a:p>
        </p:txBody>
      </p:sp>
      <p:sp>
        <p:nvSpPr>
          <p:cNvPr id="6" name="Footer Placeholder 5"/>
          <p:cNvSpPr>
            <a:spLocks noGrp="1"/>
          </p:cNvSpPr>
          <p:nvPr>
            <p:ph type="ftr" sz="quarter" idx="11"/>
          </p:nvPr>
        </p:nvSpPr>
        <p:spPr/>
        <p:txBody>
          <a:bodyPr/>
          <a:lstStyle/>
          <a:p>
            <a:r>
              <a:rPr lang="en-US" smtClean="0"/>
              <a:t>Youth Business : ALLIANCE</a:t>
            </a:r>
            <a:endParaRPr lang="en-US" dirty="0" smtClean="0"/>
          </a:p>
        </p:txBody>
      </p:sp>
      <p:sp>
        <p:nvSpPr>
          <p:cNvPr id="7" name="Slide Number Placeholder 6"/>
          <p:cNvSpPr>
            <a:spLocks noGrp="1"/>
          </p:cNvSpPr>
          <p:nvPr>
            <p:ph type="sldNum" sz="quarter" idx="12"/>
          </p:nvPr>
        </p:nvSpPr>
        <p:spPr/>
        <p:txBody>
          <a:bodyPr/>
          <a:lstStyle/>
          <a:p>
            <a:fld id="{83563B19-5B2B-4AAC-A66D-8FF7C83E8865}" type="slidenum">
              <a:rPr lang="en-US" smtClean="0"/>
              <a:pPr/>
              <a:t>15</a:t>
            </a:fld>
            <a:endParaRPr lang="en-US" dirty="0"/>
          </a:p>
        </p:txBody>
      </p:sp>
    </p:spTree>
    <p:extLst>
      <p:ext uri="{BB962C8B-B14F-4D97-AF65-F5344CB8AC3E}">
        <p14:creationId xmlns:p14="http://schemas.microsoft.com/office/powerpoint/2010/main" val="367146763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0" y="138861"/>
            <a:ext cx="9144000" cy="1322479"/>
          </a:xfrm>
        </p:spPr>
        <p:txBody>
          <a:bodyPr/>
          <a:lstStyle/>
          <a:p>
            <a:r>
              <a:rPr lang="en-US" dirty="0" smtClean="0"/>
              <a:t>Getting a job after College</a:t>
            </a:r>
            <a:endParaRPr lang="en-US" dirty="0"/>
          </a:p>
        </p:txBody>
      </p:sp>
      <p:sp>
        <p:nvSpPr>
          <p:cNvPr id="3" name="Content Placeholder 2"/>
          <p:cNvSpPr>
            <a:spLocks noGrp="1"/>
          </p:cNvSpPr>
          <p:nvPr>
            <p:ph idx="1"/>
          </p:nvPr>
        </p:nvSpPr>
        <p:spPr/>
        <p:txBody>
          <a:bodyPr/>
          <a:lstStyle/>
          <a:p>
            <a:r>
              <a:rPr lang="en-US" dirty="0" smtClean="0"/>
              <a:t>The top few things I did to ensure I got a good job after college were:</a:t>
            </a:r>
          </a:p>
          <a:p>
            <a:pPr lvl="1"/>
            <a:r>
              <a:rPr lang="en-US" dirty="0" smtClean="0"/>
              <a:t>Good Grades</a:t>
            </a:r>
          </a:p>
          <a:p>
            <a:pPr lvl="1"/>
            <a:r>
              <a:rPr lang="en-US" dirty="0" smtClean="0"/>
              <a:t>Internship at an office doing taxes and payroll for small business owners. </a:t>
            </a:r>
          </a:p>
          <a:p>
            <a:pPr lvl="1"/>
            <a:r>
              <a:rPr lang="en-US" dirty="0" smtClean="0"/>
              <a:t>Good work ethic in my previous jobs</a:t>
            </a:r>
          </a:p>
          <a:p>
            <a:pPr lvl="1"/>
            <a:r>
              <a:rPr lang="en-US" dirty="0" smtClean="0"/>
              <a:t>Used our career center for job referral  </a:t>
            </a:r>
            <a:endParaRPr lang="en-US" dirty="0" smtClean="0"/>
          </a:p>
          <a:p>
            <a:pPr marL="457200" lvl="1" indent="0">
              <a:buNone/>
            </a:pPr>
            <a:endParaRPr lang="en-US" dirty="0"/>
          </a:p>
        </p:txBody>
      </p:sp>
      <p:sp>
        <p:nvSpPr>
          <p:cNvPr id="6" name="Footer Placeholder 5"/>
          <p:cNvSpPr>
            <a:spLocks noGrp="1"/>
          </p:cNvSpPr>
          <p:nvPr>
            <p:ph type="ftr" sz="quarter" idx="11"/>
          </p:nvPr>
        </p:nvSpPr>
        <p:spPr/>
        <p:txBody>
          <a:bodyPr/>
          <a:lstStyle/>
          <a:p>
            <a:r>
              <a:rPr lang="en-US" smtClean="0"/>
              <a:t>Youth Business : ALLIANCE</a:t>
            </a:r>
            <a:endParaRPr lang="en-US" dirty="0" smtClean="0"/>
          </a:p>
        </p:txBody>
      </p:sp>
      <p:sp>
        <p:nvSpPr>
          <p:cNvPr id="7" name="Slide Number Placeholder 6"/>
          <p:cNvSpPr>
            <a:spLocks noGrp="1"/>
          </p:cNvSpPr>
          <p:nvPr>
            <p:ph type="sldNum" sz="quarter" idx="12"/>
          </p:nvPr>
        </p:nvSpPr>
        <p:spPr/>
        <p:txBody>
          <a:bodyPr/>
          <a:lstStyle/>
          <a:p>
            <a:fld id="{83563B19-5B2B-4AAC-A66D-8FF7C83E8865}" type="slidenum">
              <a:rPr lang="en-US" smtClean="0"/>
              <a:pPr/>
              <a:t>16</a:t>
            </a:fld>
            <a:endParaRPr lang="en-US" dirty="0"/>
          </a:p>
        </p:txBody>
      </p:sp>
    </p:spTree>
    <p:extLst>
      <p:ext uri="{BB962C8B-B14F-4D97-AF65-F5344CB8AC3E}">
        <p14:creationId xmlns:p14="http://schemas.microsoft.com/office/powerpoint/2010/main" val="276473838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895600" y="3276600"/>
            <a:ext cx="3352800" cy="2514600"/>
          </a:xfrm>
          <a:prstGeom prst="rect">
            <a:avLst/>
          </a:prstGeom>
        </p:spPr>
      </p:pic>
      <p:sp>
        <p:nvSpPr>
          <p:cNvPr id="8" name="TextBox 7"/>
          <p:cNvSpPr txBox="1"/>
          <p:nvPr/>
        </p:nvSpPr>
        <p:spPr>
          <a:xfrm>
            <a:off x="3392737" y="5715000"/>
            <a:ext cx="2358526" cy="491581"/>
          </a:xfrm>
          <a:prstGeom prst="rect">
            <a:avLst/>
          </a:prstGeom>
          <a:noFill/>
        </p:spPr>
        <p:txBody>
          <a:bodyPr wrap="none" rtlCol="0">
            <a:spAutoFit/>
          </a:bodyPr>
          <a:lstStyle/>
          <a:p>
            <a:r>
              <a:rPr lang="en-US" dirty="0" smtClean="0">
                <a:solidFill>
                  <a:schemeClr val="tx1">
                    <a:lumMod val="50000"/>
                    <a:lumOff val="50000"/>
                  </a:schemeClr>
                </a:solidFill>
              </a:rPr>
              <a:t>Insert company picture</a:t>
            </a:r>
            <a:endParaRPr lang="en-US" dirty="0">
              <a:solidFill>
                <a:schemeClr val="tx1">
                  <a:lumMod val="50000"/>
                  <a:lumOff val="50000"/>
                </a:schemeClr>
              </a:solidFill>
            </a:endParaRPr>
          </a:p>
        </p:txBody>
      </p:sp>
      <p:sp>
        <p:nvSpPr>
          <p:cNvPr id="11" name="Title 1"/>
          <p:cNvSpPr>
            <a:spLocks noGrp="1"/>
          </p:cNvSpPr>
          <p:nvPr>
            <p:ph type="title"/>
          </p:nvPr>
        </p:nvSpPr>
        <p:spPr/>
        <p:txBody>
          <a:bodyPr/>
          <a:lstStyle/>
          <a:p>
            <a:r>
              <a:rPr lang="en-US" dirty="0" smtClean="0"/>
              <a:t>This is My Company</a:t>
            </a:r>
            <a:endParaRPr lang="en-US" dirty="0"/>
          </a:p>
        </p:txBody>
      </p:sp>
      <p:sp>
        <p:nvSpPr>
          <p:cNvPr id="12" name="Content Placeholder 2"/>
          <p:cNvSpPr>
            <a:spLocks noGrp="1"/>
          </p:cNvSpPr>
          <p:nvPr>
            <p:ph idx="1"/>
          </p:nvPr>
        </p:nvSpPr>
        <p:spPr/>
        <p:txBody>
          <a:bodyPr/>
          <a:lstStyle/>
          <a:p>
            <a:r>
              <a:rPr lang="en-US" dirty="0" smtClean="0"/>
              <a:t>Every day at my company:</a:t>
            </a:r>
          </a:p>
          <a:p>
            <a:pPr lvl="1"/>
            <a:r>
              <a:rPr lang="en-US" dirty="0" smtClean="0"/>
              <a:t>We provided janitorial services for commercial </a:t>
            </a:r>
            <a:r>
              <a:rPr lang="en-US" dirty="0" smtClean="0"/>
              <a:t>and medical office buildings, retail centers and school.  “We keep it clean while you sleep”  I handle some of the day to day operations, customer calls and requests and bringing in new business.</a:t>
            </a:r>
            <a:endParaRPr lang="en-US" dirty="0"/>
          </a:p>
        </p:txBody>
      </p:sp>
      <p:sp>
        <p:nvSpPr>
          <p:cNvPr id="4" name="Footer Placeholder 3"/>
          <p:cNvSpPr>
            <a:spLocks noGrp="1"/>
          </p:cNvSpPr>
          <p:nvPr>
            <p:ph type="ftr" sz="quarter" idx="11"/>
          </p:nvPr>
        </p:nvSpPr>
        <p:spPr/>
        <p:txBody>
          <a:bodyPr/>
          <a:lstStyle/>
          <a:p>
            <a:r>
              <a:rPr lang="en-US" smtClean="0"/>
              <a:t>Youth Business : ALLIANCE</a:t>
            </a:r>
            <a:endParaRPr lang="en-US" dirty="0" smtClean="0"/>
          </a:p>
        </p:txBody>
      </p:sp>
      <p:sp>
        <p:nvSpPr>
          <p:cNvPr id="6" name="Slide Number Placeholder 5"/>
          <p:cNvSpPr>
            <a:spLocks noGrp="1"/>
          </p:cNvSpPr>
          <p:nvPr>
            <p:ph type="sldNum" sz="quarter" idx="12"/>
          </p:nvPr>
        </p:nvSpPr>
        <p:spPr/>
        <p:txBody>
          <a:bodyPr/>
          <a:lstStyle/>
          <a:p>
            <a:fld id="{83563B19-5B2B-4AAC-A66D-8FF7C83E8865}" type="slidenum">
              <a:rPr lang="en-US" smtClean="0"/>
              <a:pPr/>
              <a:t>17</a:t>
            </a:fld>
            <a:endParaRPr lang="en-US" dirty="0"/>
          </a:p>
        </p:txBody>
      </p:sp>
      <p:pic>
        <p:nvPicPr>
          <p:cNvPr id="2" name="Picture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846916" y="3276600"/>
            <a:ext cx="3450167" cy="2743200"/>
          </a:xfrm>
          <a:prstGeom prst="rect">
            <a:avLst/>
          </a:prstGeom>
        </p:spPr>
      </p:pic>
    </p:spTree>
    <p:extLst>
      <p:ext uri="{BB962C8B-B14F-4D97-AF65-F5344CB8AC3E}">
        <p14:creationId xmlns:p14="http://schemas.microsoft.com/office/powerpoint/2010/main" val="29593281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My Career Path</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9478332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Footer Placeholder 5"/>
          <p:cNvSpPr>
            <a:spLocks noGrp="1"/>
          </p:cNvSpPr>
          <p:nvPr>
            <p:ph type="ftr" sz="quarter" idx="11"/>
          </p:nvPr>
        </p:nvSpPr>
        <p:spPr/>
        <p:txBody>
          <a:bodyPr/>
          <a:lstStyle/>
          <a:p>
            <a:r>
              <a:rPr lang="en-US" smtClean="0"/>
              <a:t>Youth Business : ALLIANCE</a:t>
            </a:r>
            <a:endParaRPr lang="en-US" dirty="0" smtClean="0"/>
          </a:p>
        </p:txBody>
      </p:sp>
      <p:sp>
        <p:nvSpPr>
          <p:cNvPr id="7" name="Slide Number Placeholder 6"/>
          <p:cNvSpPr>
            <a:spLocks noGrp="1"/>
          </p:cNvSpPr>
          <p:nvPr>
            <p:ph type="sldNum" sz="quarter" idx="12"/>
          </p:nvPr>
        </p:nvSpPr>
        <p:spPr/>
        <p:txBody>
          <a:bodyPr/>
          <a:lstStyle/>
          <a:p>
            <a:fld id="{83563B19-5B2B-4AAC-A66D-8FF7C83E8865}" type="slidenum">
              <a:rPr lang="en-US" smtClean="0"/>
              <a:pPr/>
              <a:t>18</a:t>
            </a:fld>
            <a:endParaRPr lang="en-US" dirty="0"/>
          </a:p>
        </p:txBody>
      </p:sp>
    </p:spTree>
    <p:extLst>
      <p:ext uri="{BB962C8B-B14F-4D97-AF65-F5344CB8AC3E}">
        <p14:creationId xmlns:p14="http://schemas.microsoft.com/office/powerpoint/2010/main" val="163244898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smtClean="0"/>
              <a:t>My Career</a:t>
            </a:r>
            <a:endParaRPr lang="en-US" dirty="0"/>
          </a:p>
        </p:txBody>
      </p:sp>
      <p:sp>
        <p:nvSpPr>
          <p:cNvPr id="3" name="Content Placeholder 2"/>
          <p:cNvSpPr>
            <a:spLocks noGrp="1"/>
          </p:cNvSpPr>
          <p:nvPr>
            <p:ph idx="1"/>
          </p:nvPr>
        </p:nvSpPr>
        <p:spPr/>
        <p:txBody>
          <a:bodyPr/>
          <a:lstStyle/>
          <a:p>
            <a:r>
              <a:rPr lang="en-US" dirty="0" smtClean="0"/>
              <a:t>The first job I had after college was:</a:t>
            </a:r>
          </a:p>
          <a:p>
            <a:pPr lvl="1"/>
            <a:r>
              <a:rPr lang="en-US" dirty="0" smtClean="0"/>
              <a:t>I was working in a bookkeepers office doing payroll, account payable, accounts receivable, translations and tax return preparation for small business owners.  Worked here for 8 years.</a:t>
            </a:r>
          </a:p>
          <a:p>
            <a:pPr lvl="1"/>
            <a:endParaRPr lang="en-US" dirty="0" smtClean="0"/>
          </a:p>
          <a:p>
            <a:r>
              <a:rPr lang="en-US" dirty="0" smtClean="0"/>
              <a:t>The worst job I have ever had was:</a:t>
            </a:r>
          </a:p>
          <a:p>
            <a:pPr lvl="1"/>
            <a:r>
              <a:rPr lang="en-US" dirty="0" smtClean="0"/>
              <a:t>Working at </a:t>
            </a:r>
            <a:r>
              <a:rPr lang="en-US" dirty="0" err="1" smtClean="0"/>
              <a:t>Pollo</a:t>
            </a:r>
            <a:r>
              <a:rPr lang="en-US" dirty="0" smtClean="0"/>
              <a:t> Loco- I didn’t eat chicken for a long time.  </a:t>
            </a:r>
            <a:r>
              <a:rPr lang="en-US" dirty="0" smtClean="0"/>
              <a:t>I also really disliked cleaning the restrooms and how funny is that now I own a cleaning company and we clean lots of restrooms.</a:t>
            </a:r>
            <a:endParaRPr lang="en-US" dirty="0" smtClean="0"/>
          </a:p>
        </p:txBody>
      </p:sp>
      <p:sp>
        <p:nvSpPr>
          <p:cNvPr id="7" name="Footer Placeholder 6"/>
          <p:cNvSpPr>
            <a:spLocks noGrp="1"/>
          </p:cNvSpPr>
          <p:nvPr>
            <p:ph type="ftr" sz="quarter" idx="11"/>
          </p:nvPr>
        </p:nvSpPr>
        <p:spPr/>
        <p:txBody>
          <a:bodyPr/>
          <a:lstStyle/>
          <a:p>
            <a:r>
              <a:rPr lang="en-US" smtClean="0"/>
              <a:t>Youth Business : ALLIANCE</a:t>
            </a:r>
            <a:endParaRPr lang="en-US" dirty="0" smtClean="0"/>
          </a:p>
        </p:txBody>
      </p:sp>
      <p:sp>
        <p:nvSpPr>
          <p:cNvPr id="8" name="Slide Number Placeholder 7"/>
          <p:cNvSpPr>
            <a:spLocks noGrp="1"/>
          </p:cNvSpPr>
          <p:nvPr>
            <p:ph type="sldNum" sz="quarter" idx="12"/>
          </p:nvPr>
        </p:nvSpPr>
        <p:spPr/>
        <p:txBody>
          <a:bodyPr/>
          <a:lstStyle/>
          <a:p>
            <a:fld id="{83563B19-5B2B-4AAC-A66D-8FF7C83E8865}" type="slidenum">
              <a:rPr lang="en-US" smtClean="0"/>
              <a:pPr/>
              <a:t>19</a:t>
            </a:fld>
            <a:endParaRPr lang="en-US" dirty="0"/>
          </a:p>
        </p:txBody>
      </p:sp>
    </p:spTree>
    <p:extLst>
      <p:ext uri="{BB962C8B-B14F-4D97-AF65-F5344CB8AC3E}">
        <p14:creationId xmlns:p14="http://schemas.microsoft.com/office/powerpoint/2010/main" val="2538521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92500" lnSpcReduction="10000"/>
          </a:bodyPr>
          <a:lstStyle/>
          <a:p>
            <a:pPr algn="ctr"/>
            <a:r>
              <a:rPr lang="en-US" dirty="0" smtClean="0"/>
              <a:t>My name is Veronica Corona and I am 40 something years old.</a:t>
            </a:r>
          </a:p>
          <a:p>
            <a:pPr algn="ctr"/>
            <a:endParaRPr lang="en-US" dirty="0" smtClean="0"/>
          </a:p>
          <a:p>
            <a:pPr algn="ctr"/>
            <a:r>
              <a:rPr lang="en-US" dirty="0" smtClean="0"/>
              <a:t>I work for CM Cleaning Solutions, Inc..</a:t>
            </a:r>
          </a:p>
          <a:p>
            <a:pPr algn="ctr"/>
            <a:endParaRPr lang="en-US" dirty="0" smtClean="0"/>
          </a:p>
          <a:p>
            <a:pPr algn="ctr"/>
            <a:r>
              <a:rPr lang="en-US" dirty="0" smtClean="0"/>
              <a:t>My company does:</a:t>
            </a:r>
          </a:p>
          <a:p>
            <a:pPr lvl="1" algn="ctr"/>
            <a:r>
              <a:rPr lang="en-US" dirty="0" smtClean="0"/>
              <a:t>Janitorial services for commercial, medical office buildings, schools, retail centers and apartment buildings:</a:t>
            </a:r>
          </a:p>
          <a:p>
            <a:pPr algn="ctr"/>
            <a:endParaRPr lang="en-US" dirty="0" smtClean="0"/>
          </a:p>
          <a:p>
            <a:pPr algn="ctr"/>
            <a:r>
              <a:rPr lang="en-US" dirty="0" smtClean="0"/>
              <a:t>My role at CM Cleaning Solutions, Inc. is President </a:t>
            </a:r>
          </a:p>
          <a:p>
            <a:pPr lvl="1" algn="ctr"/>
            <a:r>
              <a:rPr lang="en-US" dirty="0" smtClean="0"/>
              <a:t>Every day I handle all customer calls, day to day operational issues or complaints.  Also, I am following up with prospects for new business.</a:t>
            </a:r>
            <a:endParaRPr lang="en-US" dirty="0"/>
          </a:p>
        </p:txBody>
      </p:sp>
      <p:sp>
        <p:nvSpPr>
          <p:cNvPr id="7" name="Footer Placeholder 6"/>
          <p:cNvSpPr>
            <a:spLocks noGrp="1"/>
          </p:cNvSpPr>
          <p:nvPr>
            <p:ph type="ftr" sz="quarter" idx="11"/>
          </p:nvPr>
        </p:nvSpPr>
        <p:spPr/>
        <p:txBody>
          <a:bodyPr/>
          <a:lstStyle/>
          <a:p>
            <a:r>
              <a:rPr lang="en-US" smtClean="0"/>
              <a:t>Youth Business : ALLIANCE</a:t>
            </a:r>
            <a:endParaRPr lang="en-US" dirty="0" smtClean="0"/>
          </a:p>
        </p:txBody>
      </p:sp>
      <p:sp>
        <p:nvSpPr>
          <p:cNvPr id="8" name="Slide Number Placeholder 7"/>
          <p:cNvSpPr>
            <a:spLocks noGrp="1"/>
          </p:cNvSpPr>
          <p:nvPr>
            <p:ph type="sldNum" sz="quarter" idx="12"/>
          </p:nvPr>
        </p:nvSpPr>
        <p:spPr/>
        <p:txBody>
          <a:bodyPr/>
          <a:lstStyle/>
          <a:p>
            <a:fld id="{83563B19-5B2B-4AAC-A66D-8FF7C83E8865}" type="slidenum">
              <a:rPr lang="en-US" smtClean="0"/>
              <a:pPr/>
              <a:t>2</a:t>
            </a:fld>
            <a:endParaRPr lang="en-US" dirty="0"/>
          </a:p>
        </p:txBody>
      </p:sp>
    </p:spTree>
    <p:extLst>
      <p:ext uri="{BB962C8B-B14F-4D97-AF65-F5344CB8AC3E}">
        <p14:creationId xmlns:p14="http://schemas.microsoft.com/office/powerpoint/2010/main" val="39657830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smtClean="0"/>
              <a:t>My Career</a:t>
            </a:r>
            <a:endParaRPr lang="en-US" dirty="0"/>
          </a:p>
        </p:txBody>
      </p:sp>
      <p:sp>
        <p:nvSpPr>
          <p:cNvPr id="3" name="Content Placeholder 2"/>
          <p:cNvSpPr>
            <a:spLocks noGrp="1"/>
          </p:cNvSpPr>
          <p:nvPr>
            <p:ph idx="1"/>
          </p:nvPr>
        </p:nvSpPr>
        <p:spPr/>
        <p:txBody>
          <a:bodyPr/>
          <a:lstStyle/>
          <a:p>
            <a:r>
              <a:rPr lang="en-US" dirty="0" smtClean="0"/>
              <a:t>Challenges I have had to overcome throughout my career are:</a:t>
            </a:r>
          </a:p>
          <a:p>
            <a:pPr lvl="1"/>
            <a:r>
              <a:rPr lang="en-US" dirty="0" smtClean="0"/>
              <a:t>Work under pressure and not let the stress get to me</a:t>
            </a:r>
          </a:p>
          <a:p>
            <a:pPr lvl="1"/>
            <a:r>
              <a:rPr lang="en-US" dirty="0" smtClean="0"/>
              <a:t>No matter how hard you work there will always be someone that won’t appreciate you.  You just have to always do your best.</a:t>
            </a:r>
          </a:p>
          <a:p>
            <a:pPr lvl="1"/>
            <a:r>
              <a:rPr lang="en-US" dirty="0" smtClean="0"/>
              <a:t>Dealing with people that were above me in position and did not know what they were doing~ but not matter what always respect them and their position. </a:t>
            </a:r>
          </a:p>
          <a:p>
            <a:pPr lvl="1"/>
            <a:r>
              <a:rPr lang="en-US" dirty="0" smtClean="0"/>
              <a:t>There will be people that won’t be happy with your success.  You need to keep focus on what you want as long as you are being honest and ethical and always wish them the best.</a:t>
            </a:r>
            <a:endParaRPr lang="en-US" dirty="0" smtClean="0"/>
          </a:p>
        </p:txBody>
      </p:sp>
      <p:sp>
        <p:nvSpPr>
          <p:cNvPr id="5" name="Footer Placeholder 4"/>
          <p:cNvSpPr>
            <a:spLocks noGrp="1"/>
          </p:cNvSpPr>
          <p:nvPr>
            <p:ph type="ftr" sz="quarter" idx="11"/>
          </p:nvPr>
        </p:nvSpPr>
        <p:spPr/>
        <p:txBody>
          <a:bodyPr/>
          <a:lstStyle/>
          <a:p>
            <a:r>
              <a:rPr lang="en-US" smtClean="0"/>
              <a:t>Youth Business : ALLIANCE</a:t>
            </a:r>
            <a:endParaRPr lang="en-US" dirty="0" smtClean="0"/>
          </a:p>
        </p:txBody>
      </p:sp>
      <p:sp>
        <p:nvSpPr>
          <p:cNvPr id="6" name="Slide Number Placeholder 5"/>
          <p:cNvSpPr>
            <a:spLocks noGrp="1"/>
          </p:cNvSpPr>
          <p:nvPr>
            <p:ph type="sldNum" sz="quarter" idx="12"/>
          </p:nvPr>
        </p:nvSpPr>
        <p:spPr/>
        <p:txBody>
          <a:bodyPr/>
          <a:lstStyle/>
          <a:p>
            <a:fld id="{83563B19-5B2B-4AAC-A66D-8FF7C83E8865}" type="slidenum">
              <a:rPr lang="en-US" smtClean="0"/>
              <a:pPr/>
              <a:t>20</a:t>
            </a:fld>
            <a:endParaRPr lang="en-US" dirty="0"/>
          </a:p>
        </p:txBody>
      </p:sp>
    </p:spTree>
    <p:extLst>
      <p:ext uri="{BB962C8B-B14F-4D97-AF65-F5344CB8AC3E}">
        <p14:creationId xmlns:p14="http://schemas.microsoft.com/office/powerpoint/2010/main" val="97748406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 name="Group 12"/>
          <p:cNvGrpSpPr/>
          <p:nvPr/>
        </p:nvGrpSpPr>
        <p:grpSpPr>
          <a:xfrm>
            <a:off x="1524000" y="2948509"/>
            <a:ext cx="6095180" cy="2530747"/>
            <a:chOff x="1524409" y="2609180"/>
            <a:chExt cx="6095180" cy="2530747"/>
          </a:xfrm>
        </p:grpSpPr>
        <p:sp>
          <p:nvSpPr>
            <p:cNvPr id="14" name="Freeform 13"/>
            <p:cNvSpPr/>
            <p:nvPr/>
          </p:nvSpPr>
          <p:spPr>
            <a:xfrm>
              <a:off x="4384867" y="2609180"/>
              <a:ext cx="187132" cy="819819"/>
            </a:xfrm>
            <a:custGeom>
              <a:avLst/>
              <a:gdLst/>
              <a:ahLst/>
              <a:cxnLst/>
              <a:rect l="0" t="0" r="0" b="0"/>
              <a:pathLst>
                <a:path>
                  <a:moveTo>
                    <a:pt x="187132" y="0"/>
                  </a:moveTo>
                  <a:lnTo>
                    <a:pt x="187132" y="819819"/>
                  </a:lnTo>
                  <a:lnTo>
                    <a:pt x="0" y="81981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5" name="Freeform 14"/>
            <p:cNvSpPr/>
            <p:nvPr/>
          </p:nvSpPr>
          <p:spPr>
            <a:xfrm>
              <a:off x="4572000" y="2609180"/>
              <a:ext cx="2156482" cy="1639639"/>
            </a:xfrm>
            <a:custGeom>
              <a:avLst/>
              <a:gdLst/>
              <a:ahLst/>
              <a:cxnLst/>
              <a:rect l="0" t="0" r="0" b="0"/>
              <a:pathLst>
                <a:path>
                  <a:moveTo>
                    <a:pt x="0" y="0"/>
                  </a:moveTo>
                  <a:lnTo>
                    <a:pt x="0" y="1452506"/>
                  </a:lnTo>
                  <a:lnTo>
                    <a:pt x="2156482" y="1452506"/>
                  </a:lnTo>
                  <a:lnTo>
                    <a:pt x="2156482" y="163963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6" name="Freeform 15"/>
            <p:cNvSpPr/>
            <p:nvPr/>
          </p:nvSpPr>
          <p:spPr>
            <a:xfrm>
              <a:off x="4526280" y="2609180"/>
              <a:ext cx="91440" cy="1639639"/>
            </a:xfrm>
            <a:custGeom>
              <a:avLst/>
              <a:gdLst/>
              <a:ahLst/>
              <a:cxnLst/>
              <a:rect l="0" t="0" r="0" b="0"/>
              <a:pathLst>
                <a:path>
                  <a:moveTo>
                    <a:pt x="45720" y="0"/>
                  </a:moveTo>
                  <a:lnTo>
                    <a:pt x="45720" y="163963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7" name="Freeform 16"/>
            <p:cNvSpPr/>
            <p:nvPr/>
          </p:nvSpPr>
          <p:spPr>
            <a:xfrm>
              <a:off x="2415517" y="2609180"/>
              <a:ext cx="2156482" cy="1639639"/>
            </a:xfrm>
            <a:custGeom>
              <a:avLst/>
              <a:gdLst/>
              <a:ahLst/>
              <a:cxnLst/>
              <a:rect l="0" t="0" r="0" b="0"/>
              <a:pathLst>
                <a:path>
                  <a:moveTo>
                    <a:pt x="2156482" y="0"/>
                  </a:moveTo>
                  <a:lnTo>
                    <a:pt x="2156482" y="1452506"/>
                  </a:lnTo>
                  <a:lnTo>
                    <a:pt x="0" y="1452506"/>
                  </a:lnTo>
                  <a:lnTo>
                    <a:pt x="0" y="1639639"/>
                  </a:lnTo>
                </a:path>
              </a:pathLst>
            </a:custGeom>
            <a:noFill/>
          </p:spPr>
          <p:style>
            <a:lnRef idx="1">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sp>
          <p:nvSpPr>
            <p:cNvPr id="19" name="Freeform 18"/>
            <p:cNvSpPr/>
            <p:nvPr/>
          </p:nvSpPr>
          <p:spPr>
            <a:xfrm>
              <a:off x="1524409" y="4248819"/>
              <a:ext cx="1782216" cy="89110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tx1">
                <a:lumMod val="85000"/>
                <a:lumOff val="15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endParaRPr lang="en-US" sz="5700" kern="1200" dirty="0"/>
            </a:p>
          </p:txBody>
        </p:sp>
        <p:sp>
          <p:nvSpPr>
            <p:cNvPr id="20" name="Freeform 19"/>
            <p:cNvSpPr/>
            <p:nvPr/>
          </p:nvSpPr>
          <p:spPr>
            <a:xfrm>
              <a:off x="3680891" y="4248819"/>
              <a:ext cx="1782216" cy="89110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tx1">
                <a:lumMod val="85000"/>
                <a:lumOff val="15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endParaRPr lang="en-US" sz="5700" kern="1200"/>
            </a:p>
          </p:txBody>
        </p:sp>
        <p:sp>
          <p:nvSpPr>
            <p:cNvPr id="21" name="Freeform 20"/>
            <p:cNvSpPr/>
            <p:nvPr/>
          </p:nvSpPr>
          <p:spPr>
            <a:xfrm>
              <a:off x="5837373" y="4248819"/>
              <a:ext cx="1782216" cy="89110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tx1">
                <a:lumMod val="85000"/>
                <a:lumOff val="15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endParaRPr lang="en-US" sz="5700" kern="1200"/>
            </a:p>
          </p:txBody>
        </p:sp>
        <p:sp>
          <p:nvSpPr>
            <p:cNvPr id="22" name="Freeform 21"/>
            <p:cNvSpPr/>
            <p:nvPr/>
          </p:nvSpPr>
          <p:spPr>
            <a:xfrm>
              <a:off x="2602650" y="3013471"/>
              <a:ext cx="1782216" cy="891108"/>
            </a:xfrm>
            <a:custGeom>
              <a:avLst/>
              <a:gdLst>
                <a:gd name="connsiteX0" fmla="*/ 0 w 1782216"/>
                <a:gd name="connsiteY0" fmla="*/ 0 h 891108"/>
                <a:gd name="connsiteX1" fmla="*/ 1782216 w 1782216"/>
                <a:gd name="connsiteY1" fmla="*/ 0 h 891108"/>
                <a:gd name="connsiteX2" fmla="*/ 1782216 w 1782216"/>
                <a:gd name="connsiteY2" fmla="*/ 891108 h 891108"/>
                <a:gd name="connsiteX3" fmla="*/ 0 w 1782216"/>
                <a:gd name="connsiteY3" fmla="*/ 891108 h 891108"/>
                <a:gd name="connsiteX4" fmla="*/ 0 w 1782216"/>
                <a:gd name="connsiteY4" fmla="*/ 0 h 8911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2216" h="891108">
                  <a:moveTo>
                    <a:pt x="0" y="0"/>
                  </a:moveTo>
                  <a:lnTo>
                    <a:pt x="1782216" y="0"/>
                  </a:lnTo>
                  <a:lnTo>
                    <a:pt x="1782216" y="891108"/>
                  </a:lnTo>
                  <a:lnTo>
                    <a:pt x="0" y="891108"/>
                  </a:lnTo>
                  <a:lnTo>
                    <a:pt x="0" y="0"/>
                  </a:lnTo>
                  <a:close/>
                </a:path>
              </a:pathLst>
            </a:custGeom>
            <a:solidFill>
              <a:schemeClr val="tx1">
                <a:lumMod val="50000"/>
                <a:lumOff val="50000"/>
              </a:schemeClr>
            </a:solidFill>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txBody>
            <a:bodyPr spcFirstLastPara="0" vert="horz" wrap="square" lIns="36195" tIns="36195" rIns="36195" bIns="36195" numCol="1" spcCol="1270" anchor="ctr" anchorCtr="0">
              <a:noAutofit/>
            </a:bodyPr>
            <a:lstStyle/>
            <a:p>
              <a:pPr lvl="0" algn="ctr" defTabSz="2533650">
                <a:lnSpc>
                  <a:spcPct val="90000"/>
                </a:lnSpc>
                <a:spcBef>
                  <a:spcPct val="0"/>
                </a:spcBef>
                <a:spcAft>
                  <a:spcPct val="35000"/>
                </a:spcAft>
              </a:pPr>
              <a:endParaRPr lang="en-US" sz="5700" kern="1200"/>
            </a:p>
          </p:txBody>
        </p:sp>
      </p:grpSp>
      <p:sp>
        <p:nvSpPr>
          <p:cNvPr id="5" name="Title 1"/>
          <p:cNvSpPr>
            <a:spLocks noGrp="1"/>
          </p:cNvSpPr>
          <p:nvPr>
            <p:ph type="title"/>
          </p:nvPr>
        </p:nvSpPr>
        <p:spPr/>
        <p:txBody>
          <a:bodyPr/>
          <a:lstStyle/>
          <a:p>
            <a:r>
              <a:rPr lang="en-US" dirty="0" smtClean="0"/>
              <a:t>My role within organization</a:t>
            </a:r>
            <a:endParaRPr lang="en-US" dirty="0"/>
          </a:p>
        </p:txBody>
      </p:sp>
      <p:sp>
        <p:nvSpPr>
          <p:cNvPr id="4" name="Footer Placeholder 3"/>
          <p:cNvSpPr>
            <a:spLocks noGrp="1"/>
          </p:cNvSpPr>
          <p:nvPr>
            <p:ph type="ftr" sz="quarter" idx="11"/>
          </p:nvPr>
        </p:nvSpPr>
        <p:spPr/>
        <p:txBody>
          <a:bodyPr/>
          <a:lstStyle/>
          <a:p>
            <a:r>
              <a:rPr lang="en-US" smtClean="0"/>
              <a:t>Youth Business : ALLIANCE</a:t>
            </a:r>
            <a:endParaRPr lang="en-US" dirty="0" smtClean="0"/>
          </a:p>
        </p:txBody>
      </p:sp>
      <p:sp>
        <p:nvSpPr>
          <p:cNvPr id="7" name="Slide Number Placeholder 6"/>
          <p:cNvSpPr>
            <a:spLocks noGrp="1"/>
          </p:cNvSpPr>
          <p:nvPr>
            <p:ph type="sldNum" sz="quarter" idx="12"/>
          </p:nvPr>
        </p:nvSpPr>
        <p:spPr/>
        <p:txBody>
          <a:bodyPr/>
          <a:lstStyle/>
          <a:p>
            <a:fld id="{83563B19-5B2B-4AAC-A66D-8FF7C83E8865}" type="slidenum">
              <a:rPr lang="en-US" smtClean="0"/>
              <a:pPr/>
              <a:t>21</a:t>
            </a:fld>
            <a:endParaRPr lang="en-US" dirty="0"/>
          </a:p>
        </p:txBody>
      </p:sp>
      <p:sp>
        <p:nvSpPr>
          <p:cNvPr id="12" name="TextBox 11"/>
          <p:cNvSpPr txBox="1"/>
          <p:nvPr/>
        </p:nvSpPr>
        <p:spPr>
          <a:xfrm>
            <a:off x="1195833" y="816404"/>
            <a:ext cx="184666" cy="369332"/>
          </a:xfrm>
          <a:prstGeom prst="rect">
            <a:avLst/>
          </a:prstGeom>
          <a:noFill/>
        </p:spPr>
        <p:txBody>
          <a:bodyPr wrap="none" rtlCol="0">
            <a:spAutoFit/>
          </a:bodyPr>
          <a:lstStyle/>
          <a:p>
            <a:endParaRPr lang="en-US" dirty="0"/>
          </a:p>
        </p:txBody>
      </p:sp>
      <p:sp>
        <p:nvSpPr>
          <p:cNvPr id="23" name="Footer Placeholder 3"/>
          <p:cNvSpPr txBox="1">
            <a:spLocks/>
          </p:cNvSpPr>
          <p:nvPr/>
        </p:nvSpPr>
        <p:spPr>
          <a:xfrm>
            <a:off x="3581400" y="21108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800" dirty="0" smtClean="0">
                <a:solidFill>
                  <a:srgbClr val="AAEC39"/>
                </a:solidFill>
              </a:rPr>
              <a:t>Business Partner &amp; ME</a:t>
            </a:r>
            <a:endParaRPr lang="en-US" sz="1800" dirty="0" smtClean="0">
              <a:solidFill>
                <a:srgbClr val="AAEC39"/>
              </a:solidFill>
            </a:endParaRPr>
          </a:p>
        </p:txBody>
      </p:sp>
      <p:sp>
        <p:nvSpPr>
          <p:cNvPr id="24" name="Footer Placeholder 3"/>
          <p:cNvSpPr txBox="1">
            <a:spLocks/>
          </p:cNvSpPr>
          <p:nvPr/>
        </p:nvSpPr>
        <p:spPr>
          <a:xfrm>
            <a:off x="2417339" y="3330053"/>
            <a:ext cx="2139726"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dirty="0" smtClean="0">
                <a:solidFill>
                  <a:srgbClr val="AAEC39"/>
                </a:solidFill>
              </a:rPr>
              <a:t>Night Manager</a:t>
            </a:r>
            <a:endParaRPr lang="en-US" sz="1600" dirty="0" smtClean="0">
              <a:solidFill>
                <a:srgbClr val="AAEC39"/>
              </a:solidFill>
            </a:endParaRPr>
          </a:p>
        </p:txBody>
      </p:sp>
      <p:sp>
        <p:nvSpPr>
          <p:cNvPr id="25" name="Footer Placeholder 3"/>
          <p:cNvSpPr txBox="1">
            <a:spLocks/>
          </p:cNvSpPr>
          <p:nvPr/>
        </p:nvSpPr>
        <p:spPr>
          <a:xfrm>
            <a:off x="3581400" y="46254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smtClean="0">
                <a:solidFill>
                  <a:srgbClr val="AAEC39"/>
                </a:solidFill>
              </a:rPr>
              <a:t>Cleaners</a:t>
            </a:r>
            <a:endParaRPr lang="en-US" sz="2000" dirty="0" smtClean="0">
              <a:solidFill>
                <a:srgbClr val="AAEC39"/>
              </a:solidFill>
            </a:endParaRPr>
          </a:p>
        </p:txBody>
      </p:sp>
      <p:sp>
        <p:nvSpPr>
          <p:cNvPr id="26" name="Footer Placeholder 3"/>
          <p:cNvSpPr txBox="1">
            <a:spLocks/>
          </p:cNvSpPr>
          <p:nvPr/>
        </p:nvSpPr>
        <p:spPr>
          <a:xfrm>
            <a:off x="5750995" y="46254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smtClean="0">
                <a:solidFill>
                  <a:srgbClr val="AAEC39"/>
                </a:solidFill>
              </a:rPr>
              <a:t>Floor Crew</a:t>
            </a:r>
            <a:endParaRPr lang="en-US" sz="2000" dirty="0" smtClean="0">
              <a:solidFill>
                <a:srgbClr val="AAEC39"/>
              </a:solidFill>
            </a:endParaRPr>
          </a:p>
        </p:txBody>
      </p:sp>
      <p:sp>
        <p:nvSpPr>
          <p:cNvPr id="27" name="Footer Placeholder 3"/>
          <p:cNvSpPr txBox="1">
            <a:spLocks/>
          </p:cNvSpPr>
          <p:nvPr/>
        </p:nvSpPr>
        <p:spPr>
          <a:xfrm>
            <a:off x="1407595" y="4625453"/>
            <a:ext cx="1945205" cy="860947"/>
          </a:xfrm>
          <a:prstGeom prst="rect">
            <a:avLst/>
          </a:prstGeom>
        </p:spPr>
        <p:txBody>
          <a:bodyPr vert="horz" lIns="45720" tIns="45720" rIns="91440" bIns="45720" rtlCol="0" anchor="ctr"/>
          <a:lstStyle>
            <a:defPPr>
              <a:defRPr lang="en-US"/>
            </a:defPPr>
            <a:lvl1pPr marL="0" algn="l" defTabSz="914400" rtl="0" eaLnBrk="1" latinLnBrk="0" hangingPunct="1">
              <a:defRPr sz="1200" kern="1200">
                <a:solidFill>
                  <a:schemeClr val="tx1">
                    <a:lumMod val="50000"/>
                    <a:lumOff val="50000"/>
                  </a:schemeClr>
                </a:solidFill>
                <a:latin typeface="Century Gothic"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000" dirty="0" smtClean="0">
                <a:solidFill>
                  <a:srgbClr val="AAEC39"/>
                </a:solidFill>
              </a:rPr>
              <a:t>Day Porters</a:t>
            </a:r>
            <a:endParaRPr lang="en-US" sz="2000" dirty="0" smtClean="0">
              <a:solidFill>
                <a:srgbClr val="AAEC39"/>
              </a:solidFill>
            </a:endParaRPr>
          </a:p>
        </p:txBody>
      </p:sp>
    </p:spTree>
    <p:extLst>
      <p:ext uri="{BB962C8B-B14F-4D97-AF65-F5344CB8AC3E}">
        <p14:creationId xmlns:p14="http://schemas.microsoft.com/office/powerpoint/2010/main" val="17649275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p:txBody>
          <a:bodyPr/>
          <a:lstStyle/>
          <a:p>
            <a:r>
              <a:rPr lang="en-US" smtClean="0"/>
              <a:t>Compensation at my company</a:t>
            </a:r>
            <a:endParaRPr lang="en-US" dirty="0"/>
          </a:p>
        </p:txBody>
      </p:sp>
      <p:grpSp>
        <p:nvGrpSpPr>
          <p:cNvPr id="4" name="Group 3"/>
          <p:cNvGrpSpPr/>
          <p:nvPr/>
        </p:nvGrpSpPr>
        <p:grpSpPr>
          <a:xfrm>
            <a:off x="2309018" y="1600200"/>
            <a:ext cx="4525963" cy="4525963"/>
            <a:chOff x="2309018" y="1600200"/>
            <a:chExt cx="4525963" cy="4525963"/>
          </a:xfrm>
        </p:grpSpPr>
        <p:sp>
          <p:nvSpPr>
            <p:cNvPr id="6" name="Freeform 5"/>
            <p:cNvSpPr/>
            <p:nvPr/>
          </p:nvSpPr>
          <p:spPr>
            <a:xfrm>
              <a:off x="2309018" y="1600200"/>
              <a:ext cx="4525963" cy="4525963"/>
            </a:xfrm>
            <a:custGeom>
              <a:avLst/>
              <a:gdLst>
                <a:gd name="connsiteX0" fmla="*/ 0 w 4525963"/>
                <a:gd name="connsiteY0" fmla="*/ 2262982 h 4525963"/>
                <a:gd name="connsiteX1" fmla="*/ 2262982 w 4525963"/>
                <a:gd name="connsiteY1" fmla="*/ 0 h 4525963"/>
                <a:gd name="connsiteX2" fmla="*/ 4525964 w 4525963"/>
                <a:gd name="connsiteY2" fmla="*/ 2262982 h 4525963"/>
                <a:gd name="connsiteX3" fmla="*/ 2262982 w 4525963"/>
                <a:gd name="connsiteY3" fmla="*/ 4525964 h 4525963"/>
                <a:gd name="connsiteX4" fmla="*/ 0 w 4525963"/>
                <a:gd name="connsiteY4" fmla="*/ 2262982 h 452596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525963" h="4525963">
                  <a:moveTo>
                    <a:pt x="0" y="2262982"/>
                  </a:moveTo>
                  <a:cubicBezTo>
                    <a:pt x="0" y="1013172"/>
                    <a:pt x="1013172" y="0"/>
                    <a:pt x="2262982" y="0"/>
                  </a:cubicBezTo>
                  <a:cubicBezTo>
                    <a:pt x="3512792" y="0"/>
                    <a:pt x="4525964" y="1013172"/>
                    <a:pt x="4525964" y="2262982"/>
                  </a:cubicBezTo>
                  <a:cubicBezTo>
                    <a:pt x="4525964" y="3512792"/>
                    <a:pt x="3512792" y="4525964"/>
                    <a:pt x="2262982" y="4525964"/>
                  </a:cubicBezTo>
                  <a:cubicBezTo>
                    <a:pt x="1013172" y="4525964"/>
                    <a:pt x="0" y="3512792"/>
                    <a:pt x="0" y="2262982"/>
                  </a:cubicBezTo>
                  <a:close/>
                </a:path>
              </a:pathLst>
            </a:custGeom>
            <a:solidFill>
              <a:schemeClr val="tx1">
                <a:lumMod val="75000"/>
                <a:lumOff val="25000"/>
              </a:schemeClr>
            </a:solidFill>
            <a:ln>
              <a:solidFill>
                <a:schemeClr val="tx1">
                  <a:lumMod val="75000"/>
                  <a:lumOff val="25000"/>
                </a:schemeClr>
              </a:solidFill>
            </a:ln>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715596" tIns="311642" rIns="1715596" bIns="3706115" numCol="1" spcCol="1270" anchor="ctr" anchorCtr="0">
              <a:noAutofit/>
            </a:bodyPr>
            <a:lstStyle/>
            <a:p>
              <a:pPr lvl="0" algn="ctr" defTabSz="533400">
                <a:lnSpc>
                  <a:spcPct val="90000"/>
                </a:lnSpc>
                <a:spcBef>
                  <a:spcPct val="0"/>
                </a:spcBef>
                <a:spcAft>
                  <a:spcPct val="35000"/>
                </a:spcAft>
              </a:pPr>
              <a:r>
                <a:rPr lang="en-US" sz="1200" dirty="0" smtClean="0">
                  <a:solidFill>
                    <a:schemeClr val="bg1"/>
                  </a:solidFill>
                </a:rPr>
                <a:t>Busines</a:t>
              </a:r>
              <a:r>
                <a:rPr lang="en-US" sz="1200" dirty="0" smtClean="0">
                  <a:solidFill>
                    <a:schemeClr val="bg1"/>
                  </a:solidFill>
                </a:rPr>
                <a:t>s Owner</a:t>
              </a:r>
              <a:endParaRPr lang="en-US" sz="1200" kern="1200" dirty="0" smtClean="0">
                <a:solidFill>
                  <a:schemeClr val="bg1"/>
                </a:solidFill>
              </a:endParaRPr>
            </a:p>
            <a:p>
              <a:pPr lvl="0" algn="ctr" defTabSz="533400">
                <a:lnSpc>
                  <a:spcPct val="90000"/>
                </a:lnSpc>
                <a:spcBef>
                  <a:spcPct val="0"/>
                </a:spcBef>
                <a:spcAft>
                  <a:spcPct val="35000"/>
                </a:spcAft>
              </a:pPr>
              <a:r>
                <a:rPr lang="en-US" sz="1200" kern="1200" dirty="0" smtClean="0">
                  <a:solidFill>
                    <a:schemeClr val="bg1"/>
                  </a:solidFill>
                </a:rPr>
                <a:t>($</a:t>
              </a:r>
              <a:r>
                <a:rPr lang="en-US" sz="1200" dirty="0" smtClean="0">
                  <a:solidFill>
                    <a:schemeClr val="bg1"/>
                  </a:solidFill>
                </a:rPr>
                <a:t>150</a:t>
              </a:r>
              <a:r>
                <a:rPr lang="en-US" sz="1200" kern="1200" dirty="0" smtClean="0">
                  <a:solidFill>
                    <a:schemeClr val="bg1"/>
                  </a:solidFill>
                </a:rPr>
                <a:t>K</a:t>
              </a:r>
              <a:r>
                <a:rPr lang="en-US" sz="1200" kern="1200" dirty="0" smtClean="0">
                  <a:solidFill>
                    <a:schemeClr val="bg1"/>
                  </a:solidFill>
                </a:rPr>
                <a:t>)</a:t>
              </a:r>
              <a:endParaRPr lang="en-US" sz="1200" kern="1200" dirty="0">
                <a:solidFill>
                  <a:schemeClr val="bg1"/>
                </a:solidFill>
              </a:endParaRPr>
            </a:p>
          </p:txBody>
        </p:sp>
        <p:sp>
          <p:nvSpPr>
            <p:cNvPr id="8" name="Freeform 7"/>
            <p:cNvSpPr/>
            <p:nvPr/>
          </p:nvSpPr>
          <p:spPr>
            <a:xfrm>
              <a:off x="2761614" y="2505392"/>
              <a:ext cx="3620770" cy="3620770"/>
            </a:xfrm>
            <a:custGeom>
              <a:avLst/>
              <a:gdLst>
                <a:gd name="connsiteX0" fmla="*/ 0 w 3620770"/>
                <a:gd name="connsiteY0" fmla="*/ 1810385 h 3620770"/>
                <a:gd name="connsiteX1" fmla="*/ 1810385 w 3620770"/>
                <a:gd name="connsiteY1" fmla="*/ 0 h 3620770"/>
                <a:gd name="connsiteX2" fmla="*/ 3620770 w 3620770"/>
                <a:gd name="connsiteY2" fmla="*/ 1810385 h 3620770"/>
                <a:gd name="connsiteX3" fmla="*/ 1810385 w 3620770"/>
                <a:gd name="connsiteY3" fmla="*/ 3620770 h 3620770"/>
                <a:gd name="connsiteX4" fmla="*/ 0 w 3620770"/>
                <a:gd name="connsiteY4" fmla="*/ 1810385 h 362077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20770" h="3620770">
                  <a:moveTo>
                    <a:pt x="0" y="1810385"/>
                  </a:moveTo>
                  <a:cubicBezTo>
                    <a:pt x="0" y="810537"/>
                    <a:pt x="810537" y="0"/>
                    <a:pt x="1810385" y="0"/>
                  </a:cubicBezTo>
                  <a:cubicBezTo>
                    <a:pt x="2810233" y="0"/>
                    <a:pt x="3620770" y="810537"/>
                    <a:pt x="3620770" y="1810385"/>
                  </a:cubicBezTo>
                  <a:cubicBezTo>
                    <a:pt x="3620770" y="2810233"/>
                    <a:pt x="2810233" y="3620770"/>
                    <a:pt x="1810385" y="3620770"/>
                  </a:cubicBezTo>
                  <a:cubicBezTo>
                    <a:pt x="810537" y="3620770"/>
                    <a:pt x="0" y="2810233"/>
                    <a:pt x="0" y="1810385"/>
                  </a:cubicBezTo>
                  <a:close/>
                </a:path>
              </a:pathLst>
            </a:custGeom>
            <a:solidFill>
              <a:schemeClr val="tx1">
                <a:lumMod val="65000"/>
                <a:lumOff val="35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1263000" tIns="302590" rIns="1262999" bIns="283713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Management</a:t>
              </a:r>
            </a:p>
            <a:p>
              <a:pPr lvl="0" algn="ctr" defTabSz="533400">
                <a:lnSpc>
                  <a:spcPct val="90000"/>
                </a:lnSpc>
                <a:spcBef>
                  <a:spcPct val="0"/>
                </a:spcBef>
                <a:spcAft>
                  <a:spcPct val="35000"/>
                </a:spcAft>
              </a:pPr>
              <a:r>
                <a:rPr lang="en-US" sz="1200" kern="1200" dirty="0" smtClean="0">
                  <a:solidFill>
                    <a:schemeClr val="bg1"/>
                  </a:solidFill>
                </a:rPr>
                <a:t>($</a:t>
              </a:r>
              <a:r>
                <a:rPr lang="en-US" sz="1200" kern="1200" dirty="0" smtClean="0">
                  <a:solidFill>
                    <a:schemeClr val="bg1"/>
                  </a:solidFill>
                </a:rPr>
                <a:t>125K</a:t>
              </a:r>
              <a:r>
                <a:rPr lang="en-US" sz="1200" kern="1200" dirty="0" smtClean="0">
                  <a:solidFill>
                    <a:schemeClr val="bg1"/>
                  </a:solidFill>
                </a:rPr>
                <a:t>)</a:t>
              </a:r>
              <a:endParaRPr lang="en-US" sz="1200" kern="1200" dirty="0">
                <a:solidFill>
                  <a:schemeClr val="bg1"/>
                </a:solidFill>
              </a:endParaRPr>
            </a:p>
          </p:txBody>
        </p:sp>
        <p:sp>
          <p:nvSpPr>
            <p:cNvPr id="9" name="Freeform 8"/>
            <p:cNvSpPr/>
            <p:nvPr/>
          </p:nvSpPr>
          <p:spPr>
            <a:xfrm>
              <a:off x="3214211" y="3410585"/>
              <a:ext cx="2715577" cy="2715577"/>
            </a:xfrm>
            <a:custGeom>
              <a:avLst/>
              <a:gdLst>
                <a:gd name="connsiteX0" fmla="*/ 0 w 2715577"/>
                <a:gd name="connsiteY0" fmla="*/ 1357789 h 2715577"/>
                <a:gd name="connsiteX1" fmla="*/ 1357789 w 2715577"/>
                <a:gd name="connsiteY1" fmla="*/ 0 h 2715577"/>
                <a:gd name="connsiteX2" fmla="*/ 2715578 w 2715577"/>
                <a:gd name="connsiteY2" fmla="*/ 1357789 h 2715577"/>
                <a:gd name="connsiteX3" fmla="*/ 1357789 w 2715577"/>
                <a:gd name="connsiteY3" fmla="*/ 2715578 h 2715577"/>
                <a:gd name="connsiteX4" fmla="*/ 0 w 2715577"/>
                <a:gd name="connsiteY4" fmla="*/ 1357789 h 271557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715577" h="2715577">
                  <a:moveTo>
                    <a:pt x="0" y="1357789"/>
                  </a:moveTo>
                  <a:cubicBezTo>
                    <a:pt x="0" y="607903"/>
                    <a:pt x="607903" y="0"/>
                    <a:pt x="1357789" y="0"/>
                  </a:cubicBezTo>
                  <a:cubicBezTo>
                    <a:pt x="2107675" y="0"/>
                    <a:pt x="2715578" y="607903"/>
                    <a:pt x="2715578" y="1357789"/>
                  </a:cubicBezTo>
                  <a:cubicBezTo>
                    <a:pt x="2715578" y="2107675"/>
                    <a:pt x="2107675" y="2715578"/>
                    <a:pt x="1357789" y="2715578"/>
                  </a:cubicBezTo>
                  <a:cubicBezTo>
                    <a:pt x="607903" y="2715578"/>
                    <a:pt x="0" y="2107675"/>
                    <a:pt x="0" y="1357789"/>
                  </a:cubicBezTo>
                  <a:close/>
                </a:path>
              </a:pathLst>
            </a:custGeom>
            <a:solidFill>
              <a:schemeClr val="tx1">
                <a:lumMod val="50000"/>
                <a:lumOff val="50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810403" tIns="289012" rIns="810403" bIns="1986248"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Middle </a:t>
              </a:r>
              <a:r>
                <a:rPr lang="en-US" sz="1200" kern="1200" dirty="0" smtClean="0">
                  <a:solidFill>
                    <a:schemeClr val="bg1"/>
                  </a:solidFill>
                </a:rPr>
                <a:t>Manager</a:t>
              </a:r>
              <a:endParaRPr lang="en-US" sz="1200" kern="1200" dirty="0" smtClean="0">
                <a:solidFill>
                  <a:schemeClr val="bg1"/>
                </a:solidFill>
              </a:endParaRPr>
            </a:p>
            <a:p>
              <a:pPr lvl="0" algn="ctr" defTabSz="533400">
                <a:lnSpc>
                  <a:spcPct val="90000"/>
                </a:lnSpc>
                <a:spcBef>
                  <a:spcPct val="0"/>
                </a:spcBef>
                <a:spcAft>
                  <a:spcPct val="35000"/>
                </a:spcAft>
              </a:pPr>
              <a:r>
                <a:rPr lang="en-US" sz="1200" kern="1200" dirty="0" smtClean="0">
                  <a:solidFill>
                    <a:schemeClr val="bg1"/>
                  </a:solidFill>
                </a:rPr>
                <a:t>($</a:t>
              </a:r>
              <a:r>
                <a:rPr lang="en-US" sz="1200" dirty="0" smtClean="0">
                  <a:solidFill>
                    <a:schemeClr val="bg1"/>
                  </a:solidFill>
                </a:rPr>
                <a:t>65</a:t>
              </a:r>
              <a:r>
                <a:rPr lang="en-US" sz="1200" kern="1200" dirty="0" smtClean="0">
                  <a:solidFill>
                    <a:schemeClr val="bg1"/>
                  </a:solidFill>
                </a:rPr>
                <a:t>K</a:t>
              </a:r>
              <a:r>
                <a:rPr lang="en-US" sz="1200" kern="1200" dirty="0" smtClean="0">
                  <a:solidFill>
                    <a:schemeClr val="bg1"/>
                  </a:solidFill>
                </a:rPr>
                <a:t>)</a:t>
              </a:r>
              <a:endParaRPr lang="en-US" sz="1200" kern="1200" dirty="0">
                <a:solidFill>
                  <a:schemeClr val="bg1"/>
                </a:solidFill>
              </a:endParaRPr>
            </a:p>
          </p:txBody>
        </p:sp>
        <p:sp>
          <p:nvSpPr>
            <p:cNvPr id="10" name="Freeform 9"/>
            <p:cNvSpPr/>
            <p:nvPr/>
          </p:nvSpPr>
          <p:spPr>
            <a:xfrm>
              <a:off x="3666807" y="4315777"/>
              <a:ext cx="1810385" cy="1810385"/>
            </a:xfrm>
            <a:custGeom>
              <a:avLst/>
              <a:gdLst>
                <a:gd name="connsiteX0" fmla="*/ 0 w 1810385"/>
                <a:gd name="connsiteY0" fmla="*/ 905193 h 1810385"/>
                <a:gd name="connsiteX1" fmla="*/ 905193 w 1810385"/>
                <a:gd name="connsiteY1" fmla="*/ 0 h 1810385"/>
                <a:gd name="connsiteX2" fmla="*/ 1810386 w 1810385"/>
                <a:gd name="connsiteY2" fmla="*/ 905193 h 1810385"/>
                <a:gd name="connsiteX3" fmla="*/ 905193 w 1810385"/>
                <a:gd name="connsiteY3" fmla="*/ 1810386 h 1810385"/>
                <a:gd name="connsiteX4" fmla="*/ 0 w 1810385"/>
                <a:gd name="connsiteY4" fmla="*/ 905193 h 18103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10385" h="1810385">
                  <a:moveTo>
                    <a:pt x="0" y="905193"/>
                  </a:moveTo>
                  <a:cubicBezTo>
                    <a:pt x="0" y="405269"/>
                    <a:pt x="405269" y="0"/>
                    <a:pt x="905193" y="0"/>
                  </a:cubicBezTo>
                  <a:cubicBezTo>
                    <a:pt x="1405117" y="0"/>
                    <a:pt x="1810386" y="405269"/>
                    <a:pt x="1810386" y="905193"/>
                  </a:cubicBezTo>
                  <a:cubicBezTo>
                    <a:pt x="1810386" y="1405117"/>
                    <a:pt x="1405117" y="1810386"/>
                    <a:pt x="905193" y="1810386"/>
                  </a:cubicBezTo>
                  <a:cubicBezTo>
                    <a:pt x="405269" y="1810386"/>
                    <a:pt x="0" y="1405117"/>
                    <a:pt x="0" y="905193"/>
                  </a:cubicBezTo>
                  <a:close/>
                </a:path>
              </a:pathLst>
            </a:custGeom>
            <a:solidFill>
              <a:schemeClr val="bg1">
                <a:lumMod val="65000"/>
              </a:schemeClr>
            </a:solidFill>
            <a:scene3d>
              <a:camera prst="orthographicFront"/>
              <a:lightRig rig="flat" dir="t"/>
            </a:scene3d>
            <a:sp3d prstMaterial="dkEdge">
              <a:bevelT w="8200" h="38100"/>
            </a:sp3d>
          </p:spPr>
          <p:style>
            <a:lnRef idx="0">
              <a:schemeClr val="lt1">
                <a:hueOff val="0"/>
                <a:satOff val="0"/>
                <a:lumOff val="0"/>
                <a:alphaOff val="0"/>
              </a:schemeClr>
            </a:lnRef>
            <a:fillRef idx="2">
              <a:schemeClr val="accent1">
                <a:hueOff val="0"/>
                <a:satOff val="0"/>
                <a:lumOff val="0"/>
                <a:alphaOff val="0"/>
              </a:schemeClr>
            </a:fillRef>
            <a:effectRef idx="1">
              <a:schemeClr val="accent1">
                <a:hueOff val="0"/>
                <a:satOff val="0"/>
                <a:lumOff val="0"/>
                <a:alphaOff val="0"/>
              </a:schemeClr>
            </a:effectRef>
            <a:fontRef idx="minor">
              <a:schemeClr val="dk1"/>
            </a:fontRef>
          </p:style>
          <p:txBody>
            <a:bodyPr spcFirstLastPara="0" vert="horz" wrap="square" lIns="350469" tIns="537941" rIns="350469" bIns="537940" numCol="1" spcCol="1270" anchor="ctr" anchorCtr="0">
              <a:noAutofit/>
            </a:bodyPr>
            <a:lstStyle/>
            <a:p>
              <a:pPr lvl="0" algn="ctr" defTabSz="533400">
                <a:lnSpc>
                  <a:spcPct val="90000"/>
                </a:lnSpc>
                <a:spcBef>
                  <a:spcPct val="0"/>
                </a:spcBef>
                <a:spcAft>
                  <a:spcPct val="35000"/>
                </a:spcAft>
              </a:pPr>
              <a:r>
                <a:rPr lang="en-US" sz="1200" kern="1200" dirty="0" smtClean="0">
                  <a:solidFill>
                    <a:schemeClr val="bg1"/>
                  </a:solidFill>
                </a:rPr>
                <a:t>Entry Level</a:t>
              </a:r>
            </a:p>
            <a:p>
              <a:pPr lvl="0" algn="ctr" defTabSz="533400">
                <a:lnSpc>
                  <a:spcPct val="90000"/>
                </a:lnSpc>
                <a:spcBef>
                  <a:spcPct val="0"/>
                </a:spcBef>
                <a:spcAft>
                  <a:spcPct val="35000"/>
                </a:spcAft>
              </a:pPr>
              <a:r>
                <a:rPr lang="en-US" sz="1200" kern="1200" dirty="0" smtClean="0">
                  <a:solidFill>
                    <a:schemeClr val="bg1"/>
                  </a:solidFill>
                </a:rPr>
                <a:t>($20K)</a:t>
              </a:r>
              <a:endParaRPr lang="en-US" sz="1200" kern="1200" dirty="0">
                <a:solidFill>
                  <a:schemeClr val="bg1"/>
                </a:solidFill>
              </a:endParaRPr>
            </a:p>
          </p:txBody>
        </p:sp>
      </p:grpSp>
      <p:sp>
        <p:nvSpPr>
          <p:cNvPr id="11" name="Footer Placeholder 10"/>
          <p:cNvSpPr>
            <a:spLocks noGrp="1"/>
          </p:cNvSpPr>
          <p:nvPr>
            <p:ph type="ftr" sz="quarter" idx="11"/>
          </p:nvPr>
        </p:nvSpPr>
        <p:spPr/>
        <p:txBody>
          <a:bodyPr/>
          <a:lstStyle/>
          <a:p>
            <a:r>
              <a:rPr lang="en-US" smtClean="0"/>
              <a:t>Youth Business : ALLIANCE</a:t>
            </a:r>
            <a:endParaRPr lang="en-US" dirty="0" smtClean="0"/>
          </a:p>
        </p:txBody>
      </p:sp>
      <p:sp>
        <p:nvSpPr>
          <p:cNvPr id="12" name="Slide Number Placeholder 11"/>
          <p:cNvSpPr>
            <a:spLocks noGrp="1"/>
          </p:cNvSpPr>
          <p:nvPr>
            <p:ph type="sldNum" sz="quarter" idx="12"/>
          </p:nvPr>
        </p:nvSpPr>
        <p:spPr/>
        <p:txBody>
          <a:bodyPr/>
          <a:lstStyle/>
          <a:p>
            <a:fld id="{83563B19-5B2B-4AAC-A66D-8FF7C83E8865}" type="slidenum">
              <a:rPr lang="en-US" smtClean="0"/>
              <a:pPr/>
              <a:t>22</a:t>
            </a:fld>
            <a:endParaRPr lang="en-US" dirty="0"/>
          </a:p>
        </p:txBody>
      </p:sp>
    </p:spTree>
    <p:extLst>
      <p:ext uri="{BB962C8B-B14F-4D97-AF65-F5344CB8AC3E}">
        <p14:creationId xmlns:p14="http://schemas.microsoft.com/office/powerpoint/2010/main" val="40748959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smtClean="0"/>
              <a:t>More than just work</a:t>
            </a:r>
            <a:endParaRPr lang="en-US" dirty="0"/>
          </a:p>
        </p:txBody>
      </p:sp>
      <p:sp>
        <p:nvSpPr>
          <p:cNvPr id="3" name="Content Placeholder 2"/>
          <p:cNvSpPr>
            <a:spLocks noGrp="1"/>
          </p:cNvSpPr>
          <p:nvPr>
            <p:ph idx="1"/>
          </p:nvPr>
        </p:nvSpPr>
        <p:spPr/>
        <p:txBody>
          <a:bodyPr/>
          <a:lstStyle/>
          <a:p>
            <a:r>
              <a:rPr lang="en-US" dirty="0" smtClean="0"/>
              <a:t>When I am not at work I like to:</a:t>
            </a:r>
          </a:p>
          <a:p>
            <a:pPr lvl="1"/>
            <a:r>
              <a:rPr lang="en-US" dirty="0" smtClean="0"/>
              <a:t>Spending time with my family and friends</a:t>
            </a:r>
          </a:p>
          <a:p>
            <a:pPr lvl="1"/>
            <a:r>
              <a:rPr lang="en-US" dirty="0" smtClean="0"/>
              <a:t>Prayer/Meditation, Exercise, Affirmations</a:t>
            </a:r>
          </a:p>
          <a:p>
            <a:pPr lvl="1"/>
            <a:r>
              <a:rPr lang="en-US" dirty="0" smtClean="0"/>
              <a:t>Golfing</a:t>
            </a:r>
          </a:p>
          <a:p>
            <a:pPr lvl="1"/>
            <a:r>
              <a:rPr lang="en-US" dirty="0" smtClean="0"/>
              <a:t>Reading- currently reading 3 books~ “Warrior Goddess”, “Millionaire Mindset” and “All the light we cannot see” my book club read with my customers</a:t>
            </a:r>
          </a:p>
          <a:p>
            <a:pPr lvl="1"/>
            <a:r>
              <a:rPr lang="en-US" dirty="0" smtClean="0"/>
              <a:t>Travel- weekend getaways</a:t>
            </a:r>
          </a:p>
          <a:p>
            <a:pPr lvl="1"/>
            <a:r>
              <a:rPr lang="en-US" dirty="0" smtClean="0"/>
              <a:t>Volunteer my time in several non- profit organizations.</a:t>
            </a:r>
            <a:endParaRPr lang="en-US" dirty="0"/>
          </a:p>
        </p:txBody>
      </p:sp>
      <p:sp>
        <p:nvSpPr>
          <p:cNvPr id="6" name="Footer Placeholder 5"/>
          <p:cNvSpPr>
            <a:spLocks noGrp="1"/>
          </p:cNvSpPr>
          <p:nvPr>
            <p:ph type="ftr" sz="quarter" idx="11"/>
          </p:nvPr>
        </p:nvSpPr>
        <p:spPr/>
        <p:txBody>
          <a:bodyPr/>
          <a:lstStyle/>
          <a:p>
            <a:r>
              <a:rPr lang="en-US" smtClean="0"/>
              <a:t>Youth Business : ALLIANCE</a:t>
            </a:r>
            <a:endParaRPr lang="en-US" dirty="0" smtClean="0"/>
          </a:p>
        </p:txBody>
      </p:sp>
      <p:sp>
        <p:nvSpPr>
          <p:cNvPr id="7" name="Slide Number Placeholder 6"/>
          <p:cNvSpPr>
            <a:spLocks noGrp="1"/>
          </p:cNvSpPr>
          <p:nvPr>
            <p:ph type="sldNum" sz="quarter" idx="12"/>
          </p:nvPr>
        </p:nvSpPr>
        <p:spPr/>
        <p:txBody>
          <a:bodyPr/>
          <a:lstStyle/>
          <a:p>
            <a:fld id="{83563B19-5B2B-4AAC-A66D-8FF7C83E8865}" type="slidenum">
              <a:rPr lang="en-US" smtClean="0"/>
              <a:pPr/>
              <a:t>23</a:t>
            </a:fld>
            <a:endParaRPr lang="en-US" dirty="0"/>
          </a:p>
        </p:txBody>
      </p:sp>
    </p:spTree>
    <p:extLst>
      <p:ext uri="{BB962C8B-B14F-4D97-AF65-F5344CB8AC3E}">
        <p14:creationId xmlns:p14="http://schemas.microsoft.com/office/powerpoint/2010/main" val="35441139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smtClean="0"/>
              <a:t>Do it all over again?</a:t>
            </a:r>
            <a:endParaRPr lang="en-US" dirty="0"/>
          </a:p>
        </p:txBody>
      </p:sp>
      <p:sp>
        <p:nvSpPr>
          <p:cNvPr id="3" name="Content Placeholder 2"/>
          <p:cNvSpPr>
            <a:spLocks noGrp="1"/>
          </p:cNvSpPr>
          <p:nvPr>
            <p:ph idx="1"/>
          </p:nvPr>
        </p:nvSpPr>
        <p:spPr/>
        <p:txBody>
          <a:bodyPr/>
          <a:lstStyle/>
          <a:p>
            <a:r>
              <a:rPr lang="en-US" dirty="0" smtClean="0"/>
              <a:t>If I could talk to my high school self, what would I say?</a:t>
            </a:r>
          </a:p>
          <a:p>
            <a:pPr lvl="1"/>
            <a:r>
              <a:rPr lang="en-US" dirty="0" smtClean="0"/>
              <a:t>DON’T worry everything is going to be okay!</a:t>
            </a:r>
          </a:p>
          <a:p>
            <a:pPr lvl="1"/>
            <a:r>
              <a:rPr lang="en-US" dirty="0" smtClean="0"/>
              <a:t>Enjoy yourself more</a:t>
            </a:r>
          </a:p>
          <a:p>
            <a:pPr lvl="1"/>
            <a:r>
              <a:rPr lang="en-US" dirty="0" smtClean="0"/>
              <a:t>Have fun!  Trust me everything is going to be okay</a:t>
            </a:r>
          </a:p>
          <a:p>
            <a:pPr lvl="1"/>
            <a:r>
              <a:rPr lang="en-US" dirty="0" smtClean="0"/>
              <a:t>Don’t sweat the small stuff..</a:t>
            </a:r>
          </a:p>
          <a:p>
            <a:pPr marL="457200" lvl="1" indent="0">
              <a:buNone/>
            </a:pPr>
            <a:endParaRPr lang="en-US" dirty="0" smtClean="0"/>
          </a:p>
          <a:p>
            <a:endParaRPr lang="en-US" dirty="0"/>
          </a:p>
        </p:txBody>
      </p:sp>
      <p:sp>
        <p:nvSpPr>
          <p:cNvPr id="6" name="Footer Placeholder 5"/>
          <p:cNvSpPr>
            <a:spLocks noGrp="1"/>
          </p:cNvSpPr>
          <p:nvPr>
            <p:ph type="ftr" sz="quarter" idx="11"/>
          </p:nvPr>
        </p:nvSpPr>
        <p:spPr/>
        <p:txBody>
          <a:bodyPr/>
          <a:lstStyle/>
          <a:p>
            <a:r>
              <a:rPr lang="en-US" smtClean="0"/>
              <a:t>Youth Business : ALLIANCE</a:t>
            </a:r>
            <a:endParaRPr lang="en-US" dirty="0" smtClean="0"/>
          </a:p>
        </p:txBody>
      </p:sp>
      <p:sp>
        <p:nvSpPr>
          <p:cNvPr id="7" name="Slide Number Placeholder 6"/>
          <p:cNvSpPr>
            <a:spLocks noGrp="1"/>
          </p:cNvSpPr>
          <p:nvPr>
            <p:ph type="sldNum" sz="quarter" idx="12"/>
          </p:nvPr>
        </p:nvSpPr>
        <p:spPr/>
        <p:txBody>
          <a:bodyPr/>
          <a:lstStyle/>
          <a:p>
            <a:fld id="{83563B19-5B2B-4AAC-A66D-8FF7C83E8865}" type="slidenum">
              <a:rPr lang="en-US" smtClean="0"/>
              <a:pPr/>
              <a:t>24</a:t>
            </a:fld>
            <a:endParaRPr lang="en-US" dirty="0"/>
          </a:p>
        </p:txBody>
      </p:sp>
    </p:spTree>
    <p:extLst>
      <p:ext uri="{BB962C8B-B14F-4D97-AF65-F5344CB8AC3E}">
        <p14:creationId xmlns:p14="http://schemas.microsoft.com/office/powerpoint/2010/main" val="125205069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AAEC39"/>
                </a:solidFill>
              </a:rPr>
              <a:t>QUESTION AND ANSWER</a:t>
            </a:r>
            <a:endParaRPr lang="en-US" dirty="0">
              <a:solidFill>
                <a:srgbClr val="AAEC39"/>
              </a:solidFill>
            </a:endParaRPr>
          </a:p>
        </p:txBody>
      </p:sp>
      <p:pic>
        <p:nvPicPr>
          <p:cNvPr id="4098" name="Picture 2" descr="C:\Users\stephen.minix\AppData\Local\Microsoft\Windows\Temporary Internet Files\Content.IE5\H06GTAOS\MC900385446[1].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t="11503" b="11503"/>
          <a:stretch>
            <a:fillRect/>
          </a:stretch>
        </p:blipFill>
        <p:spPr/>
      </p:pic>
      <p:sp>
        <p:nvSpPr>
          <p:cNvPr id="5" name="Footer Placeholder 4"/>
          <p:cNvSpPr>
            <a:spLocks noGrp="1"/>
          </p:cNvSpPr>
          <p:nvPr>
            <p:ph type="ftr" sz="quarter" idx="11"/>
          </p:nvPr>
        </p:nvSpPr>
        <p:spPr/>
        <p:txBody>
          <a:bodyPr/>
          <a:lstStyle/>
          <a:p>
            <a:r>
              <a:rPr lang="en-US" smtClean="0"/>
              <a:t>Youth Business : ALLIANCE</a:t>
            </a:r>
            <a:endParaRPr lang="en-US" dirty="0" smtClean="0"/>
          </a:p>
        </p:txBody>
      </p:sp>
      <p:sp>
        <p:nvSpPr>
          <p:cNvPr id="6" name="Slide Number Placeholder 5"/>
          <p:cNvSpPr>
            <a:spLocks noGrp="1"/>
          </p:cNvSpPr>
          <p:nvPr>
            <p:ph type="sldNum" sz="quarter" idx="12"/>
          </p:nvPr>
        </p:nvSpPr>
        <p:spPr/>
        <p:txBody>
          <a:bodyPr/>
          <a:lstStyle/>
          <a:p>
            <a:fld id="{83563B19-5B2B-4AAC-A66D-8FF7C83E8865}" type="slidenum">
              <a:rPr lang="en-US" smtClean="0"/>
              <a:pPr/>
              <a:t>25</a:t>
            </a:fld>
            <a:endParaRPr lang="en-US" dirty="0"/>
          </a:p>
        </p:txBody>
      </p:sp>
    </p:spTree>
    <p:extLst>
      <p:ext uri="{BB962C8B-B14F-4D97-AF65-F5344CB8AC3E}">
        <p14:creationId xmlns:p14="http://schemas.microsoft.com/office/powerpoint/2010/main" val="1362185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My childhood</a:t>
            </a:r>
            <a:endParaRPr lang="en-US" dirty="0"/>
          </a:p>
        </p:txBody>
      </p:sp>
      <p:pic>
        <p:nvPicPr>
          <p:cNvPr id="6" name="Content Placeholder 5"/>
          <p:cNvPicPr>
            <a:picLocks noGrp="1" noChangeAspect="1"/>
          </p:cNvPicPr>
          <p:nvPr>
            <p:ph sz="quarter" idx="13"/>
          </p:nvPr>
        </p:nvPicPr>
        <p:blipFill>
          <a:blip r:embed="rId2" cstate="print">
            <a:extLst>
              <a:ext uri="{28A0092B-C50C-407E-A947-70E740481C1C}">
                <a14:useLocalDpi xmlns:a14="http://schemas.microsoft.com/office/drawing/2010/main" val="0"/>
              </a:ext>
            </a:extLst>
          </a:blip>
          <a:stretch>
            <a:fillRect/>
          </a:stretch>
        </p:blipFill>
        <p:spPr>
          <a:xfrm>
            <a:off x="2667000" y="2057400"/>
            <a:ext cx="3352800" cy="3690382"/>
          </a:xfrm>
        </p:spPr>
      </p:pic>
      <p:sp>
        <p:nvSpPr>
          <p:cNvPr id="9" name="Content Placeholder 2"/>
          <p:cNvSpPr txBox="1">
            <a:spLocks/>
          </p:cNvSpPr>
          <p:nvPr/>
        </p:nvSpPr>
        <p:spPr>
          <a:xfrm>
            <a:off x="457200" y="1477928"/>
            <a:ext cx="8229600" cy="655671"/>
          </a:xfrm>
          <a:prstGeom prst="rect">
            <a:avLst/>
          </a:prstGeom>
        </p:spPr>
        <p:txBody>
          <a:bodyPr vert="horz" lIns="91440" tIns="45720" rIns="91440" bIns="45720" rtlCol="0">
            <a:normAutofit fontScale="92500" lnSpcReduction="20000"/>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sz="2400" dirty="0" smtClean="0">
                <a:solidFill>
                  <a:schemeClr val="tx1">
                    <a:lumMod val="50000"/>
                    <a:lumOff val="50000"/>
                  </a:schemeClr>
                </a:solidFill>
                <a:latin typeface="Avenir Roman"/>
                <a:cs typeface="Avenir Roman"/>
              </a:rPr>
              <a:t>I was born in San Fernando Valley and raised in Pacoima, so I am like a totally awesome </a:t>
            </a:r>
            <a:r>
              <a:rPr lang="en-US" sz="2400" dirty="0" smtClean="0">
                <a:solidFill>
                  <a:schemeClr val="tx1">
                    <a:lumMod val="50000"/>
                    <a:lumOff val="50000"/>
                  </a:schemeClr>
                </a:solidFill>
                <a:latin typeface="Avenir Roman"/>
                <a:cs typeface="Avenir Roman"/>
              </a:rPr>
              <a:t>valley girl.</a:t>
            </a:r>
            <a:endParaRPr lang="en-US" sz="2400" dirty="0" smtClean="0">
              <a:solidFill>
                <a:schemeClr val="tx1">
                  <a:lumMod val="50000"/>
                  <a:lumOff val="50000"/>
                </a:schemeClr>
              </a:solidFill>
              <a:latin typeface="Avenir Roman"/>
              <a:cs typeface="Avenir Roman"/>
            </a:endParaRPr>
          </a:p>
          <a:p>
            <a:endParaRPr lang="en-US" sz="2400" dirty="0" smtClean="0">
              <a:solidFill>
                <a:schemeClr val="tx1">
                  <a:lumMod val="50000"/>
                  <a:lumOff val="50000"/>
                </a:schemeClr>
              </a:solidFill>
              <a:latin typeface="Avenir Roman"/>
              <a:cs typeface="Avenir Roman"/>
            </a:endParaRPr>
          </a:p>
        </p:txBody>
      </p:sp>
      <p:sp>
        <p:nvSpPr>
          <p:cNvPr id="4" name="TextBox 3"/>
          <p:cNvSpPr txBox="1"/>
          <p:nvPr/>
        </p:nvSpPr>
        <p:spPr>
          <a:xfrm>
            <a:off x="2286000" y="5867400"/>
            <a:ext cx="5943600" cy="369332"/>
          </a:xfrm>
          <a:prstGeom prst="rect">
            <a:avLst/>
          </a:prstGeom>
          <a:noFill/>
        </p:spPr>
        <p:txBody>
          <a:bodyPr wrap="square" rtlCol="0">
            <a:spAutoFit/>
          </a:bodyPr>
          <a:lstStyle/>
          <a:p>
            <a:r>
              <a:rPr lang="en-US" dirty="0">
                <a:solidFill>
                  <a:schemeClr val="tx1">
                    <a:lumMod val="50000"/>
                    <a:lumOff val="50000"/>
                  </a:schemeClr>
                </a:solidFill>
                <a:latin typeface="Avenir Roman"/>
                <a:cs typeface="Avenir Roman"/>
              </a:rPr>
              <a:t>This is a picture of me at </a:t>
            </a:r>
            <a:r>
              <a:rPr lang="en-US" dirty="0" smtClean="0">
                <a:solidFill>
                  <a:schemeClr val="tx1">
                    <a:lumMod val="50000"/>
                    <a:lumOff val="50000"/>
                  </a:schemeClr>
                </a:solidFill>
                <a:latin typeface="Avenir Roman"/>
                <a:cs typeface="Avenir Roman"/>
              </a:rPr>
              <a:t>2 year of age</a:t>
            </a:r>
            <a:endParaRPr lang="en-US" dirty="0">
              <a:solidFill>
                <a:schemeClr val="tx1">
                  <a:lumMod val="50000"/>
                  <a:lumOff val="50000"/>
                </a:schemeClr>
              </a:solidFill>
              <a:latin typeface="Avenir Roman"/>
              <a:cs typeface="Avenir Roman"/>
            </a:endParaRPr>
          </a:p>
        </p:txBody>
      </p:sp>
      <p:sp>
        <p:nvSpPr>
          <p:cNvPr id="13" name="Footer Placeholder 12"/>
          <p:cNvSpPr>
            <a:spLocks noGrp="1"/>
          </p:cNvSpPr>
          <p:nvPr>
            <p:ph type="ftr" sz="quarter" idx="11"/>
          </p:nvPr>
        </p:nvSpPr>
        <p:spPr/>
        <p:txBody>
          <a:bodyPr/>
          <a:lstStyle/>
          <a:p>
            <a:r>
              <a:rPr lang="en-US" smtClean="0"/>
              <a:t>Youth Business : ALLIANCE</a:t>
            </a:r>
            <a:endParaRPr lang="en-US" dirty="0" smtClean="0"/>
          </a:p>
        </p:txBody>
      </p:sp>
      <p:sp>
        <p:nvSpPr>
          <p:cNvPr id="14" name="Slide Number Placeholder 13"/>
          <p:cNvSpPr>
            <a:spLocks noGrp="1"/>
          </p:cNvSpPr>
          <p:nvPr>
            <p:ph type="sldNum" sz="quarter" idx="12"/>
          </p:nvPr>
        </p:nvSpPr>
        <p:spPr/>
        <p:txBody>
          <a:bodyPr/>
          <a:lstStyle/>
          <a:p>
            <a:fld id="{83563B19-5B2B-4AAC-A66D-8FF7C83E8865}" type="slidenum">
              <a:rPr lang="en-US" smtClean="0"/>
              <a:pPr/>
              <a:t>3</a:t>
            </a:fld>
            <a:endParaRPr lang="en-US" dirty="0"/>
          </a:p>
        </p:txBody>
      </p:sp>
    </p:spTree>
    <p:extLst>
      <p:ext uri="{BB962C8B-B14F-4D97-AF65-F5344CB8AC3E}">
        <p14:creationId xmlns:p14="http://schemas.microsoft.com/office/powerpoint/2010/main" val="20917531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My family</a:t>
            </a:r>
            <a:endParaRPr lang="en-US" dirty="0"/>
          </a:p>
        </p:txBody>
      </p:sp>
      <p:sp>
        <p:nvSpPr>
          <p:cNvPr id="8" name="Content Placeholder 2"/>
          <p:cNvSpPr txBox="1">
            <a:spLocks/>
          </p:cNvSpPr>
          <p:nvPr/>
        </p:nvSpPr>
        <p:spPr>
          <a:xfrm>
            <a:off x="4640826" y="2011928"/>
            <a:ext cx="4038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endParaRPr lang="en-US" dirty="0" smtClean="0"/>
          </a:p>
          <a:p>
            <a:endParaRPr lang="en-US" dirty="0" smtClean="0"/>
          </a:p>
          <a:p>
            <a:endParaRPr lang="en-US" dirty="0" smtClean="0"/>
          </a:p>
          <a:p>
            <a:endParaRPr lang="en-US" dirty="0" smtClean="0"/>
          </a:p>
          <a:p>
            <a:pPr marL="0" indent="0">
              <a:buNone/>
            </a:pPr>
            <a:endParaRPr lang="en-US" dirty="0" smtClean="0"/>
          </a:p>
          <a:p>
            <a:endParaRPr lang="en-US" dirty="0" smtClean="0"/>
          </a:p>
          <a:p>
            <a:endParaRPr lang="en-US" dirty="0" smtClean="0"/>
          </a:p>
          <a:p>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p>
          <a:p>
            <a:pPr marL="0" indent="0">
              <a:buFont typeface="Arial" pitchFamily="34" charset="0"/>
              <a:buNone/>
            </a:pPr>
            <a:endParaRPr lang="en-US" dirty="0" smtClean="0"/>
          </a:p>
        </p:txBody>
      </p:sp>
      <p:sp>
        <p:nvSpPr>
          <p:cNvPr id="9" name="Content Placeholder 2"/>
          <p:cNvSpPr txBox="1">
            <a:spLocks/>
          </p:cNvSpPr>
          <p:nvPr/>
        </p:nvSpPr>
        <p:spPr>
          <a:xfrm>
            <a:off x="457200" y="1295400"/>
            <a:ext cx="8686800" cy="838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1800" kern="1200">
                <a:solidFill>
                  <a:schemeClr val="tx1"/>
                </a:solidFill>
                <a:latin typeface="+mn-lt"/>
                <a:ea typeface="+mn-ea"/>
                <a:cs typeface="+mn-cs"/>
              </a:defRPr>
            </a:lvl9pPr>
          </a:lstStyle>
          <a:p>
            <a:r>
              <a:rPr lang="en-US" sz="2400" dirty="0" smtClean="0">
                <a:solidFill>
                  <a:schemeClr val="tx1">
                    <a:lumMod val="50000"/>
                    <a:lumOff val="50000"/>
                  </a:schemeClr>
                </a:solidFill>
                <a:latin typeface="Avenir Roman"/>
                <a:cs typeface="Avenir Roman"/>
              </a:rPr>
              <a:t>A little about my family</a:t>
            </a:r>
          </a:p>
          <a:p>
            <a:pPr lvl="1"/>
            <a:r>
              <a:rPr lang="en-US" sz="1800" dirty="0" smtClean="0">
                <a:solidFill>
                  <a:schemeClr val="tx1">
                    <a:lumMod val="50000"/>
                    <a:lumOff val="50000"/>
                  </a:schemeClr>
                </a:solidFill>
                <a:latin typeface="Avenir Roman"/>
                <a:cs typeface="Avenir Roman"/>
              </a:rPr>
              <a:t>I come from a very Mexican Household I have 2 brothers and 1 sister.</a:t>
            </a:r>
          </a:p>
          <a:p>
            <a:pPr marL="0" indent="0">
              <a:buFont typeface="Arial" pitchFamily="34" charset="0"/>
              <a:buNone/>
            </a:pPr>
            <a:endParaRPr lang="en-US" sz="2400" dirty="0">
              <a:solidFill>
                <a:schemeClr val="tx1">
                  <a:lumMod val="50000"/>
                  <a:lumOff val="50000"/>
                </a:schemeClr>
              </a:solidFill>
              <a:latin typeface="Avenir Roman"/>
              <a:cs typeface="Avenir Roman"/>
            </a:endParaRPr>
          </a:p>
        </p:txBody>
      </p:sp>
      <p:sp>
        <p:nvSpPr>
          <p:cNvPr id="10" name="TextBox 9"/>
          <p:cNvSpPr txBox="1"/>
          <p:nvPr/>
        </p:nvSpPr>
        <p:spPr>
          <a:xfrm>
            <a:off x="2362201" y="5105400"/>
            <a:ext cx="3962400" cy="1200329"/>
          </a:xfrm>
          <a:prstGeom prst="rect">
            <a:avLst/>
          </a:prstGeom>
          <a:noFill/>
        </p:spPr>
        <p:txBody>
          <a:bodyPr wrap="square" rtlCol="0">
            <a:spAutoFit/>
          </a:bodyPr>
          <a:lstStyle/>
          <a:p>
            <a:pPr algn="ctr"/>
            <a:r>
              <a:rPr lang="en-US" dirty="0">
                <a:solidFill>
                  <a:schemeClr val="tx1">
                    <a:lumMod val="50000"/>
                    <a:lumOff val="50000"/>
                  </a:schemeClr>
                </a:solidFill>
                <a:latin typeface="Avenir Roman"/>
                <a:cs typeface="Avenir Roman"/>
              </a:rPr>
              <a:t>This is a </a:t>
            </a:r>
            <a:r>
              <a:rPr lang="en-US" dirty="0" smtClean="0">
                <a:solidFill>
                  <a:schemeClr val="tx1">
                    <a:lumMod val="50000"/>
                    <a:lumOff val="50000"/>
                  </a:schemeClr>
                </a:solidFill>
                <a:latin typeface="Avenir Roman"/>
                <a:cs typeface="Avenir Roman"/>
              </a:rPr>
              <a:t>picture this past October with my mom, sister, brothers, their wife’s and my 2 nephews and </a:t>
            </a:r>
            <a:r>
              <a:rPr lang="en-US" smtClean="0">
                <a:solidFill>
                  <a:schemeClr val="tx1">
                    <a:lumMod val="50000"/>
                    <a:lumOff val="50000"/>
                  </a:schemeClr>
                </a:solidFill>
                <a:latin typeface="Avenir Roman"/>
                <a:cs typeface="Avenir Roman"/>
              </a:rPr>
              <a:t>3 nieces. </a:t>
            </a:r>
            <a:endParaRPr lang="en-US" dirty="0">
              <a:solidFill>
                <a:schemeClr val="tx1">
                  <a:lumMod val="50000"/>
                  <a:lumOff val="50000"/>
                </a:schemeClr>
              </a:solidFill>
              <a:latin typeface="Avenir Roman"/>
              <a:cs typeface="Avenir Roman"/>
            </a:endParaRPr>
          </a:p>
        </p:txBody>
      </p:sp>
      <p:pic>
        <p:nvPicPr>
          <p:cNvPr id="14" name="Content Placeholder 5"/>
          <p:cNvPicPr>
            <a:picLocks noGrp="1" noChangeAspect="1"/>
          </p:cNvPicPr>
          <p:nvPr>
            <p:ph sz="quarter" idx="13"/>
          </p:nvPr>
        </p:nvPicPr>
        <p:blipFill>
          <a:blip r:embed="rId2">
            <a:extLst>
              <a:ext uri="{28A0092B-C50C-407E-A947-70E740481C1C}">
                <a14:useLocalDpi xmlns:a14="http://schemas.microsoft.com/office/drawing/2010/main" val="0"/>
              </a:ext>
            </a:extLst>
          </a:blip>
          <a:stretch>
            <a:fillRect/>
          </a:stretch>
        </p:blipFill>
        <p:spPr>
          <a:xfrm>
            <a:off x="2549983" y="2195293"/>
            <a:ext cx="3048000" cy="2810715"/>
          </a:xfrm>
        </p:spPr>
      </p:pic>
      <p:sp>
        <p:nvSpPr>
          <p:cNvPr id="15" name="Footer Placeholder 14"/>
          <p:cNvSpPr>
            <a:spLocks noGrp="1"/>
          </p:cNvSpPr>
          <p:nvPr>
            <p:ph type="ftr" sz="quarter" idx="11"/>
          </p:nvPr>
        </p:nvSpPr>
        <p:spPr/>
        <p:txBody>
          <a:bodyPr/>
          <a:lstStyle/>
          <a:p>
            <a:r>
              <a:rPr lang="en-US" smtClean="0"/>
              <a:t>Youth Business : ALLIANCE</a:t>
            </a:r>
            <a:endParaRPr lang="en-US" dirty="0" smtClean="0"/>
          </a:p>
        </p:txBody>
      </p:sp>
      <p:sp>
        <p:nvSpPr>
          <p:cNvPr id="16" name="Slide Number Placeholder 15"/>
          <p:cNvSpPr>
            <a:spLocks noGrp="1"/>
          </p:cNvSpPr>
          <p:nvPr>
            <p:ph type="sldNum" sz="quarter" idx="12"/>
          </p:nvPr>
        </p:nvSpPr>
        <p:spPr/>
        <p:txBody>
          <a:bodyPr/>
          <a:lstStyle/>
          <a:p>
            <a:fld id="{83563B19-5B2B-4AAC-A66D-8FF7C83E8865}" type="slidenum">
              <a:rPr lang="en-US" smtClean="0"/>
              <a:pPr/>
              <a:t>4</a:t>
            </a:fld>
            <a:endParaRPr lang="en-US" dirty="0"/>
          </a:p>
        </p:txBody>
      </p:sp>
    </p:spTree>
    <p:extLst>
      <p:ext uri="{BB962C8B-B14F-4D97-AF65-F5344CB8AC3E}">
        <p14:creationId xmlns:p14="http://schemas.microsoft.com/office/powerpoint/2010/main" val="36541118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a:spLocks noGrp="1"/>
          </p:cNvSpPr>
          <p:nvPr>
            <p:ph type="title"/>
          </p:nvPr>
        </p:nvSpPr>
        <p:spPr/>
        <p:txBody>
          <a:bodyPr/>
          <a:lstStyle/>
          <a:p>
            <a:r>
              <a:rPr lang="en-US" dirty="0" smtClean="0"/>
              <a:t>MY HIGH SCHOOL</a:t>
            </a:r>
            <a:endParaRPr lang="en-US" dirty="0"/>
          </a:p>
        </p:txBody>
      </p:sp>
      <p:sp>
        <p:nvSpPr>
          <p:cNvPr id="3" name="Content Placeholder 2"/>
          <p:cNvSpPr>
            <a:spLocks noGrp="1"/>
          </p:cNvSpPr>
          <p:nvPr>
            <p:ph idx="1"/>
          </p:nvPr>
        </p:nvSpPr>
        <p:spPr/>
        <p:txBody>
          <a:bodyPr/>
          <a:lstStyle/>
          <a:p>
            <a:pPr algn="ctr"/>
            <a:r>
              <a:rPr lang="en-US" dirty="0" smtClean="0"/>
              <a:t>I attended San Fernando High School in Pacoima, CA</a:t>
            </a:r>
          </a:p>
          <a:p>
            <a:pPr algn="ctr"/>
            <a:endParaRPr lang="en-US" dirty="0"/>
          </a:p>
        </p:txBody>
      </p:sp>
      <p:sp>
        <p:nvSpPr>
          <p:cNvPr id="8" name="TextBox 7"/>
          <p:cNvSpPr txBox="1"/>
          <p:nvPr/>
        </p:nvSpPr>
        <p:spPr>
          <a:xfrm>
            <a:off x="5788024" y="7573963"/>
            <a:ext cx="14518219" cy="369332"/>
          </a:xfrm>
          <a:prstGeom prst="rect">
            <a:avLst/>
          </a:prstGeom>
          <a:noFill/>
        </p:spPr>
        <p:txBody>
          <a:bodyPr wrap="square" rtlCol="0">
            <a:spAutoFit/>
          </a:bodyPr>
          <a:lstStyle/>
          <a:p>
            <a:pPr algn="ctr"/>
            <a:r>
              <a:rPr lang="en-US" dirty="0" smtClean="0">
                <a:solidFill>
                  <a:schemeClr val="tx1">
                    <a:lumMod val="50000"/>
                    <a:lumOff val="50000"/>
                  </a:schemeClr>
                </a:solidFill>
              </a:rPr>
              <a:t>(Insert map or image of high school or mascot etc. here)</a:t>
            </a:r>
            <a:endParaRPr lang="en-US" dirty="0">
              <a:solidFill>
                <a:schemeClr val="tx1">
                  <a:lumMod val="50000"/>
                  <a:lumOff val="50000"/>
                </a:schemeClr>
              </a:solidFill>
            </a:endParaRPr>
          </a:p>
        </p:txBody>
      </p:sp>
      <p:sp>
        <p:nvSpPr>
          <p:cNvPr id="11" name="Footer Placeholder 10"/>
          <p:cNvSpPr>
            <a:spLocks noGrp="1"/>
          </p:cNvSpPr>
          <p:nvPr>
            <p:ph type="ftr" sz="quarter" idx="11"/>
          </p:nvPr>
        </p:nvSpPr>
        <p:spPr/>
        <p:txBody>
          <a:bodyPr/>
          <a:lstStyle/>
          <a:p>
            <a:r>
              <a:rPr lang="en-US" smtClean="0"/>
              <a:t>Youth Business : ALLIANCE</a:t>
            </a:r>
            <a:endParaRPr lang="en-US" dirty="0" smtClean="0"/>
          </a:p>
        </p:txBody>
      </p:sp>
      <p:sp>
        <p:nvSpPr>
          <p:cNvPr id="12" name="Slide Number Placeholder 11"/>
          <p:cNvSpPr>
            <a:spLocks noGrp="1"/>
          </p:cNvSpPr>
          <p:nvPr>
            <p:ph type="sldNum" sz="quarter" idx="12"/>
          </p:nvPr>
        </p:nvSpPr>
        <p:spPr/>
        <p:txBody>
          <a:bodyPr/>
          <a:lstStyle/>
          <a:p>
            <a:fld id="{83563B19-5B2B-4AAC-A66D-8FF7C83E8865}" type="slidenum">
              <a:rPr lang="en-US" smtClean="0"/>
              <a:pPr/>
              <a:t>5</a:t>
            </a:fld>
            <a:endParaRPr lang="en-US" dirty="0"/>
          </a:p>
        </p:txBody>
      </p:sp>
      <p:pic>
        <p:nvPicPr>
          <p:cNvPr id="2" name="Picture 2" descr="https://tse1.mm.bing.net/th?id=OIP.M25f97436f5b95627d74be66626dee3a6H0&amp;w=99&amp;h=108&amp;c=7&amp;rs=1&amp;qlt=90&amp;pid=3.1&amp;rm=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5575" y="-487363"/>
            <a:ext cx="942975" cy="1028701"/>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pics4.city-data.com/mapszip/zma29265.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38400" y="2359865"/>
            <a:ext cx="4019550" cy="34194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41650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smtClean="0"/>
              <a:t>High School</a:t>
            </a:r>
            <a:endParaRPr lang="en-US" dirty="0"/>
          </a:p>
        </p:txBody>
      </p:sp>
      <p:sp>
        <p:nvSpPr>
          <p:cNvPr id="3" name="Content Placeholder 2"/>
          <p:cNvSpPr>
            <a:spLocks noGrp="1"/>
          </p:cNvSpPr>
          <p:nvPr>
            <p:ph idx="1"/>
          </p:nvPr>
        </p:nvSpPr>
        <p:spPr/>
        <p:txBody>
          <a:bodyPr/>
          <a:lstStyle/>
          <a:p>
            <a:r>
              <a:rPr lang="en-US" dirty="0" smtClean="0"/>
              <a:t>As a HS student I was a bit nerdy had good grades.  I was also very popular and had a lot of friends.   ……………………………………………………………….</a:t>
            </a:r>
          </a:p>
          <a:p>
            <a:endParaRPr lang="en-US" dirty="0"/>
          </a:p>
        </p:txBody>
      </p:sp>
      <p:sp>
        <p:nvSpPr>
          <p:cNvPr id="10" name="Footer Placeholder 9"/>
          <p:cNvSpPr>
            <a:spLocks noGrp="1"/>
          </p:cNvSpPr>
          <p:nvPr>
            <p:ph type="ftr" sz="quarter" idx="11"/>
          </p:nvPr>
        </p:nvSpPr>
        <p:spPr/>
        <p:txBody>
          <a:bodyPr/>
          <a:lstStyle/>
          <a:p>
            <a:r>
              <a:rPr lang="en-US" smtClean="0"/>
              <a:t>Youth Business : ALLIANCE</a:t>
            </a:r>
            <a:endParaRPr lang="en-US" dirty="0" smtClean="0"/>
          </a:p>
        </p:txBody>
      </p:sp>
      <p:sp>
        <p:nvSpPr>
          <p:cNvPr id="11" name="Slide Number Placeholder 10"/>
          <p:cNvSpPr>
            <a:spLocks noGrp="1"/>
          </p:cNvSpPr>
          <p:nvPr>
            <p:ph type="sldNum" sz="quarter" idx="12"/>
          </p:nvPr>
        </p:nvSpPr>
        <p:spPr/>
        <p:txBody>
          <a:bodyPr/>
          <a:lstStyle/>
          <a:p>
            <a:fld id="{83563B19-5B2B-4AAC-A66D-8FF7C83E8865}" type="slidenum">
              <a:rPr lang="en-US" smtClean="0"/>
              <a:pPr/>
              <a:t>6</a:t>
            </a:fld>
            <a:endParaRPr lang="en-US" dirty="0"/>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0" y="2590800"/>
            <a:ext cx="3048000" cy="3886200"/>
          </a:xfrm>
          <a:prstGeom prst="rect">
            <a:avLst/>
          </a:prstGeom>
        </p:spPr>
      </p:pic>
    </p:spTree>
    <p:extLst>
      <p:ext uri="{BB962C8B-B14F-4D97-AF65-F5344CB8AC3E}">
        <p14:creationId xmlns:p14="http://schemas.microsoft.com/office/powerpoint/2010/main" val="19564167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smtClean="0"/>
              <a:t>High School</a:t>
            </a:r>
            <a:endParaRPr lang="en-US" dirty="0"/>
          </a:p>
        </p:txBody>
      </p:sp>
      <p:sp>
        <p:nvSpPr>
          <p:cNvPr id="3" name="Content Placeholder 2"/>
          <p:cNvSpPr>
            <a:spLocks noGrp="1"/>
          </p:cNvSpPr>
          <p:nvPr>
            <p:ph idx="1"/>
          </p:nvPr>
        </p:nvSpPr>
        <p:spPr/>
        <p:txBody>
          <a:bodyPr/>
          <a:lstStyle/>
          <a:p>
            <a:r>
              <a:rPr lang="en-US" dirty="0" smtClean="0"/>
              <a:t>Things that I really liked in High School were:</a:t>
            </a:r>
          </a:p>
          <a:p>
            <a:pPr lvl="1"/>
            <a:r>
              <a:rPr lang="en-US" dirty="0" smtClean="0"/>
              <a:t>History</a:t>
            </a:r>
          </a:p>
          <a:p>
            <a:pPr lvl="1"/>
            <a:r>
              <a:rPr lang="en-US" dirty="0" smtClean="0"/>
              <a:t>English</a:t>
            </a:r>
          </a:p>
          <a:p>
            <a:pPr lvl="1"/>
            <a:r>
              <a:rPr lang="en-US" dirty="0" smtClean="0"/>
              <a:t>Hanging out with my friends</a:t>
            </a:r>
          </a:p>
          <a:p>
            <a:pPr lvl="1"/>
            <a:r>
              <a:rPr lang="en-US" dirty="0" smtClean="0"/>
              <a:t>Recess/Lunch to see all my friends</a:t>
            </a:r>
          </a:p>
          <a:p>
            <a:pPr lvl="1"/>
            <a:r>
              <a:rPr lang="en-US" dirty="0" smtClean="0"/>
              <a:t>Hanging out after school to do our homework</a:t>
            </a:r>
          </a:p>
          <a:p>
            <a:pPr lvl="1"/>
            <a:r>
              <a:rPr lang="en-US" dirty="0" smtClean="0"/>
              <a:t>Football games to support the mighty Tigers</a:t>
            </a:r>
          </a:p>
          <a:p>
            <a:pPr lvl="1"/>
            <a:r>
              <a:rPr lang="en-US" dirty="0" smtClean="0"/>
              <a:t>Going shopping with my friends</a:t>
            </a:r>
          </a:p>
          <a:p>
            <a:pPr lvl="1"/>
            <a:r>
              <a:rPr lang="en-US" dirty="0" smtClean="0"/>
              <a:t>School Dances</a:t>
            </a:r>
          </a:p>
          <a:p>
            <a:pPr lvl="1"/>
            <a:endParaRPr lang="en-US" dirty="0" smtClean="0"/>
          </a:p>
          <a:p>
            <a:endParaRPr lang="en-US" dirty="0"/>
          </a:p>
        </p:txBody>
      </p:sp>
      <p:sp>
        <p:nvSpPr>
          <p:cNvPr id="6" name="Footer Placeholder 5"/>
          <p:cNvSpPr>
            <a:spLocks noGrp="1"/>
          </p:cNvSpPr>
          <p:nvPr>
            <p:ph type="ftr" sz="quarter" idx="11"/>
          </p:nvPr>
        </p:nvSpPr>
        <p:spPr/>
        <p:txBody>
          <a:bodyPr/>
          <a:lstStyle/>
          <a:p>
            <a:r>
              <a:rPr lang="en-US" smtClean="0"/>
              <a:t>Youth Business : ALLIANCE</a:t>
            </a:r>
            <a:endParaRPr lang="en-US" dirty="0" smtClean="0"/>
          </a:p>
        </p:txBody>
      </p:sp>
      <p:sp>
        <p:nvSpPr>
          <p:cNvPr id="7" name="Slide Number Placeholder 6"/>
          <p:cNvSpPr>
            <a:spLocks noGrp="1"/>
          </p:cNvSpPr>
          <p:nvPr>
            <p:ph type="sldNum" sz="quarter" idx="12"/>
          </p:nvPr>
        </p:nvSpPr>
        <p:spPr/>
        <p:txBody>
          <a:bodyPr/>
          <a:lstStyle/>
          <a:p>
            <a:fld id="{83563B19-5B2B-4AAC-A66D-8FF7C83E8865}" type="slidenum">
              <a:rPr lang="en-US" smtClean="0"/>
              <a:pPr/>
              <a:t>7</a:t>
            </a:fld>
            <a:endParaRPr lang="en-US" dirty="0"/>
          </a:p>
        </p:txBody>
      </p:sp>
    </p:spTree>
    <p:extLst>
      <p:ext uri="{BB962C8B-B14F-4D97-AF65-F5344CB8AC3E}">
        <p14:creationId xmlns:p14="http://schemas.microsoft.com/office/powerpoint/2010/main" val="2278780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smtClean="0"/>
              <a:t>High School</a:t>
            </a:r>
            <a:endParaRPr lang="en-US" dirty="0"/>
          </a:p>
        </p:txBody>
      </p:sp>
      <p:sp>
        <p:nvSpPr>
          <p:cNvPr id="3" name="Content Placeholder 2"/>
          <p:cNvSpPr>
            <a:spLocks noGrp="1"/>
          </p:cNvSpPr>
          <p:nvPr>
            <p:ph idx="1"/>
          </p:nvPr>
        </p:nvSpPr>
        <p:spPr/>
        <p:txBody>
          <a:bodyPr/>
          <a:lstStyle/>
          <a:p>
            <a:r>
              <a:rPr lang="en-US" dirty="0" smtClean="0"/>
              <a:t>Things that felt difficult or challenging for me while I was in High School were:</a:t>
            </a:r>
          </a:p>
          <a:p>
            <a:pPr lvl="1"/>
            <a:endParaRPr lang="en-US" dirty="0" smtClean="0"/>
          </a:p>
          <a:p>
            <a:pPr lvl="1"/>
            <a:r>
              <a:rPr lang="en-US" dirty="0" smtClean="0"/>
              <a:t>Geometry</a:t>
            </a:r>
          </a:p>
          <a:p>
            <a:pPr lvl="1"/>
            <a:r>
              <a:rPr lang="en-US" dirty="0" smtClean="0"/>
              <a:t>Algebra</a:t>
            </a:r>
          </a:p>
          <a:p>
            <a:pPr lvl="1"/>
            <a:r>
              <a:rPr lang="en-US" dirty="0" smtClean="0"/>
              <a:t>Government~ I still can’t figure out politics..</a:t>
            </a:r>
          </a:p>
          <a:p>
            <a:pPr lvl="1"/>
            <a:r>
              <a:rPr lang="en-US" dirty="0" smtClean="0"/>
              <a:t>I went to 2 different high schools and it was not easy getting adjusted moving from one where I was getting know everyone, to coming back to my old neighborhood and getting reacquainted with my friends from Jr. High.</a:t>
            </a:r>
            <a:endParaRPr lang="en-US" dirty="0" smtClean="0"/>
          </a:p>
          <a:p>
            <a:endParaRPr lang="en-US" dirty="0"/>
          </a:p>
        </p:txBody>
      </p:sp>
      <p:sp>
        <p:nvSpPr>
          <p:cNvPr id="6" name="Footer Placeholder 5"/>
          <p:cNvSpPr>
            <a:spLocks noGrp="1"/>
          </p:cNvSpPr>
          <p:nvPr>
            <p:ph type="ftr" sz="quarter" idx="11"/>
          </p:nvPr>
        </p:nvSpPr>
        <p:spPr/>
        <p:txBody>
          <a:bodyPr/>
          <a:lstStyle/>
          <a:p>
            <a:r>
              <a:rPr lang="en-US" smtClean="0"/>
              <a:t>Youth Business : ALLIANCE</a:t>
            </a:r>
            <a:endParaRPr lang="en-US" dirty="0" smtClean="0"/>
          </a:p>
        </p:txBody>
      </p:sp>
      <p:sp>
        <p:nvSpPr>
          <p:cNvPr id="7" name="Slide Number Placeholder 6"/>
          <p:cNvSpPr>
            <a:spLocks noGrp="1"/>
          </p:cNvSpPr>
          <p:nvPr>
            <p:ph type="sldNum" sz="quarter" idx="12"/>
          </p:nvPr>
        </p:nvSpPr>
        <p:spPr/>
        <p:txBody>
          <a:bodyPr/>
          <a:lstStyle/>
          <a:p>
            <a:fld id="{83563B19-5B2B-4AAC-A66D-8FF7C83E8865}" type="slidenum">
              <a:rPr lang="en-US" smtClean="0"/>
              <a:pPr/>
              <a:t>8</a:t>
            </a:fld>
            <a:endParaRPr lang="en-US" dirty="0"/>
          </a:p>
        </p:txBody>
      </p:sp>
    </p:spTree>
    <p:extLst>
      <p:ext uri="{BB962C8B-B14F-4D97-AF65-F5344CB8AC3E}">
        <p14:creationId xmlns:p14="http://schemas.microsoft.com/office/powerpoint/2010/main" val="184805614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p:txBody>
          <a:bodyPr/>
          <a:lstStyle/>
          <a:p>
            <a:r>
              <a:rPr lang="en-US" smtClean="0"/>
              <a:t>High School</a:t>
            </a:r>
            <a:endParaRPr lang="en-US" dirty="0"/>
          </a:p>
        </p:txBody>
      </p:sp>
      <p:sp>
        <p:nvSpPr>
          <p:cNvPr id="3" name="Content Placeholder 2"/>
          <p:cNvSpPr>
            <a:spLocks noGrp="1"/>
          </p:cNvSpPr>
          <p:nvPr>
            <p:ph idx="1"/>
          </p:nvPr>
        </p:nvSpPr>
        <p:spPr/>
        <p:txBody>
          <a:bodyPr/>
          <a:lstStyle/>
          <a:p>
            <a:r>
              <a:rPr lang="en-US" dirty="0" smtClean="0"/>
              <a:t>Jobs I worked while I was in High School were:</a:t>
            </a:r>
          </a:p>
          <a:p>
            <a:pPr lvl="1"/>
            <a:r>
              <a:rPr lang="en-US" dirty="0" smtClean="0"/>
              <a:t>My mom was a seamstress and she had sewing machines at the house and morning and evenings in the garage so I would help her.  I liked learning to work the machines, but did not like having to do the work.</a:t>
            </a:r>
          </a:p>
          <a:p>
            <a:pPr lvl="1"/>
            <a:r>
              <a:rPr lang="en-US" dirty="0" smtClean="0"/>
              <a:t>I worked for </a:t>
            </a:r>
            <a:r>
              <a:rPr lang="en-US" dirty="0" err="1" smtClean="0"/>
              <a:t>Pollo</a:t>
            </a:r>
            <a:r>
              <a:rPr lang="en-US" dirty="0" smtClean="0"/>
              <a:t> Loco~ and I remember having to clean public restrooms I found it gross..</a:t>
            </a:r>
          </a:p>
          <a:p>
            <a:pPr lvl="1"/>
            <a:r>
              <a:rPr lang="en-US" dirty="0" smtClean="0"/>
              <a:t>Being the oldest, I had to do chores around the house and I did not get paid for that, but learned to clean, cook and maintain the house.</a:t>
            </a:r>
          </a:p>
          <a:p>
            <a:endParaRPr lang="en-US" dirty="0"/>
          </a:p>
        </p:txBody>
      </p:sp>
      <p:sp>
        <p:nvSpPr>
          <p:cNvPr id="6" name="Footer Placeholder 5"/>
          <p:cNvSpPr>
            <a:spLocks noGrp="1"/>
          </p:cNvSpPr>
          <p:nvPr>
            <p:ph type="ftr" sz="quarter" idx="11"/>
          </p:nvPr>
        </p:nvSpPr>
        <p:spPr/>
        <p:txBody>
          <a:bodyPr/>
          <a:lstStyle/>
          <a:p>
            <a:r>
              <a:rPr lang="en-US" smtClean="0"/>
              <a:t>Youth Business : ALLIANCE</a:t>
            </a:r>
            <a:endParaRPr lang="en-US" dirty="0" smtClean="0"/>
          </a:p>
        </p:txBody>
      </p:sp>
      <p:sp>
        <p:nvSpPr>
          <p:cNvPr id="7" name="Slide Number Placeholder 6"/>
          <p:cNvSpPr>
            <a:spLocks noGrp="1"/>
          </p:cNvSpPr>
          <p:nvPr>
            <p:ph type="sldNum" sz="quarter" idx="12"/>
          </p:nvPr>
        </p:nvSpPr>
        <p:spPr/>
        <p:txBody>
          <a:bodyPr/>
          <a:lstStyle/>
          <a:p>
            <a:fld id="{83563B19-5B2B-4AAC-A66D-8FF7C83E8865}" type="slidenum">
              <a:rPr lang="en-US" smtClean="0"/>
              <a:pPr/>
              <a:t>9</a:t>
            </a:fld>
            <a:endParaRPr lang="en-US" dirty="0"/>
          </a:p>
        </p:txBody>
      </p:sp>
    </p:spTree>
    <p:extLst>
      <p:ext uri="{BB962C8B-B14F-4D97-AF65-F5344CB8AC3E}">
        <p14:creationId xmlns:p14="http://schemas.microsoft.com/office/powerpoint/2010/main" val="27519315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888</TotalTime>
  <Words>1561</Words>
  <Application>Microsoft Office PowerPoint</Application>
  <PresentationFormat>On-screen Show (4:3)</PresentationFormat>
  <Paragraphs>225</Paragraphs>
  <Slides>25</Slides>
  <Notes>19</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Avenir Black</vt:lpstr>
      <vt:lpstr>Avenir Heavy</vt:lpstr>
      <vt:lpstr>Avenir Roman</vt:lpstr>
      <vt:lpstr>Calibri</vt:lpstr>
      <vt:lpstr>Century Gothic</vt:lpstr>
      <vt:lpstr>Courier New</vt:lpstr>
      <vt:lpstr>Executive</vt:lpstr>
      <vt:lpstr>Veronica corona Entrepreneur, Latina Leader, Speaker</vt:lpstr>
      <vt:lpstr>INTRODUCTION</vt:lpstr>
      <vt:lpstr>My childhood</vt:lpstr>
      <vt:lpstr>My family</vt:lpstr>
      <vt:lpstr>MY HIGH SCHOOL</vt:lpstr>
      <vt:lpstr>High School</vt:lpstr>
      <vt:lpstr>High School</vt:lpstr>
      <vt:lpstr>High School</vt:lpstr>
      <vt:lpstr>High School</vt:lpstr>
      <vt:lpstr>Getting in to College</vt:lpstr>
      <vt:lpstr>College</vt:lpstr>
      <vt:lpstr>College</vt:lpstr>
      <vt:lpstr>College</vt:lpstr>
      <vt:lpstr>College</vt:lpstr>
      <vt:lpstr>College</vt:lpstr>
      <vt:lpstr>Getting a job after College</vt:lpstr>
      <vt:lpstr>This is My Company</vt:lpstr>
      <vt:lpstr>My Career Path</vt:lpstr>
      <vt:lpstr>My Career</vt:lpstr>
      <vt:lpstr>My Career</vt:lpstr>
      <vt:lpstr>My role within organization</vt:lpstr>
      <vt:lpstr>Compensation at my company</vt:lpstr>
      <vt:lpstr>More than just work</vt:lpstr>
      <vt:lpstr>Do it all over again?</vt:lpstr>
      <vt:lpstr>QUESTION AND ANSWER</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YBA GUEST RESOURCE TEMPLATE</dc:title>
  <dc:creator>Stephen Minix</dc:creator>
  <cp:lastModifiedBy>Veronica Corona</cp:lastModifiedBy>
  <cp:revision>56</cp:revision>
  <dcterms:created xsi:type="dcterms:W3CDTF">2013-01-02T21:12:08Z</dcterms:created>
  <dcterms:modified xsi:type="dcterms:W3CDTF">2015-12-30T04:38:11Z</dcterms:modified>
</cp:coreProperties>
</file>