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95" r:id="rId4"/>
    <p:sldId id="303" r:id="rId5"/>
    <p:sldId id="296" r:id="rId6"/>
    <p:sldId id="298" r:id="rId7"/>
    <p:sldId id="300" r:id="rId8"/>
    <p:sldId id="279" r:id="rId9"/>
    <p:sldId id="261" r:id="rId10"/>
    <p:sldId id="282" r:id="rId11"/>
    <p:sldId id="293" r:id="rId12"/>
    <p:sldId id="281" r:id="rId13"/>
    <p:sldId id="287" r:id="rId14"/>
    <p:sldId id="265" r:id="rId15"/>
    <p:sldId id="284" r:id="rId16"/>
    <p:sldId id="267" r:id="rId17"/>
    <p:sldId id="286" r:id="rId18"/>
    <p:sldId id="289" r:id="rId19"/>
    <p:sldId id="270" r:id="rId20"/>
    <p:sldId id="301" r:id="rId21"/>
    <p:sldId id="269" r:id="rId22"/>
    <p:sldId id="290" r:id="rId23"/>
    <p:sldId id="291" r:id="rId24"/>
    <p:sldId id="274" r:id="rId25"/>
    <p:sldId id="292" r:id="rId26"/>
    <p:sldId id="288" r:id="rId27"/>
    <p:sldId id="304" r:id="rId28"/>
    <p:sldId id="27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BAC4"/>
    <a:srgbClr val="AAEC39"/>
    <a:srgbClr val="1F272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094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6_2" csCatId="accent6" phldr="1"/>
      <dgm:spPr/>
    </dgm:pt>
    <dgm:pt modelId="{9DF16435-D83C-43CC-88F7-B2FF0728BDD3}">
      <dgm:prSet phldrT="[Text]"/>
      <dgm:spPr/>
      <dgm:t>
        <a:bodyPr/>
        <a:lstStyle/>
        <a:p>
          <a:r>
            <a:rPr lang="en-US" dirty="0" smtClean="0"/>
            <a:t>Civilian Career: Business owner of own Certified Public Accountant Firm and Investment Advisory Firm (98-present)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CA52AC76-7BB2-413C-9E11-86D38414CFD5}" type="parTrans" cxnId="{4C08DC19-C4DB-42DD-AFF3-3B376FBE56A0}">
      <dgm:prSet/>
      <dgm:spPr/>
      <dgm:t>
        <a:bodyPr/>
        <a:lstStyle/>
        <a:p>
          <a:endParaRPr lang="en-US"/>
        </a:p>
      </dgm:t>
    </dgm:pt>
    <dgm:pt modelId="{517BB5CF-1D96-4F22-8A23-281004CAC4AB}" type="sibTrans" cxnId="{4C08DC19-C4DB-42DD-AFF3-3B376FBE56A0}">
      <dgm:prSet/>
      <dgm:spPr/>
      <dgm:t>
        <a:bodyPr/>
        <a:lstStyle/>
        <a:p>
          <a:endParaRPr lang="en-US"/>
        </a:p>
      </dgm:t>
    </dgm:pt>
    <dgm:pt modelId="{2D8EC281-7FD2-4949-B782-9554AE8D8903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>
              <a:solidFill>
                <a:schemeClr val="tx1"/>
              </a:solidFill>
            </a:rPr>
            <a:t>Enlisted in the Air Force as Med Tech, then got appointed to USAFA Prep School (78-79)</a:t>
          </a:r>
          <a:endParaRPr lang="en-US" dirty="0">
            <a:solidFill>
              <a:schemeClr val="tx1"/>
            </a:solidFill>
          </a:endParaRPr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226EF813-692B-DD48-AD9F-462894E4C2A9}">
      <dgm:prSet/>
      <dgm:spPr/>
      <dgm:t>
        <a:bodyPr/>
        <a:lstStyle/>
        <a:p>
          <a:r>
            <a:rPr lang="en-US" dirty="0" smtClean="0"/>
            <a:t>Air Force Officer Career: Cadet, 2 Lt., 1 Lt., </a:t>
          </a:r>
          <a:r>
            <a:rPr lang="en-US" dirty="0" err="1" smtClean="0"/>
            <a:t>Cpt</a:t>
          </a:r>
          <a:r>
            <a:rPr lang="en-US" dirty="0" smtClean="0"/>
            <a:t>, Maj., Retired (80-98)</a:t>
          </a:r>
          <a:endParaRPr lang="en-US" dirty="0"/>
        </a:p>
      </dgm:t>
    </dgm:pt>
    <dgm:pt modelId="{25430135-5E0D-7D4F-89DB-85183F715351}" type="parTrans" cxnId="{0DE70C52-600F-7342-A049-97503C4CB2B0}">
      <dgm:prSet/>
      <dgm:spPr/>
      <dgm:t>
        <a:bodyPr/>
        <a:lstStyle/>
        <a:p>
          <a:endParaRPr lang="en-US"/>
        </a:p>
      </dgm:t>
    </dgm:pt>
    <dgm:pt modelId="{D5428BC0-C74B-0847-8D9E-916EDEF9A967}" type="sibTrans" cxnId="{0DE70C52-600F-7342-A049-97503C4CB2B0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/>
      <dgm:spPr/>
    </dgm:pt>
    <dgm:pt modelId="{C1F15EE0-C9B7-41DF-A01C-F918C34A425B}" type="pres">
      <dgm:prSet presAssocID="{117D8BAD-65C0-428B-B763-D5C262BA017E}" presName="arrowDiagram3" presStyleCnt="0"/>
      <dgm:spPr/>
    </dgm:pt>
    <dgm:pt modelId="{2208C8A2-51B6-864C-804A-BD967CB45B01}" type="pres">
      <dgm:prSet presAssocID="{2D8EC281-7FD2-4949-B782-9554AE8D8903}" presName="bullet3a" presStyleLbl="node1" presStyleIdx="0" presStyleCnt="3"/>
      <dgm:spPr/>
    </dgm:pt>
    <dgm:pt modelId="{3888F5B6-4C1D-1948-8BDC-64F378014E33}" type="pres">
      <dgm:prSet presAssocID="{2D8EC281-7FD2-4949-B782-9554AE8D8903}" presName="textBox3a" presStyleLbl="revTx" presStyleIdx="0" presStyleCnt="3" custLinFactNeighborX="9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1B470D-15B3-CC4C-B87C-33C1D1C69849}" type="pres">
      <dgm:prSet presAssocID="{226EF813-692B-DD48-AD9F-462894E4C2A9}" presName="bullet3b" presStyleLbl="node1" presStyleIdx="1" presStyleCnt="3"/>
      <dgm:spPr/>
    </dgm:pt>
    <dgm:pt modelId="{6AD848C9-3C7B-CA46-8AF3-146DBE6CD813}" type="pres">
      <dgm:prSet presAssocID="{226EF813-692B-DD48-AD9F-462894E4C2A9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18D679-C241-9142-AF22-0CD9C047F8AB}" type="pres">
      <dgm:prSet presAssocID="{9DF16435-D83C-43CC-88F7-B2FF0728BDD3}" presName="bullet3c" presStyleLbl="node1" presStyleIdx="2" presStyleCnt="3"/>
      <dgm:spPr/>
    </dgm:pt>
    <dgm:pt modelId="{08030AB1-90EC-0E4B-82BF-5D71E4A79689}" type="pres">
      <dgm:prSet presAssocID="{9DF16435-D83C-43CC-88F7-B2FF0728BDD3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25EDEE-F1F9-9843-86D7-2307B73D74C3}" type="presOf" srcId="{9DF16435-D83C-43CC-88F7-B2FF0728BDD3}" destId="{08030AB1-90EC-0E4B-82BF-5D71E4A79689}" srcOrd="0" destOrd="0" presId="urn:microsoft.com/office/officeart/2005/8/layout/arrow2"/>
    <dgm:cxn modelId="{4C08DC19-C4DB-42DD-AFF3-3B376FBE56A0}" srcId="{117D8BAD-65C0-428B-B763-D5C262BA017E}" destId="{9DF16435-D83C-43CC-88F7-B2FF0728BDD3}" srcOrd="2" destOrd="0" parTransId="{CA52AC76-7BB2-413C-9E11-86D38414CFD5}" sibTransId="{517BB5CF-1D96-4F22-8A23-281004CAC4AB}"/>
    <dgm:cxn modelId="{8A517886-B1DE-4194-94CD-5F7FD1872650}" srcId="{117D8BAD-65C0-428B-B763-D5C262BA017E}" destId="{2D8EC281-7FD2-4949-B782-9554AE8D8903}" srcOrd="0" destOrd="0" parTransId="{02539D6B-BCA0-40DA-AE90-785F17D4311C}" sibTransId="{DF2CC60B-4232-4347-8942-424BC47FE99D}"/>
    <dgm:cxn modelId="{BB33FBA4-879D-5B4B-89A4-075B5A8A78DB}" type="presOf" srcId="{226EF813-692B-DD48-AD9F-462894E4C2A9}" destId="{6AD848C9-3C7B-CA46-8AF3-146DBE6CD813}" srcOrd="0" destOrd="0" presId="urn:microsoft.com/office/officeart/2005/8/layout/arrow2"/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ECCC85AD-2A33-0047-B45C-0C4C78C89240}" type="presOf" srcId="{2D8EC281-7FD2-4949-B782-9554AE8D8903}" destId="{3888F5B6-4C1D-1948-8BDC-64F378014E33}" srcOrd="0" destOrd="0" presId="urn:microsoft.com/office/officeart/2005/8/layout/arrow2"/>
    <dgm:cxn modelId="{0DE70C52-600F-7342-A049-97503C4CB2B0}" srcId="{117D8BAD-65C0-428B-B763-D5C262BA017E}" destId="{226EF813-692B-DD48-AD9F-462894E4C2A9}" srcOrd="1" destOrd="0" parTransId="{25430135-5E0D-7D4F-89DB-85183F715351}" sibTransId="{D5428BC0-C74B-0847-8D9E-916EDEF9A967}"/>
    <dgm:cxn modelId="{0D038166-238B-9D41-9E48-FBBC1A120D67}" type="presParOf" srcId="{2CA1C279-8CAF-4522-A11C-0306FA8C7E1F}" destId="{A0B6057C-B937-4C17-83EE-1379B4801F9C}" srcOrd="0" destOrd="0" presId="urn:microsoft.com/office/officeart/2005/8/layout/arrow2"/>
    <dgm:cxn modelId="{1043273D-0E0F-9A4D-BDDA-237E75CD19F1}" type="presParOf" srcId="{2CA1C279-8CAF-4522-A11C-0306FA8C7E1F}" destId="{C1F15EE0-C9B7-41DF-A01C-F918C34A425B}" srcOrd="1" destOrd="0" presId="urn:microsoft.com/office/officeart/2005/8/layout/arrow2"/>
    <dgm:cxn modelId="{322F064F-6B1D-5040-BDD3-CCBFD4E9488A}" type="presParOf" srcId="{C1F15EE0-C9B7-41DF-A01C-F918C34A425B}" destId="{2208C8A2-51B6-864C-804A-BD967CB45B01}" srcOrd="0" destOrd="0" presId="urn:microsoft.com/office/officeart/2005/8/layout/arrow2"/>
    <dgm:cxn modelId="{CB875A9B-C659-8247-88AB-E6CF30D125AA}" type="presParOf" srcId="{C1F15EE0-C9B7-41DF-A01C-F918C34A425B}" destId="{3888F5B6-4C1D-1948-8BDC-64F378014E33}" srcOrd="1" destOrd="0" presId="urn:microsoft.com/office/officeart/2005/8/layout/arrow2"/>
    <dgm:cxn modelId="{18EC9E74-2F87-FA48-819E-0FBA9DE8393D}" type="presParOf" srcId="{C1F15EE0-C9B7-41DF-A01C-F918C34A425B}" destId="{C61B470D-15B3-CC4C-B87C-33C1D1C69849}" srcOrd="2" destOrd="0" presId="urn:microsoft.com/office/officeart/2005/8/layout/arrow2"/>
    <dgm:cxn modelId="{51AAE7F0-EF16-8E4E-8B3F-E8910EB1FB5D}" type="presParOf" srcId="{C1F15EE0-C9B7-41DF-A01C-F918C34A425B}" destId="{6AD848C9-3C7B-CA46-8AF3-146DBE6CD813}" srcOrd="3" destOrd="0" presId="urn:microsoft.com/office/officeart/2005/8/layout/arrow2"/>
    <dgm:cxn modelId="{818C2505-BDD1-5948-801B-84956C342E07}" type="presParOf" srcId="{C1F15EE0-C9B7-41DF-A01C-F918C34A425B}" destId="{5D18D679-C241-9142-AF22-0CD9C047F8AB}" srcOrd="4" destOrd="0" presId="urn:microsoft.com/office/officeart/2005/8/layout/arrow2"/>
    <dgm:cxn modelId="{244B3BF5-1ED2-BF4F-B316-801F2FD0CE36}" type="presParOf" srcId="{C1F15EE0-C9B7-41DF-A01C-F918C34A425B}" destId="{08030AB1-90EC-0E4B-82BF-5D71E4A7968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286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2864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79141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2864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2864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84398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2864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286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286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286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286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51677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5167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286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BAC4"/>
                </a:solidFill>
                <a:effectLst/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  <a:latin typeface="Avenir Black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322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3/10/2015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 cap="all">
          <a:solidFill>
            <a:srgbClr val="00BAC4"/>
          </a:solidFill>
          <a:effectLst/>
          <a:latin typeface="Avenir Heavy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cnslusqiyP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airforce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.jpeg"/><Relationship Id="rId17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8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1.jpeg"/><Relationship Id="rId10" Type="http://schemas.openxmlformats.org/officeDocument/2006/relationships/image" Target="../media/image3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7.png"/><Relationship Id="rId1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-228600"/>
            <a:ext cx="9601200" cy="7162800"/>
          </a:xfrm>
          <a:prstGeom prst="rect">
            <a:avLst/>
          </a:prstGeom>
          <a:solidFill>
            <a:srgbClr val="1F27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latin typeface="Avenir Roman"/>
              <a:cs typeface="Avenir Roman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19665" y="1295400"/>
            <a:ext cx="9144000" cy="2895601"/>
          </a:xfrm>
        </p:spPr>
        <p:txBody>
          <a:bodyPr/>
          <a:lstStyle/>
          <a:p>
            <a:r>
              <a:rPr lang="en-US" sz="6000" dirty="0" smtClean="0">
                <a:solidFill>
                  <a:srgbClr val="00BAC4"/>
                </a:solidFill>
                <a:effectLst/>
                <a:latin typeface="Avenir Black"/>
                <a:cs typeface="Avenir Black"/>
              </a:rPr>
              <a:t>YBA GUEST </a:t>
            </a:r>
            <a:r>
              <a:rPr lang="en-US" sz="6000" dirty="0">
                <a:latin typeface="Avenir Black"/>
                <a:cs typeface="Avenir Black"/>
              </a:rPr>
              <a:t/>
            </a:r>
            <a:br>
              <a:rPr lang="en-US" sz="6000" dirty="0">
                <a:latin typeface="Avenir Black"/>
                <a:cs typeface="Avenir Black"/>
              </a:rPr>
            </a:br>
            <a:r>
              <a:rPr lang="en-US" sz="6000" dirty="0" smtClean="0">
                <a:solidFill>
                  <a:schemeClr val="bg1"/>
                </a:solidFill>
                <a:latin typeface="Avenir Black"/>
                <a:cs typeface="Avenir Black"/>
              </a:rPr>
              <a:t>Jeff </a:t>
            </a:r>
            <a:r>
              <a:rPr lang="en-US" sz="6000" dirty="0" err="1" smtClean="0">
                <a:solidFill>
                  <a:schemeClr val="bg1"/>
                </a:solidFill>
                <a:latin typeface="Avenir Black"/>
                <a:cs typeface="Avenir Black"/>
              </a:rPr>
              <a:t>burum</a:t>
            </a:r>
            <a:r>
              <a:rPr lang="en-US" sz="6000" dirty="0" smtClean="0">
                <a:solidFill>
                  <a:schemeClr val="bg1"/>
                </a:solidFill>
                <a:latin typeface="Avenir Black"/>
                <a:cs typeface="Avenir Black"/>
              </a:rPr>
              <a:t/>
            </a:r>
            <a:br>
              <a:rPr lang="en-US" sz="6000" dirty="0" smtClean="0">
                <a:solidFill>
                  <a:schemeClr val="bg1"/>
                </a:solidFill>
                <a:latin typeface="Avenir Black"/>
                <a:cs typeface="Avenir Black"/>
              </a:rPr>
            </a:br>
            <a:r>
              <a:rPr lang="en-US" sz="4000" dirty="0" smtClean="0">
                <a:solidFill>
                  <a:schemeClr val="bg1"/>
                </a:solidFill>
                <a:latin typeface="Avenir Black"/>
                <a:cs typeface="Avenir Black"/>
              </a:rPr>
              <a:t>MAJ. RETIRED, USAF</a:t>
            </a:r>
            <a:endParaRPr lang="en-US" sz="4000" dirty="0">
              <a:solidFill>
                <a:schemeClr val="bg1"/>
              </a:solidFill>
              <a:effectLst/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426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High School</a:t>
            </a:r>
            <a:br>
              <a:rPr lang="en-US" dirty="0" smtClean="0"/>
            </a:br>
            <a:r>
              <a:rPr lang="en-US" dirty="0" smtClean="0"/>
              <a:t>   1974-1978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IMG_119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1" t="10510" r="4070" b="814"/>
          <a:stretch/>
        </p:blipFill>
        <p:spPr>
          <a:xfrm>
            <a:off x="5486400" y="0"/>
            <a:ext cx="3054794" cy="2162297"/>
          </a:xfrm>
          <a:prstGeom prst="rect">
            <a:avLst/>
          </a:prstGeom>
        </p:spPr>
      </p:pic>
      <p:pic>
        <p:nvPicPr>
          <p:cNvPr id="9" name="Picture 8" descr="IMG_119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72"/>
          <a:stretch/>
        </p:blipFill>
        <p:spPr>
          <a:xfrm>
            <a:off x="5146695" y="2362200"/>
            <a:ext cx="3962400" cy="3257550"/>
          </a:xfrm>
          <a:prstGeom prst="rect">
            <a:avLst/>
          </a:prstGeom>
        </p:spPr>
      </p:pic>
      <p:pic>
        <p:nvPicPr>
          <p:cNvPr id="10" name="Picture 9" descr="IMG_118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6378" y="4013200"/>
            <a:ext cx="3251200" cy="2438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91200" y="5791200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The Beatles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00" y="4038600"/>
            <a:ext cx="126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 </a:t>
            </a:r>
            <a:r>
              <a:rPr lang="en-US" dirty="0" err="1" smtClean="0"/>
              <a:t>Zepplin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62200" y="4953000"/>
            <a:ext cx="116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Aerosmith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37338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Rolling Stones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9000" y="4572000"/>
            <a:ext cx="1519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AC4"/>
                </a:solidFill>
              </a:rPr>
              <a:t>Jimmi</a:t>
            </a:r>
            <a:r>
              <a:rPr lang="en-US" dirty="0" smtClean="0">
                <a:solidFill>
                  <a:srgbClr val="00BAC4"/>
                </a:solidFill>
              </a:rPr>
              <a:t> Hendrix</a:t>
            </a:r>
            <a:endParaRPr lang="en-US" dirty="0">
              <a:solidFill>
                <a:srgbClr val="00BAC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3000" y="6248400"/>
            <a:ext cx="119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Neil Young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43800" y="5791200"/>
            <a:ext cx="81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Queen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586740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Doors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5200" y="5181600"/>
            <a:ext cx="114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Pink Floyd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" y="1524000"/>
            <a:ext cx="197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Vietnam over 1975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9600" y="2209800"/>
            <a:ext cx="3956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Nixon resigned </a:t>
            </a:r>
            <a:r>
              <a:rPr lang="fr-FR" dirty="0" smtClean="0"/>
              <a:t>’</a:t>
            </a:r>
            <a:r>
              <a:rPr lang="en-US" dirty="0" smtClean="0"/>
              <a:t>74</a:t>
            </a:r>
          </a:p>
          <a:p>
            <a:r>
              <a:rPr lang="en-US" dirty="0" smtClean="0"/>
              <a:t>Ford becomes President</a:t>
            </a:r>
          </a:p>
          <a:p>
            <a:r>
              <a:rPr lang="en-US" dirty="0" smtClean="0"/>
              <a:t>Carter wins </a:t>
            </a:r>
            <a:r>
              <a:rPr lang="fr-FR" dirty="0" smtClean="0"/>
              <a:t>’</a:t>
            </a:r>
            <a:r>
              <a:rPr lang="en-US" dirty="0" smtClean="0"/>
              <a:t>76</a:t>
            </a:r>
          </a:p>
          <a:p>
            <a:r>
              <a:rPr lang="en-US" dirty="0" smtClean="0"/>
              <a:t>Reagan Gov. of CA, then Edmund Brown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7200" y="1828800"/>
            <a:ext cx="2037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 over $1/Gallon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819400" y="1981200"/>
            <a:ext cx="3341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 and Dal dominate </a:t>
            </a:r>
            <a:r>
              <a:rPr lang="en-US" dirty="0" err="1" smtClean="0"/>
              <a:t>Superbowls</a:t>
            </a:r>
            <a:endParaRPr lang="en-US" dirty="0" smtClean="0"/>
          </a:p>
          <a:p>
            <a:r>
              <a:rPr lang="en-US" dirty="0" smtClean="0"/>
              <a:t>Vikings lose 3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78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School 1974-1978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that felt difficult or challenging for me while I was in High School were: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Moved out of my dad’s house and lived with a friend Jr. year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Mom wasn’t available due to alcoholism and living out of town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Everything seemed to be based upon popularity not necessarily what was right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Thought girl friend was pregnant my Jr. year…wasn’t!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Didn’t know what I wanted to do with my life or how I would get into college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480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School 1974-1978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Jobs I worked while I was in High School were: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Dishwasher at the Jolly Roger Restaurant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Bus-boy and bell attendant at the Bakersfield Inn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Grocery store/Drug store clerk and stocker</a:t>
            </a:r>
          </a:p>
          <a:p>
            <a:pPr lv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51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in to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top few things I did to ensure I got into college were: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Get good grades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Participate in Student Activities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Participate in Sports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Had friends who also wanted to go to college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Joined the military and used tuition assistance benefits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Received Presidential Appointment to the USAF Academy</a:t>
            </a:r>
          </a:p>
          <a:p>
            <a:pPr lv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949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ctr"/>
            <a:r>
              <a:rPr lang="en-US" dirty="0" smtClean="0"/>
              <a:t>I attended college at the USAF Academy and received B.S. in International Affairs 1984</a:t>
            </a:r>
          </a:p>
          <a:p>
            <a:pPr algn="ctr"/>
            <a:r>
              <a:rPr lang="en-US" dirty="0" smtClean="0"/>
              <a:t>I attended the University of North Dakota and received a Masters of Arts in Political Science and a Masters in Business Administration 1986-1989</a:t>
            </a:r>
          </a:p>
          <a:p>
            <a:r>
              <a:rPr lang="en-US" dirty="0" smtClean="0">
                <a:hlinkClick r:id="rId3"/>
              </a:rPr>
              <a:t>http://youtu.be/cnslusqiyPA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Picture 9" descr="images-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91000"/>
            <a:ext cx="3664263" cy="2438400"/>
          </a:xfrm>
          <a:prstGeom prst="rect">
            <a:avLst/>
          </a:prstGeom>
        </p:spPr>
      </p:pic>
      <p:pic>
        <p:nvPicPr>
          <p:cNvPr id="12" name="Picture 11" descr="IMG_101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9625" y="3982752"/>
            <a:ext cx="3276600" cy="24574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18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371600"/>
            <a:ext cx="4040188" cy="609600"/>
          </a:xfrm>
        </p:spPr>
        <p:txBody>
          <a:bodyPr/>
          <a:lstStyle/>
          <a:p>
            <a:r>
              <a:rPr lang="en-US" dirty="0" smtClean="0"/>
              <a:t>Things I enjoyed in College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43400" y="1447800"/>
            <a:ext cx="4724400" cy="609600"/>
          </a:xfrm>
        </p:spPr>
        <p:txBody>
          <a:bodyPr/>
          <a:lstStyle/>
          <a:p>
            <a:r>
              <a:rPr lang="en-US" dirty="0" smtClean="0"/>
              <a:t>Things I didn’t enjoy in College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Picture 1" descr="IMG_117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2700" y="4085167"/>
            <a:ext cx="3149600" cy="2362200"/>
          </a:xfrm>
          <a:prstGeom prst="rect">
            <a:avLst/>
          </a:prstGeom>
        </p:spPr>
      </p:pic>
      <p:pic>
        <p:nvPicPr>
          <p:cNvPr id="4" name="Picture 3" descr="IMG_117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665133"/>
            <a:ext cx="2946400" cy="2209800"/>
          </a:xfrm>
          <a:prstGeom prst="rect">
            <a:avLst/>
          </a:prstGeom>
        </p:spPr>
      </p:pic>
      <p:pic>
        <p:nvPicPr>
          <p:cNvPr id="6" name="Picture 5" descr="IMG_116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9800"/>
            <a:ext cx="3276600" cy="2457450"/>
          </a:xfrm>
          <a:prstGeom prst="rect">
            <a:avLst/>
          </a:prstGeom>
        </p:spPr>
      </p:pic>
      <p:pic>
        <p:nvPicPr>
          <p:cNvPr id="15" name="Picture 14" descr="afa-terazz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209801"/>
            <a:ext cx="3632200" cy="2423358"/>
          </a:xfrm>
          <a:prstGeom prst="rect">
            <a:avLst/>
          </a:prstGeom>
        </p:spPr>
      </p:pic>
      <p:pic>
        <p:nvPicPr>
          <p:cNvPr id="14" name="Picture 13" descr="10479722_10205057277212030_4774862662855844934_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74090"/>
            <a:ext cx="2133600" cy="24239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526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4040188" cy="685800"/>
          </a:xfrm>
        </p:spPr>
        <p:txBody>
          <a:bodyPr/>
          <a:lstStyle/>
          <a:p>
            <a:pPr algn="l"/>
            <a:r>
              <a:rPr lang="en-US" b="1" dirty="0" smtClean="0"/>
              <a:t>Favorite classes 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133600"/>
            <a:ext cx="4041775" cy="685800"/>
          </a:xfrm>
        </p:spPr>
        <p:txBody>
          <a:bodyPr/>
          <a:lstStyle/>
          <a:p>
            <a:pPr algn="l"/>
            <a:r>
              <a:rPr lang="en-US" b="1" dirty="0" smtClean="0"/>
              <a:t>Least favorite classes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3048000"/>
            <a:ext cx="4041648" cy="3657600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Political Science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Business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Management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Accounting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Psychology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History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72584" y="3048000"/>
            <a:ext cx="4041648" cy="3657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Physics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Engineering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Calculus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Mechanical Engineering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Electrical Engineering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Chemistry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Picture 1" descr="academ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6200"/>
            <a:ext cx="3276600" cy="23085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04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that felt difficult or challenging for me while I was in College were: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Having best friend kicked out of the academy for allegedly violating the cadet honor code…”we will not lie, steal, or cheat, nor tolerate anyone who does”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Failing to get my Free-Fall Parachute Wings Emblem because I did not complete final 5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jump at 4,000 ft.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Having to complete the USAF Survival, Evasion, Resistance, and Escape Course for 6 weeks in the middle of no-where during the summer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 Having to endure the difficulty of 4 </a:t>
            </a:r>
            <a:r>
              <a:rPr lang="en-US" dirty="0" err="1" smtClean="0">
                <a:solidFill>
                  <a:srgbClr val="0000FF"/>
                </a:solidFill>
              </a:rPr>
              <a:t>yrs</a:t>
            </a:r>
            <a:r>
              <a:rPr lang="en-US" dirty="0" smtClean="0">
                <a:solidFill>
                  <a:srgbClr val="0000FF"/>
                </a:solidFill>
              </a:rPr>
              <a:t> of intensive officer training and a rigorous academic curriculum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7146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38861"/>
            <a:ext cx="9144000" cy="1322479"/>
          </a:xfrm>
        </p:spPr>
        <p:txBody>
          <a:bodyPr/>
          <a:lstStyle/>
          <a:p>
            <a:r>
              <a:rPr lang="en-US" dirty="0" smtClean="0"/>
              <a:t>Getting a job after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top few things I did to ensure I got a good job after college were: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Not a problem! Cadets graduate as a </a:t>
            </a:r>
            <a:r>
              <a:rPr lang="en-US" dirty="0">
                <a:solidFill>
                  <a:srgbClr val="660066"/>
                </a:solidFill>
              </a:rPr>
              <a:t>S</a:t>
            </a:r>
            <a:r>
              <a:rPr lang="en-US" dirty="0" smtClean="0">
                <a:solidFill>
                  <a:srgbClr val="660066"/>
                </a:solidFill>
              </a:rPr>
              <a:t>econd Lieut. And immediately serve in a career field they have selected corresponding to AF needs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Picture 1" descr="images-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0000"/>
            <a:ext cx="2692400" cy="1917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47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United States air force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19399"/>
          </a:xfrm>
        </p:spPr>
        <p:txBody>
          <a:bodyPr>
            <a:normAutofit/>
          </a:bodyPr>
          <a:lstStyle/>
          <a:p>
            <a:r>
              <a:rPr lang="en-US" dirty="0" smtClean="0"/>
              <a:t>Every day in the USAF: the mission is to fly, fight, and win</a:t>
            </a:r>
          </a:p>
          <a:p>
            <a:r>
              <a:rPr lang="en-US" dirty="0" smtClean="0"/>
              <a:t>It needs men and women in all sorts of career fields, not just pilots.  It has officers and enlisted personnel </a:t>
            </a:r>
          </a:p>
          <a:p>
            <a:pPr lvl="1"/>
            <a:r>
              <a:rPr lang="en-US" dirty="0" smtClean="0"/>
              <a:t>Go to </a:t>
            </a:r>
            <a:r>
              <a:rPr lang="en-US" dirty="0" smtClean="0">
                <a:hlinkClick r:id="rId2"/>
              </a:rPr>
              <a:t>www.airforce.com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" name="Picture 1" descr="us_air_forc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9624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93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My name is Jeff </a:t>
            </a:r>
            <a:r>
              <a:rPr lang="en-US" dirty="0" err="1" smtClean="0"/>
              <a:t>Burum</a:t>
            </a:r>
            <a:r>
              <a:rPr lang="en-US" dirty="0" smtClean="0"/>
              <a:t> and I am 55 years old.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I am the President and Founder of Professional Financial Planning, Inc. and Jeff </a:t>
            </a:r>
            <a:r>
              <a:rPr lang="en-US" dirty="0" err="1" smtClean="0"/>
              <a:t>Burum</a:t>
            </a:r>
            <a:r>
              <a:rPr lang="en-US" dirty="0" smtClean="0"/>
              <a:t>, CPA, MBA LLC, since 1998</a:t>
            </a:r>
            <a:endParaRPr lang="en-US" dirty="0"/>
          </a:p>
          <a:p>
            <a:pPr algn="ctr"/>
            <a:r>
              <a:rPr lang="en-US" dirty="0" smtClean="0"/>
              <a:t>My company does:</a:t>
            </a:r>
          </a:p>
          <a:p>
            <a:pPr lvl="1" algn="ctr"/>
            <a:r>
              <a:rPr lang="en-US" dirty="0" smtClean="0"/>
              <a:t>Income Taxes</a:t>
            </a:r>
          </a:p>
          <a:p>
            <a:pPr lvl="1" algn="ctr"/>
            <a:r>
              <a:rPr lang="en-US" dirty="0" smtClean="0"/>
              <a:t>Financial Planning</a:t>
            </a:r>
          </a:p>
          <a:p>
            <a:pPr lvl="1" algn="ctr"/>
            <a:r>
              <a:rPr lang="en-US" dirty="0" smtClean="0"/>
              <a:t>Estate Planning</a:t>
            </a:r>
          </a:p>
          <a:p>
            <a:pPr lvl="1" algn="ctr"/>
            <a:r>
              <a:rPr lang="en-US" dirty="0" smtClean="0"/>
              <a:t>Consultations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5715000"/>
            <a:ext cx="3886200" cy="616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t="2408" r="49352" b="63869"/>
          <a:stretch/>
        </p:blipFill>
        <p:spPr>
          <a:xfrm>
            <a:off x="228600" y="5622918"/>
            <a:ext cx="2438400" cy="873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429000"/>
            <a:ext cx="2667000" cy="2000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57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S_Navy_060328-N-0411D-024_Members_of_the_Air_Force's_304th_Expeditionary_Rescue_Squadron_practice_jumping_out_of_an_Air_Force_C-130_Hercules_operated_by_the_Air_Force_71st_Expeditionary_Rescue_Squadron_over_the_Gulf_o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3429000" cy="2292230"/>
          </a:xfrm>
          <a:prstGeom prst="rect">
            <a:avLst/>
          </a:prstGeom>
        </p:spPr>
      </p:pic>
      <p:pic>
        <p:nvPicPr>
          <p:cNvPr id="5" name="Picture 4" descr="Russian-Air-Force-celebrates-100th-anniversar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2400"/>
            <a:ext cx="4876800" cy="2682240"/>
          </a:xfrm>
          <a:prstGeom prst="rect">
            <a:avLst/>
          </a:prstGeom>
        </p:spPr>
      </p:pic>
      <p:pic>
        <p:nvPicPr>
          <p:cNvPr id="6" name="Picture 5" descr="images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3340100" cy="2425700"/>
          </a:xfrm>
          <a:prstGeom prst="rect">
            <a:avLst/>
          </a:prstGeom>
        </p:spPr>
      </p:pic>
      <p:pic>
        <p:nvPicPr>
          <p:cNvPr id="9" name="Picture 8" descr="images-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286000"/>
            <a:ext cx="3289300" cy="2463800"/>
          </a:xfrm>
          <a:prstGeom prst="rect">
            <a:avLst/>
          </a:prstGeom>
        </p:spPr>
      </p:pic>
      <p:pic>
        <p:nvPicPr>
          <p:cNvPr id="10" name="Picture 9" descr="images-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191000"/>
            <a:ext cx="2679239" cy="1981200"/>
          </a:xfrm>
          <a:prstGeom prst="rect">
            <a:avLst/>
          </a:prstGeom>
        </p:spPr>
      </p:pic>
      <p:pic>
        <p:nvPicPr>
          <p:cNvPr id="11" name="Picture 10" descr="images-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5217"/>
            <a:ext cx="3505200" cy="2324100"/>
          </a:xfrm>
          <a:prstGeom prst="rect">
            <a:avLst/>
          </a:prstGeom>
        </p:spPr>
      </p:pic>
      <p:pic>
        <p:nvPicPr>
          <p:cNvPr id="12" name="Picture 11" descr="images-9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114800"/>
            <a:ext cx="3606800" cy="2247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280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My Career Path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0175287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/>
          <a:srcRect t="2408" r="49352" b="63869"/>
          <a:stretch/>
        </p:blipFill>
        <p:spPr>
          <a:xfrm>
            <a:off x="4953000" y="1828800"/>
            <a:ext cx="1524000" cy="546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72200" y="2514600"/>
            <a:ext cx="2667000" cy="423241"/>
          </a:xfrm>
          <a:prstGeom prst="rect">
            <a:avLst/>
          </a:prstGeom>
        </p:spPr>
      </p:pic>
      <p:pic>
        <p:nvPicPr>
          <p:cNvPr id="10" name="Picture 9" descr="IMG_119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800"/>
            <a:ext cx="1854200" cy="1390650"/>
          </a:xfrm>
          <a:prstGeom prst="rect">
            <a:avLst/>
          </a:prstGeom>
        </p:spPr>
      </p:pic>
      <p:pic>
        <p:nvPicPr>
          <p:cNvPr id="11" name="Picture 10" descr="IMG_103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05000"/>
            <a:ext cx="1828800" cy="1371600"/>
          </a:xfrm>
          <a:prstGeom prst="rect">
            <a:avLst/>
          </a:prstGeom>
        </p:spPr>
      </p:pic>
      <p:pic>
        <p:nvPicPr>
          <p:cNvPr id="12" name="Picture 11" descr="IMG_1053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775" y="4524375"/>
            <a:ext cx="2057400" cy="1543050"/>
          </a:xfrm>
          <a:prstGeom prst="rect">
            <a:avLst/>
          </a:prstGeom>
        </p:spPr>
      </p:pic>
      <p:pic>
        <p:nvPicPr>
          <p:cNvPr id="3" name="Picture 2" descr="IMG_1212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6" t="5895" r="11739" b="3756"/>
          <a:stretch/>
        </p:blipFill>
        <p:spPr>
          <a:xfrm>
            <a:off x="5867400" y="4876800"/>
            <a:ext cx="2090660" cy="1676400"/>
          </a:xfrm>
          <a:prstGeom prst="rect">
            <a:avLst/>
          </a:prstGeom>
        </p:spPr>
      </p:pic>
      <p:pic>
        <p:nvPicPr>
          <p:cNvPr id="5" name="Picture 4" descr="IMG_1215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85800"/>
            <a:ext cx="1981200" cy="1485900"/>
          </a:xfrm>
          <a:prstGeom prst="rect">
            <a:avLst/>
          </a:prstGeom>
        </p:spPr>
      </p:pic>
      <p:pic>
        <p:nvPicPr>
          <p:cNvPr id="13" name="Picture 12" descr="IMG_1214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638800"/>
            <a:ext cx="1524000" cy="1143000"/>
          </a:xfrm>
          <a:prstGeom prst="rect">
            <a:avLst/>
          </a:prstGeom>
        </p:spPr>
      </p:pic>
      <p:pic>
        <p:nvPicPr>
          <p:cNvPr id="14" name="Picture 13" descr="IMG_1213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495800"/>
            <a:ext cx="1524000" cy="1143000"/>
          </a:xfrm>
          <a:prstGeom prst="rect">
            <a:avLst/>
          </a:prstGeom>
        </p:spPr>
      </p:pic>
      <p:pic>
        <p:nvPicPr>
          <p:cNvPr id="15" name="Picture 14" descr="10479722_10205057277212030_4774862662855844934_n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309965"/>
            <a:ext cx="1312069" cy="14906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24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job I had after college was:</a:t>
            </a:r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Lt. ICBM Combat Crew in Grand Forks, ND</a:t>
            </a:r>
          </a:p>
          <a:p>
            <a:r>
              <a:rPr lang="en-US" dirty="0" smtClean="0"/>
              <a:t>The worst job I have ever had was:</a:t>
            </a:r>
          </a:p>
          <a:p>
            <a:pPr lvl="1"/>
            <a:r>
              <a:rPr lang="en-US" dirty="0" smtClean="0"/>
              <a:t>Chief of Financial Management and Analysis at the USAF Academy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 descr="IMG_096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81400"/>
            <a:ext cx="3860800" cy="2895600"/>
          </a:xfrm>
          <a:prstGeom prst="rect">
            <a:avLst/>
          </a:prstGeom>
        </p:spPr>
      </p:pic>
      <p:pic>
        <p:nvPicPr>
          <p:cNvPr id="2" name="Picture 1" descr="IMG_103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814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85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Challenges I have had to overcome throughout my career are: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Relatively low Income (but good retirement benefits)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Long hours, especially during unit evaluations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Politics…hard work not always rewarded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Separations during alerts or deployments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Contracting Gulf War Illness and not being told or helped for 21 yrs. although my health gradually declined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774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Compensation in the air force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Mostly </a:t>
            </a:r>
            <a:r>
              <a:rPr lang="en-US" dirty="0"/>
              <a:t>by rank and time</a:t>
            </a:r>
          </a:p>
          <a:p>
            <a:r>
              <a:rPr lang="en-US" dirty="0"/>
              <a:t>Enlisted and officer pay grades</a:t>
            </a:r>
          </a:p>
          <a:p>
            <a:r>
              <a:rPr lang="en-US" dirty="0"/>
              <a:t>Specialty Pay</a:t>
            </a:r>
          </a:p>
          <a:p>
            <a:r>
              <a:rPr lang="en-US" dirty="0"/>
              <a:t>Deferred Compensation/Defined Benefit Plan Retirement</a:t>
            </a:r>
          </a:p>
          <a:p>
            <a:r>
              <a:rPr lang="en-US" dirty="0"/>
              <a:t>Commissary Privileges</a:t>
            </a:r>
          </a:p>
          <a:p>
            <a:r>
              <a:rPr lang="en-US" dirty="0"/>
              <a:t>Free Health Care  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Complete information at </a:t>
            </a:r>
            <a:r>
              <a:rPr lang="en-US" dirty="0" err="1">
                <a:solidFill>
                  <a:srgbClr val="3366FF"/>
                </a:solidFill>
              </a:rPr>
              <a:t>www.airforce.com</a:t>
            </a:r>
            <a:endParaRPr lang="en-US" dirty="0">
              <a:solidFill>
                <a:srgbClr val="3366FF"/>
              </a:solidFill>
            </a:endParaRPr>
          </a:p>
          <a:p>
            <a:pPr lvl="1"/>
            <a:endParaRPr lang="en-US" dirty="0" smtClean="0"/>
          </a:p>
        </p:txBody>
      </p:sp>
      <p:pic>
        <p:nvPicPr>
          <p:cNvPr id="14" name="Picture 13" descr="us_air_forc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105400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48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just work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 descr="image copy 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343400"/>
            <a:ext cx="2362200" cy="2362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2057400"/>
            <a:ext cx="4154311" cy="233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983" y="1447800"/>
            <a:ext cx="3378200" cy="22763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733800"/>
            <a:ext cx="2895600" cy="16317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5334000"/>
            <a:ext cx="2362200" cy="13346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95400" y="5278775"/>
            <a:ext cx="1600200" cy="1600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2800" y="1676400"/>
            <a:ext cx="1828800" cy="1371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3048000"/>
            <a:ext cx="2438400" cy="2438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20000" y="4343400"/>
            <a:ext cx="1219200" cy="2167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41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it all over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I could talk to my high school self, what would I say?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No, I have Gulf War Illness and the VA scandals are a national disgrace.</a:t>
            </a:r>
          </a:p>
          <a:p>
            <a:pPr lvl="2"/>
            <a:r>
              <a:rPr lang="en-US" dirty="0" smtClean="0">
                <a:solidFill>
                  <a:srgbClr val="3366FF"/>
                </a:solidFill>
              </a:rPr>
              <a:t>Alternatively, I would have been an attorney or an investment banker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Yes, I’m proud to have served my country and contributed to world history (Won Cold War in 1989, Won Desert Storm in 1991-1995). </a:t>
            </a:r>
          </a:p>
          <a:p>
            <a:pPr lvl="2"/>
            <a:r>
              <a:rPr lang="en-US" dirty="0" smtClean="0">
                <a:solidFill>
                  <a:srgbClr val="3366FF"/>
                </a:solidFill>
              </a:rPr>
              <a:t>My military career also set me up very nicely for my second career by having retired pay and health benefits.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20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322479"/>
          </a:xfrm>
        </p:spPr>
        <p:txBody>
          <a:bodyPr/>
          <a:lstStyle/>
          <a:p>
            <a:pPr algn="l"/>
            <a:r>
              <a:rPr lang="en-US" dirty="0" smtClean="0"/>
              <a:t>529 College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8229600" cy="4525963"/>
          </a:xfrm>
        </p:spPr>
        <p:txBody>
          <a:bodyPr/>
          <a:lstStyle/>
          <a:p>
            <a:r>
              <a:rPr lang="en-US" dirty="0" smtClean="0"/>
              <a:t>Invest Now or Borrow Later?</a:t>
            </a:r>
          </a:p>
          <a:p>
            <a:pPr lvl="1"/>
            <a:r>
              <a:rPr lang="en-US" dirty="0" smtClean="0"/>
              <a:t>How much will college cost?</a:t>
            </a:r>
          </a:p>
          <a:p>
            <a:r>
              <a:rPr lang="en-US" dirty="0" smtClean="0"/>
              <a:t>Tax Advantages</a:t>
            </a:r>
          </a:p>
          <a:p>
            <a:pPr lvl="1"/>
            <a:r>
              <a:rPr lang="en-US" dirty="0" smtClean="0"/>
              <a:t>Gift, Federal Income Tax, and </a:t>
            </a:r>
            <a:r>
              <a:rPr lang="en-US" dirty="0"/>
              <a:t>Estate Benefits 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Age Based and Individual Asset Allocations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76200"/>
            <a:ext cx="7467601" cy="1185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4197174"/>
            <a:ext cx="3962400" cy="2534584"/>
          </a:xfrm>
          <a:prstGeom prst="rect">
            <a:avLst/>
          </a:prstGeom>
        </p:spPr>
      </p:pic>
      <p:pic>
        <p:nvPicPr>
          <p:cNvPr id="7" name="Picture 6" descr="529-B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79" t="28147" r="19491" b="43334"/>
          <a:stretch/>
        </p:blipFill>
        <p:spPr>
          <a:xfrm>
            <a:off x="5334000" y="1981200"/>
            <a:ext cx="3022600" cy="14730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848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AEC39"/>
                </a:solidFill>
              </a:rPr>
              <a:t>QUESTION AND ANSWER</a:t>
            </a:r>
            <a:endParaRPr lang="en-US" dirty="0">
              <a:solidFill>
                <a:srgbClr val="AAEC39"/>
              </a:solidFill>
            </a:endParaRP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503" b="11503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621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Military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Enlisted 1978, Medical Services Technician</a:t>
            </a:r>
          </a:p>
          <a:p>
            <a:pPr algn="ctr"/>
            <a:r>
              <a:rPr lang="en-US" dirty="0" smtClean="0"/>
              <a:t>U.S. Air Force Academy Graduate in 1984</a:t>
            </a:r>
          </a:p>
          <a:p>
            <a:pPr algn="ctr"/>
            <a:r>
              <a:rPr lang="en-US" dirty="0" smtClean="0"/>
              <a:t>ICBM Combat Crew Commander 1984-1988</a:t>
            </a:r>
          </a:p>
          <a:p>
            <a:pPr algn="ctr"/>
            <a:r>
              <a:rPr lang="en-US" dirty="0" smtClean="0"/>
              <a:t>Assistant Professor of Military Art and Science, USAF Academy, 1988-1992</a:t>
            </a:r>
          </a:p>
          <a:p>
            <a:pPr algn="ctr"/>
            <a:r>
              <a:rPr lang="en-US" dirty="0" smtClean="0"/>
              <a:t>Chief of Financial Management and Analysis, 1992-1998</a:t>
            </a:r>
          </a:p>
          <a:p>
            <a:pPr lvl="1" algn="ctr"/>
            <a:r>
              <a:rPr lang="en-US" dirty="0" smtClean="0"/>
              <a:t>Controller of Government Funds, USAF during Desert Storm in Saudi Arabia, 1993-1994</a:t>
            </a:r>
          </a:p>
          <a:p>
            <a:pPr algn="ctr"/>
            <a:r>
              <a:rPr lang="en-US" dirty="0" smtClean="0"/>
              <a:t>Retired in 1998, due to Gulf War Illness from Chemical and Biological Warfare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757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105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500" y="444500"/>
            <a:ext cx="3556000" cy="2667000"/>
          </a:xfrm>
          <a:prstGeom prst="rect">
            <a:avLst/>
          </a:prstGeom>
        </p:spPr>
      </p:pic>
      <p:pic>
        <p:nvPicPr>
          <p:cNvPr id="6" name="Picture 5" descr="IMG_105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"/>
          <a:stretch/>
        </p:blipFill>
        <p:spPr>
          <a:xfrm rot="5400000">
            <a:off x="406400" y="3906520"/>
            <a:ext cx="3378200" cy="2667000"/>
          </a:xfrm>
          <a:prstGeom prst="rect">
            <a:avLst/>
          </a:prstGeom>
        </p:spPr>
      </p:pic>
      <p:pic>
        <p:nvPicPr>
          <p:cNvPr id="7" name="Picture 6" descr="IMG_101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0800" y="8636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39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_09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3886200" cy="2914650"/>
          </a:xfrm>
          <a:prstGeom prst="rect">
            <a:avLst/>
          </a:prstGeom>
        </p:spPr>
      </p:pic>
      <p:pic>
        <p:nvPicPr>
          <p:cNvPr id="7" name="Picture 6" descr="IMG_096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00400"/>
            <a:ext cx="3860800" cy="2895600"/>
          </a:xfrm>
          <a:prstGeom prst="rect">
            <a:avLst/>
          </a:prstGeom>
        </p:spPr>
      </p:pic>
      <p:pic>
        <p:nvPicPr>
          <p:cNvPr id="10" name="Picture 9" descr="IMG_101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04800"/>
            <a:ext cx="3962400" cy="2971800"/>
          </a:xfrm>
          <a:prstGeom prst="rect">
            <a:avLst/>
          </a:prstGeom>
        </p:spPr>
      </p:pic>
      <p:pic>
        <p:nvPicPr>
          <p:cNvPr id="11" name="Picture 10" descr="IMG_106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200400"/>
            <a:ext cx="2667000" cy="2000250"/>
          </a:xfrm>
          <a:prstGeom prst="rect">
            <a:avLst/>
          </a:prstGeom>
        </p:spPr>
      </p:pic>
      <p:pic>
        <p:nvPicPr>
          <p:cNvPr id="12" name="Picture 11" descr="IMG_20141006_210456_resize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114800"/>
            <a:ext cx="2057400" cy="205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61722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ICBM Combat Crew, Grand Forks, ND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23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ulf-war-syndrom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" y="3352800"/>
            <a:ext cx="4953000" cy="3193104"/>
          </a:xfrm>
          <a:prstGeom prst="rect">
            <a:avLst/>
          </a:prstGeom>
        </p:spPr>
      </p:pic>
      <p:pic>
        <p:nvPicPr>
          <p:cNvPr id="6" name="Picture 5" descr="gulf-war-usa-iraq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23" y="2438400"/>
            <a:ext cx="3810000" cy="2395887"/>
          </a:xfrm>
          <a:prstGeom prst="rect">
            <a:avLst/>
          </a:prstGeom>
        </p:spPr>
      </p:pic>
      <p:pic>
        <p:nvPicPr>
          <p:cNvPr id="7" name="Picture 6" descr="071009-F-2911S-0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4785358" cy="3047999"/>
          </a:xfrm>
          <a:prstGeom prst="rect">
            <a:avLst/>
          </a:prstGeom>
        </p:spPr>
      </p:pic>
      <p:pic>
        <p:nvPicPr>
          <p:cNvPr id="10" name="Picture 9" descr="Gulf-War-Illness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0400" cy="3352800"/>
          </a:xfrm>
          <a:prstGeom prst="rect">
            <a:avLst/>
          </a:prstGeom>
        </p:spPr>
      </p:pic>
      <p:pic>
        <p:nvPicPr>
          <p:cNvPr id="11" name="Picture 10" descr="images-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2514600"/>
            <a:ext cx="2725922" cy="1600200"/>
          </a:xfrm>
          <a:prstGeom prst="rect">
            <a:avLst/>
          </a:prstGeom>
        </p:spPr>
      </p:pic>
      <p:pic>
        <p:nvPicPr>
          <p:cNvPr id="12" name="Picture 11" descr="gulf_war_scans-660x30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915247"/>
            <a:ext cx="3733800" cy="17141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689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     My family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740993" y="5678269"/>
            <a:ext cx="3355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This is a picture of me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and (insert family member names)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 descr="image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17" r="18218"/>
          <a:stretch/>
        </p:blipFill>
        <p:spPr>
          <a:xfrm>
            <a:off x="-152400" y="1524000"/>
            <a:ext cx="2617169" cy="2209800"/>
          </a:xfrm>
          <a:prstGeom prst="rect">
            <a:avLst/>
          </a:prstGeom>
        </p:spPr>
      </p:pic>
      <p:pic>
        <p:nvPicPr>
          <p:cNvPr id="7" name="Picture 6" descr="IMG_118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413909"/>
            <a:ext cx="3225800" cy="2419350"/>
          </a:xfrm>
          <a:prstGeom prst="rect">
            <a:avLst/>
          </a:prstGeom>
        </p:spPr>
      </p:pic>
      <p:pic>
        <p:nvPicPr>
          <p:cNvPr id="17" name="Picture 16" descr="IMG_114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4000"/>
            <a:ext cx="3860800" cy="2895600"/>
          </a:xfrm>
          <a:prstGeom prst="rect">
            <a:avLst/>
          </a:prstGeom>
        </p:spPr>
      </p:pic>
      <p:pic>
        <p:nvPicPr>
          <p:cNvPr id="19" name="Picture 18" descr="IMG_120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75"/>
          <a:stretch/>
        </p:blipFill>
        <p:spPr>
          <a:xfrm rot="5400000">
            <a:off x="-584200" y="3784600"/>
            <a:ext cx="3378200" cy="3276600"/>
          </a:xfrm>
          <a:prstGeom prst="rect">
            <a:avLst/>
          </a:prstGeom>
        </p:spPr>
      </p:pic>
      <p:pic>
        <p:nvPicPr>
          <p:cNvPr id="21" name="Picture 20" descr="IMG_119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7850" y="1123950"/>
            <a:ext cx="4114800" cy="3086100"/>
          </a:xfrm>
          <a:prstGeom prst="rect">
            <a:avLst/>
          </a:prstGeom>
        </p:spPr>
      </p:pic>
      <p:pic>
        <p:nvPicPr>
          <p:cNvPr id="22" name="Picture 21" descr="IMG_20131015_124826_316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50" r="34232"/>
          <a:stretch/>
        </p:blipFill>
        <p:spPr>
          <a:xfrm>
            <a:off x="5867400" y="4267200"/>
            <a:ext cx="2667000" cy="2488431"/>
          </a:xfrm>
          <a:prstGeom prst="rect">
            <a:avLst/>
          </a:prstGeom>
        </p:spPr>
      </p:pic>
      <p:pic>
        <p:nvPicPr>
          <p:cNvPr id="4" name="Picture 3" descr="10961729_10206081293131788_1228781406_n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33" y="54864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32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childhood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477929"/>
            <a:ext cx="8229600" cy="47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 was born and raised in Bakersfield, CA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5867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This is a picture of me at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(BLANK)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age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 descr="IMG_11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0725" y="2276475"/>
            <a:ext cx="2971800" cy="2228850"/>
          </a:xfrm>
          <a:prstGeom prst="rect">
            <a:avLst/>
          </a:prstGeom>
        </p:spPr>
      </p:pic>
      <p:pic>
        <p:nvPicPr>
          <p:cNvPr id="16" name="Picture 15" descr="IMG_116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5000"/>
            <a:ext cx="3733800" cy="2800350"/>
          </a:xfrm>
          <a:prstGeom prst="rect">
            <a:avLst/>
          </a:prstGeom>
        </p:spPr>
      </p:pic>
      <p:pic>
        <p:nvPicPr>
          <p:cNvPr id="17" name="Picture 16" descr="IMG_115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876800"/>
            <a:ext cx="2641600" cy="1981200"/>
          </a:xfrm>
          <a:prstGeom prst="rect">
            <a:avLst/>
          </a:prstGeom>
        </p:spPr>
      </p:pic>
      <p:pic>
        <p:nvPicPr>
          <p:cNvPr id="18" name="Picture 17" descr="IMG_115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81200"/>
            <a:ext cx="2438400" cy="1828800"/>
          </a:xfrm>
          <a:prstGeom prst="rect">
            <a:avLst/>
          </a:prstGeom>
        </p:spPr>
      </p:pic>
      <p:pic>
        <p:nvPicPr>
          <p:cNvPr id="19" name="Picture 18" descr="IMG_115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9411" y="379589"/>
            <a:ext cx="2427110" cy="1820333"/>
          </a:xfrm>
          <a:prstGeom prst="rect">
            <a:avLst/>
          </a:prstGeom>
        </p:spPr>
      </p:pic>
      <p:pic>
        <p:nvPicPr>
          <p:cNvPr id="20" name="Picture 19" descr="IMG_115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29200" y="4572000"/>
            <a:ext cx="3124200" cy="2343150"/>
          </a:xfrm>
          <a:prstGeom prst="rect">
            <a:avLst/>
          </a:prstGeom>
        </p:spPr>
      </p:pic>
      <p:pic>
        <p:nvPicPr>
          <p:cNvPr id="21" name="Picture 20" descr="IMG_114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8600" y="4191000"/>
            <a:ext cx="3048000" cy="2286000"/>
          </a:xfrm>
          <a:prstGeom prst="rect">
            <a:avLst/>
          </a:prstGeom>
        </p:spPr>
      </p:pic>
      <p:pic>
        <p:nvPicPr>
          <p:cNvPr id="22" name="Picture 21" descr="IMG_1203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962" t="27272" r="23485" b="17172"/>
          <a:stretch/>
        </p:blipFill>
        <p:spPr>
          <a:xfrm>
            <a:off x="7620000" y="3733800"/>
            <a:ext cx="1634068" cy="1862667"/>
          </a:xfrm>
          <a:prstGeom prst="rect">
            <a:avLst/>
          </a:prstGeom>
        </p:spPr>
      </p:pic>
      <p:pic>
        <p:nvPicPr>
          <p:cNvPr id="23" name="Picture 22" descr="IMG_120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5400" y="5401733"/>
            <a:ext cx="1625600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17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School 1974-1978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r>
              <a:rPr lang="en-US" dirty="0" smtClean="0"/>
              <a:t>As a HS student, I was a member of the Spanish Club, National Honor Society, CA Scholarship Federation, Football, Worked Part-time, participated in Student Government, Member of the Speech and Debate Team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IMG_118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1194" y="3631406"/>
            <a:ext cx="3448050" cy="2586038"/>
          </a:xfrm>
          <a:prstGeom prst="rect">
            <a:avLst/>
          </a:prstGeom>
        </p:spPr>
      </p:pic>
      <p:pic>
        <p:nvPicPr>
          <p:cNvPr id="13" name="Picture 12" descr="IMG_12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38600"/>
            <a:ext cx="2971800" cy="2228850"/>
          </a:xfrm>
          <a:prstGeom prst="rect">
            <a:avLst/>
          </a:prstGeom>
        </p:spPr>
      </p:pic>
      <p:pic>
        <p:nvPicPr>
          <p:cNvPr id="15" name="Picture 14" descr="IMG_119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0400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64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1871</TotalTime>
  <Words>1109</Words>
  <Application>Microsoft Office PowerPoint</Application>
  <PresentationFormat>On-screen Show (4:3)</PresentationFormat>
  <Paragraphs>188</Paragraphs>
  <Slides>28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Executive</vt:lpstr>
      <vt:lpstr>YBA GUEST  Jeff burum MAJ. RETIRED, USAF</vt:lpstr>
      <vt:lpstr>INTRODUCTION</vt:lpstr>
      <vt:lpstr>Military career</vt:lpstr>
      <vt:lpstr>Slide 4</vt:lpstr>
      <vt:lpstr>Slide 5</vt:lpstr>
      <vt:lpstr>Slide 6</vt:lpstr>
      <vt:lpstr>        My family</vt:lpstr>
      <vt:lpstr>My childhood</vt:lpstr>
      <vt:lpstr>High School 1974-1978</vt:lpstr>
      <vt:lpstr>High School    1974-1978 </vt:lpstr>
      <vt:lpstr>High School 1974-1978</vt:lpstr>
      <vt:lpstr>High School 1974-1978</vt:lpstr>
      <vt:lpstr>Getting in to College</vt:lpstr>
      <vt:lpstr>College</vt:lpstr>
      <vt:lpstr>College</vt:lpstr>
      <vt:lpstr>   College</vt:lpstr>
      <vt:lpstr>College</vt:lpstr>
      <vt:lpstr>Getting a job after College</vt:lpstr>
      <vt:lpstr>United States air force</vt:lpstr>
      <vt:lpstr>Slide 20</vt:lpstr>
      <vt:lpstr>My Career Path</vt:lpstr>
      <vt:lpstr>My Career</vt:lpstr>
      <vt:lpstr>My Career</vt:lpstr>
      <vt:lpstr>Compensation in the air force</vt:lpstr>
      <vt:lpstr>More than just work</vt:lpstr>
      <vt:lpstr>Do it all over again?</vt:lpstr>
      <vt:lpstr>529 College Plans</vt:lpstr>
      <vt:lpstr>QUESTION AND ANSWER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Jeff</cp:lastModifiedBy>
  <cp:revision>78</cp:revision>
  <dcterms:created xsi:type="dcterms:W3CDTF">2013-01-02T21:12:08Z</dcterms:created>
  <dcterms:modified xsi:type="dcterms:W3CDTF">2015-03-10T18:02:43Z</dcterms:modified>
</cp:coreProperties>
</file>