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4"/>
  </p:notesMasterIdLst>
  <p:sldIdLst>
    <p:sldId id="256" r:id="rId2"/>
    <p:sldId id="257" r:id="rId3"/>
    <p:sldId id="281" r:id="rId4"/>
    <p:sldId id="280" r:id="rId5"/>
    <p:sldId id="260" r:id="rId6"/>
    <p:sldId id="261" r:id="rId7"/>
    <p:sldId id="262" r:id="rId8"/>
    <p:sldId id="264" r:id="rId9"/>
    <p:sldId id="28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5" r:id="rId20"/>
    <p:sldId id="274" r:id="rId21"/>
    <p:sldId id="276" r:id="rId22"/>
    <p:sldId id="27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-688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 started </a:t>
          </a:r>
          <a:r>
            <a:rPr lang="en-US" dirty="0" smtClean="0"/>
            <a:t>as a “gopher” working in a jewelry factory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Became a Sales &amp; Marketing Coordinator for a Movie Studio after regaining my right to work in US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Sold our small Internet services firm that sold to a big firm that went public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4D1D3E0F-E970-0041-8F0E-5F49B63EBB91}">
      <dgm:prSet/>
      <dgm:spPr/>
      <dgm:t>
        <a:bodyPr/>
        <a:lstStyle/>
        <a:p>
          <a:r>
            <a:rPr lang="en-US" dirty="0" smtClean="0"/>
            <a:t>Replaced an HBS grad to become Publisher of LA 411</a:t>
          </a:r>
          <a:endParaRPr lang="en-US" dirty="0"/>
        </a:p>
      </dgm:t>
    </dgm:pt>
    <dgm:pt modelId="{55104DE5-51D8-6D4A-BCB4-1A486D09F281}" type="sibTrans" cxnId="{095B6E97-DE4B-6D4C-BC02-0214A7294706}">
      <dgm:prSet/>
      <dgm:spPr/>
      <dgm:t>
        <a:bodyPr/>
        <a:lstStyle/>
        <a:p>
          <a:endParaRPr lang="en-US"/>
        </a:p>
      </dgm:t>
    </dgm:pt>
    <dgm:pt modelId="{F845BE03-C7E0-0541-998E-40BB6EA287F9}" type="parTrans" cxnId="{095B6E97-DE4B-6D4C-BC02-0214A7294706}">
      <dgm:prSet/>
      <dgm:spPr/>
      <dgm:t>
        <a:bodyPr/>
        <a:lstStyle/>
        <a:p>
          <a:endParaRPr lang="en-US"/>
        </a:p>
      </dgm:t>
    </dgm:pt>
    <dgm:pt modelId="{254B6C3C-F6CB-F446-8125-23B3287EF469}">
      <dgm:prSet/>
      <dgm:spPr/>
      <dgm:t>
        <a:bodyPr/>
        <a:lstStyle/>
        <a:p>
          <a:r>
            <a:rPr lang="en-US" dirty="0" smtClean="0"/>
            <a:t>Became CEO &amp; ED of INN   4 ½ years ago</a:t>
          </a:r>
          <a:endParaRPr lang="en-US" dirty="0"/>
        </a:p>
      </dgm:t>
    </dgm:pt>
    <dgm:pt modelId="{2AD51E3F-8122-0F41-9307-C6B569B3C18F}" type="parTrans" cxnId="{46034D14-AB53-A848-A315-C7BD855DECBF}">
      <dgm:prSet/>
      <dgm:spPr/>
      <dgm:t>
        <a:bodyPr/>
        <a:lstStyle/>
        <a:p>
          <a:endParaRPr lang="en-US"/>
        </a:p>
      </dgm:t>
    </dgm:pt>
    <dgm:pt modelId="{0FC35D81-DB69-B343-AAC8-72E0D72CDCFB}" type="sibTrans" cxnId="{46034D14-AB53-A848-A315-C7BD855DECBF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 custScaleX="112761"/>
      <dgm:spPr/>
    </dgm:pt>
    <dgm:pt modelId="{BDD07D60-2EB4-F942-A616-49A14C4F2C6D}" type="pres">
      <dgm:prSet presAssocID="{117D8BAD-65C0-428B-B763-D5C262BA017E}" presName="arrowDiagram5" presStyleCnt="0"/>
      <dgm:spPr/>
    </dgm:pt>
    <dgm:pt modelId="{A9C61BA0-9A5C-0142-9FC4-2D33985001D2}" type="pres">
      <dgm:prSet presAssocID="{9DF16435-D83C-43CC-88F7-B2FF0728BDD3}" presName="bullet5a" presStyleLbl="node1" presStyleIdx="0" presStyleCnt="5" custLinFactX="-65471" custLinFactNeighborX="-100000" custLinFactNeighborY="-52720"/>
      <dgm:spPr/>
    </dgm:pt>
    <dgm:pt modelId="{B2612283-00C6-0B48-AF51-1C6474271E4F}" type="pres">
      <dgm:prSet presAssocID="{9DF16435-D83C-43CC-88F7-B2FF0728BDD3}" presName="textBox5a" presStyleLbl="revTx" presStyleIdx="0" presStyleCnt="5" custLinFactNeighborX="-29053" custLinFactNeighborY="-8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CC469-D593-E846-A7F7-49C4DB588F1D}" type="pres">
      <dgm:prSet presAssocID="{2D8EC281-7FD2-4949-B782-9554AE8D8903}" presName="bullet5b" presStyleLbl="node1" presStyleIdx="1" presStyleCnt="5"/>
      <dgm:spPr/>
    </dgm:pt>
    <dgm:pt modelId="{D4A96783-BA62-8440-89D2-44452EF6401B}" type="pres">
      <dgm:prSet presAssocID="{2D8EC281-7FD2-4949-B782-9554AE8D8903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9CF18-5EFE-1E48-9D57-D3328E466FC7}" type="pres">
      <dgm:prSet presAssocID="{916EA4CA-F191-44E9-BDEC-685BAEB5F89C}" presName="bullet5c" presStyleLbl="node1" presStyleIdx="2" presStyleCnt="5"/>
      <dgm:spPr/>
    </dgm:pt>
    <dgm:pt modelId="{AD4F76A4-C835-3E40-96F8-DC724B980E76}" type="pres">
      <dgm:prSet presAssocID="{916EA4CA-F191-44E9-BDEC-685BAEB5F89C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D659B-1B02-4544-AD1B-9E5B5611E0DD}" type="pres">
      <dgm:prSet presAssocID="{4D1D3E0F-E970-0041-8F0E-5F49B63EBB91}" presName="bullet5d" presStyleLbl="node1" presStyleIdx="3" presStyleCnt="5"/>
      <dgm:spPr/>
    </dgm:pt>
    <dgm:pt modelId="{8D393BED-045E-F24A-A277-36A614613958}" type="pres">
      <dgm:prSet presAssocID="{4D1D3E0F-E970-0041-8F0E-5F49B63EBB91}" presName="textBox5d" presStyleLbl="revTx" presStyleIdx="3" presStyleCnt="5">
        <dgm:presLayoutVars>
          <dgm:bulletEnabled val="1"/>
        </dgm:presLayoutVars>
      </dgm:prSet>
      <dgm:spPr/>
    </dgm:pt>
    <dgm:pt modelId="{A0A971D0-23AB-084E-94EA-3192032013E8}" type="pres">
      <dgm:prSet presAssocID="{254B6C3C-F6CB-F446-8125-23B3287EF469}" presName="bullet5e" presStyleLbl="node1" presStyleIdx="4" presStyleCnt="5"/>
      <dgm:spPr/>
    </dgm:pt>
    <dgm:pt modelId="{80B439EC-4A84-A845-BD5D-830750B591C3}" type="pres">
      <dgm:prSet presAssocID="{254B6C3C-F6CB-F446-8125-23B3287EF469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8032428B-6F59-6B47-A259-A8F93CBF16CF}" type="presOf" srcId="{916EA4CA-F191-44E9-BDEC-685BAEB5F89C}" destId="{AD4F76A4-C835-3E40-96F8-DC724B980E76}" srcOrd="0" destOrd="0" presId="urn:microsoft.com/office/officeart/2005/8/layout/arrow2"/>
    <dgm:cxn modelId="{46034D14-AB53-A848-A315-C7BD855DECBF}" srcId="{117D8BAD-65C0-428B-B763-D5C262BA017E}" destId="{254B6C3C-F6CB-F446-8125-23B3287EF469}" srcOrd="4" destOrd="0" parTransId="{2AD51E3F-8122-0F41-9307-C6B569B3C18F}" sibTransId="{0FC35D81-DB69-B343-AAC8-72E0D72CDCFB}"/>
    <dgm:cxn modelId="{095B6E97-DE4B-6D4C-BC02-0214A7294706}" srcId="{117D8BAD-65C0-428B-B763-D5C262BA017E}" destId="{4D1D3E0F-E970-0041-8F0E-5F49B63EBB91}" srcOrd="3" destOrd="0" parTransId="{F845BE03-C7E0-0541-998E-40BB6EA287F9}" sibTransId="{55104DE5-51D8-6D4A-BCB4-1A486D09F281}"/>
    <dgm:cxn modelId="{59FBF21C-8203-7F45-8CA5-47AF9D5551CD}" type="presOf" srcId="{4D1D3E0F-E970-0041-8F0E-5F49B63EBB91}" destId="{8D393BED-045E-F24A-A277-36A614613958}" srcOrd="0" destOrd="0" presId="urn:microsoft.com/office/officeart/2005/8/layout/arrow2"/>
    <dgm:cxn modelId="{AC2B469C-B60E-DD43-A92C-254B00DA4182}" type="presOf" srcId="{254B6C3C-F6CB-F446-8125-23B3287EF469}" destId="{80B439EC-4A84-A845-BD5D-830750B591C3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B30447AB-EB3F-A042-BACC-4DE9287D98DF}" type="presOf" srcId="{9DF16435-D83C-43CC-88F7-B2FF0728BDD3}" destId="{B2612283-00C6-0B48-AF51-1C6474271E4F}" srcOrd="0" destOrd="0" presId="urn:microsoft.com/office/officeart/2005/8/layout/arrow2"/>
    <dgm:cxn modelId="{AB5962A8-185C-214B-8AA9-70F002193BBF}" type="presOf" srcId="{2D8EC281-7FD2-4949-B782-9554AE8D8903}" destId="{D4A96783-BA62-8440-89D2-44452EF6401B}" srcOrd="0" destOrd="0" presId="urn:microsoft.com/office/officeart/2005/8/layout/arrow2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1097DB5C-733E-C54E-BBE7-FD6D650CBCD1}" type="presParOf" srcId="{2CA1C279-8CAF-4522-A11C-0306FA8C7E1F}" destId="{BDD07D60-2EB4-F942-A616-49A14C4F2C6D}" srcOrd="1" destOrd="0" presId="urn:microsoft.com/office/officeart/2005/8/layout/arrow2"/>
    <dgm:cxn modelId="{1837CD6C-893E-AB4F-B71B-CE778882774C}" type="presParOf" srcId="{BDD07D60-2EB4-F942-A616-49A14C4F2C6D}" destId="{A9C61BA0-9A5C-0142-9FC4-2D33985001D2}" srcOrd="0" destOrd="0" presId="urn:microsoft.com/office/officeart/2005/8/layout/arrow2"/>
    <dgm:cxn modelId="{11AF0FCD-C67D-014C-BF12-CE5DF77B9D35}" type="presParOf" srcId="{BDD07D60-2EB4-F942-A616-49A14C4F2C6D}" destId="{B2612283-00C6-0B48-AF51-1C6474271E4F}" srcOrd="1" destOrd="0" presId="urn:microsoft.com/office/officeart/2005/8/layout/arrow2"/>
    <dgm:cxn modelId="{8764FACC-F736-D046-B2AA-073DA37EFB7A}" type="presParOf" srcId="{BDD07D60-2EB4-F942-A616-49A14C4F2C6D}" destId="{D8ECC469-D593-E846-A7F7-49C4DB588F1D}" srcOrd="2" destOrd="0" presId="urn:microsoft.com/office/officeart/2005/8/layout/arrow2"/>
    <dgm:cxn modelId="{222B3D3C-C9E1-6E4B-8FD2-70E644DD2F47}" type="presParOf" srcId="{BDD07D60-2EB4-F942-A616-49A14C4F2C6D}" destId="{D4A96783-BA62-8440-89D2-44452EF6401B}" srcOrd="3" destOrd="0" presId="urn:microsoft.com/office/officeart/2005/8/layout/arrow2"/>
    <dgm:cxn modelId="{5A061016-047B-FB4D-8A72-4B0EE9497F5B}" type="presParOf" srcId="{BDD07D60-2EB4-F942-A616-49A14C4F2C6D}" destId="{B259CF18-5EFE-1E48-9D57-D3328E466FC7}" srcOrd="4" destOrd="0" presId="urn:microsoft.com/office/officeart/2005/8/layout/arrow2"/>
    <dgm:cxn modelId="{FE198C3C-464C-A141-8806-73F5623B22A5}" type="presParOf" srcId="{BDD07D60-2EB4-F942-A616-49A14C4F2C6D}" destId="{AD4F76A4-C835-3E40-96F8-DC724B980E76}" srcOrd="5" destOrd="0" presId="urn:microsoft.com/office/officeart/2005/8/layout/arrow2"/>
    <dgm:cxn modelId="{1CC587F0-0FE9-BE4A-8318-4A519D33CB0E}" type="presParOf" srcId="{BDD07D60-2EB4-F942-A616-49A14C4F2C6D}" destId="{0C1D659B-1B02-4544-AD1B-9E5B5611E0DD}" srcOrd="6" destOrd="0" presId="urn:microsoft.com/office/officeart/2005/8/layout/arrow2"/>
    <dgm:cxn modelId="{9EDCFB4F-9BF1-8E49-919A-40C01A2D2AE7}" type="presParOf" srcId="{BDD07D60-2EB4-F942-A616-49A14C4F2C6D}" destId="{8D393BED-045E-F24A-A277-36A614613958}" srcOrd="7" destOrd="0" presId="urn:microsoft.com/office/officeart/2005/8/layout/arrow2"/>
    <dgm:cxn modelId="{F5710043-B6F4-D149-968D-552C910FD047}" type="presParOf" srcId="{BDD07D60-2EB4-F942-A616-49A14C4F2C6D}" destId="{A0A971D0-23AB-084E-94EA-3192032013E8}" srcOrd="8" destOrd="0" presId="urn:microsoft.com/office/officeart/2005/8/layout/arrow2"/>
    <dgm:cxn modelId="{15B88962-89DE-074E-A7CD-A73197CFB7F5}" type="presParOf" srcId="{BDD07D60-2EB4-F942-A616-49A14C4F2C6D}" destId="{80B439EC-4A84-A845-BD5D-830750B591C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/>
            <a:t>First CEO &amp; employee of the company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/>
      <dgm:spPr/>
      <dgm:t>
        <a:bodyPr/>
        <a:lstStyle/>
        <a:p>
          <a:r>
            <a:rPr lang="en-US" dirty="0" smtClean="0"/>
            <a:t>Started in 2009 with a meeting sponsored by the Rockefeller Bros Fund</a:t>
          </a:r>
          <a:endParaRPr lang="en-US" dirty="0"/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We have 11 employees in seven States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/>
      <dgm:spPr/>
      <dgm:t>
        <a:bodyPr/>
        <a:lstStyle/>
        <a:p>
          <a:r>
            <a:rPr lang="en-US" dirty="0" smtClean="0"/>
            <a:t>Our annual budget will be around $3MM for 2015</a:t>
          </a:r>
          <a:endParaRPr lang="en-US" dirty="0"/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Our employees are in California, Massachusetts, Illinois, Ohio, Minnesota, Missouri &amp; Florida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7680813E-4110-43AC-9C84-E493B437436D}">
      <dgm:prSet phldrT="[Text]"/>
      <dgm:spPr/>
      <dgm:t>
        <a:bodyPr/>
        <a:lstStyle/>
        <a:p>
          <a:r>
            <a:rPr lang="en-US" dirty="0" smtClean="0"/>
            <a:t>We were incorporated in Washington DC, but are headquartered in Encino</a:t>
          </a:r>
          <a:endParaRPr lang="en-US" dirty="0"/>
        </a:p>
      </dgm:t>
    </dgm:pt>
    <dgm:pt modelId="{96D1D160-38D1-4CD3-8DC0-457E1FA1F8F0}" type="parTrans" cxnId="{831E874E-2913-40EE-9BC7-EACBF5703572}">
      <dgm:prSet/>
      <dgm:spPr/>
      <dgm:t>
        <a:bodyPr/>
        <a:lstStyle/>
        <a:p>
          <a:endParaRPr lang="en-US"/>
        </a:p>
      </dgm:t>
    </dgm:pt>
    <dgm:pt modelId="{9A5EFFCC-CBB3-46BA-B048-9412650CC3A0}" type="sibTrans" cxnId="{831E874E-2913-40EE-9BC7-EACBF5703572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r>
            <a:rPr lang="en-US" dirty="0" err="1" smtClean="0"/>
            <a:t>WordPress</a:t>
          </a:r>
          <a:r>
            <a:rPr lang="en-US" dirty="0" smtClean="0"/>
            <a:t> content management system (CMS)</a:t>
          </a:r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D5319A2-4127-4741-BDF1-6AC5728B353E}">
      <dgm:prSet phldrT="[Text]"/>
      <dgm:spPr/>
      <dgm:t>
        <a:bodyPr/>
        <a:lstStyle/>
        <a:p>
          <a:r>
            <a:rPr lang="en-US" dirty="0" smtClean="0"/>
            <a:t>Social funding tool</a:t>
          </a:r>
          <a:endParaRPr lang="en-US" dirty="0"/>
        </a:p>
      </dgm:t>
    </dgm:pt>
    <dgm:pt modelId="{5DBDAD2A-9A4B-47C2-95A6-AC96C0F23C91}" type="parTrans" cxnId="{F6AC0D4E-CF04-45B3-A612-36E6678EC005}">
      <dgm:prSet/>
      <dgm:spPr/>
      <dgm:t>
        <a:bodyPr/>
        <a:lstStyle/>
        <a:p>
          <a:endParaRPr lang="en-US"/>
        </a:p>
      </dgm:t>
    </dgm:pt>
    <dgm:pt modelId="{863A3449-B01F-403E-8D12-EBB17A7EC676}" type="sibTrans" cxnId="{F6AC0D4E-CF04-45B3-A612-36E6678EC005}">
      <dgm:prSet/>
      <dgm:spPr/>
      <dgm:t>
        <a:bodyPr/>
        <a:lstStyle/>
        <a:p>
          <a:endParaRPr lang="en-US"/>
        </a:p>
      </dgm:t>
    </dgm:pt>
    <dgm:pt modelId="{4F070463-1912-1F4B-A856-FD5DF3D58947}">
      <dgm:prSet/>
      <dgm:spPr/>
      <dgm:t>
        <a:bodyPr/>
        <a:lstStyle/>
        <a:p>
          <a:r>
            <a:rPr lang="en-US" dirty="0" smtClean="0"/>
            <a:t>Affordable business insurance</a:t>
          </a:r>
          <a:endParaRPr lang="en-US" dirty="0"/>
        </a:p>
      </dgm:t>
    </dgm:pt>
    <dgm:pt modelId="{69F91DBC-F90A-B64B-AC2A-089225926C88}" type="parTrans" cxnId="{46AB4495-C489-8243-8421-9D56CF5ABC1E}">
      <dgm:prSet/>
      <dgm:spPr/>
      <dgm:t>
        <a:bodyPr/>
        <a:lstStyle/>
        <a:p>
          <a:endParaRPr lang="en-US"/>
        </a:p>
      </dgm:t>
    </dgm:pt>
    <dgm:pt modelId="{287F2537-B7BA-A04B-B0F2-E17EDB995AF4}" type="sibTrans" cxnId="{46AB4495-C489-8243-8421-9D56CF5ABC1E}">
      <dgm:prSet/>
      <dgm:spPr/>
      <dgm:t>
        <a:bodyPr/>
        <a:lstStyle/>
        <a:p>
          <a:endParaRPr lang="en-US"/>
        </a:p>
      </dgm:t>
    </dgm:pt>
    <dgm:pt modelId="{30630FB2-CA8F-1646-B609-C0E68E3FEE05}">
      <dgm:prSet/>
      <dgm:spPr/>
      <dgm:t>
        <a:bodyPr/>
        <a:lstStyle/>
        <a:p>
          <a:r>
            <a:rPr lang="en-US" dirty="0" smtClean="0"/>
            <a:t>Business, strategic and technology consulting</a:t>
          </a:r>
          <a:endParaRPr lang="en-US" dirty="0"/>
        </a:p>
      </dgm:t>
    </dgm:pt>
    <dgm:pt modelId="{38B62153-D071-0646-8950-D51BCB573D2F}" type="parTrans" cxnId="{7AAFED0A-E8F5-444A-89A8-504416163244}">
      <dgm:prSet/>
      <dgm:spPr/>
      <dgm:t>
        <a:bodyPr/>
        <a:lstStyle/>
        <a:p>
          <a:endParaRPr lang="en-US"/>
        </a:p>
      </dgm:t>
    </dgm:pt>
    <dgm:pt modelId="{F5F2C93A-26F0-A04A-B271-7AA595E86C61}" type="sibTrans" cxnId="{7AAFED0A-E8F5-444A-89A8-504416163244}">
      <dgm:prSet/>
      <dgm:spPr/>
      <dgm:t>
        <a:bodyPr/>
        <a:lstStyle/>
        <a:p>
          <a:endParaRPr lang="en-US"/>
        </a:p>
      </dgm:t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A475EA-7477-A444-B191-D81AFE5E6562}" type="presOf" srcId="{7680813E-4110-43AC-9C84-E493B437436D}" destId="{2E4840C1-F354-44D9-A398-5161A3DBB89F}" srcOrd="0" destOrd="1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B0F779B8-3693-844E-BA03-5B3FFDAF47F7}" type="presOf" srcId="{A972410D-D72C-42D7-898F-A0C468AE9E3B}" destId="{7F1C463A-ECAA-453B-A73C-388F5AFB4F96}" srcOrd="0" destOrd="0" presId="urn:microsoft.com/office/officeart/2005/8/layout/chevron2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831E874E-2913-40EE-9BC7-EACBF5703572}" srcId="{E8206E11-8E3A-4C5A-80D2-8EE3F2B25B49}" destId="{7680813E-4110-43AC-9C84-E493B437436D}" srcOrd="1" destOrd="0" parTransId="{96D1D160-38D1-4CD3-8DC0-457E1FA1F8F0}" sibTransId="{9A5EFFCC-CBB3-46BA-B048-9412650CC3A0}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F6AC0D4E-CF04-45B3-A612-36E6678EC005}" srcId="{C24AC97F-5A51-4E96-A356-8FDC0B4F5601}" destId="{1D5319A2-4127-4741-BDF1-6AC5728B353E}" srcOrd="1" destOrd="0" parTransId="{5DBDAD2A-9A4B-47C2-95A6-AC96C0F23C91}" sibTransId="{863A3449-B01F-403E-8D12-EBB17A7EC676}"/>
    <dgm:cxn modelId="{5D3E9402-704E-DA42-AC21-0D5A0A7A087D}" type="presOf" srcId="{EA158EEE-DF82-452F-8259-9EA9C74E1B5F}" destId="{66A0EA41-AF18-431B-B159-8FD3441BA876}" srcOrd="0" destOrd="1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9D5A71CE-C619-DE41-BB30-DF539600F9DB}" type="presOf" srcId="{9CAA02C6-7578-49D3-8CFB-467376EC9E24}" destId="{6A2F2BFB-E64A-4CD0-A98A-7DE9447DD690}" srcOrd="0" destOrd="0" presId="urn:microsoft.com/office/officeart/2005/8/layout/chevron2"/>
    <dgm:cxn modelId="{47481575-5887-4B05-8558-4392F3EA3292}" srcId="{A972410D-D72C-42D7-898F-A0C468AE9E3B}" destId="{FE0ADAFD-A01D-43ED-85A8-D2F5157453BA}" srcOrd="0" destOrd="0" parTransId="{78A8E93B-89C5-45E2-BF58-D0FA92149791}" sibTransId="{A7AFAA62-3964-4EC2-8B11-7410442E3FF9}"/>
    <dgm:cxn modelId="{34FB3A0F-A27A-4D59-BD69-EA5A9EAA1198}" srcId="{A972410D-D72C-42D7-898F-A0C468AE9E3B}" destId="{EA158EEE-DF82-452F-8259-9EA9C74E1B5F}" srcOrd="1" destOrd="0" parTransId="{C119AB39-B01B-4994-9FA3-CCB1751E41BC}" sibTransId="{7AACA0E2-8A47-47A6-BBF8-D19D27326923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B0E87E27-F991-8340-9B1F-B6AC0251610D}" type="presOf" srcId="{6F4C6983-267D-4CFA-ACED-F2942F56055C}" destId="{30B514BE-46D7-4D38-A415-D7FF022783BA}" srcOrd="0" destOrd="1" presId="urn:microsoft.com/office/officeart/2005/8/layout/chevron2"/>
    <dgm:cxn modelId="{67313B6C-3ACD-D04D-AA08-D574385AD9F6}" type="presOf" srcId="{F81E93E4-D69A-489B-8428-E516A27E1840}" destId="{30B514BE-46D7-4D38-A415-D7FF022783BA}" srcOrd="0" destOrd="0" presId="urn:microsoft.com/office/officeart/2005/8/layout/chevron2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22E90C33-67A1-5246-8FF3-E56BEFE5069E}" type="presOf" srcId="{38F9CBC8-3D92-431C-8160-40C6AEECE7E8}" destId="{ABE2B68B-272C-4A0C-9E50-25D1C7CA2FAD}" srcOrd="0" destOrd="0" presId="urn:microsoft.com/office/officeart/2005/8/layout/chevron2"/>
    <dgm:cxn modelId="{D4D55D50-E69D-CA45-A1ED-A9FEFCCFA082}" type="presOf" srcId="{806E6D4F-9930-45FB-A7F1-CB66DFBEF2EE}" destId="{B909DF7A-9810-49F1-8644-6B5E54C44566}" srcOrd="0" destOrd="0" presId="urn:microsoft.com/office/officeart/2005/8/layout/chevron2"/>
    <dgm:cxn modelId="{7C1C401E-A445-CC47-A6B0-215AFBFC7513}" type="presOf" srcId="{4AC71B69-18A1-4E21-95E4-294A53361936}" destId="{2E4840C1-F354-44D9-A398-5161A3DBB89F}" srcOrd="0" destOrd="0" presId="urn:microsoft.com/office/officeart/2005/8/layout/chevron2"/>
    <dgm:cxn modelId="{2D54763F-1DB7-DF4A-90FC-9CA075685767}" type="presOf" srcId="{30630FB2-CA8F-1646-B609-C0E68E3FEE05}" destId="{1BD4153D-BF13-46DC-AF90-F6C03C8C874D}" srcOrd="0" destOrd="1" presId="urn:microsoft.com/office/officeart/2005/8/layout/chevron2"/>
    <dgm:cxn modelId="{6FAB25EE-261D-4843-A0D4-6DC957BB6DBB}" type="presOf" srcId="{C24AC97F-5A51-4E96-A356-8FDC0B4F5601}" destId="{226B8113-CD76-4B1D-94B0-BF4B1B173FF7}" srcOrd="0" destOrd="0" presId="urn:microsoft.com/office/officeart/2005/8/layout/chevron2"/>
    <dgm:cxn modelId="{2E528813-03BB-294E-993A-7DB884DB1434}" type="presOf" srcId="{E8206E11-8E3A-4C5A-80D2-8EE3F2B25B49}" destId="{11A6DF24-183C-4118-AD2D-2316AB1CB656}" srcOrd="0" destOrd="0" presId="urn:microsoft.com/office/officeart/2005/8/layout/chevron2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46AB4495-C489-8243-8421-9D56CF5ABC1E}" srcId="{806E6D4F-9930-45FB-A7F1-CB66DFBEF2EE}" destId="{4F070463-1912-1F4B-A856-FD5DF3D58947}" srcOrd="0" destOrd="0" parTransId="{69F91DBC-F90A-B64B-AC2A-089225926C88}" sibTransId="{287F2537-B7BA-A04B-B0F2-E17EDB995AF4}"/>
    <dgm:cxn modelId="{7AAFED0A-E8F5-444A-89A8-504416163244}" srcId="{806E6D4F-9930-45FB-A7F1-CB66DFBEF2EE}" destId="{30630FB2-CA8F-1646-B609-C0E68E3FEE05}" srcOrd="1" destOrd="0" parTransId="{38B62153-D071-0646-8950-D51BCB573D2F}" sibTransId="{F5F2C93A-26F0-A04A-B271-7AA595E86C61}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DCA718FA-06BD-E247-82E6-47F51A231574}" type="presOf" srcId="{FE0ADAFD-A01D-43ED-85A8-D2F5157453BA}" destId="{66A0EA41-AF18-431B-B159-8FD3441BA876}" srcOrd="0" destOrd="0" presId="urn:microsoft.com/office/officeart/2005/8/layout/chevron2"/>
    <dgm:cxn modelId="{28825E35-9242-4A05-9E94-3D372BD1C8E5}" srcId="{38F9CBC8-3D92-431C-8160-40C6AEECE7E8}" destId="{6F4C6983-267D-4CFA-ACED-F2942F56055C}" srcOrd="1" destOrd="0" parTransId="{B04F007F-4995-48C3-B0DF-834089FEBFB2}" sibTransId="{C323FA82-0CB4-4CED-A2C1-ABAE1B717CD6}"/>
    <dgm:cxn modelId="{30116DD0-FE58-A242-A3AB-254F1570F3AE}" type="presOf" srcId="{4F070463-1912-1F4B-A856-FD5DF3D58947}" destId="{1BD4153D-BF13-46DC-AF90-F6C03C8C874D}" srcOrd="0" destOrd="0" presId="urn:microsoft.com/office/officeart/2005/8/layout/chevron2"/>
    <dgm:cxn modelId="{413A152F-313D-7A49-AA94-440126601634}" type="presOf" srcId="{1D5319A2-4127-4741-BDF1-6AC5728B353E}" destId="{6A2F2BFB-E64A-4CD0-A98A-7DE9447DD690}" srcOrd="0" destOrd="1" presId="urn:microsoft.com/office/officeart/2005/8/layout/chevron2"/>
    <dgm:cxn modelId="{46C97D82-6E81-9B4E-BFD1-3602ACABE581}" type="presParOf" srcId="{5642DD8F-48F8-4FAA-9584-9742425D2088}" destId="{145DFBCC-F6FE-45E8-A8D8-4074B5D19ECE}" srcOrd="0" destOrd="0" presId="urn:microsoft.com/office/officeart/2005/8/layout/chevron2"/>
    <dgm:cxn modelId="{581CDD4E-DA3F-E149-A6FF-CC55D535F7A6}" type="presParOf" srcId="{145DFBCC-F6FE-45E8-A8D8-4074B5D19ECE}" destId="{7F1C463A-ECAA-453B-A73C-388F5AFB4F96}" srcOrd="0" destOrd="0" presId="urn:microsoft.com/office/officeart/2005/8/layout/chevron2"/>
    <dgm:cxn modelId="{811C1A9A-E040-944F-A8F8-A06A5B652253}" type="presParOf" srcId="{145DFBCC-F6FE-45E8-A8D8-4074B5D19ECE}" destId="{66A0EA41-AF18-431B-B159-8FD3441BA876}" srcOrd="1" destOrd="0" presId="urn:microsoft.com/office/officeart/2005/8/layout/chevron2"/>
    <dgm:cxn modelId="{B17A9F30-5A28-964D-909F-BA4B766F78BC}" type="presParOf" srcId="{5642DD8F-48F8-4FAA-9584-9742425D2088}" destId="{5223E851-AF0E-48D2-A3C3-DA93A15D57CF}" srcOrd="1" destOrd="0" presId="urn:microsoft.com/office/officeart/2005/8/layout/chevron2"/>
    <dgm:cxn modelId="{BAFE33F4-2014-E746-A223-8410654DC278}" type="presParOf" srcId="{5642DD8F-48F8-4FAA-9584-9742425D2088}" destId="{F7CD4FA8-1649-41A0-9841-AB9BF1C75DDD}" srcOrd="2" destOrd="0" presId="urn:microsoft.com/office/officeart/2005/8/layout/chevron2"/>
    <dgm:cxn modelId="{C567F88A-DE17-8947-8E26-DE003AD7C997}" type="presParOf" srcId="{F7CD4FA8-1649-41A0-9841-AB9BF1C75DDD}" destId="{ABE2B68B-272C-4A0C-9E50-25D1C7CA2FAD}" srcOrd="0" destOrd="0" presId="urn:microsoft.com/office/officeart/2005/8/layout/chevron2"/>
    <dgm:cxn modelId="{20C1C6DA-74C9-2E4F-A396-EBA3E9172D18}" type="presParOf" srcId="{F7CD4FA8-1649-41A0-9841-AB9BF1C75DDD}" destId="{30B514BE-46D7-4D38-A415-D7FF022783BA}" srcOrd="1" destOrd="0" presId="urn:microsoft.com/office/officeart/2005/8/layout/chevron2"/>
    <dgm:cxn modelId="{CA871986-B2E4-3C4E-A4E3-0B5CA670EFE9}" type="presParOf" srcId="{5642DD8F-48F8-4FAA-9584-9742425D2088}" destId="{F0C2FE78-6B23-44D4-BB98-E358778BDC85}" srcOrd="3" destOrd="0" presId="urn:microsoft.com/office/officeart/2005/8/layout/chevron2"/>
    <dgm:cxn modelId="{760198E5-9CE2-6F4F-8A6D-5D30A9B8C5E6}" type="presParOf" srcId="{5642DD8F-48F8-4FAA-9584-9742425D2088}" destId="{DBAB7456-C711-4248-BCE1-6F1232513F49}" srcOrd="4" destOrd="0" presId="urn:microsoft.com/office/officeart/2005/8/layout/chevron2"/>
    <dgm:cxn modelId="{D29448AB-5F11-064C-850D-1F07807E220A}" type="presParOf" srcId="{DBAB7456-C711-4248-BCE1-6F1232513F49}" destId="{11A6DF24-183C-4118-AD2D-2316AB1CB656}" srcOrd="0" destOrd="0" presId="urn:microsoft.com/office/officeart/2005/8/layout/chevron2"/>
    <dgm:cxn modelId="{38D83504-59D8-4C40-AFFA-01B2DD4878FA}" type="presParOf" srcId="{DBAB7456-C711-4248-BCE1-6F1232513F49}" destId="{2E4840C1-F354-44D9-A398-5161A3DBB89F}" srcOrd="1" destOrd="0" presId="urn:microsoft.com/office/officeart/2005/8/layout/chevron2"/>
    <dgm:cxn modelId="{47D57F8D-295C-A340-9F07-2295D62DE3B2}" type="presParOf" srcId="{5642DD8F-48F8-4FAA-9584-9742425D2088}" destId="{313FB1EE-EEC4-4C5F-B215-96759E4301C0}" srcOrd="5" destOrd="0" presId="urn:microsoft.com/office/officeart/2005/8/layout/chevron2"/>
    <dgm:cxn modelId="{7067FD66-5100-DB42-A6B2-A566B6E92EF2}" type="presParOf" srcId="{5642DD8F-48F8-4FAA-9584-9742425D2088}" destId="{A2374A72-D224-4C2A-9337-B885CEA601D5}" srcOrd="6" destOrd="0" presId="urn:microsoft.com/office/officeart/2005/8/layout/chevron2"/>
    <dgm:cxn modelId="{ACA117DD-ED43-E443-BC07-25080659DE10}" type="presParOf" srcId="{A2374A72-D224-4C2A-9337-B885CEA601D5}" destId="{226B8113-CD76-4B1D-94B0-BF4B1B173FF7}" srcOrd="0" destOrd="0" presId="urn:microsoft.com/office/officeart/2005/8/layout/chevron2"/>
    <dgm:cxn modelId="{D2F2A27C-D8A9-9742-83C8-55B1B39EFDEF}" type="presParOf" srcId="{A2374A72-D224-4C2A-9337-B885CEA601D5}" destId="{6A2F2BFB-E64A-4CD0-A98A-7DE9447DD690}" srcOrd="1" destOrd="0" presId="urn:microsoft.com/office/officeart/2005/8/layout/chevron2"/>
    <dgm:cxn modelId="{78469166-A27F-C848-871C-6EA439BCC410}" type="presParOf" srcId="{5642DD8F-48F8-4FAA-9584-9742425D2088}" destId="{D6CB36C7-05F6-4B0E-910A-AEC0019B4D9B}" srcOrd="7" destOrd="0" presId="urn:microsoft.com/office/officeart/2005/8/layout/chevron2"/>
    <dgm:cxn modelId="{81161629-B65D-E44A-87A2-CDA6D02B9168}" type="presParOf" srcId="{5642DD8F-48F8-4FAA-9584-9742425D2088}" destId="{6435DB90-AA5E-4CDC-BC67-FB72FA1F5E13}" srcOrd="8" destOrd="0" presId="urn:microsoft.com/office/officeart/2005/8/layout/chevron2"/>
    <dgm:cxn modelId="{A35D1BC1-2DF6-A54B-9BFB-D8C363E014B3}" type="presParOf" srcId="{6435DB90-AA5E-4CDC-BC67-FB72FA1F5E13}" destId="{B909DF7A-9810-49F1-8644-6B5E54C44566}" srcOrd="0" destOrd="0" presId="urn:microsoft.com/office/officeart/2005/8/layout/chevron2"/>
    <dgm:cxn modelId="{F2AF5494-91C3-4943-B388-714957FC1ED2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CEO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 custT="1"/>
      <dgm:spPr/>
      <dgm:t>
        <a:bodyPr/>
        <a:lstStyle/>
        <a:p>
          <a:r>
            <a:rPr lang="en-US" sz="1400" dirty="0" smtClean="0"/>
            <a:t>Strategy</a:t>
          </a:r>
          <a:endParaRPr lang="en-US" sz="1200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 custT="1"/>
      <dgm:spPr/>
      <dgm:t>
        <a:bodyPr/>
        <a:lstStyle/>
        <a:p>
          <a:r>
            <a:rPr lang="en-US" sz="1200" dirty="0" smtClean="0"/>
            <a:t>Revenue Development</a:t>
          </a:r>
          <a:endParaRPr lang="en-US" sz="1200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Financial Oversight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 custT="1"/>
      <dgm:spPr/>
      <dgm:t>
        <a:bodyPr/>
        <a:lstStyle/>
        <a:p>
          <a:r>
            <a:rPr lang="en-US" sz="1200" dirty="0" smtClean="0"/>
            <a:t>Risk Management</a:t>
          </a:r>
          <a:endParaRPr lang="en-US" sz="1000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DD62014F-0382-7647-90A5-CC00BF5C613B}">
      <dgm:prSet phldrT="[Text]" custT="1"/>
      <dgm:spPr/>
      <dgm:t>
        <a:bodyPr/>
        <a:lstStyle/>
        <a:p>
          <a:r>
            <a:rPr lang="en-US" sz="1200" dirty="0" smtClean="0"/>
            <a:t>Program Development</a:t>
          </a:r>
          <a:endParaRPr lang="en-US" sz="1200" dirty="0"/>
        </a:p>
      </dgm:t>
    </dgm:pt>
    <dgm:pt modelId="{9FE08F83-83A9-C244-B810-2275F5639C07}" type="parTrans" cxnId="{4E79D301-E8A4-FD41-A607-2823848B01B5}">
      <dgm:prSet/>
      <dgm:spPr/>
      <dgm:t>
        <a:bodyPr/>
        <a:lstStyle/>
        <a:p>
          <a:endParaRPr lang="en-US"/>
        </a:p>
      </dgm:t>
    </dgm:pt>
    <dgm:pt modelId="{E5BC8680-1D68-754A-9022-BD7AB59483BF}" type="sibTrans" cxnId="{4E79D301-E8A4-FD41-A607-2823848B01B5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5" custScaleX="119493" custScaleY="108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5" custScaleX="129594" custScaleY="122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5" custRadScaleRad="99319" custRadScaleInc="2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5" custScaleX="120028" custScaleY="118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80D60FC-3777-E043-9332-BABF05143008}" type="pres">
      <dgm:prSet presAssocID="{DD62014F-0382-7647-90A5-CC00BF5C613B}" presName="node" presStyleLbl="node1" presStyleIdx="4" presStyleCnt="5" custScaleX="129345" custScaleY="137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B019D-219B-C647-833F-0774977BDCD0}" type="pres">
      <dgm:prSet presAssocID="{DD62014F-0382-7647-90A5-CC00BF5C613B}" presName="dummy" presStyleCnt="0"/>
      <dgm:spPr/>
    </dgm:pt>
    <dgm:pt modelId="{1C832561-0956-C84A-9FD8-78084B55317F}" type="pres">
      <dgm:prSet presAssocID="{E5BC8680-1D68-754A-9022-BD7AB59483BF}" presName="sibTrans" presStyleLbl="sibTrans2D1" presStyleIdx="4" presStyleCnt="5"/>
      <dgm:spPr/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BF2A3771-E738-954A-9891-473C3A295A2D}" type="presOf" srcId="{DD62014F-0382-7647-90A5-CC00BF5C613B}" destId="{280D60FC-3777-E043-9332-BABF05143008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11A249BD-6872-1B4E-AAC6-63E60BDC747C}" type="presOf" srcId="{E5BC8680-1D68-754A-9022-BD7AB59483BF}" destId="{1C832561-0956-C84A-9FD8-78084B55317F}" srcOrd="0" destOrd="0" presId="urn:microsoft.com/office/officeart/2005/8/layout/radial6"/>
    <dgm:cxn modelId="{4E79D301-E8A4-FD41-A607-2823848B01B5}" srcId="{8DDE7907-D270-4CFF-8452-E3DCDE24C9DD}" destId="{DD62014F-0382-7647-90A5-CC00BF5C613B}" srcOrd="4" destOrd="0" parTransId="{9FE08F83-83A9-C244-B810-2275F5639C07}" sibTransId="{E5BC8680-1D68-754A-9022-BD7AB59483BF}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  <dgm:cxn modelId="{E0F96D5C-A690-F147-BF59-9FE508CF3173}" type="presParOf" srcId="{B7F4735F-6EA7-49B4-899C-F311A9E0B2A2}" destId="{280D60FC-3777-E043-9332-BABF05143008}" srcOrd="13" destOrd="0" presId="urn:microsoft.com/office/officeart/2005/8/layout/radial6"/>
    <dgm:cxn modelId="{613338B6-0C5C-1149-9F45-B27B2CA8DA72}" type="presParOf" srcId="{B7F4735F-6EA7-49B4-899C-F311A9E0B2A2}" destId="{188B019D-219B-C647-833F-0774977BDCD0}" srcOrd="14" destOrd="0" presId="urn:microsoft.com/office/officeart/2005/8/layout/radial6"/>
    <dgm:cxn modelId="{A2CA8CEE-A06F-5A41-A4E3-220CA18A79EF}" type="presParOf" srcId="{B7F4735F-6EA7-49B4-899C-F311A9E0B2A2}" destId="{1C832561-0956-C84A-9FD8-78084B55317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/>
      <dgm:t>
        <a:bodyPr/>
        <a:lstStyle/>
        <a:p>
          <a:r>
            <a:rPr lang="en-US" dirty="0" smtClean="0"/>
            <a:t>Management: $65 – 80k</a:t>
          </a:r>
          <a:endParaRPr lang="en-US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 custT="1"/>
      <dgm:spPr/>
      <dgm:t>
        <a:bodyPr/>
        <a:lstStyle/>
        <a:p>
          <a:r>
            <a:rPr lang="en-US" sz="1200" dirty="0" smtClean="0"/>
            <a:t>Programmer</a:t>
          </a:r>
          <a:r>
            <a:rPr lang="en-US" sz="1000" dirty="0" smtClean="0"/>
            <a:t>:</a:t>
          </a:r>
        </a:p>
        <a:p>
          <a:r>
            <a:rPr lang="en-US" sz="1000" dirty="0" smtClean="0"/>
            <a:t>$55 – 85k</a:t>
          </a:r>
          <a:endParaRPr lang="en-US" sz="1000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 custT="1"/>
      <dgm:spPr/>
      <dgm:t>
        <a:bodyPr/>
        <a:lstStyle/>
        <a:p>
          <a:r>
            <a:rPr lang="en-US" sz="1200" dirty="0" smtClean="0"/>
            <a:t>Graphics Designer:</a:t>
          </a:r>
        </a:p>
        <a:p>
          <a:r>
            <a:rPr lang="en-US" sz="900" dirty="0" smtClean="0"/>
            <a:t>$65 – 80k</a:t>
          </a:r>
          <a:endParaRPr lang="en-US" sz="900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Coordinator</a:t>
          </a:r>
        </a:p>
        <a:p>
          <a:r>
            <a:rPr lang="en-US" dirty="0" smtClean="0"/>
            <a:t>$28 - 34k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762012" y="0"/>
          <a:ext cx="7086574" cy="392787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61BA0-9A5C-0142-9FC4-2D33985001D2}">
      <dsp:nvSpPr>
        <dsp:cNvPr id="0" name=""/>
        <dsp:cNvSpPr/>
      </dsp:nvSpPr>
      <dsp:spPr>
        <a:xfrm>
          <a:off x="1542853" y="2844561"/>
          <a:ext cx="144545" cy="144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12283-00C6-0B48-AF51-1C6474271E4F}">
      <dsp:nvSpPr>
        <dsp:cNvPr id="0" name=""/>
        <dsp:cNvSpPr/>
      </dsp:nvSpPr>
      <dsp:spPr>
        <a:xfrm>
          <a:off x="1615119" y="2916840"/>
          <a:ext cx="823282" cy="934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92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 started </a:t>
          </a:r>
          <a:r>
            <a:rPr lang="en-US" sz="1300" kern="1200" dirty="0" smtClean="0"/>
            <a:t>as a “gopher” working in a jewelry factory</a:t>
          </a:r>
          <a:endParaRPr lang="en-US" sz="1300" kern="1200" dirty="0"/>
        </a:p>
      </dsp:txBody>
      <dsp:txXfrm>
        <a:off x="1615119" y="2916840"/>
        <a:ext cx="823282" cy="934833"/>
      </dsp:txXfrm>
    </dsp:sp>
    <dsp:sp modelId="{D8ECC469-D593-E846-A7F7-49C4DB588F1D}">
      <dsp:nvSpPr>
        <dsp:cNvPr id="0" name=""/>
        <dsp:cNvSpPr/>
      </dsp:nvSpPr>
      <dsp:spPr>
        <a:xfrm>
          <a:off x="2564466" y="2168971"/>
          <a:ext cx="226245" cy="226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96783-BA62-8440-89D2-44452EF6401B}">
      <dsp:nvSpPr>
        <dsp:cNvPr id="0" name=""/>
        <dsp:cNvSpPr/>
      </dsp:nvSpPr>
      <dsp:spPr>
        <a:xfrm>
          <a:off x="2677589" y="2282094"/>
          <a:ext cx="1043243" cy="1645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83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Became a Sales &amp; Marketing Coordinator for a Movie Studio after regaining my right to work in US</a:t>
          </a:r>
          <a:endParaRPr lang="en-US" sz="1300" kern="1200" dirty="0"/>
        </a:p>
      </dsp:txBody>
      <dsp:txXfrm>
        <a:off x="2677589" y="2282094"/>
        <a:ext cx="1043243" cy="1645778"/>
      </dsp:txXfrm>
    </dsp:sp>
    <dsp:sp modelId="{B259CF18-5EFE-1E48-9D57-D3328E466FC7}">
      <dsp:nvSpPr>
        <dsp:cNvPr id="0" name=""/>
        <dsp:cNvSpPr/>
      </dsp:nvSpPr>
      <dsp:spPr>
        <a:xfrm>
          <a:off x="3570002" y="1569578"/>
          <a:ext cx="301660" cy="301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F76A4-C835-3E40-96F8-DC724B980E76}">
      <dsp:nvSpPr>
        <dsp:cNvPr id="0" name=""/>
        <dsp:cNvSpPr/>
      </dsp:nvSpPr>
      <dsp:spPr>
        <a:xfrm>
          <a:off x="3720832" y="1720408"/>
          <a:ext cx="1212927" cy="220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44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Sold our small Internet services firm that sold to a big firm that went public</a:t>
          </a:r>
          <a:endParaRPr lang="en-US" sz="1300" kern="1200" dirty="0"/>
        </a:p>
      </dsp:txBody>
      <dsp:txXfrm>
        <a:off x="3720832" y="1720408"/>
        <a:ext cx="1212927" cy="2207464"/>
      </dsp:txXfrm>
    </dsp:sp>
    <dsp:sp modelId="{0C1D659B-1B02-4544-AD1B-9E5B5611E0DD}">
      <dsp:nvSpPr>
        <dsp:cNvPr id="0" name=""/>
        <dsp:cNvSpPr/>
      </dsp:nvSpPr>
      <dsp:spPr>
        <a:xfrm>
          <a:off x="4738937" y="1101375"/>
          <a:ext cx="389645" cy="389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93BED-045E-F24A-A277-36A614613958}">
      <dsp:nvSpPr>
        <dsp:cNvPr id="0" name=""/>
        <dsp:cNvSpPr/>
      </dsp:nvSpPr>
      <dsp:spPr>
        <a:xfrm>
          <a:off x="4933759" y="1296198"/>
          <a:ext cx="1256919" cy="263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65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Replaced an HBS grad to become Publisher of LA 411</a:t>
          </a:r>
          <a:endParaRPr lang="en-US" sz="1300" kern="1200" dirty="0"/>
        </a:p>
      </dsp:txBody>
      <dsp:txXfrm>
        <a:off x="4933759" y="1296198"/>
        <a:ext cx="1256919" cy="2631674"/>
      </dsp:txXfrm>
    </dsp:sp>
    <dsp:sp modelId="{A0A971D0-23AB-084E-94EA-3192032013E8}">
      <dsp:nvSpPr>
        <dsp:cNvPr id="0" name=""/>
        <dsp:cNvSpPr/>
      </dsp:nvSpPr>
      <dsp:spPr>
        <a:xfrm>
          <a:off x="5942437" y="788716"/>
          <a:ext cx="496483" cy="496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439EC-4A84-A845-BD5D-830750B591C3}">
      <dsp:nvSpPr>
        <dsp:cNvPr id="0" name=""/>
        <dsp:cNvSpPr/>
      </dsp:nvSpPr>
      <dsp:spPr>
        <a:xfrm>
          <a:off x="6190679" y="1036958"/>
          <a:ext cx="1256919" cy="289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76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Became CEO &amp; ED of INN   4 ½ years ago</a:t>
          </a:r>
          <a:endParaRPr lang="en-US" sz="1300" kern="1200" dirty="0"/>
        </a:p>
      </dsp:txBody>
      <dsp:txXfrm>
        <a:off x="6190679" y="1036958"/>
        <a:ext cx="1256919" cy="2890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139336" y="141579"/>
          <a:ext cx="928910" cy="650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History</a:t>
          </a:r>
          <a:endParaRPr lang="en-US" sz="1500" kern="1200" dirty="0"/>
        </a:p>
      </dsp:txBody>
      <dsp:txXfrm rot="-5400000">
        <a:off x="1" y="327362"/>
        <a:ext cx="650237" cy="278673"/>
      </dsp:txXfrm>
    </dsp:sp>
    <dsp:sp modelId="{66A0EA41-AF18-431B-B159-8FD3441BA876}">
      <dsp:nvSpPr>
        <dsp:cNvPr id="0" name=""/>
        <dsp:cNvSpPr/>
      </dsp:nvSpPr>
      <dsp:spPr>
        <a:xfrm rot="5400000">
          <a:off x="4328522" y="-3676042"/>
          <a:ext cx="603791" cy="7960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Started in 2009 with a meeting sponsored by the Rockefeller Bros Fund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First CEO &amp; employee of the company</a:t>
          </a:r>
          <a:endParaRPr lang="en-US" sz="1600" kern="1200" dirty="0"/>
        </a:p>
      </dsp:txBody>
      <dsp:txXfrm rot="-5400000">
        <a:off x="650237" y="31718"/>
        <a:ext cx="7930887" cy="544841"/>
      </dsp:txXfrm>
    </dsp:sp>
    <dsp:sp modelId="{ABE2B68B-272C-4A0C-9E50-25D1C7CA2FAD}">
      <dsp:nvSpPr>
        <dsp:cNvPr id="0" name=""/>
        <dsp:cNvSpPr/>
      </dsp:nvSpPr>
      <dsp:spPr>
        <a:xfrm rot="5400000">
          <a:off x="-139336" y="951217"/>
          <a:ext cx="928910" cy="650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Size</a:t>
          </a:r>
          <a:endParaRPr lang="en-US" sz="1500" kern="1200" dirty="0"/>
        </a:p>
      </dsp:txBody>
      <dsp:txXfrm rot="-5400000">
        <a:off x="1" y="1137000"/>
        <a:ext cx="650237" cy="278673"/>
      </dsp:txXfrm>
    </dsp:sp>
    <dsp:sp modelId="{30B514BE-46D7-4D38-A415-D7FF022783BA}">
      <dsp:nvSpPr>
        <dsp:cNvPr id="0" name=""/>
        <dsp:cNvSpPr/>
      </dsp:nvSpPr>
      <dsp:spPr>
        <a:xfrm rot="5400000">
          <a:off x="4328522" y="-2866403"/>
          <a:ext cx="603791" cy="7960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We have 11 employees in seven States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Our annual budget will be around $3MM for 2015</a:t>
          </a:r>
          <a:endParaRPr lang="en-US" sz="1600" kern="1200" dirty="0"/>
        </a:p>
      </dsp:txBody>
      <dsp:txXfrm rot="-5400000">
        <a:off x="650237" y="841357"/>
        <a:ext cx="7930887" cy="544841"/>
      </dsp:txXfrm>
    </dsp:sp>
    <dsp:sp modelId="{11A6DF24-183C-4118-AD2D-2316AB1CB656}">
      <dsp:nvSpPr>
        <dsp:cNvPr id="0" name=""/>
        <dsp:cNvSpPr/>
      </dsp:nvSpPr>
      <dsp:spPr>
        <a:xfrm rot="5400000">
          <a:off x="-139336" y="1760856"/>
          <a:ext cx="928910" cy="650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Location</a:t>
          </a:r>
          <a:endParaRPr lang="en-US" sz="1500" kern="1200" dirty="0"/>
        </a:p>
      </dsp:txBody>
      <dsp:txXfrm rot="-5400000">
        <a:off x="1" y="1946639"/>
        <a:ext cx="650237" cy="278673"/>
      </dsp:txXfrm>
    </dsp:sp>
    <dsp:sp modelId="{2E4840C1-F354-44D9-A398-5161A3DBB89F}">
      <dsp:nvSpPr>
        <dsp:cNvPr id="0" name=""/>
        <dsp:cNvSpPr/>
      </dsp:nvSpPr>
      <dsp:spPr>
        <a:xfrm rot="5400000">
          <a:off x="4328522" y="-2056765"/>
          <a:ext cx="603791" cy="7960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Our employees are in California, Massachusetts, Illinois, Ohio, Minnesota, Missouri &amp; Florida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We were incorporated in Washington DC, but are headquartered in Encino</a:t>
          </a:r>
          <a:endParaRPr lang="en-US" sz="1600" kern="1200" dirty="0"/>
        </a:p>
      </dsp:txBody>
      <dsp:txXfrm rot="-5400000">
        <a:off x="650237" y="1650995"/>
        <a:ext cx="7930887" cy="544841"/>
      </dsp:txXfrm>
    </dsp:sp>
    <dsp:sp modelId="{226B8113-CD76-4B1D-94B0-BF4B1B173FF7}">
      <dsp:nvSpPr>
        <dsp:cNvPr id="0" name=""/>
        <dsp:cNvSpPr/>
      </dsp:nvSpPr>
      <dsp:spPr>
        <a:xfrm rot="5400000">
          <a:off x="-139336" y="2570494"/>
          <a:ext cx="928910" cy="650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Products</a:t>
          </a:r>
          <a:endParaRPr lang="en-US" sz="1500" kern="1200" dirty="0"/>
        </a:p>
      </dsp:txBody>
      <dsp:txXfrm rot="-5400000">
        <a:off x="1" y="2756277"/>
        <a:ext cx="650237" cy="278673"/>
      </dsp:txXfrm>
    </dsp:sp>
    <dsp:sp modelId="{6A2F2BFB-E64A-4CD0-A98A-7DE9447DD690}">
      <dsp:nvSpPr>
        <dsp:cNvPr id="0" name=""/>
        <dsp:cNvSpPr/>
      </dsp:nvSpPr>
      <dsp:spPr>
        <a:xfrm rot="5400000">
          <a:off x="4328522" y="-1247127"/>
          <a:ext cx="603791" cy="7960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WordPress</a:t>
          </a:r>
          <a:r>
            <a:rPr lang="en-US" sz="1600" kern="1200" dirty="0" smtClean="0"/>
            <a:t> content management system (CMS)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Social funding tool</a:t>
          </a:r>
          <a:endParaRPr lang="en-US" sz="1600" kern="1200" dirty="0"/>
        </a:p>
      </dsp:txBody>
      <dsp:txXfrm rot="-5400000">
        <a:off x="650237" y="2460633"/>
        <a:ext cx="7930887" cy="544841"/>
      </dsp:txXfrm>
    </dsp:sp>
    <dsp:sp modelId="{B909DF7A-9810-49F1-8644-6B5E54C44566}">
      <dsp:nvSpPr>
        <dsp:cNvPr id="0" name=""/>
        <dsp:cNvSpPr/>
      </dsp:nvSpPr>
      <dsp:spPr>
        <a:xfrm rot="5400000">
          <a:off x="-139336" y="3380132"/>
          <a:ext cx="928910" cy="650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Services</a:t>
          </a:r>
          <a:endParaRPr lang="en-US" sz="1500" kern="1200" dirty="0"/>
        </a:p>
      </dsp:txBody>
      <dsp:txXfrm rot="-5400000">
        <a:off x="1" y="3565915"/>
        <a:ext cx="650237" cy="278673"/>
      </dsp:txXfrm>
    </dsp:sp>
    <dsp:sp modelId="{1BD4153D-BF13-46DC-AF90-F6C03C8C874D}">
      <dsp:nvSpPr>
        <dsp:cNvPr id="0" name=""/>
        <dsp:cNvSpPr/>
      </dsp:nvSpPr>
      <dsp:spPr>
        <a:xfrm rot="5400000">
          <a:off x="4328522" y="-437489"/>
          <a:ext cx="603791" cy="7960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Affordable business insurance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Business, strategic and technology consulting</a:t>
          </a:r>
          <a:endParaRPr lang="en-US" sz="1600" kern="1200" dirty="0"/>
        </a:p>
      </dsp:txBody>
      <dsp:txXfrm rot="-5400000">
        <a:off x="650237" y="3270271"/>
        <a:ext cx="7930887" cy="544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2561-0956-C84A-9FD8-78084B55317F}">
      <dsp:nvSpPr>
        <dsp:cNvPr id="0" name=""/>
        <dsp:cNvSpPr/>
      </dsp:nvSpPr>
      <dsp:spPr>
        <a:xfrm>
          <a:off x="2757138" y="463010"/>
          <a:ext cx="3171250" cy="3171250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BC0B2-925D-42AF-B37F-22210FCBFDED}">
      <dsp:nvSpPr>
        <dsp:cNvPr id="0" name=""/>
        <dsp:cNvSpPr/>
      </dsp:nvSpPr>
      <dsp:spPr>
        <a:xfrm>
          <a:off x="2757138" y="463010"/>
          <a:ext cx="3171250" cy="3171250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748107" y="456498"/>
          <a:ext cx="3171250" cy="3171250"/>
        </a:xfrm>
        <a:prstGeom prst="blockArc">
          <a:avLst>
            <a:gd name="adj1" fmla="val 3264729"/>
            <a:gd name="adj2" fmla="val 7535286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753757" y="452474"/>
          <a:ext cx="3171250" cy="3171250"/>
        </a:xfrm>
        <a:prstGeom prst="blockArc">
          <a:avLst>
            <a:gd name="adj1" fmla="val 20544560"/>
            <a:gd name="adj2" fmla="val 3280125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757138" y="463010"/>
          <a:ext cx="3171250" cy="3171250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613208" y="1319080"/>
          <a:ext cx="1459110" cy="145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CEO</a:t>
          </a:r>
          <a:endParaRPr lang="en-US" sz="4000" kern="1200" dirty="0"/>
        </a:p>
      </dsp:txBody>
      <dsp:txXfrm>
        <a:off x="3826890" y="1532762"/>
        <a:ext cx="1031746" cy="1031746"/>
      </dsp:txXfrm>
    </dsp:sp>
    <dsp:sp modelId="{D9D4D7BA-BA6D-4356-875A-E65D17B87A66}">
      <dsp:nvSpPr>
        <dsp:cNvPr id="0" name=""/>
        <dsp:cNvSpPr/>
      </dsp:nvSpPr>
      <dsp:spPr>
        <a:xfrm>
          <a:off x="3732526" y="-54516"/>
          <a:ext cx="1220474" cy="110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Strategy</a:t>
          </a:r>
          <a:endParaRPr lang="en-US" sz="1200" kern="1200" dirty="0"/>
        </a:p>
      </dsp:txBody>
      <dsp:txXfrm>
        <a:off x="3911260" y="107834"/>
        <a:ext cx="863006" cy="783893"/>
      </dsp:txXfrm>
    </dsp:sp>
    <dsp:sp modelId="{008CD76D-B43E-4EBF-81AA-AEB4E66BE8A8}">
      <dsp:nvSpPr>
        <dsp:cNvPr id="0" name=""/>
        <dsp:cNvSpPr/>
      </dsp:nvSpPr>
      <dsp:spPr>
        <a:xfrm>
          <a:off x="5153991" y="944583"/>
          <a:ext cx="1323644" cy="1250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Revenue Development</a:t>
          </a:r>
          <a:endParaRPr lang="en-US" sz="1200" kern="1200" dirty="0"/>
        </a:p>
      </dsp:txBody>
      <dsp:txXfrm>
        <a:off x="5347834" y="1127767"/>
        <a:ext cx="935958" cy="884492"/>
      </dsp:txXfrm>
    </dsp:sp>
    <dsp:sp modelId="{FFD7FA97-F812-44A1-9631-DDE8B26B7B7A}">
      <dsp:nvSpPr>
        <dsp:cNvPr id="0" name=""/>
        <dsp:cNvSpPr/>
      </dsp:nvSpPr>
      <dsp:spPr>
        <a:xfrm>
          <a:off x="4724401" y="2791002"/>
          <a:ext cx="1021377" cy="10213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Financial Oversight</a:t>
          </a:r>
          <a:endParaRPr lang="en-US" sz="1400" kern="1200" dirty="0"/>
        </a:p>
      </dsp:txBody>
      <dsp:txXfrm>
        <a:off x="4873978" y="2940579"/>
        <a:ext cx="722223" cy="722223"/>
      </dsp:txXfrm>
    </dsp:sp>
    <dsp:sp modelId="{8BAFBFE4-9AC3-4939-AF41-F8EBDA8E0FC1}">
      <dsp:nvSpPr>
        <dsp:cNvPr id="0" name=""/>
        <dsp:cNvSpPr/>
      </dsp:nvSpPr>
      <dsp:spPr>
        <a:xfrm>
          <a:off x="2819400" y="2697184"/>
          <a:ext cx="1225939" cy="1209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Risk Management</a:t>
          </a:r>
          <a:endParaRPr lang="en-US" sz="1000" kern="1200" dirty="0"/>
        </a:p>
      </dsp:txBody>
      <dsp:txXfrm>
        <a:off x="2998935" y="2874239"/>
        <a:ext cx="866869" cy="854894"/>
      </dsp:txXfrm>
    </dsp:sp>
    <dsp:sp modelId="{280D60FC-3777-E043-9332-BABF05143008}">
      <dsp:nvSpPr>
        <dsp:cNvPr id="0" name=""/>
        <dsp:cNvSpPr/>
      </dsp:nvSpPr>
      <dsp:spPr>
        <a:xfrm>
          <a:off x="2209164" y="868383"/>
          <a:ext cx="1321100" cy="1403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Program Development</a:t>
          </a:r>
          <a:endParaRPr lang="en-US" sz="1200" kern="1200" dirty="0"/>
        </a:p>
      </dsp:txBody>
      <dsp:txXfrm>
        <a:off x="2402635" y="1073886"/>
        <a:ext cx="934158" cy="992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2379463" y="0"/>
          <a:ext cx="3775473" cy="3775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Management: $65 – 80k</a:t>
          </a:r>
          <a:endParaRPr lang="en-US" sz="1200" kern="1200" dirty="0"/>
        </a:p>
      </dsp:txBody>
      <dsp:txXfrm>
        <a:off x="3739388" y="188773"/>
        <a:ext cx="1055622" cy="566320"/>
      </dsp:txXfrm>
    </dsp:sp>
    <dsp:sp modelId="{82F6B587-BE75-4509-BA53-DBC19D7C7903}">
      <dsp:nvSpPr>
        <dsp:cNvPr id="0" name=""/>
        <dsp:cNvSpPr/>
      </dsp:nvSpPr>
      <dsp:spPr>
        <a:xfrm>
          <a:off x="2757010" y="755094"/>
          <a:ext cx="3020378" cy="3020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Programmer</a:t>
          </a:r>
          <a:r>
            <a:rPr lang="en-US" sz="1000" kern="1200" dirty="0" smtClean="0"/>
            <a:t>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$55 – 85k</a:t>
          </a:r>
          <a:endParaRPr lang="en-US" sz="1000" kern="1200" dirty="0"/>
        </a:p>
      </dsp:txBody>
      <dsp:txXfrm>
        <a:off x="3739388" y="936317"/>
        <a:ext cx="1055622" cy="543668"/>
      </dsp:txXfrm>
    </dsp:sp>
    <dsp:sp modelId="{7B201D4F-3ABB-4AA0-9DD1-4E34C1C24790}">
      <dsp:nvSpPr>
        <dsp:cNvPr id="0" name=""/>
        <dsp:cNvSpPr/>
      </dsp:nvSpPr>
      <dsp:spPr>
        <a:xfrm>
          <a:off x="3134558" y="1510189"/>
          <a:ext cx="2265283" cy="226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Graphics Designer: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$65 – 80k</a:t>
          </a:r>
          <a:endParaRPr lang="en-US" sz="900" kern="1200" dirty="0"/>
        </a:p>
      </dsp:txBody>
      <dsp:txXfrm>
        <a:off x="3739388" y="1680085"/>
        <a:ext cx="1055622" cy="509688"/>
      </dsp:txXfrm>
    </dsp:sp>
    <dsp:sp modelId="{5B04C7D4-0C66-40B7-99AF-6C0E5E463AEB}">
      <dsp:nvSpPr>
        <dsp:cNvPr id="0" name=""/>
        <dsp:cNvSpPr/>
      </dsp:nvSpPr>
      <dsp:spPr>
        <a:xfrm>
          <a:off x="3512105" y="2265283"/>
          <a:ext cx="1510189" cy="15101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Coordinator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$28 - 34k</a:t>
          </a:r>
          <a:endParaRPr lang="en-US" sz="1200" kern="1200" dirty="0"/>
        </a:p>
      </dsp:txBody>
      <dsp:txXfrm>
        <a:off x="3733267" y="2642831"/>
        <a:ext cx="1067865" cy="75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1/9/15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1/9/15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4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3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0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0" y="204789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0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1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50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8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1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22.gif"/><Relationship Id="rId8" Type="http://schemas.openxmlformats.org/officeDocument/2006/relationships/image" Target="../media/image23.gif"/><Relationship Id="rId9" Type="http://schemas.openxmlformats.org/officeDocument/2006/relationships/image" Target="../media/image24.jpg"/><Relationship Id="rId10" Type="http://schemas.openxmlformats.org/officeDocument/2006/relationships/image" Target="../media/image25.jpeg"/><Relationship Id="rId11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vestigativenewsnetwork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971551"/>
            <a:ext cx="9144000" cy="2171701"/>
          </a:xfrm>
        </p:spPr>
        <p:txBody>
          <a:bodyPr/>
          <a:lstStyle/>
          <a:p>
            <a:r>
              <a:rPr lang="en-US" sz="7200" dirty="0" smtClean="0">
                <a:latin typeface="+mj-lt"/>
              </a:rPr>
              <a:t>Kevin Davis</a:t>
            </a:r>
            <a:br>
              <a:rPr lang="en-US" sz="7200" dirty="0" smtClean="0">
                <a:latin typeface="+mj-lt"/>
              </a:rPr>
            </a:br>
            <a:r>
              <a:rPr lang="en-US" sz="7200" dirty="0" smtClean="0">
                <a:latin typeface="+mj-lt"/>
              </a:rPr>
              <a:t>YBA Presentation</a:t>
            </a:r>
            <a:endParaRPr lang="en-US" sz="72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College</a:t>
            </a:r>
            <a:r>
              <a:rPr lang="en-US" dirty="0" smtClean="0">
                <a:latin typeface="Bauhaus 93" pitchFamily="82" charset="0"/>
              </a:rPr>
              <a:t> </a:t>
            </a:r>
            <a:endParaRPr lang="en-US" sz="6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549815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first attended Los Angeles Valley Community College</a:t>
            </a:r>
          </a:p>
          <a:p>
            <a:r>
              <a:rPr lang="en-US" dirty="0" smtClean="0"/>
              <a:t>Then transferred to Cal State University Northridge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967" y="4019550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Valley College gave me a fresh start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401955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CSUN was all we could afford, but gave me a great education</a:t>
            </a:r>
            <a:endParaRPr lang="en-US" dirty="0"/>
          </a:p>
        </p:txBody>
      </p:sp>
      <p:pic>
        <p:nvPicPr>
          <p:cNvPr id="9" name="Picture 8" descr="LAVCBanner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13710"/>
            <a:ext cx="3962400" cy="777240"/>
          </a:xfrm>
          <a:prstGeom prst="rect">
            <a:avLst/>
          </a:prstGeom>
        </p:spPr>
      </p:pic>
      <p:pic>
        <p:nvPicPr>
          <p:cNvPr id="10" name="Picture 9" descr="385608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29" y="2416550"/>
            <a:ext cx="2286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Activities in College: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3" y="1539573"/>
            <a:ext cx="4041775" cy="457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Why I didn’t work for money while </a:t>
            </a: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College: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Competitive speech team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Specialized in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speech performance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extemporaneous speech</a:t>
            </a:r>
          </a:p>
          <a:p>
            <a:r>
              <a:rPr lang="en-US" dirty="0">
                <a:solidFill>
                  <a:srgbClr val="000000"/>
                </a:solidFill>
              </a:rPr>
              <a:t>Worked for free as an unpaid, un-credited Intern for Columbia Pictures for 2 ½ years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1999060"/>
            <a:ext cx="4041648" cy="293489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Was denied right to work while in </a:t>
            </a:r>
            <a:r>
              <a:rPr lang="en-US" dirty="0" smtClean="0">
                <a:solidFill>
                  <a:srgbClr val="000000"/>
                </a:solidFill>
              </a:rPr>
              <a:t>College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Was unable to attend my college graduation to go to INS interview in London that day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Received my “Green card” day I graduated college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8229600" cy="85725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College</a:t>
            </a:r>
            <a:r>
              <a:rPr lang="en-US" dirty="0" smtClean="0">
                <a:latin typeface="Bauhaus 93" pitchFamily="82" charset="0"/>
              </a:rPr>
              <a:t> 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Favorite </a:t>
            </a:r>
            <a:r>
              <a:rPr lang="en-US" sz="2800" dirty="0" smtClean="0">
                <a:solidFill>
                  <a:srgbClr val="000000"/>
                </a:solidFill>
              </a:rPr>
              <a:t>classes: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Least favorite </a:t>
            </a:r>
            <a:r>
              <a:rPr lang="en-US" sz="2800" dirty="0" smtClean="0">
                <a:solidFill>
                  <a:srgbClr val="000000"/>
                </a:solidFill>
              </a:rPr>
              <a:t>classes: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Journalism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Film history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Forensics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Rhetoric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Foreign languages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English literature 101 (because the teacher was a bore)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Statistics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8229600" cy="85725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College</a:t>
            </a:r>
            <a:r>
              <a:rPr lang="en-US" dirty="0" smtClean="0">
                <a:latin typeface="Bauhaus 93" pitchFamily="82" charset="0"/>
              </a:rPr>
              <a:t> 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</a:t>
            </a:r>
            <a:r>
              <a:rPr lang="en-US" dirty="0" smtClean="0"/>
              <a:t>memories: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4571" y="1539573"/>
            <a:ext cx="4041775" cy="457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Obstacles or </a:t>
            </a:r>
            <a:r>
              <a:rPr lang="en-US" sz="2000" dirty="0" smtClean="0"/>
              <a:t>Adversity </a:t>
            </a:r>
          </a:p>
          <a:p>
            <a:r>
              <a:rPr lang="en-US" sz="2000" dirty="0" smtClean="0"/>
              <a:t>that I had </a:t>
            </a:r>
            <a:r>
              <a:rPr lang="en-US" sz="2000" dirty="0" smtClean="0"/>
              <a:t>to </a:t>
            </a:r>
            <a:r>
              <a:rPr lang="en-US" sz="2000" dirty="0" smtClean="0"/>
              <a:t>overcome: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Meeting peers who like me came from atypical backgrounds</a:t>
            </a:r>
          </a:p>
          <a:p>
            <a:r>
              <a:rPr lang="en-US" dirty="0" smtClean="0"/>
              <a:t>Discovering Forensics and how fun it can be to speak competitively</a:t>
            </a:r>
          </a:p>
          <a:p>
            <a:r>
              <a:rPr lang="en-US" dirty="0" smtClean="0"/>
              <a:t>Discovering that I had a brain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68952" y="1999060"/>
            <a:ext cx="4041648" cy="2934890"/>
          </a:xfrm>
        </p:spPr>
        <p:txBody>
          <a:bodyPr/>
          <a:lstStyle/>
          <a:p>
            <a:r>
              <a:rPr lang="en-US" dirty="0" smtClean="0"/>
              <a:t>No family culture of continuing education</a:t>
            </a:r>
          </a:p>
          <a:p>
            <a:r>
              <a:rPr lang="en-US" dirty="0" smtClean="0"/>
              <a:t>Foreign student fees</a:t>
            </a:r>
          </a:p>
          <a:p>
            <a:r>
              <a:rPr lang="en-US" dirty="0" smtClean="0"/>
              <a:t>Inability to work through school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8229600" cy="85725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College</a:t>
            </a:r>
            <a:r>
              <a:rPr lang="en-US" dirty="0" smtClean="0">
                <a:latin typeface="Bauhaus 93" pitchFamily="82" charset="0"/>
              </a:rPr>
              <a:t> 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590240"/>
              </p:ext>
            </p:extLst>
          </p:nvPr>
        </p:nvGraphicFramePr>
        <p:xfrm>
          <a:off x="152400" y="1082277"/>
          <a:ext cx="8610600" cy="392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8229600" cy="85725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+mj-lt"/>
              </a:rPr>
              <a:t>Career Path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5750"/>
            <a:ext cx="2032000" cy="2032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Career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columbiatristar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7750"/>
            <a:ext cx="1270000" cy="927100"/>
          </a:xfrm>
          <a:prstGeom prst="rect">
            <a:avLst/>
          </a:prstGeom>
        </p:spPr>
      </p:pic>
      <p:pic>
        <p:nvPicPr>
          <p:cNvPr id="10" name="Picture 9" descr="GW169H1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95350"/>
            <a:ext cx="1644324" cy="1235676"/>
          </a:xfrm>
          <a:prstGeom prst="rect">
            <a:avLst/>
          </a:prstGeom>
        </p:spPr>
      </p:pic>
      <p:pic>
        <p:nvPicPr>
          <p:cNvPr id="13" name="Picture 12" descr="ur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09" y="2650807"/>
            <a:ext cx="2770891" cy="835343"/>
          </a:xfrm>
          <a:prstGeom prst="rect">
            <a:avLst/>
          </a:prstGeom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344930"/>
            <a:ext cx="2159000" cy="388620"/>
          </a:xfrm>
          <a:prstGeom prst="rect">
            <a:avLst/>
          </a:prstGeom>
        </p:spPr>
      </p:pic>
      <p:pic>
        <p:nvPicPr>
          <p:cNvPr id="15" name="Picture 14" descr="411publishing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4248150"/>
            <a:ext cx="2451100" cy="711200"/>
          </a:xfrm>
          <a:prstGeom prst="rect">
            <a:avLst/>
          </a:prstGeom>
        </p:spPr>
      </p:pic>
      <p:pic>
        <p:nvPicPr>
          <p:cNvPr id="16" name="Picture 15" descr="videoBusinessLogo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89523"/>
            <a:ext cx="2001364" cy="920627"/>
          </a:xfrm>
          <a:prstGeom prst="rect">
            <a:avLst/>
          </a:prstGeom>
        </p:spPr>
      </p:pic>
      <p:pic>
        <p:nvPicPr>
          <p:cNvPr id="17" name="Picture 16" descr="hollywoo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71750"/>
            <a:ext cx="2209800" cy="1119632"/>
          </a:xfrm>
          <a:prstGeom prst="rect">
            <a:avLst/>
          </a:prstGeom>
        </p:spPr>
      </p:pic>
      <p:pic>
        <p:nvPicPr>
          <p:cNvPr id="18" name="Picture 17" descr="thewrap_logojpg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46568"/>
            <a:ext cx="2882900" cy="687382"/>
          </a:xfrm>
          <a:prstGeom prst="rect">
            <a:avLst/>
          </a:prstGeom>
        </p:spPr>
      </p:pic>
      <p:pic>
        <p:nvPicPr>
          <p:cNvPr id="20" name="Picture 19" descr="INNlogo_blu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10752"/>
            <a:ext cx="2381104" cy="13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smtClean="0"/>
              <a:t>First Job: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3" y="1200150"/>
            <a:ext cx="4041775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My </a:t>
            </a:r>
            <a:r>
              <a:rPr lang="en-US" dirty="0" smtClean="0"/>
              <a:t>Worst Job: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</a:t>
            </a:r>
            <a:r>
              <a:rPr lang="en-US" dirty="0" smtClean="0"/>
              <a:t>efining gold for a jewelr</a:t>
            </a:r>
            <a:r>
              <a:rPr lang="en-US" dirty="0" smtClean="0"/>
              <a:t>y factory – Downtown, LA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Sales &amp; Marketing Materials Coordinator for RCA Columbia Pictures Home Video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efining gold for a jewelry factory in Downtown, LA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4789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+mj-lt"/>
              </a:rPr>
              <a:t>Career</a:t>
            </a:r>
            <a:endParaRPr lang="en-US" dirty="0">
              <a:latin typeface="+mj-lt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600" y="2724150"/>
            <a:ext cx="404018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My </a:t>
            </a:r>
            <a:r>
              <a:rPr lang="en-US" dirty="0"/>
              <a:t>F</a:t>
            </a:r>
            <a:r>
              <a:rPr lang="en-US" dirty="0" smtClean="0"/>
              <a:t>irst Real Job: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11 at 6.55.06 PM.png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6134"/>
            <a:ext cx="9220200" cy="6917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1962150"/>
            <a:ext cx="6629400" cy="457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Some challenges I had to overcome in my </a:t>
            </a:r>
            <a:r>
              <a:rPr lang="en-US" dirty="0" smtClean="0">
                <a:solidFill>
                  <a:srgbClr val="000000"/>
                </a:solidFill>
              </a:rPr>
              <a:t>career: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121152" y="2532126"/>
            <a:ext cx="4346448" cy="293522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I never went to Grad school (and wish I had)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I don’t have a business degree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I am “self taught” in business, journalism and technology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Being from the West Coast/Los Angeles comes with cultural baggage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Career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18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CURRENT ROLE</a:t>
            </a:r>
            <a:endParaRPr lang="en-US" dirty="0">
              <a:latin typeface="+mj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055164"/>
              </p:ext>
            </p:extLst>
          </p:nvPr>
        </p:nvGraphicFramePr>
        <p:xfrm>
          <a:off x="304800" y="800100"/>
          <a:ext cx="8610600" cy="417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</p:spPr>
        <p:txBody>
          <a:bodyPr/>
          <a:lstStyle/>
          <a:p>
            <a:r>
              <a:rPr lang="en-US" dirty="0">
                <a:latin typeface="+mj-lt"/>
              </a:rPr>
              <a:t>Current</a:t>
            </a:r>
            <a:r>
              <a:rPr lang="en-US" dirty="0" smtClean="0">
                <a:latin typeface="Bauhaus 93" pitchFamily="82" charset="0"/>
              </a:rPr>
              <a:t> </a:t>
            </a:r>
            <a:r>
              <a:rPr lang="en-US" dirty="0">
                <a:latin typeface="+mj-lt"/>
              </a:rPr>
              <a:t>Role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266029"/>
              </p:ext>
            </p:extLst>
          </p:nvPr>
        </p:nvGraphicFramePr>
        <p:xfrm>
          <a:off x="304800" y="1158477"/>
          <a:ext cx="8686800" cy="385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INTRODUCTION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My name is </a:t>
            </a:r>
            <a:r>
              <a:rPr lang="en-US" dirty="0" smtClean="0"/>
              <a:t>Kevin L. J. Davis and </a:t>
            </a:r>
            <a:r>
              <a:rPr lang="en-US" dirty="0" smtClean="0"/>
              <a:t>I am </a:t>
            </a:r>
            <a:r>
              <a:rPr lang="en-US" dirty="0" smtClean="0"/>
              <a:t>50 years </a:t>
            </a:r>
            <a:r>
              <a:rPr lang="en-US" dirty="0" smtClean="0"/>
              <a:t>old.</a:t>
            </a:r>
          </a:p>
          <a:p>
            <a:r>
              <a:rPr lang="en-US" dirty="0" smtClean="0"/>
              <a:t>I work for </a:t>
            </a:r>
            <a:r>
              <a:rPr lang="en-US" dirty="0" smtClean="0"/>
              <a:t>the Investigative News Network (</a:t>
            </a:r>
            <a:r>
              <a:rPr lang="en-US" dirty="0" smtClean="0">
                <a:hlinkClick r:id="rId2"/>
              </a:rPr>
              <a:t>INN</a:t>
            </a:r>
            <a:r>
              <a:rPr lang="en-US" dirty="0" smtClean="0"/>
              <a:t>), a 501(c)3 nonprofit organization based in Encino, CA</a:t>
            </a:r>
          </a:p>
          <a:p>
            <a:endParaRPr lang="en-US" dirty="0" smtClean="0"/>
          </a:p>
          <a:p>
            <a:r>
              <a:rPr lang="en-US" dirty="0" smtClean="0"/>
              <a:t>We are a trade organization and consulting company for independent nonprofit news organizations that inform the public, hold the powerful accountable and help keep our democracy free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My role at </a:t>
            </a:r>
            <a:r>
              <a:rPr lang="en-US" dirty="0" smtClean="0"/>
              <a:t>INN is Chief Executive Officer &amp; Executive Director</a:t>
            </a:r>
            <a:endParaRPr lang="en-US" dirty="0" smtClean="0"/>
          </a:p>
          <a:p>
            <a:r>
              <a:rPr lang="en-US" dirty="0" smtClean="0"/>
              <a:t>It is my job to be a </a:t>
            </a:r>
            <a:r>
              <a:rPr lang="en-US" dirty="0" smtClean="0"/>
              <a:t>spokesperson, </a:t>
            </a:r>
            <a:r>
              <a:rPr lang="en-US" dirty="0" smtClean="0"/>
              <a:t>raise money and oversee programs designed to benefit member nonprofit newsrooms around the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</p:spPr>
        <p:txBody>
          <a:bodyPr/>
          <a:lstStyle/>
          <a:p>
            <a:r>
              <a:rPr lang="en-US" dirty="0">
                <a:latin typeface="+mj-lt"/>
              </a:rPr>
              <a:t>Career</a:t>
            </a:r>
            <a:r>
              <a:rPr lang="en-US" dirty="0" smtClean="0">
                <a:latin typeface="Bauhaus 93" pitchFamily="82" charset="0"/>
              </a:rPr>
              <a:t> </a:t>
            </a:r>
            <a:r>
              <a:rPr lang="en-US" dirty="0">
                <a:latin typeface="+mj-lt"/>
              </a:rPr>
              <a:t>Compensation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641025"/>
              </p:ext>
            </p:extLst>
          </p:nvPr>
        </p:nvGraphicFramePr>
        <p:xfrm>
          <a:off x="381000" y="1006077"/>
          <a:ext cx="8534400" cy="377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71800" y="471701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 is commensurate with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00100"/>
          </a:xfrm>
        </p:spPr>
        <p:txBody>
          <a:bodyPr/>
          <a:lstStyle/>
          <a:p>
            <a:r>
              <a:rPr lang="en-US" dirty="0">
                <a:latin typeface="+mj-lt"/>
              </a:rPr>
              <a:t>ACADEMIC</a:t>
            </a:r>
            <a:r>
              <a:rPr lang="en-US" dirty="0" smtClean="0">
                <a:latin typeface="Bauhaus 93" pitchFamily="82" charset="0"/>
              </a:rPr>
              <a:t> </a:t>
            </a:r>
            <a:r>
              <a:rPr lang="en-US" dirty="0">
                <a:latin typeface="+mj-lt"/>
              </a:rPr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‘real world’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0100"/>
          </a:xfrm>
        </p:spPr>
        <p:txBody>
          <a:bodyPr/>
          <a:lstStyle/>
          <a:p>
            <a:r>
              <a:rPr lang="en-US" dirty="0">
                <a:latin typeface="+mj-lt"/>
              </a:rPr>
              <a:t>QUESTION</a:t>
            </a:r>
            <a:r>
              <a:rPr lang="en-US" dirty="0" smtClean="0">
                <a:latin typeface="Bauhaus 93" pitchFamily="82" charset="0"/>
              </a:rPr>
              <a:t> </a:t>
            </a:r>
            <a:r>
              <a:rPr lang="en-US" dirty="0">
                <a:latin typeface="+mj-lt"/>
              </a:rPr>
              <a:t>AND</a:t>
            </a:r>
            <a:r>
              <a:rPr lang="en-US" dirty="0" smtClean="0">
                <a:latin typeface="Bauhaus 93" pitchFamily="82" charset="0"/>
              </a:rPr>
              <a:t> </a:t>
            </a:r>
            <a:r>
              <a:rPr lang="en-US" dirty="0">
                <a:latin typeface="+mj-lt"/>
              </a:rPr>
              <a:t>ANSWER</a:t>
            </a: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001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The Early Years…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7429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</a:t>
            </a:r>
            <a:r>
              <a:rPr lang="en-US" dirty="0" smtClean="0"/>
              <a:t>and raised in London, England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27030" r="-27030"/>
          <a:stretch>
            <a:fillRect/>
          </a:stretch>
        </p:blipFill>
        <p:spPr>
          <a:xfrm>
            <a:off x="304800" y="1293892"/>
            <a:ext cx="4583237" cy="3849608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29714" r="-29714" b="4271"/>
          <a:stretch/>
        </p:blipFill>
        <p:spPr>
          <a:xfrm>
            <a:off x="4291816" y="1300655"/>
            <a:ext cx="4776040" cy="3842845"/>
          </a:xfrm>
        </p:spPr>
      </p:pic>
    </p:spTree>
    <p:extLst>
      <p:ext uri="{BB962C8B-B14F-4D97-AF65-F5344CB8AC3E}">
        <p14:creationId xmlns:p14="http://schemas.microsoft.com/office/powerpoint/2010/main" val="313655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001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More Early Years…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7429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We emigrated to Culver City, CA in 1978. I was 13.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1" name="Picture 10" descr="KevinScan 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334857"/>
            <a:ext cx="2971800" cy="4056579"/>
          </a:xfrm>
          <a:prstGeom prst="rect">
            <a:avLst/>
          </a:prstGeom>
        </p:spPr>
      </p:pic>
      <p:pic>
        <p:nvPicPr>
          <p:cNvPr id="12" name="Picture 11" descr="KevinScan.jpe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61000"/>
                    </a14:imgEffect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9" y="1250990"/>
            <a:ext cx="2957397" cy="40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09 at 11.47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76"/>
            <a:ext cx="9144000" cy="6569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914400"/>
          </a:xfrm>
        </p:spPr>
        <p:txBody>
          <a:bodyPr/>
          <a:lstStyle/>
          <a:p>
            <a:r>
              <a:rPr lang="en-US" dirty="0">
                <a:latin typeface="+mj-lt"/>
              </a:rPr>
              <a:t>HIGH</a:t>
            </a:r>
            <a:r>
              <a:rPr lang="en-US" dirty="0" smtClean="0">
                <a:latin typeface="Bauhaus 93" pitchFamily="82" charset="0"/>
              </a:rPr>
              <a:t> </a:t>
            </a:r>
            <a:r>
              <a:rPr lang="en-US" dirty="0">
                <a:latin typeface="+mj-lt"/>
              </a:rPr>
              <a:t>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66950"/>
            <a:ext cx="3962400" cy="3235615"/>
          </a:xfrm>
        </p:spPr>
        <p:txBody>
          <a:bodyPr anchor="b"/>
          <a:lstStyle/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attended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North Hollywood High School, in the San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Fernando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Valley,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1980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1982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3687"/>
            <a:ext cx="8229600" cy="914400"/>
          </a:xfrm>
        </p:spPr>
        <p:txBody>
          <a:bodyPr/>
          <a:lstStyle/>
          <a:p>
            <a:r>
              <a:rPr lang="en-US" dirty="0">
                <a:latin typeface="+mj-lt"/>
              </a:rPr>
              <a:t>HIGH</a:t>
            </a:r>
            <a:r>
              <a:rPr lang="en-US" dirty="0" smtClean="0">
                <a:latin typeface="Bauhaus 93" pitchFamily="82" charset="0"/>
              </a:rPr>
              <a:t> </a:t>
            </a:r>
            <a:r>
              <a:rPr lang="en-US" dirty="0">
                <a:latin typeface="+mj-lt"/>
              </a:rPr>
              <a:t>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1"/>
            <a:ext cx="4114800" cy="31241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 flunked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the first time when I was in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at Culver City Junior &amp; High School</a:t>
            </a:r>
          </a:p>
          <a:p>
            <a:r>
              <a:rPr lang="en-US" sz="2000" dirty="0" smtClean="0"/>
              <a:t>After moving to the San Fernando Valley, I set my mind to being an average student.</a:t>
            </a:r>
          </a:p>
          <a:p>
            <a:r>
              <a:rPr lang="en-US" sz="2000" dirty="0" smtClean="0"/>
              <a:t>But oh how I loved wearing that Husky Marching Band uniform!</a:t>
            </a:r>
            <a:endParaRPr lang="en-US" sz="2000" dirty="0" smtClean="0"/>
          </a:p>
        </p:txBody>
      </p:sp>
      <p:pic>
        <p:nvPicPr>
          <p:cNvPr id="10" name="Picture 9" descr="KevinScan 3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72" y="1047750"/>
            <a:ext cx="4514963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3687"/>
            <a:ext cx="8229600" cy="914400"/>
          </a:xfrm>
        </p:spPr>
        <p:txBody>
          <a:bodyPr/>
          <a:lstStyle/>
          <a:p>
            <a:r>
              <a:rPr lang="en-US" dirty="0">
                <a:latin typeface="+mj-lt"/>
              </a:rPr>
              <a:t>HIGH</a:t>
            </a:r>
            <a:r>
              <a:rPr lang="en-US" dirty="0" smtClean="0">
                <a:latin typeface="Bauhaus 93" pitchFamily="82" charset="0"/>
              </a:rPr>
              <a:t> </a:t>
            </a:r>
            <a:r>
              <a:rPr lang="en-US" dirty="0">
                <a:latin typeface="+mj-lt"/>
              </a:rPr>
              <a:t>SCHOOL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Things I enjoyed in </a:t>
            </a:r>
            <a:r>
              <a:rPr lang="en-US" dirty="0" smtClean="0">
                <a:solidFill>
                  <a:schemeClr val="tx1"/>
                </a:solidFill>
              </a:rPr>
              <a:t>HS: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Things I did not enjoy in </a:t>
            </a:r>
            <a:r>
              <a:rPr lang="en-US" dirty="0" smtClean="0">
                <a:solidFill>
                  <a:srgbClr val="000000"/>
                </a:solidFill>
              </a:rPr>
              <a:t>HS: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Being in a co-ed </a:t>
            </a:r>
            <a:r>
              <a:rPr lang="en-US" sz="2000" dirty="0" smtClean="0">
                <a:solidFill>
                  <a:srgbClr val="000000"/>
                </a:solidFill>
              </a:rPr>
              <a:t>environment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Not having to wear a uniform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Feeling of belonging ( once I joined band)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Music and performing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Being called “English Dude”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Not growing-up with the other kids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Experiencing my family breaking-up three years after we moved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3687"/>
            <a:ext cx="8229600" cy="914400"/>
          </a:xfrm>
        </p:spPr>
        <p:txBody>
          <a:bodyPr/>
          <a:lstStyle/>
          <a:p>
            <a:r>
              <a:rPr lang="en-US" dirty="0">
                <a:latin typeface="+mj-lt"/>
              </a:rPr>
              <a:t>HIGH</a:t>
            </a:r>
            <a:r>
              <a:rPr lang="en-US" dirty="0" smtClean="0">
                <a:latin typeface="Bauhaus 93" pitchFamily="82" charset="0"/>
              </a:rPr>
              <a:t> </a:t>
            </a:r>
            <a:r>
              <a:rPr lang="en-US" dirty="0">
                <a:latin typeface="+mj-lt"/>
              </a:rPr>
              <a:t>SCHOOL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082040"/>
            <a:ext cx="4040188" cy="457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Fondest memories from HS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3" y="1463373"/>
            <a:ext cx="4041775" cy="457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Obstacles/Adversity you had to overcome in HS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58952" y="1541526"/>
            <a:ext cx="4041648" cy="293522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Girls loved the accent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Getting to perform at Dodger Stadium for “Battle of the Bands” the night Fernando Valenzuela pitched at the height of “Fernando-mania”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1922860"/>
            <a:ext cx="4041648" cy="293489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Lack of guidance and understanding from my parents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Nobody like me/Not identifying with my peers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Always feeling like an outsider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Feeling the need to “dumb down” to fit in.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My Grandpa dying in London, and missing 1</a:t>
            </a:r>
            <a:r>
              <a:rPr lang="en-US" sz="2000" baseline="30000" dirty="0" smtClean="0">
                <a:solidFill>
                  <a:srgbClr val="000000"/>
                </a:solidFill>
              </a:rPr>
              <a:t>st</a:t>
            </a:r>
            <a:r>
              <a:rPr lang="en-US" sz="2000" dirty="0" smtClean="0">
                <a:solidFill>
                  <a:srgbClr val="000000"/>
                </a:solidFill>
              </a:rPr>
              <a:t> semester senior-year finals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" y="3550820"/>
            <a:ext cx="1505805" cy="15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Biggest Life Changing Event</a:t>
            </a:r>
            <a:endParaRPr lang="en-US" dirty="0">
              <a:latin typeface="+mj-lt"/>
            </a:endParaRPr>
          </a:p>
        </p:txBody>
      </p:sp>
      <p:pic>
        <p:nvPicPr>
          <p:cNvPr id="5" name="Picture 4" descr="logo_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276350"/>
            <a:ext cx="4826000" cy="1447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394472"/>
          </a:xfrm>
        </p:spPr>
        <p:txBody>
          <a:bodyPr anchor="b">
            <a:normAutofit/>
          </a:bodyPr>
          <a:lstStyle/>
          <a:p>
            <a:r>
              <a:rPr lang="en-US" sz="2000" dirty="0" smtClean="0"/>
              <a:t>After living in the United States on an E-1 Treaty Trader’s Visa for 8 years, I was set for deportation.</a:t>
            </a:r>
          </a:p>
          <a:p>
            <a:r>
              <a:rPr lang="en-US" sz="2000" dirty="0" smtClean="0"/>
              <a:t>Instead of deporting me, an Immigration Adjudicator made me a foreign student</a:t>
            </a:r>
          </a:p>
          <a:p>
            <a:r>
              <a:rPr lang="en-US" sz="2000" dirty="0" smtClean="0"/>
              <a:t>That’s how I ended up being the first person in my family to go to College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473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3666</TotalTime>
  <Words>1042</Words>
  <Application>Microsoft Macintosh PowerPoint</Application>
  <PresentationFormat>On-screen Show (16:9)</PresentationFormat>
  <Paragraphs>157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Kevin Davis YBA Presentation</vt:lpstr>
      <vt:lpstr>INTRODUCTION</vt:lpstr>
      <vt:lpstr>The Early Years…</vt:lpstr>
      <vt:lpstr>More Early Years…</vt:lpstr>
      <vt:lpstr>HIGH SCHOOL</vt:lpstr>
      <vt:lpstr>HIGH SCHOOL</vt:lpstr>
      <vt:lpstr>HIGH SCHOOL</vt:lpstr>
      <vt:lpstr>HIGH SCHOOL</vt:lpstr>
      <vt:lpstr>Biggest Life Changing Event</vt:lpstr>
      <vt:lpstr>College </vt:lpstr>
      <vt:lpstr>College </vt:lpstr>
      <vt:lpstr>College </vt:lpstr>
      <vt:lpstr>College </vt:lpstr>
      <vt:lpstr>Career Path</vt:lpstr>
      <vt:lpstr>Career</vt:lpstr>
      <vt:lpstr>PowerPoint Presentation</vt:lpstr>
      <vt:lpstr>Career</vt:lpstr>
      <vt:lpstr>CURRENT ROLE</vt:lpstr>
      <vt:lpstr>Current Role</vt:lpstr>
      <vt:lpstr>Career Compensation</vt:lpstr>
      <vt:lpstr>ACADEMIC EXERCISE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Kevin Davis</cp:lastModifiedBy>
  <cp:revision>35</cp:revision>
  <dcterms:created xsi:type="dcterms:W3CDTF">2013-01-02T21:12:08Z</dcterms:created>
  <dcterms:modified xsi:type="dcterms:W3CDTF">2015-01-12T03:05:37Z</dcterms:modified>
</cp:coreProperties>
</file>