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3" r:id="rId4"/>
    <p:sldId id="279" r:id="rId5"/>
    <p:sldId id="280" r:id="rId6"/>
    <p:sldId id="290" r:id="rId7"/>
    <p:sldId id="261" r:id="rId8"/>
    <p:sldId id="262" r:id="rId9"/>
    <p:sldId id="263" r:id="rId10"/>
    <p:sldId id="264" r:id="rId11"/>
    <p:sldId id="266" r:id="rId12"/>
    <p:sldId id="285" r:id="rId13"/>
    <p:sldId id="287" r:id="rId14"/>
    <p:sldId id="282" r:id="rId15"/>
    <p:sldId id="269" r:id="rId16"/>
    <p:sldId id="281" r:id="rId17"/>
    <p:sldId id="275" r:id="rId18"/>
    <p:sldId id="291" r:id="rId19"/>
    <p:sldId id="276" r:id="rId20"/>
    <p:sldId id="289" r:id="rId21"/>
    <p:sldId id="288" r:id="rId22"/>
    <p:sldId id="292" r:id="rId23"/>
    <p:sldId id="286" r:id="rId24"/>
    <p:sldId id="27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450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Intern at Ernst &amp; Young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Always highly rated, focused on earning respect and trust of my clients, superiors and peers.  Spent 8 years at EY building my network.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am now </a:t>
          </a:r>
          <a:r>
            <a:rPr lang="en-US" dirty="0" smtClean="0"/>
            <a:t>the Managing Partner of </a:t>
          </a:r>
          <a:r>
            <a:rPr lang="en-US" dirty="0" smtClean="0"/>
            <a:t>G&amp;A and working towards advising clients and expanding my private investments.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 custLinFactNeighborX="-58148"/>
      <dgm:spPr/>
    </dgm:pt>
    <dgm:pt modelId="{17067309-CB33-4035-BF41-24F82CD4A52A}" type="pres">
      <dgm:prSet presAssocID="{916EA4CA-F191-44E9-BDEC-685BAEB5F89C}" presName="textBox3c" presStyleLbl="revTx" presStyleIdx="2" presStyleCnt="3" custScaleX="139561" custScaleY="86026" custLinFactNeighborY="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Intern at Ernst &amp; Young</a:t>
          </a:r>
          <a:endParaRPr lang="en-US" sz="17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Always highly rated, focused on earning respect and trust of my clients, superiors and peers.  Spent 8 years at EY building my network.</a:t>
          </a:r>
          <a:endParaRPr lang="en-US" sz="1700" kern="1200" dirty="0"/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4800601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4965875" y="1612905"/>
          <a:ext cx="2425528" cy="2705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 am now </a:t>
          </a:r>
          <a:r>
            <a:rPr lang="en-US" sz="1700" kern="1200" dirty="0" smtClean="0"/>
            <a:t>the Managing Partner of </a:t>
          </a:r>
          <a:r>
            <a:rPr lang="en-US" sz="1700" kern="1200" dirty="0" smtClean="0"/>
            <a:t>G&amp;A and working towards advising clients and expanding my private investments.</a:t>
          </a:r>
          <a:endParaRPr lang="en-US" sz="1700" kern="1200" dirty="0"/>
        </a:p>
      </dsp:txBody>
      <dsp:txXfrm>
        <a:off x="4965875" y="1612905"/>
        <a:ext cx="2425528" cy="270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0AA8B-C0B0-49DC-A79B-CAEEBBCE26C0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143000"/>
            <a:ext cx="9144000" cy="4038600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David Gutierrez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YBA Guest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January </a:t>
            </a:r>
            <a:r>
              <a:rPr lang="en-US" sz="7200" dirty="0" smtClean="0">
                <a:latin typeface="Bauhaus 93" pitchFamily="82" charset="0"/>
              </a:rPr>
              <a:t>2016</a:t>
            </a:r>
            <a:endParaRPr lang="en-US" sz="72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1368425"/>
            <a:ext cx="5649910" cy="609600"/>
          </a:xfrm>
        </p:spPr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I started my first business in high school, “All That and More Collectables”.  </a:t>
            </a:r>
            <a:endParaRPr lang="en-US" b="1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8194" name="Picture 2" descr="https://encrypted-tbn2.gstatic.com/images?q=tbn:ANd9GcQJCFeRPBvwYJkl4lG8LEuOvMXjC3nLd5tbs6WWCqq5h9tqxjCH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279419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8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0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2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14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6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8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20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22" descr="data:image/jpeg;base64,/9j/4AAQSkZJRgABAQAAAQABAAD/2wCEAAkGBhQSEBUUExQWFRQWGBgYGBcXGB4VHBcYGhgXHBgbFhgYHSceFxkjGhwWHy8gJCgpLCwsFx4xNTAtNScrLCoBCQoKDgwOGg8PGiwkHyQtLCkpLCwsKSwpLCwsLCwsLCwsLCwsLCwsLCwsLCwsLCwsLCwsLCwsLCwsKSksLCwsLP/AABEIARAAuQMBIgACEQEDEQH/xAAcAAABBQEBAQAAAAAAAAAAAAAAAwQFBgcCAQj/xABBEAACAQIEBAQDBgUCBAYDAAABAhEAAwQSITEFBkFREyJhcQcygRRCkaGxwSNSYtHw4fEzcpKiCBckU3PSNGOC/8QAGQEAAwEBAQAAAAAAAAAAAAAAAAECAwQF/8QAKBEAAgICAgIBAwQDAAAAAAAAAAECEQMhEjFBURMEImEycaGxUoGR/9oADAMBAAIRAxEAPwDcaKKKACiiigAooooAKKKKACiiigArwmmvFeJph7L3n+VFLH+w9azPmPnXEYnKMMxt5XAbw2kNmzZcxKgsCAdtPeREuSXYGhpzLhiCxuqoG5Y5APQltJqvYrnIYo+FhxcCshfxB5Gyhioyz8uYjRjoRrVMweKKG3ZS34qXXlgZLZi+UgH+UGcv/LrPSQucRuo7quW4QFSzb1JYDRmfuCWPcwvuaxeS1Q6ZovL/ABFb1hSrK0eUlTmEjcBhoY200mak6qvLWJTDYdbeQhl0hRuANIkzoNIOoj61Y8DjFu21uJOVhInQ/WtotNCF6KKKoAooooAKKKKACiiigAooooAKKKKACiiigAooooAKDRTLjPEhh7Fy6dcikxtJ6D6mKOgKd8ROMC8hwduS5IzkKXCxqAQknU6HTTf0NMXhV5UIYuxBBIDwJCwoe4wOoVWKgDZSN9KkuH8LOI85+cktmM/MZknKQTuToQf0qWscrPM3rmcZpI6TvKroqmfSfrXnyzOW6NeCXbIzhuFChYy5yCr/AMacoIy/wmAGRhK+YqdCTpBiUsuJUW1LvADX2lnAI8+WNVfYyQCdfWrLhMAoEKg6dKS4ly6jLmt/w3GzLp66gbj+/XahNk6KRhU+zC7eRiXBuMddsoOWQdcxJ69jV45K40l1XtKGQW8uVXkMAwkhp6zJjoCNNpreKuFQFvEySqq5AhSNgzAfKSAYMjzAbwA2+Hl9LnEHKXZhWOQHMCdQxkadVJB6n3rXHKmkD2apRQKK6yAooooAKKKKACiiigAooooAKKKKACiiigAoopPEXsqlu1ACPEOJJYQvcaF/En2A3qicQ4y/ELkKMuGQ7Np4h7t+wr3njFs5VZOsgDoJ3j8BTe+3hYcIIzMI+nU1w5c1ppdGsIilziFqz5bSgkbxMD9ia7w/F7jGco+p0/ACoG0O1TOBNcbk/B2fHFIncJxO+dCq+4M/lvUha4n0YE+w/beo3CmpTQjX/PrWsHL2c04r0MeN8FS8hBUMrDaAdemh9f0qAuW7mFyPHmQhspOgiRGbfVYH96sdy+bTAg+U9/8AN6T5nUNYzaQR17946n3qntWvBmtOmWgV7TTheKFyyjDqqn20FO69JO1ZmFFFFMAooooAKKKKACiiigAooooAKKKKACmnFmAsXCYHkbfvGn5xTuq/zxcYYQwNMy5vb/eKmbqLY0rdFSu41WabhLtpAH7dqZ8WxxchdoHfT8O9c4a1Ak7/AKntTW8czkH2PoT0PYjqOleU22deOKsjL2MAOl+G7EAr+WoqZ4RxEtowAPcGQR3B/aoTG8l3Wy+H4jayxS5AKzp5T8jRIkA94O1S3BODOl3IxJ13K5J01OXp+8T1rXLGChcWVjlJyaki2YW9AqRsYxTpmWe0ifwmoDmdxhrMsJB0O5/HKCfwFVfgPMNi4wHhWt9YBDL0khgDlnTMJg7xpUwhOrRMnB9mhcVP8P2YfvSfMrMMKqL96ASNfoO51rhbeYW7ebczqfujYT1MkCpe5ZzOs/IhmO7DbSNhTirsxm6aRIcNshUgdDH4CBTyo7D+Vv6SdR2PT6VI16GPqjEKKKKsAooooAKKKKACiiigAooooAKKKJoAKi+ZsPnwtwb6A/8ASQf2p+MWk5cyztEiZ9qQ4hiF8JxmX5WG47GpltNDToy7F3cp9hP4/vUet+bjtJLEyxOpLaST66flS3ErkM30j9ai8MwDxM5gCdIg9R6+9eXTaZ3Y2k0W7hmOhfaleFcRQ38zGP296rWKvOqZkjTcHr+FOOXeYrsn/wBKL2UZiUYAhdjv81Z09HWsTmm0aHirSXUKtqrDoYkHsRUEOULCKAZYK2dZABDayQ6gN1JIESTrNOMNxhLqq1sMBGxUrHoJEGPSkeK8VFtQWMSYEan1IB0MDX8K6FkpaZwPDTpiPE8dkuKvYD6TqPyj8aneFcYziG371Q8cWJBDuwjyl2znLO4aAT9dRsad8LxZH6VzLK4T/BUsSlC/Joo7U/tNKg+lV/AY7MkncAf61LcIabK//wBD8GNelhlbOKqHtFE0V0gFFFFABRRRQAUUUUAFFeE1D4zmRFBK+YD7/wB0HptqfpSbS7Ad8T4xbsLLnU7KNSfYfvVQx/Ebty4S1xgCZS2h8MhZgFsv01M+lM7t5rrFyWltc2xI9AflHtT/AIVgwDn7DWJM6+vzHf8AWsXcv2C6PBkw6S0FuukD09RGvrpURf5jzMQswToI/bpUdx3iRuXmnQKSoG3uT6nv2AqPwzJmOclVg6gTr7daekCQ64vjcyki2SJjORpP6VVr2IKmQdQf8/tVqx3EPGtBGAJnylfKIHp7egk71TcbdUvA2mKmrNIFq4fxJTGYadQf2qy4DgGEbzhBm66mD7gGDVHwVsNpVy4JwcRJk+kmvPaqR6Lb42nRJcR4tatAAsBpCqN49AOlVbirXLpLESI0A1Cr6/3qO5nuKuPuKoAHkGmkEKP70ra4m8llKpEQokT7TpPeTW/FVs5W2no64fiyvlb5fXXK3f1B69/cU7+0Q3l2nYaxSq80ocouW7ZjQyMv1JG/+/eluIc1+CoAREZhKgDXL/NJ3HY1m8HLyP5Wn0TvAWuHL5GC7GRGnQwdTFWTDP4atqfKzGOgn9RvWb4LjT3WDFpZYGmkdtKvdu75FJOuXc7H0YDp+dbY4cVSObI23bG+I4/cDaMSP8/GpHhfMmZlR410Dd/f1qs4rC3FbMUlCd0Egd56qR60ndOUBumh/tXN82XHLZtwhJaNJorlBoK6r2DmCiiigAooooAZ8WZfCdXYoHVlkbiVOojqN/pWZcI4UtvVtW7kbDXYfnVy5jss14ZiVTL5TOmYTVau2WMKnzHXQSdNeh2ABP7VnJWwvwO71xAQBrHrI/Hb1/bWnNrESxUllVgCHnTMdO2hBBG/QVTjjmtuBcJhgQSQRBk6nQdBMjvuNBUnwzFi5FssA0SGjrqREztP47ztRRIvj+Ei4WD5kuAbxOn9XoPX8qq2IwbpcKNuI1GoIOxU9jV+4Tjku+VvmWF7SeoknWYO/b1ppzBw45HuIpa5bRjbAA8yjUqJ3ymW7xI3NSykzPuM8TFlWtCDcaMzTOQabH+Y6+1V7DtLgCi7LsTOZiZPrPU9qsnAeDhsOc5hlaVHQKdHntqV96JNRRvBb2LcFtywrQuHJAFVjhnByCCNR3GtW3BWSBXnfqlZ1zaUaMq51YjH3/VgR7ZV1pvguLAwG3H5/wCdq0LmbgS4hbi21AuOyRcMxmUGQY1AIA2B1VZHUZ5xLkzF2t7LMO9v+IP+3UfhXUnFxqRzpvwObuLUawP1/WmN7FtcOpnt6f52qHfEMpytII6EQfwOtPuHWncSICnqf271qopIl9kry3iPDxCEzlJytG8HsOp7VqvCsRnQR8sQG2kjv69/es65d4N/EDfMRtpoPp1q8Yc+EotxLvuNQMvTaRvBkf7iWzHI7ZJNdZRKkwde4jv+EU14fwd72JQufKjB+05SCAPrFdLigzosnbWRuI1n19jU9y7aGe6ZJIIgEfKpEwD1kz+ApfHykrEnRO0UUV0iCiiigAoorw0AZV8XefWsXbeGsqhZctx2MnLvCR6jWd9a55e4vbxVvxLcjQAiSCrLr5iNd4MxG1ZlzzxM4jiWKuax4jKJEGE8qgj2FRnDeKXbFzPbLDuOjDsRVOFoizW+O8KZhKg+Y+f9dSTC9eg269IDD4g2nJIbyxuRmUgiPmYgCBIA3J3iKleXudLd5AhAJPlZDpI0hY6nQkR6VI4/lpcniyHs/MAPmc6yGO49TsKzdx7GiR4VfVgl5tCwg+ryNY2OmXb2qxWHzGRPlME94jae89O1UfgWPJYHL5SseXRVC7ZJOmv4zNWXhGLi4QcpGwyjaCQo9e9ZsqhhjOU7KXGyoAGOYACN9/zmq3xDhi4W6WGltkgzIAM7yOo1MGtBxzTB7z+tNWWdDXDJVI7ISuOyiJZe2BlbM0woVpLk+ZYiSdCACd4mpQ4+4XNqWDaZWzZiWhmZSLcBjAIIBAMRM7yi8t2gHjNDlmIzECWEdNQNz9aaYHhNxMtghsmQTdD5s0HZgRp09wAOlHITXoUwNu/4pkGRBMiFU6kK4k6wYkfjVha0DTfB8MS3GRYCrlAkwB6AnTengFFWIrfNfCUeyxZQdOon9ahMDy8CoEdNIH5D1qyczN5VX+Zh+HWnfCcOp7ad+/SniT5MrJKoISweFXC2ZVfNpmjXWCCfcdhvFMcM022uXAob5V10gTqCSf1gwKl8bfOoiTMDsR1mesxNQV+w1+4AJ8NQJ03A2AJ7tM+grsWjiHfCMEzXC52gaagx6giQdtOx9atPL3z3CIjy/vUJgbYt22aSFiWZiBAG8sdFUaanoBVi5eVWsrdVg4ugOGAGoI0E7ke9aRXkSJWiiirKCiiigArm4YB9q6ri78p9j+lAHyHjcWz3Xdj5ndmMaaliT7amkfGNc3z5m9z+tJFvwrTk10Z0PsMpjOSQAdI0JPZe3qelWfgvxGvJ/DvE3LUZY7KNgI6jod/xqopdnf6AdBXqnSK0SUqsLa6NLwGMV3R7bFgdYECAO4GmmpPXrrVz4Zi4uL2Mae/19qwPA45rbZlYjvBrVuDcYt3cK13PBRBMESG2ETvJ0jfUxXPKJaZesbfhF7z+o/0riy81WLnMyJYRsUxtIDGilmY+YgKAsaa9dI1jSq/ivia6ENbwx8JjCO+Zc8DzRMg6kHQkjvXM/p5Tlo2jmjGNGoKKVW3VE/8AMU4Z7dvH4ZsOzpnBVg8IZyZlHmBkGZiO1W/hHH7GIANi6riJgHUe43BB09/cVnLBKKsFkTHxWvA1N8dispAG50A7+1RvFuYLeGsm5ebINgv32MEiF9TpWai5OoovpWxLmmUNq7EqpIb0nY0vwXGjWCNpGvQ6adT0NUzEfFC5d8X7HYzraRrjNdMN4YygsEXYgmSJOgnpTnlLnpr1q6+JSyLVsrmuZipBuNCQMpOg6ztOhNdcPpZxTf8ABlPMpJItYttBMtLeoMzOxAnrt013pPjPHLHD8PN0yTsi6tcbsoPQaSx0H5UnxrmSzgMOHdgzZZRZh7kjywu4B6mNAO8CsQ47x65i75vXWBdtNNAF6Ko6KO1b4cHL7pdf2YylRIc1c538cxFw+HbBlbKk5B6t/wC439R+gFWj4V/El8K6YS+Zw7tCMTHgljvJ3tk9OhPvWa3dp7V4Lsj1rumofo/4Zpvs+x6KYcCuFsLYZiSxtWySdySgJJp/XAbhRRRQAVxd+U+x/Su64u/KfY/pQB8b3T5j7n9aRJru6fOfc/rXJpknaPpSi3NCabq8GnMCK1xJt6JkIq0Gpfh19bJN0gMR8gP82syPymopRJri5clvT/PwpdIfY6xfEHusWYk6mFkkL6KOla3wbhLYnDYW1ibPiXsN4bKnigOqFlAzqvzWwAGjtpIMiqrbxGGZVfE2VtEZF8fDgAoQZRgk5TOsllMxqZ1qRxXOAwV57VxFvhgCqjNbRIcvbIHzFSfMyEwZgVm7egJ7nPkK5j7i4g3EsZVVGLyVa2MxNwDTJBJ8p3EbRrD8O+GOLs2vHw2JRrwKsqWyVt3ElgJukjU6mCIg7zVExnHb73jea8xuklsxJIk7wp0C9MsRBitl5V+IFrGo5yOl20qs6EZl1XIxtsukHQZWGm9VkhLH0xKmVXGfEq/YLWsRYb7TbJQglVAJ+8WAJY9o0ht9qLXw2xmKa4+NuCy/lFtR/FBJAgnKTlQABeraTqBqpzJyRbuY18Qb97zXAWTwfP4ggkWy5AZAAO5A7xVmw3MVmzhbl2+4yq7WrptC5/xIKyCdHJXKCTsxNQ5f46GRXJnw8xOCuvfYpcGUp4Vsn+IGifO8CUImOsdKd828q5eH3lw9pbZuOt8opKZlQS0q0gtE6SAelZvzJzk+IxNy9Za7h0cKMi3D91AstlMFmiTH51ovw25iv4y24uBV8PIoIJHieXK5uZpkgBDpEH3pyhKFTsWujLuYMYHWwMvnt2QrtqGJligOsEKkRAB1IMmoTNtUvzfxDx8diLrMut1gMpkZVORcvcZQNahw3atnJsEq0LodDXGEsFyEUSzEKB3JMAfjXt7QZevUREVpnwP5RF/EHFXFm3YjJOxunb3yjX3Iqskul6QkjceFYY27Fq2d0top91UA/pTuiiuY1CiiigArxlkV7RQB8s/Efkv7BjXtoS1ogOhO4VifKx6kEHXrVZCaTW//ABXw1rxbZcsrXEKi4AGyBT1EHeY29oNZje5Yzzle22o1nLC9XbcKoPfuKpSXkhplIydacYJGchFBZiQFA1JJ0AA7zUtjOAMD5UY9o1kxOneRrG8axWifA7k4PebGOAVtSlsHWbhAJb0hSIPcntVxfF2hPeh9yT8ErT4cvxBLi3WYwguZcqQInL1Jk79qz74h8gvgMcbdtG+z3CDZcmRB+6zmAGDSNekHrNfUUVUPixwI4rhV9QBmtgXVn/8AXq3sSmYfWocrdlpGIWMMqFLSlmYSsz5dyZaCQomBE9d4o4jg1xGDa4xIuYdBlmAcuYAo8/NlJMHc1FcHx1oLbtyddT90EmZE9Z0+mlO+Y8TdWyArOUby3HEgNosK07gwp9xTJK2Gq1/DnmG1h8VlvqfCvr4TPMeHmI83tIg+mtVEXKtPJmFtq/2u9BtWWAC/Mz3jHhqE3ae+omJobtUI0/mPinhXmNx1RVZbpZszDKQAIgZVO4BGpMSYNZdzdzSl8LYw6lcPbYlSScz6QC4J00zGO7EzVn5p5oOHxKM/mt3kbxLebPBJO4nzqQYytvBNUvmXBWLd0Nhbq3LNwZlUTmtbSjT2J09BrqKhIoiy20f71rt/CLguX7g+W41kEuPLne+RKjNqSBAIjZdKz/kXhfjY63mnJbPiuR0VAW66SSI1rZfiPyEcVw6bdprmKQqbaKQoXO6eJ5ZCkhJE+mlPI+UhI+dAvanVtIE9f83p5Y5evqWLWnUoSGVlIYEDMQynUDLJJ2AB1q9YHlPD2rK4h3OZgmWy6Z2sswBHiqNGEagmBESJMVpCUY2/PgmVt0U7gXL17GYhLVsZ7z667Ko3e43RQP27gH6c5T5cTA4S3h01yjzNEZ3OrN9T+AgVVuRrVtXVrKBVd2BDfPEOV0/Ek99OlaDWXKy0vYUUUUFBRRRQAV4BXtJ37oVSx2UEn6CaAMt5+sNexzQCwRVUAaxpOgnudqpq4QhyAgkxKxDEjbQ6zV34QM7FurMT+JmrBYw6nE2yQCQw3E1wwzSb/wBnbPHGOvwV3lb4Y3nV/tj3LSeZVso+sGCWzycoOxAAJyiT0OkcM4Zbw9pbVpcqLsJJ6yZJ1JnvTuiu44grm4gYEESCII7g7iuqQxuMS1ba5cIVEBZidgB3oA+S+c+CHB8QxFiICXDl/wCRvMnU/dI60xx/EjcCjUQADroxGxI2nU1YfiXizieIPiRbK272UITrJRVQgkDRpGw7jU1W8fw25ZbLdtsjHWGESPQ7Ee1OyRA074arNethSJkbmBvJk9BpTWBXvh9qaQmTnOuMS5ivI6uiqoDIIBMDNH1qFSK8yUpat+mug9fpVRWxN0jVPgdbttcuoZ8VmRisSPBSWk6gD+JkH1AiK3isa+CPDb2FxN5b1rILqKFJILZkliIBMCH19VA6GtlqZVeio9DHGcEsXXD3LNt3UQrMgZgJmAxEgTrFZx8QeFNYxiXbKAJfXK0eabgJLeU6AFcm2mnetVqD5r4L9owzqoHiL57ZP8wMkA9JEj61Erp0aRq9lY5TulbYHVTIH1mtAs3AygjYiay3gONIYE6dGB0g9Z7Ga0Pg1+VK9tR7H/WuTBkbezbNBR6JKiiiuw5wooooAKZ8Y/8Ax7v/AMb9CfunoNaeVE81XCuDvEEg5dxpuQKmTpMqKuSRSeBD5atXCEnETEgL+Haq1wRPlq3cAXW43qB+Fef9Oto7PqHtkzRVZ5n+ImDwKZrt0M0hfDtkO8kSJWfKI6mNx3qi8V/8RNlY+z4Z7nc3WFsdZAC5ielekcJsFRfNFtGwWIFyMhs3JkwPlO56a1iFz/xDY6TFnDASYBW4SB0k+IJ94HtTTH87rxELex2JNq5a/wCFhrVovbfY52DE9RqrEzlERrJ0IW4LgwyeLcb+GqBkDvnViT8qkjyr0DfdMgT0a40O2GuWmTNmY+FBzaKflQjrmkEDf6VH8W56RjKIb1yB57yhFDAQGS1baFMRA202r3C82W/sJW4oOIDggKMgKZpJlYVGGkQKFFkbK5f4JeVDcazcVAYLMsAGY1nbXTWmL2CNwROuumlany/xCxiD/BcK4CsyupOo0J1MepjQ1Fc38vXsQ4vW0tloIfKQhuQZDLrDjLsd4Gsmi97GUnh/C7t5stq29w9lUmNdz0UepgVpHK3w/u4a4l68bbOCuW0rSVLDzFz0KDXyzvoetc8qYO5w61ca+bYS5kNwBwSirDKTAOY5iq5B3M15zjzX4SG0UJxBC3EvD5UJIOZCfNnUeWBoJIMilbbpCqy7cC4nbwV7MzZlIbPc1YhMzQWO/Ye++81onDuLWcQmezcS6vdGDD6xsfevl/EfEXFOE84VlnMQJDzGrK0gHSJG4MdAKccL+IJsuLi4WyrgyWtFrBY6blOmmq7E6xpVKI1o+o68IrIeXPj4j3FTFWfDQwPFVs+U9SywDlnqNfStV4bxK3iLS3bLrctuJVl1B6frQ00VZQ+cOGnD4oXVAFq922FwbzpAzDUd4apvlvGyVJ31Uz+X7VN8d4MmKsm0/WCpG6sPlYexqhcCxTJca0+jISje46j0P71w5I8J8kdkXzhXlGm0Uhg7+dAx0mfyJFL12J2rOQKKKKYBUZzKP/SXv/jakeY+bcNgEVsS+QOSFhSxMDXRR00/Gsx4h8V2x+MXD4cFMMQc2YDPcIAInfKAQdjqDrUZdQb/AAXi3NfuWnhaQJ7Csu+JHOmITFtYsX7ltFQBwjlQzMJMxv5YFaklwJYZj9fYCTXzrxbGG/iLt0n/AIjs30J0/KK5fpo+TbMxga6Fk13mA2rkvXoaOUVSwoEsZ7KOvqx6D9a4zCZ3NcFq5Jov0KhU3a8DyYpI0paFCbbFRJ8H41dwzlrTZZ0YEBgw7MDuK0Xgtm5ftFvASyGHiEKpNsDQyqEjwz8xOpmR61RuTsIzYpHWItEOxIkAAxtsSSYA/tWhY7EpccvcxGYjUIGzQZ2CoIBmNY2MTuaU9iO7WDV3GZc+gbQE5mBlSZMqAdev4VRedMDiUuBsQylTPhZDKZf6B90bb6n6VpONwq3EskBAGBcOHysAsSQxPzTMgnWO2tIcVwH2jDraxJZhBJMDOhEgODvO3cEe1ZxdOwMXZRFcG2alePcvXcJcy3B5TqjjVXHoe46j9taiwa0tMZ4rGrbyVz7iOHXM1s57RjPaJhWEzoYORt/MB12NVUGu1oGfVXKHPGH4haDWmC3I89piM6Hr/wAy/wBQ09tqa848EZwMRZWbifOBu9sfTVlO31r5rwGNezcW5bYo6mVZdCD6Vv8A8PfijaxqpavkW8VqsfduQN1OwJ18u+hrOUVJUy4ycXaJ/lPiwuJE/wC9WKqhxbhTYW6b9kfw2Muqj5G6sAPunr2J7HSd4bxpLqjUBj+ft6Vljlx+yRpNJ/dHokqKKK3Mj5O5r5mvY6+1680nZVHyos6Ko6D8ydTT34c2C2NB7Kx/QVXWEmBv2/zrWqcicv8A2YKrf8a5DP8A0jov0/Wuf6idRr2b4I3K/RJ/EXingcOYAwzjIPdzB/7ZrCia0H4ucbW5dt2UMi3JaP5joB9BP41npqsMaiRldyPDQaAKCK2MgoAoFcsaYHu5pxZtliAASSYAGpPoB1NI2hVp5H4bN77Q2lvD+cn+v7kdNDDa9hvT6VksuPBOWxh8OqaLdYB7twgNkJmAo3JjSI6MTUkOGz8rEW1E5V0NwgmZK/UiZAiK6wDlrt4hzmXUByRmkTFuRtGU7a60tbbJHifeIlR91f6v6ieg1EnaajZOjuzirZIRnJ1k2w0BTIg27hEAdIGlK27KguothQT8h+VCBJhpJU69O+1Q2JBDEJos6RpInTP17HX9ae28ZcYbuS2w+UadTptqZO+1FDsV4rg7OItst1AbZ1aPKQwOrKxGjAb5Z223nIOYeDnC4h7e6zNtv57Z+Vh+h9a1vHMQi6m2yxCGWDkbCGkEdJBHX3pnx3l04rDsjCDINpyDKXdZRjPlQ7bRroZ0pLQGPgV0orvEYZrTtbuKVdCQynQg+teINaspCwrtTSRFKCkM3z4R89/arP2W+04i2PKWMm7b9TGrLsepEHvVpx/K6yXseR9yv3H7grss9xH1r5q4Fx27hL6XrLRcSYkSDIghh1EV9H8m894fiNv+G2W6BL22gMvQkQTKzMGpaUtMqMmuhxwnjuZxbfRugOjAjcMOhH571O1Ac1YVRaN8AhrPmJXQldn94XWP6dK9+3n1/OpTcdMppPaMG5O4OFRsZdEhNLS922zH66D6mpXA8xLZw+JxL3FN8yipPmmPKAN4kzPpTHF8TFrgyKph3KADr1LGqA2/rWMcfyNyl7/o3lP41xQX7xdizGSTqaTy13lrljXWcpzXleV4TQIGNcgUTXqUgFrY6Vr3LPDDYw9q0QCSfEIIAhjGYtrLCNIO8VnPKWDS5ik8QZra+Zh3AiJ7LMT6TWojBBXRh5mdhEzokwoM9RtHsaJPwR5JnB31mUknoxIzFpgltP0+gpymFFzRkyzG866T19Y9ac4K0FYxt0j03Hb0nvTm+gKmNWjSDppG3asW6GVTF8Oy3IB013J13j9qTsWoYwdBoD6T/hqcut8zAakAA9gBr9dYqKRZYeugj9un960TsVC2Jtkpvm20JOo9+nofWmmW4nmZmGYeZiBGwADHqskga7ifWp+zhhAUeWQCQekz/rSPE8EB945cpzBdSR6Dqe3eKixlD5/5cN214yoBdtSXjUtbBIJmPNljvoJHSs3U1uOJuKbreURmBzGJYPs3Z1JMdt6ynnDga4bEZUDeG4zLm3GsMv0P5FatOtAiKttXVIjSug9WUKVM8qcxvgcVbvoT5TDr/MhIzrr3H5gVDnvXM0gPrbhPFrOMsLdtMLltx/urA7EdQaefZl/lX8BXzFypzzicAw8Jz4WcM9owVfodxKmOojYdq1n/AM88H/7V/wD6R/8AaigswK9i3dFRmJVPlUnQT2puRFetcpJm3p6Q7s8d64Y16TXBpCCa5Jr2uTQB5Stta5FLYe2WYKolmIAAEySdKaEXv4fcIIDXn8qkAAmR5NSSsDzTBHarvwy8GaSMsj5ZkQDMq46n3jp7Q/AsEto4dcwiGth5zZApliehJMr0gVJ4ewwvu+uQsYkZSx65dfKPXaspO2Im3uKd5y6kqB10gyNgdetSFnHW/KoO+gOgk9h/n50xw9zzLpplynUFgQZmRqdP0qS+x22HyqfWAZ7f561kyhIX0KxuBoRrOp00j9aicSUDaAKkgKSd2OvSSBU3ZsgAaRv/AK1FcRwhIMGO31On+1OL2I8wty2QstmG/m6sSenaNBXOPxB1ZF1Gkg6lhoMwj5eoIOlcpwwltBod9BAgk/TXtT84AeGVG5BIHr6Hpr6d6dqwK9dKm0ohMxM54Op+8VjtsQ24qG5nw/2nCXVKL4iSy/zKbcZlnrmWPfrtVqw/A28JgWWcxZZEgN6yO+m1R1+2cq5ll2gFQR5XUgE5dwSsjsZHtVX6JMTnSulapHmXhX2bEvbghfmSd8jaj3I2+lRa1qihdXrs0hSqtTA7Br2a4U7114lIln/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216" name="Picture 24" descr="1999 Millennium Princess Barb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3962400"/>
            <a:ext cx="1800225" cy="26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http://thegreatnodnarb.files.wordpress.com/2013/08/charizar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20" y="3838574"/>
            <a:ext cx="1934412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http://designbyelena.com/ebay/AuctionImages/furby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40" y="2279419"/>
            <a:ext cx="1587660" cy="22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http://upload.wikimedia.org/wikipedia/commons/4/43/Xbox-conso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70" y="4694667"/>
            <a:ext cx="3338511" cy="16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AutoShape 2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48" name="Picture 8" descr="http://www.ucrush.net/wp-content/uploads/2013/12/UC-Riverside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4041775" cy="609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UC Riverside</a:t>
            </a:r>
            <a:endParaRPr lang="en-US" b="1" dirty="0">
              <a:latin typeface="+mn-lt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953000" y="2286000"/>
            <a:ext cx="4041648" cy="39131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Graduated in 2004</a:t>
            </a:r>
          </a:p>
          <a:p>
            <a:r>
              <a:rPr lang="en-US" dirty="0" smtClean="0">
                <a:latin typeface="+mn-lt"/>
              </a:rPr>
              <a:t>B.S., Business Administration </a:t>
            </a:r>
          </a:p>
          <a:p>
            <a:r>
              <a:rPr lang="en-US" dirty="0" smtClean="0">
                <a:latin typeface="+mn-lt"/>
              </a:rPr>
              <a:t>Most diverse campus in the UC System</a:t>
            </a:r>
          </a:p>
          <a:p>
            <a:r>
              <a:rPr lang="en-US" dirty="0" smtClean="0">
                <a:latin typeface="+mn-lt"/>
              </a:rPr>
              <a:t>Active in student groups</a:t>
            </a:r>
          </a:p>
          <a:p>
            <a:r>
              <a:rPr lang="en-US" dirty="0" smtClean="0">
                <a:latin typeface="+mn-lt"/>
              </a:rPr>
              <a:t>Very active with alumni and building my network</a:t>
            </a:r>
          </a:p>
          <a:p>
            <a:r>
              <a:rPr lang="en-US" dirty="0" smtClean="0">
                <a:latin typeface="+mn-lt"/>
              </a:rPr>
              <a:t>Formed my second business (TextbookZ.com)</a:t>
            </a: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AutoShape 2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data:image/jpeg;base64,/9j/4AAQSkZJRgABAQAAAQABAAD/2wCEAAkGBxQSEhQUEhIWFhUWGBsZGBgYGRgfHhgcFxoXHB4eGRgYHCogHh4lGxgaITEhJSkrLy4uHB8zODMsNygtLisBCgoKDg0OGxAQGzIkICQ0MCwwLDg0NDA0LDIsLC80LCw3MDcsLCwsLywsLCwsLDAvLDAsLCwsLCwsLywsLCwsLP/AABEIAOEA4QMBEQACEQEDEQH/xAAcAAEAAgMBAQEAAAAAAAAAAAAABgcDBAUCAQj/xABFEAACAQMCAwYDBAkCBAQHAAABAgMABBESIQUGMQcTIkFRYXGBkTKhscEUIzVCUnKy0fAzghU0YnNTg5KiFhckY9Lh8f/EABoBAQADAQEBAAAAAAAAAAAAAAACAwQFAQb/xABAEQABAwICBgcECAYDAQEBAAABAAIDBBEhMQUSQVFhcRMigZGhsdEyM8HwFCM0QlJysuEGYoKSwvEVNaJTQyT/2gAMAwEAAhEDEQA/ALxoiURKIlESiJREoiURKIlESiJREoiURKIlESiJREoiURKIlESiJREoiURKIlESiJREoiURKIlESiJREoiURKIlESiJREoiURKIlESiJREoiURKIlESiJREoiURKIlESiJREoiURKIlESiJREoiURKIlESiJREoiURKIlESiJREoiURKIlESiJREoiURKIlESiJREoiURKIlESiJREoiURKIlESiJREoiURKIlESiJREoiURKIlESiJREoiURKIlESiJREoiURKIlESiJRFjnnVFLMQAPM1XLKyJus82Ck1pcbBQ2+7UuHxNpM2o/8ASCw+qgiq2vqX4sgcRvNm+BIPgvSI24OePE+QXX4VzlZ3CGSOddI658viOo+dVurGxnVma5h3EXvytcHsUhEXC7CCPnfayyW/Ntm7aFuYy3oGGfoK8NdG0XcHAby1wHfZOhccAQe0eq9cQ5ptIDiW5jQ+7Afia9FbE4/V3d+VpcO8AhOhcPasOZAXL4x2h2UEXeCZZM7AIQST7Y/z4V6KiSQ6kMbi7iC0DiSR5XK8LGtGs9wtwxuo5/8ANaRMPNYTpF/GUIwPU77ffUWfSHO1WSxPd+EE35XufJekxgXLXAb1POX+PQ3kQkgcMp+74j+9XRTF7ix7S1wzB89xB2EKLmWAcDcHaupV6glESiJREoiURKIlESiJREoiURKIlESiJREoiURKIlESiKqu1/ibPLb2QYpHLkyEdSqgEqPjnHy9Caxg/WyTEX6IDVH8zvvdgtbtV2rcNYDbXJvyGxQi64nJAyw21vGqtsowpLY6k/vH+ZjVUNLHUsdPUSuJGeeG4buwBWySOicI4mD1+eKw3psu8AkhDStgMsbaU1epxpAPwI+GetsH/I9ETG+zBkSLut4+XbYKEopeks4dbcMvgtufgFs64WIRP+66PIdJ8sh2ORn4GssWlKtjrufrt2ggC47APirn0EJb1RY8yvlrwCBRmVTPKd3d3fGrz0hSCR7sTn26V7NpSpebQnUaMgAL27QQOQGHFI6CMC8nWO3FalreWsU21usMgyEkzIy/Ed4dj7423wfOtMsFbLBjIXtObbNB5YD/AHtGxUxvp45LauqdhxI8V64dPdpcFZJQc74PR1PUqceW2VPrUamOifTB0bLbPynccduNipwmoE2q91x5jh6KYdjTYvb1Y9osggDoCdWQPoB8hVsusX0zne0WuvxHVz7fEqhoAEoGQIt4q4a0qtKIlESiJREoiURKIlESiJREoiURKIlESiJREoiUReJpVUZYgD1NVyysibrPIA4qTWlxsAofxvtMsbYlTLrYeSb/AFxnHzxVTJJ5vcREjeeqPHHwXrmsZ7bgOAxPz2qs+beaIeK3FqI4pI2V93OB4AMtpweuFH0qbYainbNPLq4ttqgk4/dJuBvsV5rslcyNl8DnlhtWtfxsXPd7SSbav/DjXGfnk/ePSsFO9gYDJ7LcbficcvDyO9b5Wu1up7Ttu4D917s7OC30gj7RxrPUn3YjAz6bVXNPU1dyDls2ActvipRxRQWwz2/ut7itsGQqkhAddj0ZTuMH/NxWWllc14c9t7HmDx+cldKzWaWg2uvPBrZUjCyOToXffcnbYZ6AZ+lSrZXSSlzGgXPZbfx9VGBmowNJvZas91HMr6UMiL1Bwc466DgZI/w1fHBLA5us7VcfDnuv8hVukZK02GsB84fPavHDoRpXS2pFIaJvMDoVPw3HwPtU6mR2s7WFnHBw3nYfjz5ryFg1Rqm4GIPw+dizcL5nfhd3KY4u8SdRJoG2k7hiBjfxKdttsVupqeSshZJG60jLsuRe4wIBxGy2O+6wVErKaRzXjqux3WKmXD+2O2JxNFJEfdT+WTVjoK+PNjXcjY9zh8VBstO/JxHj5eimnB+a7S6GYZ0b2yMj4+nzqk1jGO1ZQWH+YW8cj2FW9ESLtxHD0zXazWtVJREoiURKIlESiJREoiURKIlESiJRFjmmCDLHAFVyysiaXvNgFJrS42aonxbtJsbdirS5YbEKCSD6ELkj51THPLMLwxOcDtNmjxIPgpOYxmD3gcM/Jcxe2Cw8y499L/8A41bqVv8A8f8A039lHWg/H4FRrnbmSPiemGzkYhhqkkLOqxKDg5UY1E9Au+fwxBjoJzV1LSAMGsNiS7hmGjeb37FdhKwQxm98ziLDjvXAtv0O0yEVCyfakkAZsn0X7KnrsATioSmvrbFxIDsmtwHfmeZsNytYymgvvGZPz4LnScb/AEm8gYFiFDL4sDqG6AdK2t0eaWhlabXNj3EZqgVLZqphbkLrc5luu6hYrsz4TPoNyfuz9ayaLh6acNdk3H57bLTXSdHESMzgsXFIWIRpgHiRSZQrFS2R+6ucHScEZO+PKrqOSMOc2I2eT1bi9uZzxyNsAq6ljy0F+IGePw4eK98KtHZwZJJe6TSYg2jU2VwdWkn32JPUVCsnjawtia3XdcOtewx2Xt5BSp4pCQXk6oyyxw2pxi0IkzHJJ3cv+og0BiQv7mdicDpkZwfkoZ2GO0jRrM9k42xO3t4Gy8qYnh12k2dmMN2xY+D2gZXeLwRuNKjHjBQBdRcHYlgWK7jerK6cte1kg1nNxP4TfG1rY2Btc2KjSRXaXNNge/DbfnjbJa3JlySJEJ2GGHz2P5VbpyEDUkHL0+Kr0XITrNPNYuM32boAaV7sEZYnByM746bnFdDQkXRRB9/ax+HisGmHiQllsty2I5i2FeIkHbKDvB9FGr6Cu8X2F3DBfPMgu60bsd2RVgXPJ3CLi3aezue6eCMs0kLnI0LuXiY5U7b40muG6SQnVe24OwjBfRtYGgapxG1b3ZLzC72ubu4BJJCBiM6RtvjzyDv57da4kjoaSrfG27WWGGJFzcm2dsLYZXW1gfNEHHE3OO2ysSK6Rvsup+BFaYqqGX2Hg9qg6N7cws1XqCURKIlESiJREoiURKIlEXl3AGScAeZqL3tY0ucbAL0Ak2Cr/mLtSghl7m3RriTOMIM7+m3n7DJ9qztNRM0yRgMZ+J9xfiBhhxJCmejYdV1y7cPX0UX47zRxO70p3X6HGftOWBbHsuzZ9gCem43NZS+kxdNL0xGTGizb8cwe024Eq1rJzgxmpvJxPwXFktrGDxSqZXPV53JLf7F6/fUG1Gkak6sJ1WjYwYDtP7claYKaLGTE7z6LKOKWqgYjtE88d2mfmGyR86qNJXPNi6Q/1G3hYKYfStGTQtLivElSGSWIrmRgAVAAyBpGwHkAx+JNa6WkfJOyGa9mgnE3wJv44DkqppWRxOkjt1sPnlioOTmvqwAuCTddHl6LVcR+x1f+kE/jWLST9SmeezvWqibrTt713OMw96s4LY7p9ePX9SuAPn+dcihk6F0ZA9sW/wDZv4Lo1LOkDwT7Jv8A+QtXhHEO8haB3XLDQmc5w23wOM7CtNZS9FOKhjTYdY2ts8r7e9U00+vEYnHPAfPkpEJtGV8OI1UMzyRRjLatKgyuuWIRjgeQNcuGhkqQZG2FycMfgOK3PqWwkMONgPnNaNxfJJJEmpQdYbZ43zpBwNUTMoyffNaPoElNE95xuCNu3biMbKn6UyaRrBhjfu7VpXV+baFUKjWzPqXJ2Us2cEfEYNXRUwq5zID1QG2PGw8toVck5giDCMTe44XPyFpcqXARyOrOQoHoBkkn6CtWl4nSR32NuTzwAHms+jpA15G04LS5gi03EgHrn/1AH8TWvRry+lYTut3Gyz1rdWdwHzdb/KTSRSd/G7IV2Ug+ZGD8djj5104og8HWGC5FXOWEBufkuxzlzEbiNUmigaZiMT6AsiqDvll8j06dM1TJAyI3bfkrqSqlmuH25r7b8IsJFACkkAZZJsnPrpIIHrXycukNJxOu7Abi3wvcL6VlJSvFmnuKzW3CDGA1jeSqRuEkYaH9tSeEfMfMVW+vbKdWugaR+IDEcbHHuPYvRSOYLwPPK+asPkfn+KTVBc5gnTZlkYnp/Dn/AD8anFG6iaC4l8bsQ8XNuBGNuYwPAqtzhMcBZwzGX+1PLe7R/sOG+BrXFVQym0bgT87FU+N7PaCz1eoJREoiURKIlESiLBd3aRKWdgoHmapmnjhF3m3x4AZkqTGOebBVDznzjJfyG1sZNMKjMs4OwB9COpPtueg8zWd2q0Coq2m1+pHtJ/ER64NGeNgrGguPRwnHa7dwHziuC0sNhEe6BGdix/1JD6Z/dX/pG3xrKG1Gk5h0h42+631PE9llqIio47j9yo9cc1SEDQqg+ZO+/sP75rsx6EiB65JG7JYH6UeR1RZcKeZnYsxJJ6k11442xtDWiwC5r3uedZxxWOpqK2P0o933f7urUPY4IP1z91U9C3pel22t4qzpT0fR7L3WvVyrW9wa8EMquegznHuD+eKyVtOZ4TGM8PNaKWYRSBxXdvplWWK4ZcxTR6H9sjz+X4GuRTxvdC+mBs9huPn5zC6Ur2tkbMR1XCxWO3tIUngZd4zqCsfOQMcb/THwzU5J6iSnka7Bwtcfy2F/3UWRQslY4ezjjxv82TicMcrPIh8ROnDo+7qMYUjYnAGxBqVJ9Iha2NzTq7wRkccb/AhRqBFI4vBx4g7Fr8Pswml5QVMfjYCKXVhDtqP2QMgb4+daap079aONpIOFyRbHx7L9iqgEbbOecRjkb4eCyc03iSJFgHWQH3HRWB2J9c4rPomnlje+56uXaDmrNISse1thjn2FafLaYd5T9mJC3zIIA/GtWk3a0bYRm8gdm1UULbPMhyaLrrcD4OeKXbKoI1FQD/AAo1E+WBj8PWtNJC2mprPOXjclY6yd81QOj2+QAUy5j5DawgaVZUaGMZOfC306MST5HJJ6Vpp69jrNIse9YanRspcXg38FU93cGRyx8+g9B5CpOdrG60xxiNoaFhU4ORsagQCLFWAkG4W3YcReJ9ak7nxA9G+P96z1FJHOzUcOR3K6GofE7WB/dTAXNndbyIkjAeZdXAA6eEjOPnXzPRV9HhGS0E7gRjzBtfs712talqMTie4rNb2ctswm4ZK225gZtQYf9B6N8Nm64JoKyOc9HXNsRlIMCDx2jxbvCrdTPj68BuPw539fNWnyFzvHfppPgmXZ0PXP+ef4VrDpIJBDOb39l2x3o7eNuYVNmvbrs7Ru/ZTCtKrSiJREoiURR7nHmuLh8JeQ5Y7Ko6sfYVnkke54hhF3nHg0fiPwGZUwGhuu/Lz4BU/c3VxxM99eO0duTlIUO8gHv/Dn94jy2A61nmmjoXlsXXm2vP3eAGz8o/qKtiifUC7uqzcNvzv7lta0RVRFWNM4VV8z7nqzYB3PvXMIkkcXvJc7aTu4bAMdi6LWsjAa0WC5HMXCTMoYNgoDgHofM7+R9/aujoyuFO7VIwdt2/uslbSmYXBxHcoRX1q+eWSGPPXIA6nGce5x5ZqD3WGGe7epNbfNbsXCS32ZYSP58fUEZ+6sr65rPaY7uv4jDxWltIXZOb3reteH20e88yuTtpQkgZ8yV3/CsctVVy4QRkDedvf+60R09PH714J3Bc/ivDjCQQdUbbo48x6HHnW2jqxO0gizhmPnYstTTmI3GLTkVo1sWZdm04srRCCYeDGA46qckg49ulcuahcyU1EJ627YRbEdq6EdW10fRSjDetGS5dFaLUGTORjcA+qnqK1thjkeJrWdl+x3rO6R7GmO9x84hTHlqC4nUqpcpG8U8sUbhJGkkSVA0balwe7wWGd/rWJwcInCEgG5DScQACLg54XuAtII1wX7rm3zna11t8fsbm3jD5uEjcC2ma4l1PKlw5LBF1sFA7ogkYzqyMjeoU7qjVkdMRfNoGQsN9gTcr1/R6zQ29siTxKgvFiTPIGOMMVHoADgfICt1GGtp2Fu0X5k5+Ky1NzM4HfZe5r39X3EQ8JI1HHidvyHTA9hXkdMXS9NJ7WQGwD19V6+cNj6Nns7Tv8A2Us5VMNug72JxJnPfQSvHKmfIEHSw9iMV0JKVzm524WwXKZpAMecLhanM3MVxxB1tkuJJoEbUjSKisdgMy93sdO4B9/Uiue8x0rDI/55c11Wa87gxu3w5rk3PA0O0M6Ow2ZSwBz549vb76yxaReMZ4y0HI2PitElE3KN4J3LTbg0w3ZQo9WdAPrqrSNIQOwaSTuAPoqDRyjMW7QtOZADgMG9xnHyzWtji4XIss72hpsDdeKkoqVcnXTkMhB0DdW8lPpn7/rXzumoIwRID1jmN/H4LtaMleQWnLYV3p7RzKtxbusV0vmdlmHo58m9z123BGa5UFU1kZp5wXRnK2bDsI4DZbEbLg2WqenJd0kWDvAqacq9pYaT9HvozBONvF0Y+WD7+X3Fq3kywM6UHpYvxD2hzG220jEbQsfVe7VI1Xbth5H55qxo5AwBByD0NamPa9oc03BVZBBsV6qa8SiIaIqG58iF1xQJI5ZYlLSLnZFyMKCP3m8IJ9CPSudR1UkNJLPaz3vIBzuRccrNAw5HetEsLZJmR3wAufnefitU8V7xosYHeMwUDYaIw2MDyGy4HpWf6F0bZL/dAvzda/xvxWoT31ANpPcPkKN3fFf1SDUVmjlZiCPUsevT97H1ruw0I6ZxtdjmgX7B6XXMkqfqwAbOBJ8SvvELy6khWQjEMusDSBg91guCeowDnGemfKrafR1NE4EC7htPpkq5aueRu4FWHyz2VW72qS3MvibfKt4QD0A3+/zrmSaSqJNaVj2xsBsLi5wwJOItjs3LQ2ljbZpBc7PD/SnnLnJFpaIyxRhtY8RJJ1fMnP31B9N9IOvUP1zs2AcgNvG9+KkJOjwjGr8efotHiPZfw+Y6jDpP/QSv3KRVjY6iPCOZwG42d4kE+KiTG7FzB5Ln3fZBYmMhA6v5Nrc4+RYj7qkX1zes2bWO4taAe4AjnfvXmpAcCy3EE/6VScVsHsZXtLoExk5VgOno6/mvx+eqN30poqYRqyNwIPi0+YO63ZUfqbwyYsOIO7iPiFwru0KeYZT9l13B/sfY710oZ2yDcdoOY+d+SySxFnEb1l4Xw5pnAyEXOGdg2lR64UEn4AVeGuIwCzPljjI1zZTPifZi5AewuoblMDUCyo6nz2Y4x8SCOm/Ws/TFptI0haGta8XjcCuJJKmvurgd1KnhfUkTpqUBdtQOMqBuDg4+dc19PPEC6Iaw2C5abHHYRex33XQbNG82f1TtyI+bLw0lqpRy2sjcKkaJjG/i0gHGfLPnXmrWyB0YGrvJJPdj42XutTNIcTfba1u9ebfg0lzJqP2pDkIgycnoK7cFM2KINJsAFwqiuMkp1W3JKmUPZVdW6d6e7kbGSobBT/1eEnHUg/D1qEVXCHWPepVNNUPYNUcxtUI4lfGQ91Dk52JH73sPb3/Kr6ioa1pJNhtKpo6M3BIudgXnX3a9xB4pZCA7L5k7BEPn13NcfV6V30ibBjcQD+ort63Rt6KPFxzPwCnnBexqSSINNNocjOkDYfEkb/d+dZf+TqZetBGNXZrEgnjYA27cVMUkTcHuN+GxdO07E0BzJcMR6LgflXhrK92ADG8cXeFm+adBTjaT3D1W7zN2TQtbKlmAkinOo7lvZid8fPby9KqZLVwSdKXGQHAtwHItGA5jbvU3RwyN1bau4+qq3j3JN5ZoXmi8A6spyBn4gHHviunBpOCWQR4tccg4Wv25HsKySUj2N1sCOC6HB+Nw92iEhGAxjGBn49N+tcat0bUdI54GsPH1wXUpqyHUDTgfBZ7fjCssz5yiOoB9jpB+/J+lUyUDmujYfacD3i/7K1lU1we7YD6Lf4haR3SGKQgFdkk842IBAPqhyMj5istLUSUcgljGBxLfxDfwI37cirKiBk7dU5jI7l2+ynm6VJWsbsnKkqrHrkdVJ8ztkHzAPpv1KhkdOW1MB+qktcbATk4bgTg4bCQVzo3OkvG/2m+NtnorhrUoJRF5lzpOOuDj41CTW1Tq57F621xdfm7jUrwXV4lyrxtMx0vgnwjUFx6+EgfccVTTRCangMNj0dtZpwIOF77jf9lN0nRySCTDWyOeGxcAXbvGkaxktFqdXGcqigsTgeQAzn0FdgUrWyukvg7At2XWIzucxrLYtyK7PB7WWDur8qs6gzCeJx0K5V42znDNCxkBwMAN/DvZZoHRNwyso9a+ucVvcR4hBawo1jNFNbyMe8tps61YfZcpkMG0ExMyHDBRnIbANa5x64sd69LgBcLPy9wjil/CsUbPHbIDpOdOR5Lr6tjp19M+tZzQUcUxmkA1jjvxOZAyF8ydqj9MnkbqRZDsHK+1bnLnaLdcPkNveqzqpwSftrg43z1/H41mm0U6I69IQNuofZPL8PlwV8NaJBaUcL7Rz3q3+E80W1xF3scqlfPfp7Y9fbrWA10bDqzdRw+6c+z8XZdauhccWYjePnDtXC4z2n2EGQJe8YeSb/eMgfPFWtfUTe5iPN3VHj1vBRIjZ7bxyGP7eKrTnTmA8W0iKyZSviWViq+EnG+rwkHYZ1DcCpQMNJMZ6iVov1S1oJvbEcbj8uSjIRMwMjacMbmw+R2qLxcsSmOKVnjVJXRAcscd4xXJ2xsVORnP1ra/S0QkfEGkuaCTlsANs743FsFnFG/Va4nAkDvW9d8E7lJGlmmKRdz9gKAVmzuuHK7Y+8VXHpaWdzGRgAu18ycC22FrA43x7V66gij1nO2W2Db3r7NwezW4licykRxd5qaSPxMAGKKdI+0G0+oIPXypFbWvp2St1budq2s7AE2ucTkRfcRuV3QQNkLMcBfMdy5vK1rBJMy3BVU0ZGqQIM60GNRx+6WOPPFbNJy1EUINOLuvY4a2FichxsOF1npWRveeky522+iy8ZtrWOFO68UrM+4kDBVV2A1KOhZNJHSoUctXJO7pMGC33SLktGR4G+9SnZC2MaueO3j8QsthwEPbwyx973kkmklSumPMugZGz5IOds/IVGbSJiqJI32DWi+256t8NmeHqVNlKHxtc29z4Yrf4taXca3MX6dM8Sxo5VmkxIsjacadTD7W3vUaXSTJhG4x2LiR+UgXzsNnBey0zma1nYAA87rix8HudIEalg8ay4jIJKOSBlR4juCMb71odXUgcTIbEEtud4FzwyxvuVIgm1bNyIvhuXV7PuJWtpcd7eK+QPB4dhnOSfPPlsOmfWqdKRT1DWtiAc0G7hexNshutfE444KdI5kZJfgdhtkr74XzdaXCFop0IAydxkfEeXzrnvrWRYTAsO4g48jiD2ErUIS7FhB5H5sqy557V2Zu6sTgA7ydc4/h9fj09M9RohoJarr1F2M2MBsTxcdnADt3KqSpZFhHid+zs9V84L2s3Maqbq31oRnWn9ifz+VWv0VUxi8Mlxudj/6GPeCqWV8DzqvFjw9D8F3eY+0uzmsn7sq8jjSIm9W23Dfu+pO2M1hfBU1DmwvjLcQS69wAMbgjbsAwK1iSJgLw6+y2++8blWp4HEYWitsXV03d5MeSkQBAwH6PJLIcALkBR1GCa+h1ze7sB8+S5+oLWGa5nFrY2sz2jT95GjL3pj6asLrA9dLZX4r08qgYw765rRr2wv4L0PLfq3Hq7VvtxDVHcSjwqSgjydyyY8vkP8FcgUupJDCcSNbW5HiugZ9ZkkgwGFuYXa4RxIJe2k+PDcqI5B6nw6fn9lc+1YJ6cOopoHY9EdYcsbjtF+8K4PtMyQYa4t27F+gU6Cuo3LBY19r1Eoi4vM/LsN5C6SIpJBwSNwfUH19D5VknpzfpocJBkcr8DvByxVrHi2o/FvzkqW4pK1kEFwO7vLVBHBJpLR3MSEju3UdD3buhBGCNO4xk9Okqo6sEs/qbtaf95WWaaMxZ9h3heeA219eXBk4dE9ukiKk2srJF4F0jUJV8Q0gDBDN1OTkmtj2tY36z91kEheSI/ntVi8p9llta+K403Emc+JQEX+Vd8/7ifgKyvq3EWbh5q8Uzb3d+3cp8iAAAAADoB5VlWhU9232UJAmVCJVIVm/i+XmcbZ+HoKs0dpATTSUwHsC9+JIw5YrNV03R6kw+8beBN+eCg3D+VyDGJ5SscrYYRnyEPfBiT4ehA6Hqd6pqNLAhxgbdzRhffr6tt+w7Ry3XxUeWu7A7uV19uJra37xbcrI4/RmidVLFmQ6pDqOdOTjwj0xjrXsMdXVahmBAPSBzb2sDg0WGeG3je6PfDCDqkH2bHlnyWzPxqdroGK3Cd+gijSXJGnXqOwI6ufPbG2+9Ti0IBC2OV5uCXEiwxtbicB23xVT9JgvL2DYBbt7AbldPivJ19b2+u4nWNV0ARoQG8LFlxoGPCzE5znetDGUJnDALvfrbL36vWz2EADK2Q2qiWaqbEX2sBbbxwyG83zUjs+yaGRBNPfPIHAYt8f8ArLHPpUpKuGmB6oaB2AeAspMglmsde99w/crW5l7PLC2s5ZoWeRlGBlgQD7gCqIdLtmlYyOxDjY2vh1Sd/BezUTo2Oc5xuMdm8DdxW/ynyPwy6s0n0sSBiQg7BlHiwMVprKx1PrOdbVGOWxV01OJmjE3yOO1ZLrsz4fcQyfobN3oHhOrIz77fLNUU+lWyv1SMsxYtOO2xsrZKItbrMd4gjkqs5f5UmuLowAaWRsOfNcGtlXUMp49Z+N8AB94nIDsxJOACzxB0rg1mBz5WwJPI4W2lWO3ZVdw+K1vyDgDDahsMkDzGxJ9t6yP+iTttNH5HHbuWloqY/YdfvHqoFam9EklqqBpVi7nGnDhEYsAunGSD5nNTl0dTlweTYa2vngSRbbfPdgq210gba2zVyxFsdm5bp4wqi3iu7d17nZw6hlIWFkAAIyMtpbz6Vz5dE1DHSyQu9rK2B9sE4jA2FxxWuOvheGteMvTdmscXL1vdNMYJRH+sAQA6gyGLWw0nDZBB88faHlVb9JVNK2MTM1sMdljrWBviLH0O1WClilJ1HWxw7rqMz8LkUIdOrXEJhoycIdssMZGDsfKu3HVxPLhe1namOGI2DfgsDoHtttuLq2OzC/ha1EMgSQD7aMAcZxuAfMf55VwdMVVRQ1jajHonANJG8X8bd45LVQQxVEToXe0CTY7j89i7PMvZLbTgtbHuXO46lf7/AI/CuyytJ9sX47f3WZ1Hq+wbcMx+yrnidpxDg6PDtEkx8U6LudioAmwSgwTsMNufWtFo5LOBvw/ZQY57btc23FfbaCCZDZ2WZS6KbifSUXTCC4Ve83UNOQWkYDA0DBAJqBJB1nYbgrcCNULmXHLK4nlimzbwoNMuM9/MNKaI164eXvNJ38KE71PpMg4Y+QUeixwU15N7OrmeSK4vmKqhDIgxnKkEZ07dQNh1xufKvn3ztmjdDRtsx19Z52g56t8TfecBsuugGOa4PmNyMh67B5q6I0wAB0Ax9K0saGNDRkFAm5uV6qS8SiL4aIqS4xZRz8whJlDIQMg+xY9a90VJ0dJLJe1nPN/6lRXt15Y2bwB4K57OJFRViVVQDwhRgY9gKiJelGuDe+N1cGBnVAtbYoBz/wA3yWqkgZ8ZVQDgbeZ8zXGo4pdKVMrHyFjIzk3AnEgY9nHktNTKKWNhY0FztpyGG755qTci8Ya7sopnGGbIPyP9q7jqf6P9XrF1tpz7d5G/bmscUxlbrEWOWGWCr/tk/wBJ/wDuCuboP/s6nkPMK7SX2eHn/iVg4L2bSXMMc99dExCMMkafw6Rj2BwBvudt67EstNQiR7GYi5J5XJ4nascbZ6rVu6wNrbf2HivnZ/e2acSe3jgVlfaNmAOgoCSdxuSfOtTjM6mBk6r83AZYnLsCyxiMT3A1mnBpPLPtW9znZ6uN2P8A3F+gINYdGOOpUAnJx8Y2rTXN+sjttA8HlanbvdENCgJHr9M/majowXqJ37gxv6ifMKysyjb+Y+QHxUk5RUtwGMAEkowAG5JMjbAV5pb2x+aP9TUovdG38/8Akqf4lLe2atDLqQS5JV85I9weldd7IpZBLYOc24BzIvmO4+PFc9l2tMYu0G1xkDx8Fa3Y/wDsiT+eT+la4+nfs7/yH4ro6N94fzDyCzdmPC5bVJ57j9XG7Epq64JznHkPxqzSjoxMyUu9kEH+otsOORw3nBVaOa8Ruba17HuBueHbuUe7PbhTxm8YMCrOxBzscnbFS0sQ1kJdhZ4vwvG4eeHNQoMZXW2td+sfBd7mLmGay4rqnkZLRkXR10kgDPtnP5e1eywGSmDoRd7SNttuI3ZZXwvxUhP0dQRITqkc9mffnZRPmzj6ScVtp7Rhh1VWIA3OcHPvjFWmEy0To5mkXDsMLi2INwSMCLixVReG1PSRnIt8cDnwwKnHapxNIuHAvEHaXCBsDKEjOoZHt7dap0U4va15OwE8bq/SAHsAZm3Kyh/KvJdpxK2WSF3hnQYZ16E+uNiPTr8qukq3MmdDK0FtgRxBw5XBB2bscVVFBeMPjcQRgb44+hB3rT4hwW+4SRLJGk8KqkWteqxq+rTtjGemWHp16HLU6NgrGERuLSSXW/mLbXxvlngQtEdZLA4dIL5C/C+X+1xuzRh+mMEzpIOAeuN8Z9+lV/xECdFya2fV79YfuvaE/wD9rLfzeS/Q1mT3KEddA6+uKyUjnmkYRnqjyWyUDpXA5XPmta14pDOulseLYq2CG9vQ1XTaUje/Ufdjx904H58Ulpjq3HWbvGKrDtT5AtoIJLqDUhyNSZJUk56ZO3Tp9MV9HTTukJa7PO65M8fRWLMr2tzXU7OeVFntrW4nkaQRqDFEdISMnckKoGW3+02W964c7pKqSSMnVYHFpAzdbedg4DPeupGGxNaRiSL8B2b1ZyrjYVpAAFgq19r1EoiURfDRF+d+1DvU4hcSorBQFQuAcAkk4z0ztXuhJmNjdHcaxe82221tyq0hDrlriMAG+Su3kmQtY25Y5Pdjf4EirahjWSuDRYXUKVxdC0ncqz7XIWdVVRlmmYADzJNcf+GReqq+Y/U5adLODY4Sdx8gp9ydYtw/h0STfbAzgerdF+Pr866Gla6OEGU5DAcSq6Gne4BpzNzyuVVXalzEJT3AwW1anPofQfh/m9X8PUUsbX1c3ty7Nzcwe3Zw5qOkahskgij9lm3ebWt2bePJTvssuGfhDl2LHVIBnyGF2HtV2nfcPP8AIfimixZ4A2O9FU/J1z3fFoW/++AfgW3+6u9ML645rlQmzGH8vp8VcfMVpni1icebH6Kf7VwqI6rqkcGHvuPgulVi74Obh5FV523XGq7RfQH+35VZocXbM/e8j+1rR6pWn6xrdzR4k+isHkS5MXBIpF6qjEZ9namky7Xs02JLBfmQPivaKwjJONtY911S3OnMhvphIyaWUEH33rdSUopmFgcXXJcSbbQBs5LLJK6V2uQBgBYcLn4q2ux444TIR/HJ/Stc/Tbi2BzhsYfitWjRd5H83wC6XDr6LjFrJC5KyAEEgnKsNs7e/wBR91MYfS1LWTAOIuWu3jI/lcLgHvGC9Lm1UBLMMrjccxzB/YqiXims7lxGSWhcqWUEg49a7z4mysLHC7SMRvB+fRc4SWsSbEZcCN3zzVxcu8dt+MWxtbpcSY2z1B6Arn/PKuIBLo6QNJuw4NJ/Q7/F23nn0Lsq2WODhjh+ofEbOSrO/wCWpOH8Sihk3GsFGH7y52Nddzmvic5uVj5LF1g7VdmCPPNWP22fs2D+dP6a52h/cj8rfgtekPeDmfivPYR/y8n8x/Go1v2pv5P8ip0vu3fm/wAQtzkfib3cl9a3HjiVmQA+h8qjPE2kqI+hwDgTbYC3VxG6+sbgYZYZqML3VEb2y42t3EuFvDA5qEcu8KFrxaeBTlU1AH28VefxEdbRcjt+of8A0FHRtxWMB2aw8FevDf8ASj/kX8KyUH2WP8o8lvn967mfNfnSHmSW2vpFDZjMpBQ9NzXcr9HQVzOjmbjbB21vb8MiuNTVElMOkjO8kbDj58VYvPt/3vCJPFqwy4PqpBxvXD/hyaQvfBN7cdxju2fO6y6WlWsLGSR+y4gqR9lv7Nt/5B/StSg97N+d3wVz/ZZyCllaVWlESiJRENEVZ9tdsqWB0jdpASfUll/vWKmp44a+MsGLtck78Lq6SRzoHXOWqpdyL+z7b+T8zXVq/fOWCj9w1fLfgSvP30ozodzGp9SftH4eX19K4ei4JYHzvOAkPgCfO/zdb6vUlEY/D52HktnjXCGnVgJShwQhxkKT54zv91XS0Mc07ZZiS1v3dnbv+QvOme2JzI8Cdq/OvOfKdzZSEzDUrHIkHQ/P8vuFfUNkbINZp9QuI0GMhjhbduPb8lWx2S/sd/55PwWuJp37O/8AIfiujo33n9XoqVgm0Xgcfuyg/wDur6A4vsuS33APC/cv0xdWHeXVvMOkasfjqUqP6s/KvmmucyocLYOaATu1XYeZXbewPY118Wm/eLKie1WfvL8gbnH9RzWvQYvRhw+85573H0WWuIFQ7gGjuF/ire5Q4Q44RFBJ+rdkIOr93UxIJHwOcVHSFnSYHItP9pBPkp0YPRYjPW8b281EuM8jW1jYzkOs0x3DEAFBv9kAn6n7qkdKh9VFFGR1ibi4JtquPPMBVOoCyF733JAFjkMwu/2eWi2vDO7eRS0gaQAeQdRgH32++sGna2DVkh1hrBpFuOPqtejIZMJLYE38vRcXsclVZLssQBrxknHma16XmjjqYnPcANV+ZttYsujGOdG/VF/Y/wAlh4IiWfGrhZmUiclk8wVfce1WV8pdTRVERu1pBNvw6paTxAJBPDHYo0rNWodFILEggcy4Ecri45qWpycRxP8ATEZBEVUaAMEEY6ADGD1z71Cpk6enbGNhab8Adb9vFWww9FOX7LHDiRZQvtX34vZ43wq59vE1b4vszv6v0rNMfr/7f1Fdbts/ZsH86/01j0P7kflb8Fo0h7wcz5Feewf/AJaT+Y/jUa37U38n+RU6X3bvzf4hfOyv/nuIf91qnpL3sPJ3kxVUOUnZ+p64yft66+Lfg1Z9P/8AUv8A6P1BS0f9ubzd5K5OHf6Uf8i/hWag+yx/lHkt0/vXcz5qjueuzO5ieSeIiVCSxwMFfivp77/KvoYqhkuGR+dq4z43w5i7d42cwoPHxmZYngLEo2xUnoRVuq3W1yOta19tt19yhqXHVNhcG2w9i/Q3Zb+zbf8AkH9Ir5uH3s353fBdt/ss5BSytKrSiJREoiURVz25f8h/vX+papZ9uh5P8lI+4f2ealHIv7Ptv5PzNbqv3zlko/cNXH4lzH+iSnW+FZ2A1bjOenqPlXyFGNISzzfRTrajjdpOdycr8t47V16iSmiYzpsNYZ9gz/0pPwfiInTWAMeRByD8DXcpJ5ZWnpYywjCx+brLI1gsWODgVV3bL/pP/wBwVVoP/s6rkPMKOkvcQ8/gV3OySEjhJDeHU74LbDcKM/WulplodG5hIF22udl7rPo42drAX63oqW5l4eba6ZCwYghsjpuc/hXUp6ltTE2duAdj4rAYTFrQu+7hzwVnXXa7HHGiRqWZUUEgDqFAPiOR19q5c2j6qWV1pWsZfCw1nW7bAeK2xVbGxjqEu23Nh4XPkqz4zfSXdwZ1iIzjbBx4feupR0v0aFkMdyG7+d1inmD3udIQC70su0OJ8VuPss/+0f2zVbtF0utrOibfebHzuvBWuI1WvcRwuPKy9Hlzi0owyzkHyIk3+q1c1kMfslo5WHkFEvc/Nrjzv8SvrckcSAGoSKPLJI/Eip9Kz8YUejP/AMvJfF5J4mm6rIM77Z3J+HWhkjObwvdVw/8AzPz2rVu+V+JBg7xSll6MVfb56a9GpazXN7wvNbMFjseB9Vtxc0cUgOCzbeRAz/f7qxnRFMcWxgflJb+kjyV3/IPy6Q9oB8x8VzuF8xvFdm5ukaVjuQ3r86nW0xngdDfVvbZuN7WuLg5HHEJA8Me2RtnWxzzuLXvY4jZgptzPz1ZcSs2hkVkkXxR+Q1AdPhg/hWekgqIZLODS3K4JHgRyyJV1TMx7LgODhiNviL+ICkvZFaRQW20oJfxaSRkZ3xXPq6gfTXCTq2Aa2/3tpIyG21huWukYTT6wN7m5ts2W8MVvck8qTWlzdSylCszll0knr65FaKx4mkjc3JoN+0N9D4KqljdGH6223gXH4qDp+3rr4t+DVVp//qX/ANH6gvNH/bm83eSuKyTMKDOMoNx5bVjo2l1HGAbdUY9i3ym0zjxPmo0nMYngnTUrHupBkbEEK32l+VV0VRWQVTKesZYk4O2H4Y9h3hQn6CWB8kDr2BuNo+KqTs/5G/4jLI7viFHIYDqx2OPYYI6b/DrXZ0hWysk6CAdYi+scmi5F7bTcGwy3rJR07XRiR+WVt+Hgv0DwrhyW8SxRLpRRgCsUMIiba5JOJJzJOZWt79Y3W3VyglESiJREoirntx/Z/wDvX+paqZ9th5P8lI+4f2eak/If7Ptv5PzNbqv3zlko/cNVZ9sf+n/5zfjXD/hv7TV8x+py2aV9iHt8gpx2R/syH513q33vYFio/dnmfNRPtkH6p/8AuD8K4mhP+zqeQ8wtmkvs8PP/ABKhq80312qQW4IVFVFCZJwBjy3yceVfQu0fTvlMz26xve7jcDkDgO6/Fcn6RJHGItawys0WJ7cz3gLZPIpjAl4jcrCCwXBJZyxGQojTLZxvg6a0Gdl7C7j3DvUWxSkYANHee71Ul4Vy3Yw8RaxNtLK8cRleViqJpCqcxgZdhqYJ9rrn0ql1S/U1m2HiVcKNpNpCXeA7gsfIvGxPdWeRZwrOZSIEgdpCqCQLmdww+0hOcr9npvUJy/VNyTbjh3K2KGNpwaB2LjX3G7pybeWa4MY4oIjMJNA0DKGLwEEeHL9MbV6GN9q2NlMOOSkvHuI21pzC9xOwCx2ms+LJ7w+DCqT9ox/u+m+POqmNc6Gw3qR1Q+5WDtVv0vpeHwxI0oeGS47tdOvDxZjJBOBjDE79Aete041A5x5I83tZaHH7yK55csfEpkSSOFd9wyBkO3/bwfgakwFs5XjsWLodnjyz8QvhdF1ljthC+HYeJAsbOPLJCBgffaoTANY3V3owkk3XM5G4tcmThfeXU00d29wkkcxEi4hAC6S4LD7WevkKsla0B1ha1vFG4gXxWe1umnvJbV7Szm0XJiIjBhm7vUQZQqtpZUA32zuPc1MSvYwEOOW3EclQaaJ5sWjsw8lpcx8E4YtzNbs01s8TAF3j1xkMAVOuLdAcjdhU2Tuc0FzQeWBVbqYtNmPI54j1WrxLkDiFl+sgZmXqGjJIx67b/MgD3qWvDM3UJBH4XfvgqnNkjOs5v9Tfm682HaZfWylHAY4wpYdPf0NZRoyCN4c0Fv8AKD1T2G9v6bK8Vkr24ODuJGI8vEFYeQ+IPccQeWVtTuCWPrs1Yv4j/wCsk/p/UFdo4Wq4/wCryX6D4b/pR/yL+FYqD7LH+UeS3z+9dzPmvy7xS/khu5jGxHjPnsa+qcce5cFrA5mPHHtKtXsDbMNyfWUn/wBqV89V/wDYH8g/U5dinFqYDifIK1qmvUoiURKIlESiKuu3H9n/AO9f6lqpn22Hk/yUj7h/Z5qTch/s+2/k/M1uq/fOWSj9w1Vn2x/6f/nN+NcP+GvtVXzH6nLZpX2Ie3yCnHZF+zIfnXerfe9gWKj92eZ810Ob7W3ljKSxq5PlncY8zg5r5+srmUcgkjt0h6vYd42jdfbZdFlMahhY/wBnPt4HZ6KEdhSjXxA4H24x8v1tfSaQwfbmuXQ4xg8AoZw+ymzm3VpYIuLEiONS7nu99feZOV7sAb9Sck1Y5w256qtsdisi/t2i4zJeTSQRW/6P3HikzI4Kq2pIwNsP4d/JSfMVnY0vi1Wgk3ukkrGG7iAoXwi64dw+S3c3s9ybUyGJVjREXvQQ2Qcuc5z8a1OikeCDYX7VQKpv3QT2W87LWPNdhoaGHhpmVpTMRI8khMhBUsRt5EjHSvHRNb1nvts3LwSyuwazx9Atq55quZ5Gk/4PC0jYy7W2WOAAMs+c4AArK6r0fGLOmH94VghrHH2R/afVbC8y8WyGWxUFRpBEUYIUDGASuQMbYqn/AJLReXSD+4qf0Wu+R+6xNzBxIKEfhsbIDqCmCMgHpnAXrjzr0aS0WThKP7k+i1o/1+6+/wDx3cI8rzcLTVMuiVxC6tIuMYZwRnbar2SUUlgyW/8AUCoFtY3No7iFpcB5o4XDPFN+gyRPESV0zSsqlgQf1bkgdfWtT4S5tg/PePiq2zvacWdx9bLo8Iu4O/MtrxZ4u8nE0qTRKS251DvUzgFWYYIx08xUHQPtbVBw2H4L0VUYONxzHxxWTnDl+4uZeJ3UWZI3ji7oW8gcTBGiBWRFy2ygtjA3GxqDHamq12B4q3B93NN1u86HXLw+aCWRP/pGbuo5DHMFVS2pO8wr6erISCQvTfaqLAOB39isdmCtzj3C4Lrghu3IlmEBfvwoQuy7ZdBtnbB6+eD51Jkz2SdHs3Kt9PG76y2O/wCc1zuy7leJkScOVkZcYIyPQkb9eu1cnTc/0h50eCG31XE2vrbbDHYfnNXaOiLR9KdjYuAG7G3krggi0qFHkAPpVsMYijbGMgAO5XOdrOLjtX5n5p5Yuo7thJCyiR/CcZBB9COvyrv67XDWBFvLmuICYxquBvjhv5KXcrc6S8LIt723CxgAB0TG3kSAN89cjr6HrXBl0c8PNVSODw/Egm9/yu2cAcOS6sVYxw6GUapHhzG3mFcfC+Ix3EayxNqRhkH1zvUIZhK0mxBBsQcwRmFe9hYbLbq5QSiJREoiURVj24X8ZsxGHBcuAFzvswP5Gs9O9stcwR46gdrcLiwHO+xTlGpA4uwvaymPJCFbC2B2/Vg/XJH3GuhVn65yx0Y+obyVYdsJzGMf+K341xP4aINTVEbx+py2aV9iHt8gtbg3Pkdpw+GAFi4BLBTj7XTJHtXX0no2aslFpNRlhe3tHhssOZ7Fgo6xsDCAzWdc54AY+PYFGuL863MxwD3SH0B/z8aso9DUVJjGy7vxOxPoOwLyarnn9t+H4W4D1PaV0+z/AJ2Thq3epTK8rJpwcA6deSfP94bffW6aASuuXZeKqjmMbQGt/ZYU50u7l0tbTu7WNzpVIhoUZ9dAz+NV1D4aWJ0zhfVF959FKOOWd4YXZ7BgPVS7h3ZA8nivLpmzuVXb++furmP0hWzew0MHE6x7hYDvK2R0VNFxPDDxOKlvDOzPh8OP1Ac+r+L+rNZ3RTye9mceA6o8LHxV4LG+ywduPmpJb8IgjGEiQD4VAaPptrAefW87qfTyb/gtpYVHRQPgBWhsMbfZaB2KsvccyveKssopprwgHNLrE9qh6op+IFUvpYX+0wHsCmJHjIlc6/5ZtZhiWBG+IB/GqhQxNxju38pLfI2UjM4+1jzAKinFuySylyYw0R9VP5dPuq1prI/YluNzgD4jVPmoEQu9pluXoole9md/aNrs7gtjoMkMPgR/+q0t0vKwWqIjbe3rDuwI7AVmfo6JxvG6x/tPeMFx+Ic0SgiHi9ks+B4WcaZFB693Mm+M+eTW+nlp6huvA7nbfxacvBZ5GTwnVfjz9QpdJzLYPwW4trVymiBwsch8W5J2bz3J9/aomnkEgecRvCmypYRqnA7j8NhUD5f51ktVWJ0VowBjB3APw8/j9KyaS0JTVzukfdr7DrA7srj0sV7S1s1OCGWLbnA4c7H9iFZnLfaHFLgCTf8Agk/Jv71w30OlKDFv1zOGfd7Q/wDQXRbWUk+D/q3ccu/LyKnFpxSKXY4BP7refw8jVlNpOmquocD+E/OPmpyU0keIxG8KJ9sdun/DWOlcqwAOBkAg5A9K71AA1xa3AWyXLrcQ1xzuF0uy/wDZtv8AyL/StcyD3k353fBb5PZZ+UKV1pVaURKIlEXw0RUjxexjm5h0TDKYyf8Abk00VKIqOWQ4arpDfd1lRXs6SaNm/VHgu3zb2hRwju1IJAwI06ADpqI/DpXJi0dXaSOvUExRH7v3nf73nDcCtclZBT9WEa7t+wfO4d4VV8c47Pdkd8SqdQNJwP8AP8zX1FHQU9GzUgZqg5nMnmcz5DYuTLO+V2vI7WO7IDkPXFY7PhedyEkU+aswI/Kug2LtWCWqtgLtPEBda3t1iGzMF9Cdh9elXtaG7VhfK6U4jFcTiKQFiVdixPRQCMn6fjWaTUzBXRpzPYAtFl3OR+WrprqGUW7hEcEkjG2D5Hc/IV85pavp308kEbtZ5FrDHyvbtXco6eRsjZHCwG/BfpQVIZKS+16iURKIlESiJREoiURKIqM7auFzSXSyRxO6KmCVBOD8BvVOjaqGKeZkjg0lwIBwv1RklVE98bHNFwB8Sq4s4EY4aXQemMfdnp9a+kY0HM2XHmc9mTb/ADuXd/4aukBAg2+2VDE+48q09ELYLm/SXaxL78r2XMn4YwP6sOzfxbKPlneqDGR7K2MqWkdew4Zrp8H5vuLUhHYSIOqkg4+BFcnSGiKWtv0zet+IYH0Pat9NVSwWMJw/CcuzaOzuUw5i5wivOFyxqx1gq2k9QMHO/pVGitH1NG9zJHa7LHVdt5EZjhmOKsrayKdrbDVdcXHxB2+fBWF2X/s22/kX+laxwe8m/O5dCT2WflCldaVUlESiJRF8NEX5z7T7po+KTFG0kqBn0BJq3QlxTv8Azv8A1LPpFgc9t9w8lFLaLJy2h8+r6T9TXZaL8e1c6R1hhcdlwu3CqQrnUyr/AAlgfpjP3VpbZgvdc55fM7VsCd9rfPavltPPctotIGc/xY2Hx8h8zWKr0lDTi73BvmeQzK202inyZ4+XeplwTsknmIe9mKj+Bev1PT4AfOuLLpSon9yyw/E/4Nz7yOS7EVDDF7R7B6qxuA8i2dpgxwqW/iO5+p3+WayOpnS41Dy/hk3+0Yd91pEgZ7sAefepJHGFGAAB6CtDGNYNVosFAkk3K9VNeJREoiURKIlESiJREoiUReZIwwwQCPcVB7GvGq4XC9BINwoxzDyFZ3YJeIB/412P1G/y6VnZTOhxpnlnDNv9py7LKZeH+8F+OR71WHHuzK7s8vav3sfXScZ/sf8A2/OtsWmHw4VLdUfiGLe0Zt7bjisk2jY5h1MeBwPft+cFF4+IAkxzoY36ENkfUHcfA19BFUxytBBBB2jIrgzUUkLrt2d4WvfmMbLJGg9EQFvqDtXr9XIEDsUoekOJaTzNgtGy4dLMcW8csnkSF239SNh8zWCoqoKcXkeG8/TM9i6cUMsuTbr9J9ntm8NhBHKpV1RQQfIhR9a4FK4PMjxk57iMCLg5HFdWUW1RuACkda1UlESiJREoi5XEeXLafPewI+euQD+NZDRRaxe27ScbgkeRVvTOtY2I4gFRbiPZNYSZKo0Z/wCkkfcDp+6rG/S2exMTwcA7xFj4qBELvaZ3G3quZw3sat0l1SSPIg6KSPv0gZ/D4166evkGqXNaN7Qb9l7gc8V4IoG4gE8Dl4ZqxOG8Kht1CxRqgHTAFRipY4zrAXdvOJPapukc4W2bti3a0KtKIlESiJREoiURKIlESiJREoiURKIlESiKNc08k2t8uJIwH8nXYj4Ef/z1BrKKd0LtemdqHaPunmPiLFWF4eNWQXHiO1cbgnZRZQYLqZWHm+4+n2fuqT/pU3vZbDc0avji7xCi0RM9lt+Jx/ZTS04fFEAI41UDpgV5FSQxG7G478z3nFSdK92ZW1WlVp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KI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1828800"/>
            <a:ext cx="4041775" cy="609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University of Notre Dame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2525713"/>
            <a:ext cx="4041648" cy="39131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Graduated in 2005</a:t>
            </a:r>
          </a:p>
          <a:p>
            <a:r>
              <a:rPr lang="en-US" dirty="0" smtClean="0">
                <a:latin typeface="+mn-lt"/>
              </a:rPr>
              <a:t>Masters in Accounting from Mendoza College of Business</a:t>
            </a:r>
          </a:p>
          <a:p>
            <a:r>
              <a:rPr lang="en-US" b="1" dirty="0" smtClean="0">
                <a:latin typeface="+mn-lt"/>
              </a:rPr>
              <a:t>Best football team in the nation… ever!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12290" name="Picture 2" descr="http://ashfeldlab.nd.edu/images/nd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757612" cy="11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2.wikia.nocookie.net/__cb20101210051200/althistory/images/3/36/Notre-dam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27" y="3574776"/>
            <a:ext cx="3294685" cy="22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45152" y="1905000"/>
            <a:ext cx="4041648" cy="39136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Dentist</a:t>
            </a:r>
          </a:p>
          <a:p>
            <a:pPr lvl="1"/>
            <a:r>
              <a:rPr lang="en-US" sz="2400" dirty="0" smtClean="0">
                <a:latin typeface="+mn-lt"/>
              </a:rPr>
              <a:t>Made decent money…</a:t>
            </a:r>
          </a:p>
          <a:p>
            <a:pPr lvl="1"/>
            <a:r>
              <a:rPr lang="en-US" sz="2400" dirty="0" smtClean="0">
                <a:latin typeface="+mn-lt"/>
              </a:rPr>
              <a:t>Had nice teeth…</a:t>
            </a:r>
          </a:p>
          <a:p>
            <a:pPr lvl="1"/>
            <a:r>
              <a:rPr lang="en-US" sz="2400" dirty="0" smtClean="0">
                <a:latin typeface="+mn-lt"/>
              </a:rPr>
              <a:t>My dentist drove a nice car and played golf every Wednesday…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What I wanted to be when I grew up!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4041648" cy="391363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Firefighter</a:t>
            </a:r>
          </a:p>
          <a:p>
            <a:pPr lvl="1"/>
            <a:r>
              <a:rPr lang="en-US" sz="2400" dirty="0" smtClean="0">
                <a:latin typeface="+mn-lt"/>
              </a:rPr>
              <a:t>They always got the cute girls in the movies…</a:t>
            </a:r>
          </a:p>
          <a:p>
            <a:pPr lvl="1"/>
            <a:r>
              <a:rPr lang="en-US" sz="2400" dirty="0" smtClean="0">
                <a:latin typeface="+mn-lt"/>
              </a:rPr>
              <a:t>They get to drive cool trucks fast.</a:t>
            </a:r>
          </a:p>
          <a:p>
            <a:pPr lvl="1"/>
            <a:r>
              <a:rPr lang="en-US" sz="2400" dirty="0" smtClean="0">
                <a:latin typeface="+mn-lt"/>
              </a:rPr>
              <a:t>The adrenaline rush…</a:t>
            </a:r>
          </a:p>
        </p:txBody>
      </p:sp>
    </p:spTree>
    <p:extLst>
      <p:ext uri="{BB962C8B-B14F-4D97-AF65-F5344CB8AC3E}">
        <p14:creationId xmlns:p14="http://schemas.microsoft.com/office/powerpoint/2010/main" val="30100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What I became…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5400" y="2209800"/>
            <a:ext cx="6934200" cy="39136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A Certified Public Accountant</a:t>
            </a:r>
          </a:p>
          <a:p>
            <a:pPr lvl="1"/>
            <a:r>
              <a:rPr lang="en-US" sz="2000" dirty="0" smtClean="0">
                <a:latin typeface="+mn-lt"/>
              </a:rPr>
              <a:t>Financial auditor</a:t>
            </a:r>
          </a:p>
          <a:p>
            <a:pPr lvl="1"/>
            <a:r>
              <a:rPr lang="en-US" sz="2000" dirty="0" smtClean="0">
                <a:latin typeface="+mn-lt"/>
              </a:rPr>
              <a:t>Experienced in business transactions</a:t>
            </a:r>
          </a:p>
          <a:p>
            <a:pPr lvl="1"/>
            <a:r>
              <a:rPr lang="en-US" sz="2000" dirty="0" smtClean="0">
                <a:latin typeface="+mn-lt"/>
              </a:rPr>
              <a:t>Understands financial statements (evaluate the health of a business)</a:t>
            </a:r>
          </a:p>
          <a:p>
            <a:pPr lvl="1"/>
            <a:r>
              <a:rPr lang="en-US" sz="2000" dirty="0" smtClean="0">
                <a:latin typeface="+mn-lt"/>
              </a:rPr>
              <a:t>Understands the tax system, opportunities to save money</a:t>
            </a:r>
          </a:p>
          <a:p>
            <a:pPr lvl="1"/>
            <a:r>
              <a:rPr lang="en-US" sz="2000" dirty="0" smtClean="0">
                <a:latin typeface="+mn-lt"/>
              </a:rPr>
              <a:t>Sounds sexy huh?  It is.</a:t>
            </a:r>
          </a:p>
          <a:p>
            <a:pPr lvl="1"/>
            <a:endParaRPr lang="en-US" dirty="0">
              <a:latin typeface="+mn-lt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Why?</a:t>
            </a:r>
          </a:p>
          <a:p>
            <a:pPr lvl="1"/>
            <a:r>
              <a:rPr lang="en-US" sz="2100" dirty="0">
                <a:latin typeface="+mn-lt"/>
              </a:rPr>
              <a:t>Access to executives in a variety of industries</a:t>
            </a:r>
          </a:p>
          <a:p>
            <a:pPr lvl="1"/>
            <a:r>
              <a:rPr lang="en-US" sz="2100" dirty="0">
                <a:latin typeface="+mn-lt"/>
              </a:rPr>
              <a:t>Great training/learning opportunities</a:t>
            </a:r>
          </a:p>
          <a:p>
            <a:pPr lvl="1"/>
            <a:r>
              <a:rPr lang="en-US" sz="2100" dirty="0">
                <a:latin typeface="+mn-lt"/>
              </a:rPr>
              <a:t>Resume builder</a:t>
            </a:r>
          </a:p>
          <a:p>
            <a:pPr lvl="1"/>
            <a:endParaRPr lang="en-US" sz="2200" dirty="0" smtClean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GUTIE\Dropbox\Gutierrez &amp; Anderson CPAs\Branding and Marketing\Logos\G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200400" cy="11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535758"/>
              </p:ext>
            </p:extLst>
          </p:nvPr>
        </p:nvGraphicFramePr>
        <p:xfrm>
          <a:off x="5334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http://1.bp.blogspot.com/-q6KctzyvpxU/UdK18T-GYWI/AAAAAAAAaic/SRCL__L9O_M/s917/EY+logo+201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21" y="2819400"/>
            <a:ext cx="1137879" cy="9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diology Partners Pink Ribbon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86712"/>
            <a:ext cx="2670173" cy="7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trucking.com/forum/attachment.php?attachmentid=4025&amp;d=14078559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62600"/>
            <a:ext cx="2670174" cy="5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My first Job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My worst Job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Bagel shop	</a:t>
            </a:r>
          </a:p>
          <a:p>
            <a:pPr lvl="1"/>
            <a:r>
              <a:rPr lang="en-US" dirty="0" smtClean="0">
                <a:latin typeface="+mn-lt"/>
              </a:rPr>
              <a:t>Sliced bagels, made sandwiches, supervised people, cleaned floors, toilets, etc… all the exciting things you see in a bagel store.</a:t>
            </a:r>
          </a:p>
          <a:p>
            <a:pPr lvl="1"/>
            <a:r>
              <a:rPr lang="en-US" dirty="0" smtClean="0">
                <a:latin typeface="+mn-lt"/>
              </a:rPr>
              <a:t>Taught me that the “customer is always right”… or at least needs to think they are.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Working with people who have negative attitudes – not team players</a:t>
            </a:r>
          </a:p>
          <a:p>
            <a:r>
              <a:rPr lang="en-US" dirty="0" smtClean="0">
                <a:latin typeface="+mn-lt"/>
              </a:rPr>
              <a:t>Never had a bad job… seriously.  </a:t>
            </a:r>
          </a:p>
          <a:p>
            <a:pPr lvl="1"/>
            <a:r>
              <a:rPr lang="en-US" dirty="0" smtClean="0">
                <a:latin typeface="+mn-lt"/>
              </a:rPr>
              <a:t>Strong work ethic.</a:t>
            </a:r>
          </a:p>
          <a:p>
            <a:pPr lvl="1"/>
            <a:r>
              <a:rPr lang="en-US" dirty="0" smtClean="0">
                <a:latin typeface="+mn-lt"/>
              </a:rPr>
              <a:t>Work until the job is finished.</a:t>
            </a:r>
          </a:p>
          <a:p>
            <a:pPr lvl="1"/>
            <a:r>
              <a:rPr lang="en-US" dirty="0" smtClean="0">
                <a:latin typeface="+mn-lt"/>
              </a:rPr>
              <a:t>Treat it like you own 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Roles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5124" name="Picture 4" descr="http://b.vimeocdn.com/ps/194/645/1946454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475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UTIE\Dropbox\Gutierrez &amp; Anderson CPAs\Branding and Marketing\Logos\G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996023" cy="13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elebrity Sto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009" r="1273" b="17705"/>
          <a:stretch/>
        </p:blipFill>
        <p:spPr bwMode="auto">
          <a:xfrm>
            <a:off x="5120566" y="4285110"/>
            <a:ext cx="3474720" cy="82296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4655410" y="3086100"/>
            <a:ext cx="3939876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+mn-lt"/>
              </a:rPr>
              <a:t>Investor and               Corporate Controller</a:t>
            </a:r>
            <a:endParaRPr lang="en-US" b="1" dirty="0">
              <a:latin typeface="+mn-lt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931211" y="588645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+mn-lt"/>
              </a:rPr>
              <a:t>Board Member</a:t>
            </a:r>
            <a:endParaRPr lang="en-US" b="1" dirty="0">
              <a:latin typeface="+mn-lt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838626" y="539268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+mn-lt"/>
              </a:rPr>
              <a:t>Investor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+mn-lt"/>
              </a:rPr>
              <a:t>Chief Financial Officer</a:t>
            </a:r>
            <a:endParaRPr lang="en-US" b="1" dirty="0">
              <a:latin typeface="+mn-lt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939464" y="3139438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+mn-lt"/>
              </a:rPr>
              <a:t>Owner</a:t>
            </a:r>
            <a:endParaRPr lang="en-US" b="1" dirty="0">
              <a:latin typeface="+mn-lt"/>
            </a:endParaRPr>
          </a:p>
        </p:txBody>
      </p:sp>
      <p:pic>
        <p:nvPicPr>
          <p:cNvPr id="11" name="Picture 2" descr="http://static.wixstatic.com/media/ebecad_aca3f45cf890492eb1064f1d74695674.png_srz_p_387_112_75_22_0.50_1.20_0.00_png_sr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23" y="1911054"/>
            <a:ext cx="4191851" cy="12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Cool Opportunities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5362" name="Picture 2" descr="https://scontent-a-sjc.xx.fbcdn.net/hphotos-frc1/t1.0-9/310415_3350578762345_8841184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47288"/>
            <a:ext cx="3576149" cy="26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30952" y="1648968"/>
            <a:ext cx="3660648" cy="3913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</a:rPr>
              <a:t>Travel Opportunities</a:t>
            </a:r>
          </a:p>
          <a:p>
            <a:pPr lvl="1"/>
            <a:r>
              <a:rPr lang="en-US" dirty="0" smtClean="0">
                <a:latin typeface="+mn-lt"/>
              </a:rPr>
              <a:t>Australia</a:t>
            </a:r>
          </a:p>
          <a:p>
            <a:pPr lvl="1"/>
            <a:r>
              <a:rPr lang="en-US" dirty="0" smtClean="0">
                <a:latin typeface="+mn-lt"/>
              </a:rPr>
              <a:t>London</a:t>
            </a:r>
          </a:p>
          <a:p>
            <a:pPr lvl="1"/>
            <a:r>
              <a:rPr lang="en-US" dirty="0" smtClean="0">
                <a:latin typeface="+mn-lt"/>
              </a:rPr>
              <a:t>Hong Kong</a:t>
            </a:r>
          </a:p>
          <a:p>
            <a:pPr lvl="1"/>
            <a:r>
              <a:rPr lang="en-US" dirty="0" smtClean="0">
                <a:latin typeface="+mn-lt"/>
              </a:rPr>
              <a:t>China</a:t>
            </a:r>
          </a:p>
          <a:p>
            <a:pPr lvl="1"/>
            <a:r>
              <a:rPr lang="en-US" dirty="0" smtClean="0">
                <a:latin typeface="+mn-lt"/>
              </a:rPr>
              <a:t>Boston, Florida, Utah, Washington, D.C.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600200"/>
            <a:ext cx="4041648" cy="2514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Meet Interesting People</a:t>
            </a:r>
          </a:p>
          <a:p>
            <a:pPr lvl="1"/>
            <a:r>
              <a:rPr lang="en-US" dirty="0" smtClean="0">
                <a:latin typeface="+mn-lt"/>
              </a:rPr>
              <a:t>Working  and learning                      from interesting                               people  and team 	         members</a:t>
            </a:r>
          </a:p>
          <a:p>
            <a:pPr lvl="1"/>
            <a:r>
              <a:rPr lang="en-US" dirty="0" smtClean="0">
                <a:latin typeface="+mn-lt"/>
              </a:rPr>
              <a:t>Athletes</a:t>
            </a:r>
          </a:p>
          <a:p>
            <a:pPr lvl="1"/>
            <a:r>
              <a:rPr lang="en-US" dirty="0" smtClean="0">
                <a:latin typeface="+mn-lt"/>
              </a:rPr>
              <a:t>Movie Producers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+mn-lt"/>
              </a:rPr>
              <a:t>Successful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Entrepreneurs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>
              <a:latin typeface="+mn-lt"/>
            </a:endParaRPr>
          </a:p>
        </p:txBody>
      </p:sp>
      <p:pic>
        <p:nvPicPr>
          <p:cNvPr id="15364" name="Picture 4" descr="http://www.houstontrendmag.com/home/wp-content/uploads/2013/10/Dwight-Howard-Rocke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1937429" cy="18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248581" y="4419600"/>
            <a:ext cx="3660648" cy="3913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</a:rPr>
              <a:t>Work Perks</a:t>
            </a:r>
          </a:p>
          <a:p>
            <a:pPr lvl="1"/>
            <a:r>
              <a:rPr lang="en-US" dirty="0" smtClean="0">
                <a:latin typeface="+mn-lt"/>
              </a:rPr>
              <a:t>EY paid for my Masters</a:t>
            </a:r>
          </a:p>
          <a:p>
            <a:pPr lvl="1"/>
            <a:r>
              <a:rPr lang="en-US" dirty="0" smtClean="0">
                <a:latin typeface="+mn-lt"/>
              </a:rPr>
              <a:t>Work with lots of smart, motivated people</a:t>
            </a:r>
          </a:p>
          <a:p>
            <a:pPr lvl="1"/>
            <a:r>
              <a:rPr lang="en-US" dirty="0" smtClean="0">
                <a:latin typeface="+mn-lt"/>
              </a:rPr>
              <a:t>Financial stability</a:t>
            </a:r>
          </a:p>
          <a:p>
            <a:pPr lvl="1"/>
            <a:r>
              <a:rPr lang="en-US" dirty="0" smtClean="0">
                <a:latin typeface="+mn-lt"/>
              </a:rPr>
              <a:t>Met my fiancé</a:t>
            </a:r>
          </a:p>
          <a:p>
            <a:pPr lvl="1"/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0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Why would anyone want to become a CPA?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Opportunity to understand the “language of business”… evaluate the success of businesses based on their financial results.</a:t>
            </a:r>
          </a:p>
          <a:p>
            <a:r>
              <a:rPr lang="en-US" dirty="0" smtClean="0">
                <a:latin typeface="+mn-lt"/>
              </a:rPr>
              <a:t>Gain an overall understanding of how businesses run and how to operate them efficiently.</a:t>
            </a:r>
          </a:p>
          <a:p>
            <a:r>
              <a:rPr lang="en-US" dirty="0" smtClean="0">
                <a:latin typeface="+mn-lt"/>
              </a:rPr>
              <a:t>Opportunity to work with several different types of businesses and clients.</a:t>
            </a:r>
          </a:p>
          <a:p>
            <a:r>
              <a:rPr lang="en-US" dirty="0" smtClean="0">
                <a:latin typeface="+mn-lt"/>
              </a:rPr>
              <a:t>Great foundation – limitless opportunities for growth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My name is David Gutierrez and I am </a:t>
            </a:r>
            <a:r>
              <a:rPr lang="en-US" dirty="0" smtClean="0">
                <a:latin typeface="+mn-lt"/>
              </a:rPr>
              <a:t>33 </a:t>
            </a:r>
            <a:r>
              <a:rPr lang="en-US" dirty="0" smtClean="0">
                <a:latin typeface="+mn-lt"/>
              </a:rPr>
              <a:t>years </a:t>
            </a:r>
            <a:r>
              <a:rPr lang="en-US" dirty="0" smtClean="0">
                <a:latin typeface="+mn-lt"/>
              </a:rPr>
              <a:t>old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 </a:t>
            </a:r>
            <a:r>
              <a:rPr lang="en-US" dirty="0" smtClean="0">
                <a:latin typeface="+mn-lt"/>
              </a:rPr>
              <a:t>am the Managing Partner of Gutierrez </a:t>
            </a:r>
            <a:r>
              <a:rPr lang="en-US" dirty="0" smtClean="0">
                <a:latin typeface="+mn-lt"/>
              </a:rPr>
              <a:t>&amp; Anderson, a business advisory and accounting services firm and am an active investor and advisor to other </a:t>
            </a:r>
            <a:r>
              <a:rPr lang="en-US" dirty="0" smtClean="0">
                <a:latin typeface="+mn-lt"/>
              </a:rPr>
              <a:t>businesses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My firm provides executive management and financial advisory services to small businesses and middle market companies ($1 million - $50 million in annual revenues</a:t>
            </a:r>
            <a:r>
              <a:rPr lang="en-US" dirty="0" smtClean="0">
                <a:latin typeface="+mn-lt"/>
              </a:rPr>
              <a:t>)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My role at the company changes by the minute… one minute I’m an executive advising my clients, the next I’m taking out the </a:t>
            </a:r>
            <a:r>
              <a:rPr lang="en-US" dirty="0" smtClean="0">
                <a:latin typeface="+mn-lt"/>
              </a:rPr>
              <a:t>trash…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My primary role is to ensure the success of the firm which is gaged by the success of our </a:t>
            </a:r>
            <a:r>
              <a:rPr lang="en-US" dirty="0" smtClean="0">
                <a:latin typeface="+mn-lt"/>
              </a:rPr>
              <a:t>clients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Careers You Can Pursue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01000" cy="40687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Chief Financial Officer</a:t>
            </a:r>
          </a:p>
          <a:p>
            <a:r>
              <a:rPr lang="en-US" dirty="0" smtClean="0">
                <a:latin typeface="+mn-lt"/>
              </a:rPr>
              <a:t>Business Owner / Entrepreneur</a:t>
            </a:r>
          </a:p>
          <a:p>
            <a:r>
              <a:rPr lang="en-US" dirty="0" smtClean="0">
                <a:latin typeface="+mn-lt"/>
              </a:rPr>
              <a:t>Certified Public Accountant</a:t>
            </a:r>
          </a:p>
          <a:p>
            <a:r>
              <a:rPr lang="en-US" dirty="0" smtClean="0">
                <a:latin typeface="+mn-lt"/>
              </a:rPr>
              <a:t>Tax Accountant</a:t>
            </a:r>
          </a:p>
          <a:p>
            <a:r>
              <a:rPr lang="en-US" dirty="0" smtClean="0">
                <a:latin typeface="+mn-lt"/>
              </a:rPr>
              <a:t>Financial Controller</a:t>
            </a:r>
          </a:p>
          <a:p>
            <a:r>
              <a:rPr lang="en-US" dirty="0" smtClean="0">
                <a:latin typeface="+mn-lt"/>
              </a:rPr>
              <a:t>Cost Accountant</a:t>
            </a:r>
          </a:p>
        </p:txBody>
      </p:sp>
    </p:spTree>
    <p:extLst>
      <p:ext uri="{BB962C8B-B14F-4D97-AF65-F5344CB8AC3E}">
        <p14:creationId xmlns:p14="http://schemas.microsoft.com/office/powerpoint/2010/main" val="19627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Work Hard… Play Harder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074" name="Picture 2" descr="https://fbcdn-sphotos-f-a.akamaihd.net/hphotos-ak-frc3/t1.0-9/30875_1445789977878_661965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/>
          <a:stretch/>
        </p:blipFill>
        <p:spPr bwMode="auto">
          <a:xfrm>
            <a:off x="152400" y="4093767"/>
            <a:ext cx="5029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content-b-ord.xx.fbcdn.net/hphotos-prn1/t1.0-9/12945_2239274300428_8314491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4006"/>
          <a:stretch/>
        </p:blipFill>
        <p:spPr bwMode="auto">
          <a:xfrm>
            <a:off x="4687207" y="4118768"/>
            <a:ext cx="4438650" cy="27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47" y="1391839"/>
            <a:ext cx="1910753" cy="30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s://fbcdn-sphotos-g-a.akamaihd.net/hphotos-ak-ash3/t1.0-9/946085_10203214059171368_79947527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37" y="1371600"/>
            <a:ext cx="2303263" cy="30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ontent-lax3-1.xx.fbcdn.net/hphotos-xpa1/v/t1.0-9/1425628_10208315117934649_876134812700748074_n.jpg?oh=3ee8d28108151049c3eecf2bbc839e1c&amp;oe=5707AB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1" y="1391839"/>
            <a:ext cx="23431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Work Hard… Play Harder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2" name="Picture 4" descr="https://scontent-lax3-1.xx.fbcdn.net/hphotos-xft1/t31.0-8/11951496_10103534959684285_8983059237279947104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36" y="1238250"/>
            <a:ext cx="4622764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lax3-1.xx.fbcdn.net/hphotos-xaf1/v/t1.0-9/11866215_10207533741840735_1125020739276895410_n.jpg?oh=26ca792934e20cd68bcdd743b9063ad8&amp;oe=5748A6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9" y="1238250"/>
            <a:ext cx="43243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scontent-b-sjc.xx.fbcdn.net/hphotos-frc3/t1.0-9/164727_949241669955_185390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10088"/>
            <a:ext cx="316413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Words of wisdom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Work hard… play hard!</a:t>
            </a:r>
          </a:p>
          <a:p>
            <a:r>
              <a:rPr lang="en-US" dirty="0" smtClean="0">
                <a:latin typeface="+mn-lt"/>
              </a:rPr>
              <a:t>Treat it like you own it.  Your peers, superiors, business partners and clients will take notice and the quality of what you do will shine!</a:t>
            </a:r>
          </a:p>
          <a:p>
            <a:r>
              <a:rPr lang="en-US" dirty="0">
                <a:latin typeface="+mn-lt"/>
              </a:rPr>
              <a:t>Focus on what you can control… too many people waste time on issues and problems that have little to </a:t>
            </a:r>
            <a:r>
              <a:rPr lang="en-US" dirty="0" smtClean="0">
                <a:latin typeface="+mn-lt"/>
              </a:rPr>
              <a:t>no </a:t>
            </a:r>
            <a:r>
              <a:rPr lang="en-US" dirty="0">
                <a:latin typeface="+mn-lt"/>
              </a:rPr>
              <a:t>impact on their lives.</a:t>
            </a:r>
          </a:p>
          <a:p>
            <a:endParaRPr lang="en-US" dirty="0" smtClean="0">
              <a:latin typeface="+mn-lt"/>
            </a:endParaRPr>
          </a:p>
        </p:txBody>
      </p:sp>
      <p:pic>
        <p:nvPicPr>
          <p:cNvPr id="13314" name="Picture 2" descr="http://upload.wikimedia.org/wikipedia/en/d/d7/Play_like_a_champion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495800"/>
            <a:ext cx="30861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What you should know about me?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4824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I’m 62.5% Mexican… grandparents came from Jalisco, Mexico</a:t>
            </a:r>
          </a:p>
          <a:p>
            <a:r>
              <a:rPr lang="en-US" dirty="0" smtClean="0">
                <a:latin typeface="+mn-lt"/>
              </a:rPr>
              <a:t>I </a:t>
            </a:r>
            <a:r>
              <a:rPr lang="en-US" dirty="0" smtClean="0">
                <a:latin typeface="+mn-lt"/>
              </a:rPr>
              <a:t>work a lot…  </a:t>
            </a:r>
            <a:r>
              <a:rPr lang="en-US" dirty="0" smtClean="0">
                <a:latin typeface="+mn-lt"/>
              </a:rPr>
              <a:t>work on average 75+ hours / week</a:t>
            </a:r>
          </a:p>
          <a:p>
            <a:r>
              <a:rPr lang="en-US" dirty="0" smtClean="0">
                <a:latin typeface="+mn-lt"/>
              </a:rPr>
              <a:t>I cannot stand going to the gym, it’s boring</a:t>
            </a:r>
          </a:p>
          <a:p>
            <a:r>
              <a:rPr lang="en-US" dirty="0" smtClean="0">
                <a:latin typeface="+mn-lt"/>
              </a:rPr>
              <a:t>I love to travel (Asia, Costa Rica, Australia, Mediterranean)</a:t>
            </a:r>
          </a:p>
          <a:p>
            <a:r>
              <a:rPr lang="en-US" dirty="0" smtClean="0">
                <a:latin typeface="+mn-lt"/>
              </a:rPr>
              <a:t>I have a </a:t>
            </a:r>
            <a:r>
              <a:rPr lang="en-US" strike="sngStrike" dirty="0" smtClean="0">
                <a:latin typeface="+mn-lt"/>
              </a:rPr>
              <a:t>girlfriend</a:t>
            </a:r>
            <a:r>
              <a:rPr lang="en-US" dirty="0" smtClean="0">
                <a:latin typeface="+mn-lt"/>
              </a:rPr>
              <a:t> </a:t>
            </a:r>
            <a:r>
              <a:rPr lang="en-US" strike="sngStrike" dirty="0">
                <a:latin typeface="+mn-lt"/>
              </a:rPr>
              <a:t>fiancé</a:t>
            </a:r>
            <a:r>
              <a:rPr lang="en-US" dirty="0" smtClean="0">
                <a:latin typeface="+mn-lt"/>
              </a:rPr>
              <a:t> wife, </a:t>
            </a:r>
            <a:r>
              <a:rPr lang="en-US" dirty="0" smtClean="0">
                <a:latin typeface="+mn-lt"/>
              </a:rPr>
              <a:t>her name is Ashley, she’s the boss!  </a:t>
            </a:r>
          </a:p>
          <a:p>
            <a:r>
              <a:rPr lang="en-US" dirty="0" smtClean="0">
                <a:latin typeface="+mn-lt"/>
              </a:rPr>
              <a:t>I get bored watching TV, always need to be doing something productive (on iPad, on laptop or on the phone)</a:t>
            </a:r>
          </a:p>
          <a:p>
            <a:r>
              <a:rPr lang="en-US" dirty="0" smtClean="0">
                <a:latin typeface="+mn-lt"/>
              </a:rPr>
              <a:t>I am passionate about giving back to the community</a:t>
            </a:r>
          </a:p>
          <a:p>
            <a:r>
              <a:rPr lang="en-US" dirty="0" smtClean="0">
                <a:latin typeface="+mn-lt"/>
              </a:rPr>
              <a:t>I’m the only guy you’ll ever meet that admits to buying Pokémon cards, furbies, teletubbies and Barbies… more about this </a:t>
            </a:r>
            <a:r>
              <a:rPr lang="en-US" dirty="0" smtClean="0">
                <a:latin typeface="+mn-lt"/>
              </a:rPr>
              <a:t>later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2040956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   This is a picture of me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at 6 </a:t>
            </a:r>
            <a:r>
              <a:rPr lang="en-US" dirty="0" smtClean="0"/>
              <a:t>months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5715000"/>
            <a:ext cx="4038600" cy="79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Here’s me at the age of </a:t>
            </a:r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 was born and raised in Sacramento, CA.</a:t>
            </a:r>
            <a:endParaRPr lang="en-US" dirty="0"/>
          </a:p>
        </p:txBody>
      </p:sp>
      <p:pic>
        <p:nvPicPr>
          <p:cNvPr id="1026" name="Picture 2" descr="https://fbcdn-sphotos-f-a.akamaihd.net/hphotos-ak-ash3/t1.0-9/8533_1228246179419_40065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146300"/>
            <a:ext cx="2489200" cy="33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b-ord.xx.fbcdn.net/hphotos-ash4/t1.0-9/6335_118171866047_580388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4" y="2146300"/>
            <a:ext cx="2560635" cy="33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044700" y="3810000"/>
            <a:ext cx="838200" cy="838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>My Family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052" name="Picture 4" descr="https://fbcdn-sphotos-c-a.akamaihd.net/hphotos-ak-prn2/t1.0-9/168097_949230437465_332236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3936" r="13564" b="9507"/>
          <a:stretch/>
        </p:blipFill>
        <p:spPr bwMode="auto">
          <a:xfrm>
            <a:off x="2336802" y="1937657"/>
            <a:ext cx="4876800" cy="42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990600" y="2590800"/>
            <a:ext cx="990600" cy="605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Val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7304314" y="3048000"/>
            <a:ext cx="1828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Ashley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609600" y="4876800"/>
            <a:ext cx="1828800" cy="605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Margie</a:t>
            </a:r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>My neighborhood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100" y="15240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grew up in an area of Sacramento called Northgate, a lower income </a:t>
            </a:r>
            <a:r>
              <a:rPr lang="en-US" dirty="0" smtClean="0"/>
              <a:t>neighborhood</a:t>
            </a:r>
            <a:endParaRPr lang="en-US" dirty="0" smtClean="0"/>
          </a:p>
          <a:p>
            <a:r>
              <a:rPr lang="en-US" dirty="0" smtClean="0"/>
              <a:t>Went to a rough junior high school where some of my friends started doing drugs or became active in </a:t>
            </a:r>
            <a:r>
              <a:rPr lang="en-US" dirty="0" smtClean="0"/>
              <a:t>gangs</a:t>
            </a:r>
            <a:endParaRPr lang="en-US" dirty="0" smtClean="0"/>
          </a:p>
          <a:p>
            <a:r>
              <a:rPr lang="en-US" dirty="0" smtClean="0"/>
              <a:t>Fortunate to stay active in </a:t>
            </a:r>
            <a:r>
              <a:rPr lang="en-US" dirty="0" smtClean="0"/>
              <a:t>sports/activities </a:t>
            </a:r>
            <a:r>
              <a:rPr lang="en-US" dirty="0" smtClean="0"/>
              <a:t>and had parents who kept me </a:t>
            </a:r>
            <a:r>
              <a:rPr lang="en-US" dirty="0" smtClean="0"/>
              <a:t>grounded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5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n-lt"/>
              </a:rPr>
              <a:t>I attended Natomas High School in Sacramento, CA.  </a:t>
            </a:r>
          </a:p>
          <a:p>
            <a:r>
              <a:rPr lang="en-US" sz="2200" dirty="0" smtClean="0">
                <a:latin typeface="+mn-lt"/>
              </a:rPr>
              <a:t>DO NOT DO WHAT I DID!</a:t>
            </a:r>
          </a:p>
          <a:p>
            <a:pPr lvl="1"/>
            <a:r>
              <a:rPr lang="en-US" sz="2000" dirty="0" smtClean="0">
                <a:latin typeface="+mn-lt"/>
              </a:rPr>
              <a:t>As a HS student I was NOT very involved on campus… was really focused on going to college and having fun with friends.  Still kept my grades up, but HS was a means to an end… a way out of the neighborhood…</a:t>
            </a:r>
          </a:p>
          <a:p>
            <a:r>
              <a:rPr lang="en-US" sz="2200" dirty="0" smtClean="0">
                <a:latin typeface="+mn-lt"/>
              </a:rPr>
              <a:t>I was fairly studious and maintained my grades, but had almost no extracurricular involvement on campus…</a:t>
            </a:r>
            <a:endParaRPr lang="en-US" sz="2200" dirty="0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9250"/>
            <a:ext cx="4040188" cy="609600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Things I enjoyed in HS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n-lt"/>
              </a:rPr>
              <a:t>Things I did not enjoy in HS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Making money</a:t>
            </a:r>
          </a:p>
          <a:p>
            <a:r>
              <a:rPr lang="en-US" dirty="0" smtClean="0">
                <a:latin typeface="+mn-lt"/>
              </a:rPr>
              <a:t>Abercrombie and Fitch</a:t>
            </a:r>
          </a:p>
          <a:p>
            <a:r>
              <a:rPr lang="en-US" dirty="0" smtClean="0">
                <a:latin typeface="+mn-lt"/>
              </a:rPr>
              <a:t>eBay</a:t>
            </a:r>
          </a:p>
          <a:p>
            <a:r>
              <a:rPr lang="en-US" dirty="0" smtClean="0">
                <a:latin typeface="+mn-lt"/>
              </a:rPr>
              <a:t>Friends</a:t>
            </a:r>
          </a:p>
          <a:p>
            <a:r>
              <a:rPr lang="en-US" dirty="0" smtClean="0">
                <a:latin typeface="+mn-lt"/>
              </a:rPr>
              <a:t>Girls</a:t>
            </a:r>
          </a:p>
          <a:p>
            <a:r>
              <a:rPr lang="en-US" dirty="0" smtClean="0">
                <a:latin typeface="+mn-lt"/>
              </a:rPr>
              <a:t>My ‘86 Camaro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School dances</a:t>
            </a:r>
          </a:p>
          <a:p>
            <a:r>
              <a:rPr lang="en-US" dirty="0" smtClean="0">
                <a:latin typeface="+mn-lt"/>
              </a:rPr>
              <a:t>AP classes</a:t>
            </a:r>
          </a:p>
          <a:p>
            <a:r>
              <a:rPr lang="en-US" dirty="0" smtClean="0">
                <a:latin typeface="+mn-lt"/>
              </a:rPr>
              <a:t>The SAT exam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Activities/Athletics in HS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09600"/>
          </a:xfrm>
        </p:spPr>
        <p:txBody>
          <a:bodyPr/>
          <a:lstStyle/>
          <a:p>
            <a:pPr algn="l"/>
            <a:r>
              <a:rPr lang="en-US" b="1" dirty="0" smtClean="0">
                <a:latin typeface="+mn-lt"/>
              </a:rPr>
              <a:t>Jobs I worked while in HS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41648" cy="391363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Shot </a:t>
            </a:r>
            <a:r>
              <a:rPr lang="en-US" dirty="0" smtClean="0">
                <a:latin typeface="+mn-lt"/>
              </a:rPr>
              <a:t>trap competitively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Played on the golf team… </a:t>
            </a:r>
          </a:p>
          <a:p>
            <a:r>
              <a:rPr lang="en-US" dirty="0" smtClean="0">
                <a:latin typeface="+mn-lt"/>
              </a:rPr>
              <a:t>Started my first </a:t>
            </a:r>
            <a:r>
              <a:rPr lang="en-US" dirty="0" smtClean="0">
                <a:latin typeface="+mn-lt"/>
              </a:rPr>
              <a:t>business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057400"/>
            <a:ext cx="4041648" cy="391318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Bagel shop</a:t>
            </a:r>
          </a:p>
          <a:p>
            <a:r>
              <a:rPr lang="en-US" dirty="0" smtClean="0">
                <a:latin typeface="+mn-lt"/>
              </a:rPr>
              <a:t>Banquet server / busser</a:t>
            </a:r>
          </a:p>
          <a:p>
            <a:r>
              <a:rPr lang="en-US" dirty="0" smtClean="0">
                <a:latin typeface="+mn-lt"/>
              </a:rPr>
              <a:t>Entrepreneur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7" name="Picture 2" descr="https://fbcdn-sphotos-d-a.akamaihd.net/hphotos-ak-frc3/t1.0-9/p417x417/303079_3327354581755_117313556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2" r="15666"/>
          <a:stretch/>
        </p:blipFill>
        <p:spPr bwMode="auto">
          <a:xfrm>
            <a:off x="533400" y="3837553"/>
            <a:ext cx="3287937" cy="24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content-a-ord.xx.fbcdn.net/hphotos-prn2/t1.0-9/168259_949238301705_3716740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16961" r="574" b="23736"/>
          <a:stretch/>
        </p:blipFill>
        <p:spPr bwMode="auto">
          <a:xfrm>
            <a:off x="4644390" y="3837553"/>
            <a:ext cx="3108960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1035</TotalTime>
  <Words>1067</Words>
  <Application>Microsoft Office PowerPoint</Application>
  <PresentationFormat>On-screen Show (4:3)</PresentationFormat>
  <Paragraphs>180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Bauhaus 93</vt:lpstr>
      <vt:lpstr>Calibri</vt:lpstr>
      <vt:lpstr>Cambria</vt:lpstr>
      <vt:lpstr>Century Gothic</vt:lpstr>
      <vt:lpstr>Courier New</vt:lpstr>
      <vt:lpstr>Executive</vt:lpstr>
      <vt:lpstr>David Gutierrez YBA Guest January 2016</vt:lpstr>
      <vt:lpstr>INTRODUCTION</vt:lpstr>
      <vt:lpstr>What you should know about me?</vt:lpstr>
      <vt:lpstr>The Early Years…</vt:lpstr>
      <vt:lpstr>My Family</vt:lpstr>
      <vt:lpstr>My neighborhood</vt:lpstr>
      <vt:lpstr>HIGH SCHOOL</vt:lpstr>
      <vt:lpstr>HIGH SCHOOL</vt:lpstr>
      <vt:lpstr>HIGH SCHOOL</vt:lpstr>
      <vt:lpstr>HIGH SCHOOL</vt:lpstr>
      <vt:lpstr>College</vt:lpstr>
      <vt:lpstr>College</vt:lpstr>
      <vt:lpstr>What I wanted to be when I grew up!</vt:lpstr>
      <vt:lpstr>Career</vt:lpstr>
      <vt:lpstr>Career Path</vt:lpstr>
      <vt:lpstr>Career</vt:lpstr>
      <vt:lpstr>Current Roles</vt:lpstr>
      <vt:lpstr>Cool Opportunities</vt:lpstr>
      <vt:lpstr>Why would anyone want to become a CPA?</vt:lpstr>
      <vt:lpstr>Careers You Can Pursue</vt:lpstr>
      <vt:lpstr>Work Hard… Play Harder</vt:lpstr>
      <vt:lpstr>Work Hard… Play Harder</vt:lpstr>
      <vt:lpstr>Words of wisdom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David Gutierrez</cp:lastModifiedBy>
  <cp:revision>52</cp:revision>
  <cp:lastPrinted>2014-04-01T05:21:03Z</cp:lastPrinted>
  <dcterms:created xsi:type="dcterms:W3CDTF">2013-01-02T21:12:08Z</dcterms:created>
  <dcterms:modified xsi:type="dcterms:W3CDTF">2016-01-16T20:03:15Z</dcterms:modified>
</cp:coreProperties>
</file>