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Override PartName="/ppt/notesSlides/notesSlide9.xml" ContentType="application/vnd.openxmlformats-officedocument.presentationml.notesSlide+xml"/>
  <Override PartName="/ppt/diagrams/colors1.xml" ContentType="application/vnd.openxmlformats-officedocument.drawingml.diagramColors+xml"/>
  <Override PartName="/ppt/notesSlides/notesSlide16.xml" ContentType="application/vnd.openxmlformats-officedocument.presentationml.notesSlide+xml"/>
  <Default Extension="jpeg" ContentType="image/jpeg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2.xml" ContentType="application/vnd.openxmlformats-officedocument.presentationml.notesSlide+xml"/>
  <Override PartName="/docProps/app.xml" ContentType="application/vnd.openxmlformats-officedocument.extended-properties+xml"/>
  <Override PartName="/ppt/theme/theme2.xml" ContentType="application/vnd.openxmlformats-officedocument.theme+xml"/>
  <Override PartName="/ppt/slideLayouts/slideLayout1.xml" ContentType="application/vnd.openxmlformats-officedocument.presentationml.slideLayout+xml"/>
  <Default Extension="rels" ContentType="application/vnd.openxmlformats-package.relationships+xml"/>
  <Override PartName="/ppt/slides/slide22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notesSlides/notesSlide5.xml" ContentType="application/vnd.openxmlformats-officedocument.presentationml.notes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17.xml" ContentType="application/vnd.openxmlformats-officedocument.presentationml.notes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s/slide2.xml" ContentType="application/vnd.openxmlformats-officedocument.presentationml.slide+xml"/>
  <Override PartName="/ppt/diagrams/layout1.xml" ContentType="application/vnd.openxmlformats-officedocument.drawingml.diagramLayout+xml"/>
  <Override PartName="/ppt/slideLayouts/slideLayout2.xml" ContentType="application/vnd.openxmlformats-officedocument.presentationml.slideLayout+xml"/>
  <Override PartName="/ppt/diagrams/quickStyle1.xml" ContentType="application/vnd.openxmlformats-officedocument.drawingml.diagramStyle+xml"/>
  <Override PartName="/ppt/slides/slide23.xml" ContentType="application/vnd.openxmlformats-officedocument.presentationml.slide+xml"/>
  <Default Extension="png" ContentType="image/png"/>
  <Override PartName="/ppt/notesSlides/notesSlide6.xml" ContentType="application/vnd.openxmlformats-officedocument.presentationml.notesSlide+xml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notesSlides/notesSlide18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20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17.xml" ContentType="application/vnd.openxmlformats-officedocument.presentationml.slide+xml"/>
  <Override PartName="/ppt/notesSlides/notesSlide3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diagrams/drawing1.xml" ContentType="application/vnd.ms-office.drawingml.diagramDrawing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notesSlides/notesSlide8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11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id="2147483660" r:id="rId1"/>
  </p:sldMasterIdLst>
  <p:notesMasterIdLst>
    <p:notesMasterId r:id="rId27"/>
  </p:notesMasterIdLst>
  <p:sldIdLst>
    <p:sldId id="256" r:id="rId2"/>
    <p:sldId id="257" r:id="rId3"/>
    <p:sldId id="279" r:id="rId4"/>
    <p:sldId id="280" r:id="rId5"/>
    <p:sldId id="260" r:id="rId6"/>
    <p:sldId id="261" r:id="rId7"/>
    <p:sldId id="282" r:id="rId8"/>
    <p:sldId id="293" r:id="rId9"/>
    <p:sldId id="281" r:id="rId10"/>
    <p:sldId id="287" r:id="rId11"/>
    <p:sldId id="265" r:id="rId12"/>
    <p:sldId id="284" r:id="rId13"/>
    <p:sldId id="267" r:id="rId14"/>
    <p:sldId id="285" r:id="rId15"/>
    <p:sldId id="286" r:id="rId16"/>
    <p:sldId id="289" r:id="rId17"/>
    <p:sldId id="270" r:id="rId18"/>
    <p:sldId id="269" r:id="rId19"/>
    <p:sldId id="290" r:id="rId20"/>
    <p:sldId id="291" r:id="rId21"/>
    <p:sldId id="275" r:id="rId22"/>
    <p:sldId id="274" r:id="rId23"/>
    <p:sldId id="292" r:id="rId24"/>
    <p:sldId id="288" r:id="rId25"/>
    <p:sldId id="277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:p="http://schemas.openxmlformats.org/presentationml/2006/main" xmlns:r="http://schemas.openxmlformats.org/officeDocument/2006/relationships" xmlns:a="http://schemas.openxmlformats.org/drawingml/2006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>
          <a:srgbClr val="FF0000"/>
        </p14:laserClr>
      </p:ext>
      <p:ext uri="{2FDB2607-1784-4EEB-B798-7EB5836EED8A}">
        <p14:showMediaCtrls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"/>
      </p:ext>
    </p:extLst>
  </p:showPr>
  <p:clrMru>
    <a:srgbClr val="00BAC4"/>
    <a:srgbClr val="AAEC39"/>
    <a:srgbClr val="1F272F"/>
  </p:clrMru>
  <p:extLst>
    <p:ext uri="{E76CE94A-603C-4142-B9EB-6D1370010A27}">
      <p14:discardImageEditDat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0"/>
    </p:ext>
    <p:ext uri="{FD5EFAAD-0ECE-453E-9831-46B23BE46B34}">
      <p15:chartTrackingRefBased xmlns:p15="http://schemas.microsoft.com/office/powerpoint/2012/main" xmlns:p="http://schemas.openxmlformats.org/presentationml/2006/main" xmlns:r="http://schemas.openxmlformats.org/officeDocument/2006/relationships" xmlns:a="http://schemas.openxmlformats.org/drawingml/2006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>
      <p:cViewPr varScale="1">
        <p:scale>
          <a:sx n="117" d="100"/>
          <a:sy n="117" d="100"/>
        </p:scale>
        <p:origin x="-64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printerSettings" Target="printerSettings/printerSettings1.bin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17D8BAD-65C0-428B-B763-D5C262BA017E}" type="doc">
      <dgm:prSet loTypeId="urn:microsoft.com/office/officeart/2005/8/layout/arrow2" loCatId="process" qsTypeId="urn:microsoft.com/office/officeart/2005/8/quickstyle/simple1" qsCatId="simple" csTypeId="urn:microsoft.com/office/officeart/2005/8/colors/accent6_2" csCatId="accent6" phldr="1"/>
      <dgm:spPr/>
    </dgm:pt>
    <dgm:pt modelId="{9DF16435-D83C-43CC-88F7-B2FF0728BDD3}">
      <dgm:prSet phldrT="[Text]"/>
      <dgm:spPr/>
      <dgm:t>
        <a:bodyPr/>
        <a:lstStyle/>
        <a:p>
          <a:r>
            <a:rPr lang="en-US" dirty="0" smtClean="0">
              <a:solidFill>
                <a:schemeClr val="tx1">
                  <a:lumMod val="50000"/>
                  <a:lumOff val="50000"/>
                </a:schemeClr>
              </a:solidFill>
            </a:rPr>
            <a:t>Scaled and downsized over the past 20 years</a:t>
          </a:r>
          <a:endParaRPr lang="en-US" dirty="0">
            <a:solidFill>
              <a:schemeClr val="tx1">
                <a:lumMod val="50000"/>
                <a:lumOff val="50000"/>
              </a:schemeClr>
            </a:solidFill>
          </a:endParaRPr>
        </a:p>
      </dgm:t>
    </dgm:pt>
    <dgm:pt modelId="{CA52AC76-7BB2-413C-9E11-86D38414CFD5}" type="parTrans" cxnId="{4C08DC19-C4DB-42DD-AFF3-3B376FBE56A0}">
      <dgm:prSet/>
      <dgm:spPr/>
      <dgm:t>
        <a:bodyPr/>
        <a:lstStyle/>
        <a:p>
          <a:endParaRPr lang="en-US"/>
        </a:p>
      </dgm:t>
    </dgm:pt>
    <dgm:pt modelId="{517BB5CF-1D96-4F22-8A23-281004CAC4AB}" type="sibTrans" cxnId="{4C08DC19-C4DB-42DD-AFF3-3B376FBE56A0}">
      <dgm:prSet/>
      <dgm:spPr/>
      <dgm:t>
        <a:bodyPr/>
        <a:lstStyle/>
        <a:p>
          <a:endParaRPr lang="en-US"/>
        </a:p>
      </dgm:t>
    </dgm:pt>
    <dgm:pt modelId="{2D8EC281-7FD2-4949-B782-9554AE8D8903}">
      <dgm:prSet phldrT="[Text]"/>
      <dgm:spPr/>
      <dgm:t>
        <a:bodyPr/>
        <a:lstStyle/>
        <a:p>
          <a:r>
            <a:rPr lang="en-US" dirty="0" smtClean="0">
              <a:solidFill>
                <a:schemeClr val="tx1">
                  <a:lumMod val="50000"/>
                  <a:lumOff val="50000"/>
                </a:schemeClr>
              </a:solidFill>
            </a:rPr>
            <a:t>Started with 2 employees </a:t>
          </a:r>
          <a:endParaRPr lang="en-US" dirty="0">
            <a:solidFill>
              <a:schemeClr val="tx1">
                <a:lumMod val="50000"/>
                <a:lumOff val="50000"/>
              </a:schemeClr>
            </a:solidFill>
          </a:endParaRPr>
        </a:p>
      </dgm:t>
    </dgm:pt>
    <dgm:pt modelId="{02539D6B-BCA0-40DA-AE90-785F17D4311C}" type="parTrans" cxnId="{8A517886-B1DE-4194-94CD-5F7FD1872650}">
      <dgm:prSet/>
      <dgm:spPr/>
      <dgm:t>
        <a:bodyPr/>
        <a:lstStyle/>
        <a:p>
          <a:endParaRPr lang="en-US"/>
        </a:p>
      </dgm:t>
    </dgm:pt>
    <dgm:pt modelId="{DF2CC60B-4232-4347-8942-424BC47FE99D}" type="sibTrans" cxnId="{8A517886-B1DE-4194-94CD-5F7FD1872650}">
      <dgm:prSet/>
      <dgm:spPr/>
      <dgm:t>
        <a:bodyPr/>
        <a:lstStyle/>
        <a:p>
          <a:endParaRPr lang="en-US"/>
        </a:p>
      </dgm:t>
    </dgm:pt>
    <dgm:pt modelId="{916EA4CA-F191-44E9-BDEC-685BAEB5F89C}">
      <dgm:prSet phldrT="[Text]"/>
      <dgm:spPr/>
      <dgm:t>
        <a:bodyPr/>
        <a:lstStyle/>
        <a:p>
          <a:r>
            <a:rPr lang="en-US" dirty="0" smtClean="0">
              <a:solidFill>
                <a:schemeClr val="tx1">
                  <a:lumMod val="50000"/>
                  <a:lumOff val="50000"/>
                </a:schemeClr>
              </a:solidFill>
            </a:rPr>
            <a:t>I am now</a:t>
          </a:r>
          <a:r>
            <a:rPr lang="en-US" dirty="0" smtClean="0">
              <a:solidFill>
                <a:schemeClr val="tx1">
                  <a:lumMod val="50000"/>
                  <a:lumOff val="50000"/>
                </a:schemeClr>
              </a:solidFill>
            </a:rPr>
            <a:t>  Founder &amp; have a President running  operations</a:t>
          </a:r>
          <a:endParaRPr lang="en-US" dirty="0">
            <a:solidFill>
              <a:schemeClr val="tx1">
                <a:lumMod val="50000"/>
                <a:lumOff val="50000"/>
              </a:schemeClr>
            </a:solidFill>
          </a:endParaRPr>
        </a:p>
      </dgm:t>
    </dgm:pt>
    <dgm:pt modelId="{BEB69C27-4E21-4B43-8203-2A91631C23E6}" type="parTrans" cxnId="{E4ED2F5A-DDAD-40C7-AB8D-5EB85B1F32BA}">
      <dgm:prSet/>
      <dgm:spPr/>
      <dgm:t>
        <a:bodyPr/>
        <a:lstStyle/>
        <a:p>
          <a:endParaRPr lang="en-US"/>
        </a:p>
      </dgm:t>
    </dgm:pt>
    <dgm:pt modelId="{24D33D95-3CC9-4ECF-947A-3EB9CB8F05FA}" type="sibTrans" cxnId="{E4ED2F5A-DDAD-40C7-AB8D-5EB85B1F32BA}">
      <dgm:prSet/>
      <dgm:spPr/>
      <dgm:t>
        <a:bodyPr/>
        <a:lstStyle/>
        <a:p>
          <a:endParaRPr lang="en-US"/>
        </a:p>
      </dgm:t>
    </dgm:pt>
    <dgm:pt modelId="{2CA1C279-8CAF-4522-A11C-0306FA8C7E1F}" type="pres">
      <dgm:prSet presAssocID="{117D8BAD-65C0-428B-B763-D5C262BA017E}" presName="arrowDiagram" presStyleCnt="0">
        <dgm:presLayoutVars>
          <dgm:chMax val="5"/>
          <dgm:dir/>
          <dgm:resizeHandles val="exact"/>
        </dgm:presLayoutVars>
      </dgm:prSet>
      <dgm:spPr/>
    </dgm:pt>
    <dgm:pt modelId="{A0B6057C-B937-4C17-83EE-1379B4801F9C}" type="pres">
      <dgm:prSet presAssocID="{117D8BAD-65C0-428B-B763-D5C262BA017E}" presName="arrow" presStyleLbl="bgShp" presStyleIdx="0" presStyleCnt="1"/>
      <dgm:spPr/>
    </dgm:pt>
    <dgm:pt modelId="{C1F15EE0-C9B7-41DF-A01C-F918C34A425B}" type="pres">
      <dgm:prSet presAssocID="{117D8BAD-65C0-428B-B763-D5C262BA017E}" presName="arrowDiagram3" presStyleCnt="0"/>
      <dgm:spPr/>
    </dgm:pt>
    <dgm:pt modelId="{2208C8A2-51B6-864C-804A-BD967CB45B01}" type="pres">
      <dgm:prSet presAssocID="{2D8EC281-7FD2-4949-B782-9554AE8D8903}" presName="bullet3a" presStyleLbl="node1" presStyleIdx="0" presStyleCnt="3"/>
      <dgm:spPr/>
    </dgm:pt>
    <dgm:pt modelId="{3888F5B6-4C1D-1948-8BDC-64F378014E33}" type="pres">
      <dgm:prSet presAssocID="{2D8EC281-7FD2-4949-B782-9554AE8D8903}" presName="textBox3a" presStyleLbl="revTx" presStyleIdx="0" presStyleCnt="3" custLinFactNeighborX="934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677929E-2521-DA4B-A3F0-4797D22E0F1E}" type="pres">
      <dgm:prSet presAssocID="{9DF16435-D83C-43CC-88F7-B2FF0728BDD3}" presName="bullet3b" presStyleLbl="node1" presStyleIdx="1" presStyleCnt="3"/>
      <dgm:spPr/>
    </dgm:pt>
    <dgm:pt modelId="{4384CF9B-095F-C34A-AF28-41E8777EC18C}" type="pres">
      <dgm:prSet presAssocID="{9DF16435-D83C-43CC-88F7-B2FF0728BDD3}" presName="textBox3b" presStyleLbl="revTx" presStyleIdx="1" presStyleCnt="3" custLinFactNeighborX="699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A92077A-70E6-4C4C-A836-EA56EC69D16A}" type="pres">
      <dgm:prSet presAssocID="{916EA4CA-F191-44E9-BDEC-685BAEB5F89C}" presName="bullet3c" presStyleLbl="node1" presStyleIdx="2" presStyleCnt="3"/>
      <dgm:spPr/>
    </dgm:pt>
    <dgm:pt modelId="{17067309-CB33-4035-BF41-24F82CD4A52A}" type="pres">
      <dgm:prSet presAssocID="{916EA4CA-F191-44E9-BDEC-685BAEB5F89C}" presName="textBox3c" presStyleLbl="revTx" presStyleIdx="2" presStyleCnt="3" custLinFactNeighborX="6627" custLinFactNeighborY="146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9497D41-EE58-5E48-A5CB-A20BF157F36B}" type="presOf" srcId="{916EA4CA-F191-44E9-BDEC-685BAEB5F89C}" destId="{17067309-CB33-4035-BF41-24F82CD4A52A}" srcOrd="0" destOrd="0" presId="urn:microsoft.com/office/officeart/2005/8/layout/arrow2"/>
    <dgm:cxn modelId="{4C08DC19-C4DB-42DD-AFF3-3B376FBE56A0}" srcId="{117D8BAD-65C0-428B-B763-D5C262BA017E}" destId="{9DF16435-D83C-43CC-88F7-B2FF0728BDD3}" srcOrd="1" destOrd="0" parTransId="{CA52AC76-7BB2-413C-9E11-86D38414CFD5}" sibTransId="{517BB5CF-1D96-4F22-8A23-281004CAC4AB}"/>
    <dgm:cxn modelId="{8A517886-B1DE-4194-94CD-5F7FD1872650}" srcId="{117D8BAD-65C0-428B-B763-D5C262BA017E}" destId="{2D8EC281-7FD2-4949-B782-9554AE8D8903}" srcOrd="0" destOrd="0" parTransId="{02539D6B-BCA0-40DA-AE90-785F17D4311C}" sibTransId="{DF2CC60B-4232-4347-8942-424BC47FE99D}"/>
    <dgm:cxn modelId="{9693F586-B490-4B88-90A7-F464D797084B}" type="presOf" srcId="{117D8BAD-65C0-428B-B763-D5C262BA017E}" destId="{2CA1C279-8CAF-4522-A11C-0306FA8C7E1F}" srcOrd="0" destOrd="0" presId="urn:microsoft.com/office/officeart/2005/8/layout/arrow2"/>
    <dgm:cxn modelId="{C90A972A-0972-D547-87DD-E7D2D5787B58}" type="presOf" srcId="{9DF16435-D83C-43CC-88F7-B2FF0728BDD3}" destId="{4384CF9B-095F-C34A-AF28-41E8777EC18C}" srcOrd="0" destOrd="0" presId="urn:microsoft.com/office/officeart/2005/8/layout/arrow2"/>
    <dgm:cxn modelId="{E4ED2F5A-DDAD-40C7-AB8D-5EB85B1F32BA}" srcId="{117D8BAD-65C0-428B-B763-D5C262BA017E}" destId="{916EA4CA-F191-44E9-BDEC-685BAEB5F89C}" srcOrd="2" destOrd="0" parTransId="{BEB69C27-4E21-4B43-8203-2A91631C23E6}" sibTransId="{24D33D95-3CC9-4ECF-947A-3EB9CB8F05FA}"/>
    <dgm:cxn modelId="{0C4FF0EF-8AAF-6B45-A330-E5503B6A087D}" type="presOf" srcId="{2D8EC281-7FD2-4949-B782-9554AE8D8903}" destId="{3888F5B6-4C1D-1948-8BDC-64F378014E33}" srcOrd="0" destOrd="0" presId="urn:microsoft.com/office/officeart/2005/8/layout/arrow2"/>
    <dgm:cxn modelId="{0D038166-238B-9D41-9E48-FBBC1A120D67}" type="presParOf" srcId="{2CA1C279-8CAF-4522-A11C-0306FA8C7E1F}" destId="{A0B6057C-B937-4C17-83EE-1379B4801F9C}" srcOrd="0" destOrd="0" presId="urn:microsoft.com/office/officeart/2005/8/layout/arrow2"/>
    <dgm:cxn modelId="{F84AFBC1-4B06-9449-87C8-DE14D0934E43}" type="presParOf" srcId="{2CA1C279-8CAF-4522-A11C-0306FA8C7E1F}" destId="{C1F15EE0-C9B7-41DF-A01C-F918C34A425B}" srcOrd="1" destOrd="0" presId="urn:microsoft.com/office/officeart/2005/8/layout/arrow2"/>
    <dgm:cxn modelId="{ED57746C-1E95-7B44-A34A-3D9D0F4BB10E}" type="presParOf" srcId="{C1F15EE0-C9B7-41DF-A01C-F918C34A425B}" destId="{2208C8A2-51B6-864C-804A-BD967CB45B01}" srcOrd="0" destOrd="0" presId="urn:microsoft.com/office/officeart/2005/8/layout/arrow2"/>
    <dgm:cxn modelId="{9B81B19D-991E-7249-B99F-506915B84C1F}" type="presParOf" srcId="{C1F15EE0-C9B7-41DF-A01C-F918C34A425B}" destId="{3888F5B6-4C1D-1948-8BDC-64F378014E33}" srcOrd="1" destOrd="0" presId="urn:microsoft.com/office/officeart/2005/8/layout/arrow2"/>
    <dgm:cxn modelId="{24D6C85C-232F-CF44-A139-EF0CA8E8FA14}" type="presParOf" srcId="{C1F15EE0-C9B7-41DF-A01C-F918C34A425B}" destId="{8677929E-2521-DA4B-A3F0-4797D22E0F1E}" srcOrd="2" destOrd="0" presId="urn:microsoft.com/office/officeart/2005/8/layout/arrow2"/>
    <dgm:cxn modelId="{ED94DE0A-0AD6-2F4F-81C4-972C866AF67E}" type="presParOf" srcId="{C1F15EE0-C9B7-41DF-A01C-F918C34A425B}" destId="{4384CF9B-095F-C34A-AF28-41E8777EC18C}" srcOrd="3" destOrd="0" presId="urn:microsoft.com/office/officeart/2005/8/layout/arrow2"/>
    <dgm:cxn modelId="{C885E211-9391-E241-B695-BEC2FB0A20AE}" type="presParOf" srcId="{C1F15EE0-C9B7-41DF-A01C-F918C34A425B}" destId="{EA92077A-70E6-4C4C-A836-EA56EC69D16A}" srcOrd="4" destOrd="0" presId="urn:microsoft.com/office/officeart/2005/8/layout/arrow2"/>
    <dgm:cxn modelId="{FE052856-8176-834C-B2C6-D15D8BA59365}" type="presParOf" srcId="{C1F15EE0-C9B7-41DF-A01C-F918C34A425B}" destId="{17067309-CB33-4035-BF41-24F82CD4A52A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0B6057C-B937-4C17-83EE-1379B4801F9C}">
      <dsp:nvSpPr>
        <dsp:cNvPr id="0" name=""/>
        <dsp:cNvSpPr/>
      </dsp:nvSpPr>
      <dsp:spPr>
        <a:xfrm>
          <a:off x="494029" y="0"/>
          <a:ext cx="7241540" cy="4525963"/>
        </a:xfrm>
        <a:prstGeom prst="swooshArrow">
          <a:avLst>
            <a:gd name="adj1" fmla="val 25000"/>
            <a:gd name="adj2" fmla="val 25000"/>
          </a:avLst>
        </a:prstGeom>
        <a:solidFill>
          <a:schemeClr val="accent6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08C8A2-51B6-864C-804A-BD967CB45B01}">
      <dsp:nvSpPr>
        <dsp:cNvPr id="0" name=""/>
        <dsp:cNvSpPr/>
      </dsp:nvSpPr>
      <dsp:spPr>
        <a:xfrm>
          <a:off x="1413705" y="3123819"/>
          <a:ext cx="188280" cy="188280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88F5B6-4C1D-1948-8BDC-64F378014E33}">
      <dsp:nvSpPr>
        <dsp:cNvPr id="0" name=""/>
        <dsp:cNvSpPr/>
      </dsp:nvSpPr>
      <dsp:spPr>
        <a:xfrm>
          <a:off x="1665521" y="3217959"/>
          <a:ext cx="1687279" cy="13080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766" tIns="0" rIns="0" bIns="0" numCol="1" spcCol="1270" anchor="t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>
              <a:solidFill>
                <a:schemeClr val="tx1">
                  <a:lumMod val="50000"/>
                  <a:lumOff val="50000"/>
                </a:schemeClr>
              </a:solidFill>
            </a:rPr>
            <a:t>Started with 2 employees </a:t>
          </a:r>
          <a:endParaRPr lang="en-US" sz="2700" kern="1200" dirty="0">
            <a:solidFill>
              <a:schemeClr val="tx1">
                <a:lumMod val="50000"/>
                <a:lumOff val="50000"/>
              </a:schemeClr>
            </a:solidFill>
          </a:endParaRPr>
        </a:p>
      </dsp:txBody>
      <dsp:txXfrm>
        <a:off x="1665521" y="3217959"/>
        <a:ext cx="1687279" cy="1308003"/>
      </dsp:txXfrm>
    </dsp:sp>
    <dsp:sp modelId="{8677929E-2521-DA4B-A3F0-4797D22E0F1E}">
      <dsp:nvSpPr>
        <dsp:cNvPr id="0" name=""/>
        <dsp:cNvSpPr/>
      </dsp:nvSpPr>
      <dsp:spPr>
        <a:xfrm>
          <a:off x="3075638" y="1893662"/>
          <a:ext cx="340352" cy="340352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84CF9B-095F-C34A-AF28-41E8777EC18C}">
      <dsp:nvSpPr>
        <dsp:cNvPr id="0" name=""/>
        <dsp:cNvSpPr/>
      </dsp:nvSpPr>
      <dsp:spPr>
        <a:xfrm>
          <a:off x="3367438" y="2063839"/>
          <a:ext cx="1737969" cy="24621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0346" tIns="0" rIns="0" bIns="0" numCol="1" spcCol="1270" anchor="t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>
              <a:solidFill>
                <a:schemeClr val="tx1">
                  <a:lumMod val="50000"/>
                  <a:lumOff val="50000"/>
                </a:schemeClr>
              </a:solidFill>
            </a:rPr>
            <a:t>Scaled and downsized over the past 20 years</a:t>
          </a:r>
          <a:endParaRPr lang="en-US" sz="2700" kern="1200" dirty="0">
            <a:solidFill>
              <a:schemeClr val="tx1">
                <a:lumMod val="50000"/>
                <a:lumOff val="50000"/>
              </a:schemeClr>
            </a:solidFill>
          </a:endParaRPr>
        </a:p>
      </dsp:txBody>
      <dsp:txXfrm>
        <a:off x="3367438" y="2063839"/>
        <a:ext cx="1737969" cy="2462123"/>
      </dsp:txXfrm>
    </dsp:sp>
    <dsp:sp modelId="{EA92077A-70E6-4C4C-A836-EA56EC69D16A}">
      <dsp:nvSpPr>
        <dsp:cNvPr id="0" name=""/>
        <dsp:cNvSpPr/>
      </dsp:nvSpPr>
      <dsp:spPr>
        <a:xfrm>
          <a:off x="5074304" y="1145068"/>
          <a:ext cx="470700" cy="470700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067309-CB33-4035-BF41-24F82CD4A52A}">
      <dsp:nvSpPr>
        <dsp:cNvPr id="0" name=""/>
        <dsp:cNvSpPr/>
      </dsp:nvSpPr>
      <dsp:spPr>
        <a:xfrm>
          <a:off x="5424829" y="1380418"/>
          <a:ext cx="1737969" cy="31455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9414" tIns="0" rIns="0" bIns="0" numCol="1" spcCol="1270" anchor="t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>
              <a:solidFill>
                <a:schemeClr val="tx1">
                  <a:lumMod val="50000"/>
                  <a:lumOff val="50000"/>
                </a:schemeClr>
              </a:solidFill>
            </a:rPr>
            <a:t>I am now</a:t>
          </a:r>
          <a:r>
            <a:rPr lang="en-US" sz="2700" kern="1200" dirty="0" smtClean="0">
              <a:solidFill>
                <a:schemeClr val="tx1">
                  <a:lumMod val="50000"/>
                  <a:lumOff val="50000"/>
                </a:schemeClr>
              </a:solidFill>
            </a:rPr>
            <a:t>  Founder &amp; have a President running  operations</a:t>
          </a:r>
          <a:endParaRPr lang="en-US" sz="2700" kern="1200" dirty="0">
            <a:solidFill>
              <a:schemeClr val="tx1">
                <a:lumMod val="50000"/>
                <a:lumOff val="50000"/>
              </a:schemeClr>
            </a:solidFill>
          </a:endParaRPr>
        </a:p>
      </dsp:txBody>
      <dsp:txXfrm>
        <a:off x="5424829" y="1380418"/>
        <a:ext cx="1737969" cy="314554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70AA8B-C0B0-49DC-A79B-CAEEBBCE26C0}" type="datetimeFigureOut">
              <a:rPr lang="en-US" smtClean="0"/>
              <a:pPr/>
              <a:t>4/22/15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629F3F-0E87-40EC-BFBE-C0725E033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839587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528649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528649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528649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528649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You</a:t>
            </a:r>
            <a:r>
              <a:rPr lang="en-US" baseline="0" dirty="0" smtClean="0"/>
              <a:t> may use this chart to describe your journey to the current career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791418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528649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528649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Use this graph</a:t>
            </a:r>
            <a:r>
              <a:rPr lang="en-US" baseline="0" dirty="0" smtClean="0"/>
              <a:t> to give more description of your role specifically (responsibilities, typical work week, direct reports, etc.)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843989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Use</a:t>
            </a:r>
            <a:r>
              <a:rPr lang="en-US" baseline="0" dirty="0" smtClean="0"/>
              <a:t> this graph to show general compensation ranges for people in various roles in your company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843989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528649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528649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528649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528649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528649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528649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528649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528649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516774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516774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0E295D2-AE44-4374-A884-1A794EA1BC3F}" type="datetimeFigureOut">
              <a:rPr lang="en-US" smtClean="0"/>
              <a:pPr/>
              <a:t>4/22/15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3563B19-5B2B-4AAC-A66D-8FF7C83E88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0E295D2-AE44-4374-A884-1A794EA1BC3F}" type="datetimeFigureOut">
              <a:rPr lang="en-US" smtClean="0"/>
              <a:pPr/>
              <a:t>4/22/15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Youth Business : ALLIANCE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3563B19-5B2B-4AAC-A66D-8FF7C83E88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0E295D2-AE44-4374-A884-1A794EA1BC3F}" type="datetimeFigureOut">
              <a:rPr lang="en-US" smtClean="0"/>
              <a:pPr/>
              <a:t>4/22/15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Youth Business : ALLIANCE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3563B19-5B2B-4AAC-A66D-8FF7C83E88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0E295D2-AE44-4374-A884-1A794EA1BC3F}" type="datetimeFigureOut">
              <a:rPr lang="en-US" smtClean="0"/>
              <a:pPr/>
              <a:t>4/22/15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Youth Business : ALLIANCE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3563B19-5B2B-4AAC-A66D-8FF7C83E88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rgbClr val="00BAC4"/>
                </a:solidFill>
                <a:effectLst/>
                <a:latin typeface="Avenir Black"/>
                <a:ea typeface="+mj-ea"/>
                <a:cs typeface="Avenir Black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0E295D2-AE44-4374-A884-1A794EA1BC3F}" type="datetimeFigureOut">
              <a:rPr lang="en-US" smtClean="0"/>
              <a:pPr/>
              <a:t>4/22/15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Youth Business : ALLIANCE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3563B19-5B2B-4AAC-A66D-8FF7C83E88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0E295D2-AE44-4374-A884-1A794EA1BC3F}" type="datetimeFigureOut">
              <a:rPr lang="en-US" smtClean="0"/>
              <a:pPr/>
              <a:t>4/22/15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Youth Business : ALLIANCE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3563B19-5B2B-4AAC-A66D-8FF7C83E88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0E295D2-AE44-4374-A884-1A794EA1BC3F}" type="datetimeFigureOut">
              <a:rPr lang="en-US" smtClean="0"/>
              <a:pPr/>
              <a:t>4/22/15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Youth Business : ALLIANCE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3563B19-5B2B-4AAC-A66D-8FF7C83E88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0E295D2-AE44-4374-A884-1A794EA1BC3F}" type="datetimeFigureOut">
              <a:rPr lang="en-US" smtClean="0"/>
              <a:pPr/>
              <a:t>4/22/15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Youth Business : ALLIANCE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3563B19-5B2B-4AAC-A66D-8FF7C83E88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0E295D2-AE44-4374-A884-1A794EA1BC3F}" type="datetimeFigureOut">
              <a:rPr lang="en-US" smtClean="0"/>
              <a:pPr/>
              <a:t>4/22/15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Youth Business : ALLIANCE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3563B19-5B2B-4AAC-A66D-8FF7C83E88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/>
                <a:latin typeface="Avenir Black"/>
                <a:cs typeface="Avenir Black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0E295D2-AE44-4374-A884-1A794EA1BC3F}" type="datetimeFigureOut">
              <a:rPr lang="en-US" smtClean="0"/>
              <a:pPr/>
              <a:t>4/22/15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Youth Business : ALLIANCE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3563B19-5B2B-4AAC-A66D-8FF7C83E88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0E295D2-AE44-4374-A884-1A794EA1BC3F}" type="datetimeFigureOut">
              <a:rPr lang="en-US" smtClean="0"/>
              <a:pPr/>
              <a:t>4/22/15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Youth Business : ALLIANCE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3563B19-5B2B-4AAC-A66D-8FF7C83E88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38861"/>
            <a:ext cx="8229600" cy="132247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10E295D2-AE44-4374-A884-1A794EA1BC3F}" type="datetimeFigureOut">
              <a:rPr lang="en-US" smtClean="0"/>
              <a:pPr/>
              <a:t>4/22/15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83563B19-5B2B-4AAC-A66D-8FF7C83E88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4800" kern="1200" cap="all">
          <a:solidFill>
            <a:srgbClr val="00BAC4"/>
          </a:solidFill>
          <a:effectLst/>
          <a:latin typeface="Avenir Heavy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Avenir Roman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2000" kern="1200">
          <a:solidFill>
            <a:schemeClr val="tx1">
              <a:lumMod val="50000"/>
              <a:lumOff val="50000"/>
            </a:schemeClr>
          </a:solidFill>
          <a:latin typeface="Avenir Roman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Avenir Roman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2000" kern="1200">
          <a:solidFill>
            <a:schemeClr val="tx1">
              <a:lumMod val="50000"/>
              <a:lumOff val="50000"/>
            </a:schemeClr>
          </a:solidFill>
          <a:latin typeface="Avenir Roman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Avenir Roman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Relationship Id="rId3" Type="http://schemas.openxmlformats.org/officeDocument/2006/relationships/image" Target="../media/image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228600" y="-228600"/>
            <a:ext cx="9601200" cy="7162800"/>
          </a:xfrm>
          <a:prstGeom prst="rect">
            <a:avLst/>
          </a:prstGeom>
          <a:solidFill>
            <a:srgbClr val="1F272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latin typeface="Avenir Roman"/>
                <a:cs typeface="Avenir Roman"/>
              </a:rPr>
              <a:t>Artisan Creative</a:t>
            </a:r>
            <a:endParaRPr lang="en-US" dirty="0">
              <a:latin typeface="Avenir Roman"/>
              <a:cs typeface="Avenir Roman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-19665" y="1295400"/>
            <a:ext cx="9144000" cy="2895601"/>
          </a:xfrm>
        </p:spPr>
        <p:txBody>
          <a:bodyPr/>
          <a:lstStyle/>
          <a:p>
            <a:r>
              <a:rPr lang="en-US" sz="6000" dirty="0" smtClean="0">
                <a:solidFill>
                  <a:srgbClr val="00BAC4"/>
                </a:solidFill>
                <a:effectLst/>
                <a:latin typeface="Avenir Black"/>
                <a:cs typeface="Avenir Black"/>
              </a:rPr>
              <a:t>Jamie DOURAGHY </a:t>
            </a:r>
            <a:br>
              <a:rPr lang="en-US" sz="6000" dirty="0" smtClean="0">
                <a:solidFill>
                  <a:srgbClr val="00BAC4"/>
                </a:solidFill>
                <a:effectLst/>
                <a:latin typeface="Avenir Black"/>
                <a:cs typeface="Avenir Black"/>
              </a:rPr>
            </a:br>
            <a:endParaRPr lang="en-US" sz="6000" dirty="0">
              <a:solidFill>
                <a:srgbClr val="00BAC4"/>
              </a:solidFill>
              <a:effectLst/>
              <a:latin typeface="Avenir Black"/>
              <a:cs typeface="Avenir Black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84260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Getting in to College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top</a:t>
            </a:r>
            <a:r>
              <a:rPr lang="en-US" dirty="0" smtClean="0"/>
              <a:t> things </a:t>
            </a:r>
            <a:r>
              <a:rPr lang="en-US" dirty="0" smtClean="0"/>
              <a:t>I did to ensure I got into </a:t>
            </a:r>
            <a:r>
              <a:rPr lang="en-US" dirty="0" smtClean="0"/>
              <a:t>college:</a:t>
            </a:r>
          </a:p>
          <a:p>
            <a:endParaRPr lang="en-US" dirty="0" smtClean="0"/>
          </a:p>
          <a:p>
            <a:pPr lvl="1"/>
            <a:r>
              <a:rPr lang="en-US" dirty="0" smtClean="0"/>
              <a:t>Became fluent in another language (</a:t>
            </a:r>
            <a:r>
              <a:rPr lang="en-US" dirty="0" err="1" smtClean="0"/>
              <a:t>french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Became really good at 1 sport (fencing)</a:t>
            </a:r>
          </a:p>
          <a:p>
            <a:pPr lvl="1"/>
            <a:r>
              <a:rPr lang="en-US" dirty="0" smtClean="0"/>
              <a:t>Volunteered at places that needed someone to help others</a:t>
            </a:r>
          </a:p>
          <a:p>
            <a:pPr lvl="1"/>
            <a:r>
              <a:rPr lang="en-US" dirty="0" smtClean="0"/>
              <a:t>Spread my interests over a broad range of </a:t>
            </a:r>
            <a:r>
              <a:rPr lang="en-US" dirty="0" smtClean="0"/>
              <a:t>s</a:t>
            </a:r>
            <a:r>
              <a:rPr lang="en-US" dirty="0" smtClean="0"/>
              <a:t>ubjects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Youth Business : ALLIANCE</a:t>
            </a:r>
            <a:endParaRPr lang="en-US" dirty="0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94950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College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algn="ctr"/>
            <a:r>
              <a:rPr lang="en-US" dirty="0" smtClean="0"/>
              <a:t>I attended college</a:t>
            </a:r>
            <a:r>
              <a:rPr lang="en-US" dirty="0" smtClean="0"/>
              <a:t> and grad school in Syracuse NY</a:t>
            </a:r>
          </a:p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500938" y="46482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Youth Business : ALLIANCE</a:t>
            </a:r>
            <a:endParaRPr lang="en-US" dirty="0" smtClean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10" name="Picture 9" descr="Syracuse Masco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2667000"/>
            <a:ext cx="3352800" cy="2514600"/>
          </a:xfrm>
          <a:prstGeom prst="rect">
            <a:avLst/>
          </a:prstGeom>
        </p:spPr>
      </p:pic>
      <p:pic>
        <p:nvPicPr>
          <p:cNvPr id="11" name="Picture 10" descr="images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800" y="2667000"/>
            <a:ext cx="3747759" cy="249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01861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College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Things I </a:t>
            </a:r>
            <a:r>
              <a:rPr lang="en-US" b="1" dirty="0" smtClean="0">
                <a:solidFill>
                  <a:schemeClr val="tx1"/>
                </a:solidFill>
              </a:rPr>
              <a:t>enjoyed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b="1" dirty="0" smtClean="0">
                <a:solidFill>
                  <a:srgbClr val="000000"/>
                </a:solidFill>
              </a:rPr>
              <a:t>T</a:t>
            </a:r>
            <a:r>
              <a:rPr lang="en-US" b="1" dirty="0" smtClean="0">
                <a:solidFill>
                  <a:srgbClr val="000000"/>
                </a:solidFill>
              </a:rPr>
              <a:t>hings </a:t>
            </a:r>
            <a:r>
              <a:rPr lang="en-US" b="1" dirty="0" smtClean="0">
                <a:solidFill>
                  <a:srgbClr val="000000"/>
                </a:solidFill>
              </a:rPr>
              <a:t>I </a:t>
            </a:r>
            <a:r>
              <a:rPr lang="en-US" b="1" dirty="0" smtClean="0">
                <a:solidFill>
                  <a:srgbClr val="000000"/>
                </a:solidFill>
              </a:rPr>
              <a:t>didn’t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Being part of </a:t>
            </a:r>
            <a:r>
              <a:rPr lang="en-US" dirty="0" smtClean="0"/>
              <a:t>a</a:t>
            </a:r>
            <a:r>
              <a:rPr lang="en-US" dirty="0" smtClean="0"/>
              <a:t> school that had Div 1 sports</a:t>
            </a:r>
          </a:p>
          <a:p>
            <a:r>
              <a:rPr lang="en-US" dirty="0" smtClean="0"/>
              <a:t>All you can eat good food</a:t>
            </a:r>
          </a:p>
          <a:p>
            <a:r>
              <a:rPr lang="en-US" dirty="0" smtClean="0"/>
              <a:t>Opportunity to study and learn about anything I was interested in.</a:t>
            </a:r>
          </a:p>
          <a:p>
            <a:r>
              <a:rPr lang="en-US" dirty="0" smtClean="0"/>
              <a:t>Great academic facilities </a:t>
            </a:r>
          </a:p>
          <a:p>
            <a:r>
              <a:rPr lang="en-US" dirty="0" smtClean="0"/>
              <a:t>My brothers were at SU for my final year as a grad student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 smtClean="0"/>
              <a:t>Being lost in the crowd</a:t>
            </a:r>
          </a:p>
          <a:p>
            <a:r>
              <a:rPr lang="en-US" dirty="0" smtClean="0"/>
              <a:t>Snow and cold weather</a:t>
            </a:r>
          </a:p>
          <a:p>
            <a:r>
              <a:rPr lang="en-US" dirty="0" smtClean="0"/>
              <a:t>Guys getting drunk &amp; too often wanting to </a:t>
            </a:r>
            <a:r>
              <a:rPr lang="en-US" dirty="0" smtClean="0"/>
              <a:t>fight.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Youth Business : ALLIANCE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45260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College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1" dirty="0" smtClean="0"/>
              <a:t>Favorite classes </a:t>
            </a:r>
            <a:endParaRPr lang="en-US" b="1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l"/>
            <a:r>
              <a:rPr lang="en-US" b="1" dirty="0" smtClean="0"/>
              <a:t>Least favorite classes</a:t>
            </a:r>
            <a:endParaRPr lang="en-US" b="1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Languages</a:t>
            </a:r>
          </a:p>
          <a:p>
            <a:r>
              <a:rPr lang="en-US" dirty="0" smtClean="0"/>
              <a:t>History</a:t>
            </a:r>
          </a:p>
          <a:p>
            <a:r>
              <a:rPr lang="en-US" dirty="0" smtClean="0"/>
              <a:t>Literature</a:t>
            </a:r>
          </a:p>
          <a:p>
            <a:r>
              <a:rPr lang="en-US" dirty="0" smtClean="0"/>
              <a:t>Anthropology</a:t>
            </a:r>
          </a:p>
          <a:p>
            <a:r>
              <a:rPr lang="en-US" dirty="0" smtClean="0"/>
              <a:t>International </a:t>
            </a:r>
            <a:r>
              <a:rPr lang="en-US" dirty="0" smtClean="0"/>
              <a:t>R</a:t>
            </a:r>
            <a:r>
              <a:rPr lang="en-US" dirty="0" smtClean="0"/>
              <a:t>elations</a:t>
            </a:r>
          </a:p>
          <a:p>
            <a:r>
              <a:rPr lang="en-US" dirty="0" smtClean="0"/>
              <a:t>Political Science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 smtClean="0"/>
              <a:t>Algebra</a:t>
            </a:r>
          </a:p>
          <a:p>
            <a:r>
              <a:rPr lang="en-US" dirty="0" smtClean="0"/>
              <a:t>Anything Math related</a:t>
            </a:r>
          </a:p>
          <a:p>
            <a:r>
              <a:rPr lang="en-US" dirty="0" smtClean="0"/>
              <a:t>Economic Theory</a:t>
            </a:r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Youth Business : ALLIANCE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10468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College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Jobs I worked while I was in College were:</a:t>
            </a:r>
            <a:endParaRPr lang="en-US" dirty="0" smtClean="0"/>
          </a:p>
          <a:p>
            <a:pPr lvl="1"/>
            <a:r>
              <a:rPr lang="en-US" dirty="0" smtClean="0"/>
              <a:t>French Tutor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Youth Business : ALLIANCE</a:t>
            </a:r>
            <a:endParaRPr lang="en-US" dirty="0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52268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College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Things that felt difficult or challenging for me while I was in College were:</a:t>
            </a:r>
            <a:endParaRPr lang="en-US" dirty="0" smtClean="0"/>
          </a:p>
          <a:p>
            <a:pPr lvl="1"/>
            <a:r>
              <a:rPr lang="en-US" dirty="0" smtClean="0"/>
              <a:t>Initially feeling out of place as an American who grew up outside the US and couldn’t full relate to what I felt were a  different set of priorities.</a:t>
            </a:r>
          </a:p>
          <a:p>
            <a:pPr lvl="1"/>
            <a:r>
              <a:rPr lang="en-US" dirty="0" smtClean="0"/>
              <a:t>Constant pressure to be </a:t>
            </a:r>
            <a:r>
              <a:rPr lang="en-US" dirty="0" smtClean="0"/>
              <a:t>“one of the guys” and do things that I didn’t want to participate in. Binge drinking, constantly playing tricks on others just for the sake of entertainment. At times destructive behavior.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Youth Business : ALLIANCE</a:t>
            </a:r>
            <a:endParaRPr lang="en-US" dirty="0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71467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138861"/>
            <a:ext cx="9144000" cy="1322479"/>
          </a:xfrm>
        </p:spPr>
        <p:txBody>
          <a:bodyPr/>
          <a:lstStyle/>
          <a:p>
            <a:r>
              <a:rPr lang="en-US" dirty="0" smtClean="0"/>
              <a:t>Getting a job after College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top few things I did to ensure I got a good job after college were:</a:t>
            </a:r>
            <a:endParaRPr lang="en-US" dirty="0" smtClean="0"/>
          </a:p>
          <a:p>
            <a:pPr lvl="1"/>
            <a:r>
              <a:rPr lang="en-US" dirty="0" smtClean="0"/>
              <a:t>Did some teaching assistant work</a:t>
            </a:r>
          </a:p>
          <a:p>
            <a:pPr lvl="1"/>
            <a:r>
              <a:rPr lang="en-US" dirty="0" smtClean="0"/>
              <a:t>Internships whenever</a:t>
            </a:r>
            <a:r>
              <a:rPr lang="en-US" dirty="0" smtClean="0"/>
              <a:t> possible</a:t>
            </a:r>
          </a:p>
          <a:p>
            <a:pPr lvl="1"/>
            <a:r>
              <a:rPr lang="en-US" dirty="0" smtClean="0"/>
              <a:t>Joined  SU alumni association</a:t>
            </a:r>
          </a:p>
          <a:p>
            <a:pPr lvl="1"/>
            <a:r>
              <a:rPr lang="en-US" dirty="0" smtClean="0"/>
              <a:t>Joined networking groups</a:t>
            </a:r>
          </a:p>
          <a:p>
            <a:pPr lvl="1"/>
            <a:r>
              <a:rPr lang="en-US" dirty="0" smtClean="0"/>
              <a:t>Bought a suit and tie!</a:t>
            </a:r>
          </a:p>
          <a:p>
            <a:pPr lvl="1"/>
            <a:r>
              <a:rPr lang="en-US" dirty="0" smtClean="0"/>
              <a:t>Moved to Washington DC where I believed I would find work in the Foreign </a:t>
            </a:r>
            <a:r>
              <a:rPr lang="en-US" dirty="0" smtClean="0"/>
              <a:t>S</a:t>
            </a:r>
            <a:r>
              <a:rPr lang="en-US" dirty="0" smtClean="0"/>
              <a:t>ervice.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Youth Business : ALLIANCE</a:t>
            </a:r>
            <a:endParaRPr lang="en-US" dirty="0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64738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2895600" y="3276600"/>
            <a:ext cx="3352800" cy="2514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392737" y="5715000"/>
            <a:ext cx="2358526" cy="491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Insert company picture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138861"/>
            <a:ext cx="8229600" cy="851739"/>
          </a:xfrm>
        </p:spPr>
        <p:txBody>
          <a:bodyPr/>
          <a:lstStyle/>
          <a:p>
            <a:r>
              <a:rPr lang="en-US" dirty="0" smtClean="0"/>
              <a:t>This is My Company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059363"/>
          </a:xfrm>
        </p:spPr>
        <p:txBody>
          <a:bodyPr/>
          <a:lstStyle/>
          <a:p>
            <a:r>
              <a:rPr lang="en-US" dirty="0" smtClean="0"/>
              <a:t>Every day at my company:</a:t>
            </a:r>
            <a:endParaRPr lang="en-US" dirty="0" smtClean="0"/>
          </a:p>
          <a:p>
            <a:pPr lvl="1"/>
            <a:r>
              <a:rPr lang="en-US" dirty="0" smtClean="0"/>
              <a:t>Started in 1996, serving LA and SF</a:t>
            </a:r>
          </a:p>
          <a:p>
            <a:pPr lvl="1"/>
            <a:r>
              <a:rPr lang="en-US" dirty="0" smtClean="0"/>
              <a:t>Support a broad range of clients from fortune 500 to mid level</a:t>
            </a:r>
          </a:p>
          <a:p>
            <a:pPr lvl="1"/>
            <a:r>
              <a:rPr lang="en-US" dirty="0" smtClean="0"/>
              <a:t>Believe in building long lasting relationships based on trust</a:t>
            </a:r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Youth Business : ALLIANCE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9" name="Picture 8" descr="10600403_899879060029188_6766835684015556854_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599" y="2628899"/>
            <a:ext cx="4953001" cy="3714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59328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My Career Path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15311364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a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Youth Business : ALLIANCE</a:t>
            </a:r>
            <a:endParaRPr lang="en-US" dirty="0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32448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My Career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first </a:t>
            </a:r>
            <a:r>
              <a:rPr lang="en-US" dirty="0" smtClean="0"/>
              <a:t>jobs </a:t>
            </a:r>
            <a:r>
              <a:rPr lang="en-US" dirty="0" smtClean="0"/>
              <a:t>I had after college </a:t>
            </a:r>
            <a:r>
              <a:rPr lang="en-US" dirty="0" smtClean="0"/>
              <a:t>were:</a:t>
            </a:r>
          </a:p>
          <a:p>
            <a:pPr lvl="1"/>
            <a:r>
              <a:rPr lang="en-US" dirty="0" smtClean="0"/>
              <a:t>Bike Messenger, Waiter, Customer Service Rep at </a:t>
            </a:r>
            <a:r>
              <a:rPr lang="en-US" smtClean="0"/>
              <a:t>a Bank, </a:t>
            </a:r>
            <a:r>
              <a:rPr lang="en-US" dirty="0" smtClean="0"/>
              <a:t>all intersecting at different times while trying to land a job in the Foreign Service.</a:t>
            </a:r>
            <a:endParaRPr lang="en-US" dirty="0" smtClean="0"/>
          </a:p>
          <a:p>
            <a:pPr lvl="1"/>
            <a:endParaRPr lang="en-US" dirty="0" smtClean="0"/>
          </a:p>
          <a:p>
            <a:r>
              <a:rPr lang="en-US" dirty="0" smtClean="0"/>
              <a:t>The worst job I have ever had was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Working at the bank for a boss who only cared about himself and hitting his numbers. The next was falling off my bike </a:t>
            </a:r>
            <a:r>
              <a:rPr lang="en-US" dirty="0" smtClean="0"/>
              <a:t>during</a:t>
            </a:r>
            <a:r>
              <a:rPr lang="en-US" dirty="0" smtClean="0"/>
              <a:t> a snowstorm in DC while delivering important letters. I resigned that day!</a:t>
            </a:r>
            <a:endParaRPr lang="en-US" dirty="0" smtClean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Youth Business : ALLIANCE</a:t>
            </a:r>
            <a:endParaRPr lang="en-US" dirty="0" smtClean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38521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dirty="0" smtClean="0"/>
              <a:t>My name is</a:t>
            </a:r>
            <a:r>
              <a:rPr lang="en-US" dirty="0" smtClean="0"/>
              <a:t> Jamie Douraghy and </a:t>
            </a:r>
            <a:r>
              <a:rPr lang="en-US" dirty="0" smtClean="0"/>
              <a:t>I am</a:t>
            </a:r>
            <a:r>
              <a:rPr lang="en-US" dirty="0" smtClean="0"/>
              <a:t> </a:t>
            </a:r>
            <a:r>
              <a:rPr lang="en-US" dirty="0" smtClean="0"/>
              <a:t>55</a:t>
            </a:r>
            <a:r>
              <a:rPr lang="en-US" dirty="0" smtClean="0"/>
              <a:t> </a:t>
            </a:r>
            <a:r>
              <a:rPr lang="en-US" dirty="0" smtClean="0"/>
              <a:t>years old.</a:t>
            </a:r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I</a:t>
            </a:r>
            <a:r>
              <a:rPr lang="en-US" dirty="0" smtClean="0"/>
              <a:t> am the founder of Artisan Creative.</a:t>
            </a:r>
            <a:endParaRPr lang="en-US" dirty="0" smtClean="0"/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My company does:</a:t>
            </a:r>
            <a:endParaRPr lang="en-US" dirty="0" smtClean="0"/>
          </a:p>
          <a:p>
            <a:pPr lvl="1" algn="ctr"/>
            <a:r>
              <a:rPr lang="en-US" dirty="0" smtClean="0"/>
              <a:t>staffing and recruitment </a:t>
            </a:r>
            <a:r>
              <a:rPr lang="en-US" dirty="0" smtClean="0"/>
              <a:t>for creative and digital companies</a:t>
            </a:r>
            <a:endParaRPr lang="en-US" dirty="0" smtClean="0"/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My role at</a:t>
            </a:r>
            <a:r>
              <a:rPr lang="en-US" dirty="0" smtClean="0"/>
              <a:t> Artisan Creative is </a:t>
            </a:r>
          </a:p>
          <a:p>
            <a:pPr lvl="1" algn="ctr"/>
            <a:r>
              <a:rPr lang="en-US" dirty="0" smtClean="0"/>
              <a:t>To coach, guide, challenge and lead 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Youth Business : ALLIANCE</a:t>
            </a:r>
            <a:endParaRPr lang="en-US" dirty="0" smtClean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65783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My Career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82000" cy="4525963"/>
          </a:xfrm>
        </p:spPr>
        <p:txBody>
          <a:bodyPr/>
          <a:lstStyle/>
          <a:p>
            <a:r>
              <a:rPr lang="en-US" dirty="0" smtClean="0"/>
              <a:t>Challenges I have had to overcome throughout my career are:</a:t>
            </a:r>
            <a:endParaRPr lang="en-US" dirty="0" smtClean="0"/>
          </a:p>
          <a:p>
            <a:pPr lvl="1"/>
            <a:r>
              <a:rPr lang="en-US" dirty="0" smtClean="0"/>
              <a:t>Growing the company from 1 office to 5 offices and 2 employees to 40, then having to cut everything back down when the recession hit and closed offices.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Staying focused on my company when I often chased many other business ideas that I thought were “good ones” at the time.</a:t>
            </a:r>
          </a:p>
          <a:p>
            <a:pPr lvl="1"/>
            <a:r>
              <a:rPr lang="en-US" dirty="0" smtClean="0"/>
              <a:t>Hiring the wrong people for the wrong roles and not firing them fast enough when they didn’t work out.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Youth Business : ALLIANCE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77484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524000" y="2057400"/>
            <a:ext cx="6095180" cy="3421856"/>
            <a:chOff x="1524409" y="1718071"/>
            <a:chExt cx="6095180" cy="3421856"/>
          </a:xfrm>
        </p:grpSpPr>
        <p:sp>
          <p:nvSpPr>
            <p:cNvPr id="14" name="Freeform 13"/>
            <p:cNvSpPr/>
            <p:nvPr/>
          </p:nvSpPr>
          <p:spPr>
            <a:xfrm>
              <a:off x="4384867" y="2609180"/>
              <a:ext cx="187132" cy="819819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187132" y="0"/>
                  </a:moveTo>
                  <a:lnTo>
                    <a:pt x="187132" y="819819"/>
                  </a:lnTo>
                  <a:lnTo>
                    <a:pt x="0" y="819819"/>
                  </a:lnTo>
                </a:path>
              </a:pathLst>
            </a:custGeom>
            <a:noFill/>
          </p:spPr>
          <p:style>
            <a:lnRef idx="1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4572000" y="2609180"/>
              <a:ext cx="2156482" cy="1639639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1452506"/>
                  </a:lnTo>
                  <a:lnTo>
                    <a:pt x="2156482" y="1452506"/>
                  </a:lnTo>
                  <a:lnTo>
                    <a:pt x="2156482" y="1639639"/>
                  </a:lnTo>
                </a:path>
              </a:pathLst>
            </a:custGeom>
            <a:noFill/>
          </p:spPr>
          <p:style>
            <a:lnRef idx="1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4526280" y="2609180"/>
              <a:ext cx="91440" cy="1639639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45720" y="0"/>
                  </a:moveTo>
                  <a:lnTo>
                    <a:pt x="45720" y="1639639"/>
                  </a:lnTo>
                </a:path>
              </a:pathLst>
            </a:custGeom>
            <a:noFill/>
          </p:spPr>
          <p:style>
            <a:lnRef idx="1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7" name="Freeform 16"/>
            <p:cNvSpPr/>
            <p:nvPr/>
          </p:nvSpPr>
          <p:spPr>
            <a:xfrm>
              <a:off x="2415517" y="2609180"/>
              <a:ext cx="2156482" cy="1639639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2156482" y="0"/>
                  </a:moveTo>
                  <a:lnTo>
                    <a:pt x="2156482" y="1452506"/>
                  </a:lnTo>
                  <a:lnTo>
                    <a:pt x="0" y="1452506"/>
                  </a:lnTo>
                  <a:lnTo>
                    <a:pt x="0" y="1639639"/>
                  </a:lnTo>
                </a:path>
              </a:pathLst>
            </a:custGeom>
            <a:noFill/>
          </p:spPr>
          <p:style>
            <a:lnRef idx="1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Freeform 17"/>
            <p:cNvSpPr/>
            <p:nvPr/>
          </p:nvSpPr>
          <p:spPr>
            <a:xfrm>
              <a:off x="3680891" y="1718071"/>
              <a:ext cx="1782216" cy="891108"/>
            </a:xfrm>
            <a:custGeom>
              <a:avLst/>
              <a:gdLst>
                <a:gd name="connsiteX0" fmla="*/ 0 w 1782216"/>
                <a:gd name="connsiteY0" fmla="*/ 0 h 891108"/>
                <a:gd name="connsiteX1" fmla="*/ 1782216 w 1782216"/>
                <a:gd name="connsiteY1" fmla="*/ 0 h 891108"/>
                <a:gd name="connsiteX2" fmla="*/ 1782216 w 1782216"/>
                <a:gd name="connsiteY2" fmla="*/ 891108 h 891108"/>
                <a:gd name="connsiteX3" fmla="*/ 0 w 1782216"/>
                <a:gd name="connsiteY3" fmla="*/ 891108 h 891108"/>
                <a:gd name="connsiteX4" fmla="*/ 0 w 1782216"/>
                <a:gd name="connsiteY4" fmla="*/ 0 h 891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82216" h="891108">
                  <a:moveTo>
                    <a:pt x="0" y="0"/>
                  </a:moveTo>
                  <a:lnTo>
                    <a:pt x="1782216" y="0"/>
                  </a:lnTo>
                  <a:lnTo>
                    <a:pt x="1782216" y="891108"/>
                  </a:lnTo>
                  <a:lnTo>
                    <a:pt x="0" y="8911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6195" tIns="36195" rIns="36195" bIns="36195" numCol="1" spcCol="1270" anchor="ctr" anchorCtr="0">
              <a:noAutofit/>
            </a:bodyPr>
            <a:lstStyle/>
            <a:p>
              <a:pPr lvl="0" algn="ctr" defTabSz="2533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5700" kern="12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1524409" y="4248819"/>
              <a:ext cx="1782216" cy="891108"/>
            </a:xfrm>
            <a:custGeom>
              <a:avLst/>
              <a:gdLst>
                <a:gd name="connsiteX0" fmla="*/ 0 w 1782216"/>
                <a:gd name="connsiteY0" fmla="*/ 0 h 891108"/>
                <a:gd name="connsiteX1" fmla="*/ 1782216 w 1782216"/>
                <a:gd name="connsiteY1" fmla="*/ 0 h 891108"/>
                <a:gd name="connsiteX2" fmla="*/ 1782216 w 1782216"/>
                <a:gd name="connsiteY2" fmla="*/ 891108 h 891108"/>
                <a:gd name="connsiteX3" fmla="*/ 0 w 1782216"/>
                <a:gd name="connsiteY3" fmla="*/ 891108 h 891108"/>
                <a:gd name="connsiteX4" fmla="*/ 0 w 1782216"/>
                <a:gd name="connsiteY4" fmla="*/ 0 h 891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82216" h="891108">
                  <a:moveTo>
                    <a:pt x="0" y="0"/>
                  </a:moveTo>
                  <a:lnTo>
                    <a:pt x="1782216" y="0"/>
                  </a:lnTo>
                  <a:lnTo>
                    <a:pt x="1782216" y="891108"/>
                  </a:lnTo>
                  <a:lnTo>
                    <a:pt x="0" y="8911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6195" tIns="36195" rIns="36195" bIns="36195" numCol="1" spcCol="1270" anchor="ctr" anchorCtr="0">
              <a:noAutofit/>
            </a:bodyPr>
            <a:lstStyle/>
            <a:p>
              <a:pPr lvl="0" algn="ctr" defTabSz="2533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5700" kern="1200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3680891" y="4248819"/>
              <a:ext cx="1782216" cy="891108"/>
            </a:xfrm>
            <a:custGeom>
              <a:avLst/>
              <a:gdLst>
                <a:gd name="connsiteX0" fmla="*/ 0 w 1782216"/>
                <a:gd name="connsiteY0" fmla="*/ 0 h 891108"/>
                <a:gd name="connsiteX1" fmla="*/ 1782216 w 1782216"/>
                <a:gd name="connsiteY1" fmla="*/ 0 h 891108"/>
                <a:gd name="connsiteX2" fmla="*/ 1782216 w 1782216"/>
                <a:gd name="connsiteY2" fmla="*/ 891108 h 891108"/>
                <a:gd name="connsiteX3" fmla="*/ 0 w 1782216"/>
                <a:gd name="connsiteY3" fmla="*/ 891108 h 891108"/>
                <a:gd name="connsiteX4" fmla="*/ 0 w 1782216"/>
                <a:gd name="connsiteY4" fmla="*/ 0 h 891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82216" h="891108">
                  <a:moveTo>
                    <a:pt x="0" y="0"/>
                  </a:moveTo>
                  <a:lnTo>
                    <a:pt x="1782216" y="0"/>
                  </a:lnTo>
                  <a:lnTo>
                    <a:pt x="1782216" y="891108"/>
                  </a:lnTo>
                  <a:lnTo>
                    <a:pt x="0" y="8911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6195" tIns="36195" rIns="36195" bIns="36195" numCol="1" spcCol="1270" anchor="ctr" anchorCtr="0">
              <a:noAutofit/>
            </a:bodyPr>
            <a:lstStyle/>
            <a:p>
              <a:pPr lvl="0" algn="ctr" defTabSz="2533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5700" kern="1200"/>
            </a:p>
          </p:txBody>
        </p:sp>
        <p:sp>
          <p:nvSpPr>
            <p:cNvPr id="21" name="Freeform 20"/>
            <p:cNvSpPr/>
            <p:nvPr/>
          </p:nvSpPr>
          <p:spPr>
            <a:xfrm>
              <a:off x="5837373" y="4248819"/>
              <a:ext cx="1782216" cy="891108"/>
            </a:xfrm>
            <a:custGeom>
              <a:avLst/>
              <a:gdLst>
                <a:gd name="connsiteX0" fmla="*/ 0 w 1782216"/>
                <a:gd name="connsiteY0" fmla="*/ 0 h 891108"/>
                <a:gd name="connsiteX1" fmla="*/ 1782216 w 1782216"/>
                <a:gd name="connsiteY1" fmla="*/ 0 h 891108"/>
                <a:gd name="connsiteX2" fmla="*/ 1782216 w 1782216"/>
                <a:gd name="connsiteY2" fmla="*/ 891108 h 891108"/>
                <a:gd name="connsiteX3" fmla="*/ 0 w 1782216"/>
                <a:gd name="connsiteY3" fmla="*/ 891108 h 891108"/>
                <a:gd name="connsiteX4" fmla="*/ 0 w 1782216"/>
                <a:gd name="connsiteY4" fmla="*/ 0 h 891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82216" h="891108">
                  <a:moveTo>
                    <a:pt x="0" y="0"/>
                  </a:moveTo>
                  <a:lnTo>
                    <a:pt x="1782216" y="0"/>
                  </a:lnTo>
                  <a:lnTo>
                    <a:pt x="1782216" y="891108"/>
                  </a:lnTo>
                  <a:lnTo>
                    <a:pt x="0" y="8911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6195" tIns="36195" rIns="36195" bIns="36195" numCol="1" spcCol="1270" anchor="ctr" anchorCtr="0">
              <a:noAutofit/>
            </a:bodyPr>
            <a:lstStyle/>
            <a:p>
              <a:pPr lvl="0" algn="ctr" defTabSz="2533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5700" kern="1200"/>
            </a:p>
          </p:txBody>
        </p:sp>
        <p:sp>
          <p:nvSpPr>
            <p:cNvPr id="22" name="Freeform 21"/>
            <p:cNvSpPr/>
            <p:nvPr/>
          </p:nvSpPr>
          <p:spPr>
            <a:xfrm>
              <a:off x="2602650" y="2983445"/>
              <a:ext cx="1782216" cy="891108"/>
            </a:xfrm>
            <a:custGeom>
              <a:avLst/>
              <a:gdLst>
                <a:gd name="connsiteX0" fmla="*/ 0 w 1782216"/>
                <a:gd name="connsiteY0" fmla="*/ 0 h 891108"/>
                <a:gd name="connsiteX1" fmla="*/ 1782216 w 1782216"/>
                <a:gd name="connsiteY1" fmla="*/ 0 h 891108"/>
                <a:gd name="connsiteX2" fmla="*/ 1782216 w 1782216"/>
                <a:gd name="connsiteY2" fmla="*/ 891108 h 891108"/>
                <a:gd name="connsiteX3" fmla="*/ 0 w 1782216"/>
                <a:gd name="connsiteY3" fmla="*/ 891108 h 891108"/>
                <a:gd name="connsiteX4" fmla="*/ 0 w 1782216"/>
                <a:gd name="connsiteY4" fmla="*/ 0 h 891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82216" h="891108">
                  <a:moveTo>
                    <a:pt x="0" y="0"/>
                  </a:moveTo>
                  <a:lnTo>
                    <a:pt x="1782216" y="0"/>
                  </a:lnTo>
                  <a:lnTo>
                    <a:pt x="1782216" y="891108"/>
                  </a:lnTo>
                  <a:lnTo>
                    <a:pt x="0" y="8911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6195" tIns="36195" rIns="36195" bIns="36195" numCol="1" spcCol="1270" anchor="ctr" anchorCtr="0">
              <a:noAutofit/>
            </a:bodyPr>
            <a:lstStyle/>
            <a:p>
              <a:pPr lvl="0" algn="ctr" defTabSz="2533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5700" kern="1200"/>
            </a:p>
          </p:txBody>
        </p:sp>
      </p:grpSp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My role within</a:t>
            </a:r>
            <a:r>
              <a:rPr lang="en-US" dirty="0" smtClean="0"/>
              <a:t> </a:t>
            </a:r>
            <a:r>
              <a:rPr lang="en-US" dirty="0" err="1" smtClean="0"/>
              <a:t>ARTISAn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Youth Business : ALLIANCE</a:t>
            </a:r>
            <a:endParaRPr lang="en-US" dirty="0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195833" y="81640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3" name="Footer Placeholder 3"/>
          <p:cNvSpPr txBox="1">
            <a:spLocks/>
          </p:cNvSpPr>
          <p:nvPr/>
        </p:nvSpPr>
        <p:spPr>
          <a:xfrm>
            <a:off x="3581400" y="2110853"/>
            <a:ext cx="1945205" cy="860947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dirty="0" smtClean="0">
                <a:solidFill>
                  <a:srgbClr val="AAEC39"/>
                </a:solidFill>
              </a:rPr>
              <a:t>CEO</a:t>
            </a:r>
          </a:p>
        </p:txBody>
      </p:sp>
      <p:sp>
        <p:nvSpPr>
          <p:cNvPr id="24" name="Footer Placeholder 3"/>
          <p:cNvSpPr txBox="1">
            <a:spLocks/>
          </p:cNvSpPr>
          <p:nvPr/>
        </p:nvSpPr>
        <p:spPr>
          <a:xfrm>
            <a:off x="2417339" y="3330053"/>
            <a:ext cx="2139726" cy="860947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 smtClean="0">
                <a:solidFill>
                  <a:srgbClr val="AAEC39"/>
                </a:solidFill>
              </a:rPr>
              <a:t>MANAGEMENT</a:t>
            </a:r>
          </a:p>
        </p:txBody>
      </p:sp>
      <p:sp>
        <p:nvSpPr>
          <p:cNvPr id="25" name="Footer Placeholder 3"/>
          <p:cNvSpPr txBox="1">
            <a:spLocks/>
          </p:cNvSpPr>
          <p:nvPr/>
        </p:nvSpPr>
        <p:spPr>
          <a:xfrm>
            <a:off x="3581400" y="4625453"/>
            <a:ext cx="1945205" cy="860947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 smtClean="0">
                <a:solidFill>
                  <a:srgbClr val="AAEC39"/>
                </a:solidFill>
              </a:rPr>
              <a:t>Recruiter</a:t>
            </a:r>
            <a:endParaRPr lang="en-US" sz="2000" dirty="0" smtClean="0">
              <a:solidFill>
                <a:srgbClr val="AAEC39"/>
              </a:solidFill>
            </a:endParaRPr>
          </a:p>
        </p:txBody>
      </p:sp>
      <p:sp>
        <p:nvSpPr>
          <p:cNvPr id="26" name="Footer Placeholder 3"/>
          <p:cNvSpPr txBox="1">
            <a:spLocks/>
          </p:cNvSpPr>
          <p:nvPr/>
        </p:nvSpPr>
        <p:spPr>
          <a:xfrm>
            <a:off x="5750995" y="4625453"/>
            <a:ext cx="1945205" cy="860947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 smtClean="0">
                <a:solidFill>
                  <a:srgbClr val="AAEC39"/>
                </a:solidFill>
              </a:rPr>
              <a:t>Admin</a:t>
            </a:r>
            <a:endParaRPr lang="en-US" sz="2000" dirty="0" smtClean="0">
              <a:solidFill>
                <a:srgbClr val="AAEC39"/>
              </a:solidFill>
            </a:endParaRPr>
          </a:p>
        </p:txBody>
      </p:sp>
      <p:sp>
        <p:nvSpPr>
          <p:cNvPr id="27" name="Footer Placeholder 3"/>
          <p:cNvSpPr txBox="1">
            <a:spLocks/>
          </p:cNvSpPr>
          <p:nvPr/>
        </p:nvSpPr>
        <p:spPr>
          <a:xfrm>
            <a:off x="1407595" y="4625453"/>
            <a:ext cx="1945205" cy="860947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 smtClean="0">
                <a:solidFill>
                  <a:srgbClr val="AAEC39"/>
                </a:solidFill>
              </a:rPr>
              <a:t>Account Manager</a:t>
            </a:r>
            <a:endParaRPr lang="en-US" sz="2000" dirty="0" smtClean="0">
              <a:solidFill>
                <a:srgbClr val="AAEC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64927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Compensation </a:t>
            </a:r>
            <a:r>
              <a:rPr lang="en-US" dirty="0" smtClean="0"/>
              <a:t>at</a:t>
            </a:r>
            <a:r>
              <a:rPr lang="en-US" dirty="0" smtClean="0"/>
              <a:t> ARTISAN CREATIVE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2309018" y="1600200"/>
            <a:ext cx="4525963" cy="4525963"/>
            <a:chOff x="2309018" y="1600200"/>
            <a:chExt cx="4525963" cy="4525963"/>
          </a:xfrm>
        </p:grpSpPr>
        <p:sp>
          <p:nvSpPr>
            <p:cNvPr id="6" name="Freeform 5"/>
            <p:cNvSpPr/>
            <p:nvPr/>
          </p:nvSpPr>
          <p:spPr>
            <a:xfrm>
              <a:off x="2309018" y="1600200"/>
              <a:ext cx="4525963" cy="4525963"/>
            </a:xfrm>
            <a:custGeom>
              <a:avLst/>
              <a:gdLst>
                <a:gd name="connsiteX0" fmla="*/ 0 w 4525963"/>
                <a:gd name="connsiteY0" fmla="*/ 2262982 h 4525963"/>
                <a:gd name="connsiteX1" fmla="*/ 2262982 w 4525963"/>
                <a:gd name="connsiteY1" fmla="*/ 0 h 4525963"/>
                <a:gd name="connsiteX2" fmla="*/ 4525964 w 4525963"/>
                <a:gd name="connsiteY2" fmla="*/ 2262982 h 4525963"/>
                <a:gd name="connsiteX3" fmla="*/ 2262982 w 4525963"/>
                <a:gd name="connsiteY3" fmla="*/ 4525964 h 4525963"/>
                <a:gd name="connsiteX4" fmla="*/ 0 w 4525963"/>
                <a:gd name="connsiteY4" fmla="*/ 2262982 h 4525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25963" h="4525963">
                  <a:moveTo>
                    <a:pt x="0" y="2262982"/>
                  </a:moveTo>
                  <a:cubicBezTo>
                    <a:pt x="0" y="1013172"/>
                    <a:pt x="1013172" y="0"/>
                    <a:pt x="2262982" y="0"/>
                  </a:cubicBezTo>
                  <a:cubicBezTo>
                    <a:pt x="3512792" y="0"/>
                    <a:pt x="4525964" y="1013172"/>
                    <a:pt x="4525964" y="2262982"/>
                  </a:cubicBezTo>
                  <a:cubicBezTo>
                    <a:pt x="4525964" y="3512792"/>
                    <a:pt x="3512792" y="4525964"/>
                    <a:pt x="2262982" y="4525964"/>
                  </a:cubicBezTo>
                  <a:cubicBezTo>
                    <a:pt x="1013172" y="4525964"/>
                    <a:pt x="0" y="3512792"/>
                    <a:pt x="0" y="2262982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1715596" tIns="311642" rIns="1715596" bIns="3706115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kern="1200" dirty="0" smtClean="0">
                  <a:solidFill>
                    <a:schemeClr val="bg1"/>
                  </a:solidFill>
                </a:rPr>
                <a:t>C-Suite</a:t>
              </a:r>
            </a:p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kern="1200" dirty="0" smtClean="0">
                  <a:solidFill>
                    <a:schemeClr val="bg1"/>
                  </a:solidFill>
                </a:rPr>
                <a:t>(</a:t>
              </a:r>
              <a:r>
                <a:rPr lang="en-US" sz="1200" kern="1200" dirty="0" smtClean="0">
                  <a:solidFill>
                    <a:schemeClr val="bg1"/>
                  </a:solidFill>
                </a:rPr>
                <a:t>$</a:t>
              </a:r>
              <a:r>
                <a:rPr lang="en-US" sz="1200" dirty="0" smtClean="0">
                  <a:solidFill>
                    <a:schemeClr val="bg1"/>
                  </a:solidFill>
                </a:rPr>
                <a:t>20</a:t>
              </a:r>
              <a:r>
                <a:rPr lang="en-US" sz="1200" kern="1200" dirty="0" smtClean="0">
                  <a:solidFill>
                    <a:schemeClr val="bg1"/>
                  </a:solidFill>
                </a:rPr>
                <a:t>0K</a:t>
              </a:r>
              <a:r>
                <a:rPr lang="en-US" sz="1200" kern="1200" dirty="0" smtClean="0">
                  <a:solidFill>
                    <a:schemeClr val="bg1"/>
                  </a:solidFill>
                </a:rPr>
                <a:t>)</a:t>
              </a:r>
              <a:endParaRPr lang="en-US" sz="1200" kern="1200" dirty="0">
                <a:solidFill>
                  <a:schemeClr val="bg1"/>
                </a:solidFill>
              </a:endParaRPr>
            </a:p>
          </p:txBody>
        </p:sp>
        <p:sp>
          <p:nvSpPr>
            <p:cNvPr id="8" name="Freeform 7"/>
            <p:cNvSpPr/>
            <p:nvPr/>
          </p:nvSpPr>
          <p:spPr>
            <a:xfrm>
              <a:off x="2761614" y="2505392"/>
              <a:ext cx="3620770" cy="3620770"/>
            </a:xfrm>
            <a:custGeom>
              <a:avLst/>
              <a:gdLst>
                <a:gd name="connsiteX0" fmla="*/ 0 w 3620770"/>
                <a:gd name="connsiteY0" fmla="*/ 1810385 h 3620770"/>
                <a:gd name="connsiteX1" fmla="*/ 1810385 w 3620770"/>
                <a:gd name="connsiteY1" fmla="*/ 0 h 3620770"/>
                <a:gd name="connsiteX2" fmla="*/ 3620770 w 3620770"/>
                <a:gd name="connsiteY2" fmla="*/ 1810385 h 3620770"/>
                <a:gd name="connsiteX3" fmla="*/ 1810385 w 3620770"/>
                <a:gd name="connsiteY3" fmla="*/ 3620770 h 3620770"/>
                <a:gd name="connsiteX4" fmla="*/ 0 w 3620770"/>
                <a:gd name="connsiteY4" fmla="*/ 1810385 h 3620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20770" h="3620770">
                  <a:moveTo>
                    <a:pt x="0" y="1810385"/>
                  </a:moveTo>
                  <a:cubicBezTo>
                    <a:pt x="0" y="810537"/>
                    <a:pt x="810537" y="0"/>
                    <a:pt x="1810385" y="0"/>
                  </a:cubicBezTo>
                  <a:cubicBezTo>
                    <a:pt x="2810233" y="0"/>
                    <a:pt x="3620770" y="810537"/>
                    <a:pt x="3620770" y="1810385"/>
                  </a:cubicBezTo>
                  <a:cubicBezTo>
                    <a:pt x="3620770" y="2810233"/>
                    <a:pt x="2810233" y="3620770"/>
                    <a:pt x="1810385" y="3620770"/>
                  </a:cubicBezTo>
                  <a:cubicBezTo>
                    <a:pt x="810537" y="3620770"/>
                    <a:pt x="0" y="2810233"/>
                    <a:pt x="0" y="1810385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1263000" tIns="302590" rIns="1262999" bIns="283713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kern="1200" dirty="0" smtClean="0">
                  <a:solidFill>
                    <a:schemeClr val="bg1"/>
                  </a:solidFill>
                </a:rPr>
                <a:t>Management</a:t>
              </a:r>
            </a:p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kern="1200" dirty="0" smtClean="0">
                  <a:solidFill>
                    <a:schemeClr val="bg1"/>
                  </a:solidFill>
                </a:rPr>
                <a:t>($</a:t>
              </a:r>
              <a:r>
                <a:rPr lang="en-US" sz="1200" kern="1200" dirty="0" smtClean="0">
                  <a:solidFill>
                    <a:schemeClr val="bg1"/>
                  </a:solidFill>
                </a:rPr>
                <a:t>125K</a:t>
              </a:r>
              <a:r>
                <a:rPr lang="en-US" sz="1200" kern="1200" dirty="0" smtClean="0">
                  <a:solidFill>
                    <a:schemeClr val="bg1"/>
                  </a:solidFill>
                </a:rPr>
                <a:t>)</a:t>
              </a:r>
              <a:endParaRPr lang="en-US" sz="1200" kern="1200" dirty="0">
                <a:solidFill>
                  <a:schemeClr val="bg1"/>
                </a:solidFill>
              </a:endParaRPr>
            </a:p>
          </p:txBody>
        </p:sp>
        <p:sp>
          <p:nvSpPr>
            <p:cNvPr id="9" name="Freeform 8"/>
            <p:cNvSpPr/>
            <p:nvPr/>
          </p:nvSpPr>
          <p:spPr>
            <a:xfrm>
              <a:off x="3214211" y="3410585"/>
              <a:ext cx="2715577" cy="2715577"/>
            </a:xfrm>
            <a:custGeom>
              <a:avLst/>
              <a:gdLst>
                <a:gd name="connsiteX0" fmla="*/ 0 w 2715577"/>
                <a:gd name="connsiteY0" fmla="*/ 1357789 h 2715577"/>
                <a:gd name="connsiteX1" fmla="*/ 1357789 w 2715577"/>
                <a:gd name="connsiteY1" fmla="*/ 0 h 2715577"/>
                <a:gd name="connsiteX2" fmla="*/ 2715578 w 2715577"/>
                <a:gd name="connsiteY2" fmla="*/ 1357789 h 2715577"/>
                <a:gd name="connsiteX3" fmla="*/ 1357789 w 2715577"/>
                <a:gd name="connsiteY3" fmla="*/ 2715578 h 2715577"/>
                <a:gd name="connsiteX4" fmla="*/ 0 w 2715577"/>
                <a:gd name="connsiteY4" fmla="*/ 1357789 h 2715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15577" h="2715577">
                  <a:moveTo>
                    <a:pt x="0" y="1357789"/>
                  </a:moveTo>
                  <a:cubicBezTo>
                    <a:pt x="0" y="607903"/>
                    <a:pt x="607903" y="0"/>
                    <a:pt x="1357789" y="0"/>
                  </a:cubicBezTo>
                  <a:cubicBezTo>
                    <a:pt x="2107675" y="0"/>
                    <a:pt x="2715578" y="607903"/>
                    <a:pt x="2715578" y="1357789"/>
                  </a:cubicBezTo>
                  <a:cubicBezTo>
                    <a:pt x="2715578" y="2107675"/>
                    <a:pt x="2107675" y="2715578"/>
                    <a:pt x="1357789" y="2715578"/>
                  </a:cubicBezTo>
                  <a:cubicBezTo>
                    <a:pt x="607903" y="2715578"/>
                    <a:pt x="0" y="2107675"/>
                    <a:pt x="0" y="1357789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810403" tIns="289012" rIns="810403" bIns="1986248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dirty="0" smtClean="0">
                  <a:solidFill>
                    <a:schemeClr val="bg1"/>
                  </a:solidFill>
                </a:rPr>
                <a:t>Account</a:t>
              </a:r>
              <a:r>
                <a:rPr lang="en-US" sz="1200" kern="1200" dirty="0" smtClean="0">
                  <a:solidFill>
                    <a:schemeClr val="bg1"/>
                  </a:solidFill>
                </a:rPr>
                <a:t> </a:t>
              </a:r>
              <a:r>
                <a:rPr lang="en-US" sz="1200" kern="1200" dirty="0" smtClean="0">
                  <a:solidFill>
                    <a:schemeClr val="bg1"/>
                  </a:solidFill>
                </a:rPr>
                <a:t>Manager</a:t>
              </a:r>
            </a:p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kern="1200" dirty="0" smtClean="0">
                  <a:solidFill>
                    <a:schemeClr val="bg1"/>
                  </a:solidFill>
                </a:rPr>
                <a:t>($75K)</a:t>
              </a:r>
              <a:endParaRPr lang="en-US" sz="1200" kern="1200" dirty="0">
                <a:solidFill>
                  <a:schemeClr val="bg1"/>
                </a:solidFill>
              </a:endParaRPr>
            </a:p>
          </p:txBody>
        </p:sp>
        <p:sp>
          <p:nvSpPr>
            <p:cNvPr id="10" name="Freeform 9"/>
            <p:cNvSpPr/>
            <p:nvPr/>
          </p:nvSpPr>
          <p:spPr>
            <a:xfrm>
              <a:off x="3666807" y="4315777"/>
              <a:ext cx="1810385" cy="1810385"/>
            </a:xfrm>
            <a:custGeom>
              <a:avLst/>
              <a:gdLst>
                <a:gd name="connsiteX0" fmla="*/ 0 w 1810385"/>
                <a:gd name="connsiteY0" fmla="*/ 905193 h 1810385"/>
                <a:gd name="connsiteX1" fmla="*/ 905193 w 1810385"/>
                <a:gd name="connsiteY1" fmla="*/ 0 h 1810385"/>
                <a:gd name="connsiteX2" fmla="*/ 1810386 w 1810385"/>
                <a:gd name="connsiteY2" fmla="*/ 905193 h 1810385"/>
                <a:gd name="connsiteX3" fmla="*/ 905193 w 1810385"/>
                <a:gd name="connsiteY3" fmla="*/ 1810386 h 1810385"/>
                <a:gd name="connsiteX4" fmla="*/ 0 w 1810385"/>
                <a:gd name="connsiteY4" fmla="*/ 905193 h 1810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10385" h="1810385">
                  <a:moveTo>
                    <a:pt x="0" y="905193"/>
                  </a:moveTo>
                  <a:cubicBezTo>
                    <a:pt x="0" y="405269"/>
                    <a:pt x="405269" y="0"/>
                    <a:pt x="905193" y="0"/>
                  </a:cubicBezTo>
                  <a:cubicBezTo>
                    <a:pt x="1405117" y="0"/>
                    <a:pt x="1810386" y="405269"/>
                    <a:pt x="1810386" y="905193"/>
                  </a:cubicBezTo>
                  <a:cubicBezTo>
                    <a:pt x="1810386" y="1405117"/>
                    <a:pt x="1405117" y="1810386"/>
                    <a:pt x="905193" y="1810386"/>
                  </a:cubicBezTo>
                  <a:cubicBezTo>
                    <a:pt x="405269" y="1810386"/>
                    <a:pt x="0" y="1405117"/>
                    <a:pt x="0" y="905193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350469" tIns="537941" rIns="350469" bIns="53794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kern="1200" dirty="0" smtClean="0">
                  <a:solidFill>
                    <a:schemeClr val="bg1"/>
                  </a:solidFill>
                </a:rPr>
                <a:t>Recruiter</a:t>
              </a:r>
            </a:p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kern="1200" dirty="0" smtClean="0">
                  <a:solidFill>
                    <a:schemeClr val="bg1"/>
                  </a:solidFill>
                </a:rPr>
                <a:t>(</a:t>
              </a:r>
              <a:r>
                <a:rPr lang="en-US" sz="1200" kern="1200" dirty="0" smtClean="0">
                  <a:solidFill>
                    <a:schemeClr val="bg1"/>
                  </a:solidFill>
                </a:rPr>
                <a:t>$40K</a:t>
              </a:r>
              <a:r>
                <a:rPr lang="en-US" sz="1200" kern="1200" dirty="0" smtClean="0">
                  <a:solidFill>
                    <a:schemeClr val="bg1"/>
                  </a:solidFill>
                </a:rPr>
                <a:t>)</a:t>
              </a:r>
              <a:endParaRPr lang="en-US" sz="1200" kern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Youth Business : ALLIANCE</a:t>
            </a:r>
            <a:endParaRPr lang="en-US" dirty="0" smtClean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74895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More than just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When I am not at work I like to:</a:t>
            </a:r>
            <a:endParaRPr lang="en-US" dirty="0" smtClean="0"/>
          </a:p>
          <a:p>
            <a:pPr lvl="1"/>
            <a:r>
              <a:rPr lang="en-US" dirty="0" smtClean="0"/>
              <a:t>Travel globally</a:t>
            </a:r>
          </a:p>
          <a:p>
            <a:pPr lvl="1"/>
            <a:r>
              <a:rPr lang="en-US" dirty="0" smtClean="0"/>
              <a:t>Volunteer time to help  entrepreneurs around the world.</a:t>
            </a:r>
          </a:p>
          <a:p>
            <a:pPr lvl="1"/>
            <a:r>
              <a:rPr lang="en-US" dirty="0" smtClean="0"/>
              <a:t>Fence </a:t>
            </a:r>
            <a:r>
              <a:rPr lang="en-US" dirty="0" smtClean="0"/>
              <a:t>c</a:t>
            </a:r>
            <a:r>
              <a:rPr lang="en-US" dirty="0" smtClean="0"/>
              <a:t>ompetitively, both nationally and internationally</a:t>
            </a:r>
          </a:p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Youth Business : ALLIANCE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8" name="Picture 7" descr="Screen Shot 2015-03-21 at 6.43.53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00400"/>
            <a:ext cx="4961327" cy="2362200"/>
          </a:xfrm>
          <a:prstGeom prst="rect">
            <a:avLst/>
          </a:prstGeom>
        </p:spPr>
      </p:pic>
      <p:pic>
        <p:nvPicPr>
          <p:cNvPr id="9" name="Picture 8" descr="Screen Shot 2015-03-21 at 6.43.59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3200401"/>
            <a:ext cx="4495800" cy="236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44113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Do it all over again?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If I could talk to my high school self, what would I say?</a:t>
            </a:r>
            <a:endParaRPr lang="en-US" dirty="0" smtClean="0"/>
          </a:p>
          <a:p>
            <a:pPr lvl="1"/>
            <a:r>
              <a:rPr lang="en-US" dirty="0" smtClean="0"/>
              <a:t>Stay focused on what you care about the most</a:t>
            </a:r>
          </a:p>
          <a:p>
            <a:pPr lvl="1"/>
            <a:r>
              <a:rPr lang="en-US" dirty="0" smtClean="0"/>
              <a:t>Don’t follow the crowd, find your own path</a:t>
            </a:r>
          </a:p>
          <a:p>
            <a:pPr lvl="1"/>
            <a:r>
              <a:rPr lang="en-US" dirty="0" smtClean="0"/>
              <a:t>Read more</a:t>
            </a:r>
          </a:p>
          <a:p>
            <a:pPr lvl="1"/>
            <a:r>
              <a:rPr lang="en-US" dirty="0" smtClean="0"/>
              <a:t>Listen to understand first and then you’ll be understood</a:t>
            </a:r>
          </a:p>
          <a:p>
            <a:pPr lvl="1"/>
            <a:r>
              <a:rPr lang="en-US" dirty="0" smtClean="0"/>
              <a:t>Seek out good advice from teachers you trust</a:t>
            </a:r>
          </a:p>
          <a:p>
            <a:pPr lvl="1"/>
            <a:r>
              <a:rPr lang="en-US" dirty="0" smtClean="0"/>
              <a:t>Get a mentor</a:t>
            </a:r>
          </a:p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Youth Business : ALLIANCE</a:t>
            </a:r>
            <a:endParaRPr lang="en-US" dirty="0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52050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AAEC39"/>
                </a:solidFill>
              </a:rPr>
              <a:t>QUESTION AND ANSWER</a:t>
            </a:r>
            <a:endParaRPr lang="en-US" dirty="0">
              <a:solidFill>
                <a:srgbClr val="AAEC39"/>
              </a:solidFill>
            </a:endParaRPr>
          </a:p>
        </p:txBody>
      </p:sp>
      <p:pic>
        <p:nvPicPr>
          <p:cNvPr id="4098" name="Picture 2" descr="C:\Users\stephen.minix\AppData\Local\Microsoft\Windows\Temporary Internet Files\Content.IE5\H06GTAOS\MC900385446[1]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11503" b="11503"/>
          <a:stretch>
            <a:fillRect/>
          </a:stretch>
        </p:blipFill>
        <p:spPr/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Youth Business : ALLIANCE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62185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My childhood</a:t>
            </a:r>
            <a:endParaRPr lang="en-US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57200" y="1477929"/>
            <a:ext cx="8229600" cy="47314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Roman"/>
                <a:cs typeface="Avenir Roman"/>
              </a:rPr>
              <a:t>I was born in</a:t>
            </a: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Roman"/>
                <a:cs typeface="Avenir Roman"/>
              </a:rPr>
              <a:t> New York City and </a:t>
            </a: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Roman"/>
                <a:cs typeface="Avenir Roman"/>
              </a:rPr>
              <a:t>raised in</a:t>
            </a: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Roman"/>
                <a:cs typeface="Avenir Roman"/>
              </a:rPr>
              <a:t> Iran, England &amp; France</a:t>
            </a:r>
          </a:p>
          <a:p>
            <a:pPr marL="0" indent="0">
              <a:buFont typeface="Arial" pitchFamily="34" charset="0"/>
              <a:buNone/>
            </a:pP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  <a:latin typeface="Avenir Roman"/>
              <a:cs typeface="Avenir Roman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86000" y="5867400"/>
            <a:ext cx="594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venir Roman"/>
                <a:cs typeface="Avenir Roman"/>
              </a:rPr>
              <a:t>This is a picture of me at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Roman"/>
                <a:cs typeface="Avenir Roman"/>
              </a:rPr>
              <a:t> 7 in the streets of Tehran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Avenir Roman"/>
              <a:cs typeface="Avenir Roman"/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Youth Business : ALLIANCE</a:t>
            </a:r>
            <a:endParaRPr lang="en-US" dirty="0" smtClean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8" name="Picture 7" descr="IMG_205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2085" y="1981200"/>
            <a:ext cx="2906315" cy="3875087"/>
          </a:xfrm>
          <a:prstGeom prst="rect">
            <a:avLst/>
          </a:prstGeom>
        </p:spPr>
      </p:pic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91753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My family</a:t>
            </a:r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640826" y="2011928"/>
            <a:ext cx="4038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marL="0" indent="0">
              <a:buFont typeface="Arial" pitchFamily="34" charset="0"/>
              <a:buNone/>
            </a:pPr>
            <a:endParaRPr lang="en-US" dirty="0" smtClean="0"/>
          </a:p>
          <a:p>
            <a:pPr marL="0" indent="0">
              <a:buFont typeface="Arial" pitchFamily="34" charset="0"/>
              <a:buNone/>
            </a:pPr>
            <a:endParaRPr lang="en-US" dirty="0" smtClean="0"/>
          </a:p>
          <a:p>
            <a:pPr marL="0" indent="0">
              <a:buFont typeface="Arial" pitchFamily="34" charset="0"/>
              <a:buNone/>
            </a:pPr>
            <a:endParaRPr lang="en-US" dirty="0" smtClean="0"/>
          </a:p>
          <a:p>
            <a:pPr marL="0" indent="0">
              <a:buFont typeface="Arial" pitchFamily="34" charset="0"/>
              <a:buNone/>
            </a:pPr>
            <a:endParaRPr lang="en-US" dirty="0" smtClean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152400" y="1295400"/>
            <a:ext cx="8991600" cy="838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None/>
            </a:pPr>
            <a:r>
              <a:rPr lang="en-US" sz="1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Roman"/>
                <a:cs typeface="Avenir Roman"/>
              </a:rPr>
              <a:t>Grew up in a culturally mixed family with an Iranian father and American mother. They lost everything in the revolution in Iran and started anew in Switzerland as  immigrants</a:t>
            </a:r>
            <a:endParaRPr lang="en-US" sz="1800" dirty="0" smtClean="0">
              <a:solidFill>
                <a:schemeClr val="tx1">
                  <a:lumMod val="50000"/>
                  <a:lumOff val="50000"/>
                </a:schemeClr>
              </a:solidFill>
              <a:latin typeface="Avenir Roman"/>
              <a:cs typeface="Avenir Roman"/>
            </a:endParaRPr>
          </a:p>
          <a:p>
            <a:pPr marL="0" indent="0">
              <a:buFont typeface="Arial" pitchFamily="34" charset="0"/>
              <a:buNone/>
            </a:pP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  <a:latin typeface="Avenir Roman"/>
              <a:cs typeface="Avenir Roman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95400" y="5678269"/>
            <a:ext cx="6857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venir Roman"/>
                <a:cs typeface="Avenir Roman"/>
              </a:rPr>
              <a:t>This is a picture of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Roman"/>
                <a:cs typeface="Avenir Roman"/>
              </a:rPr>
              <a:t> 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Roman"/>
                <a:cs typeface="Avenir Roman"/>
              </a:rPr>
              <a:t>us in Portugal on a family road trip in the 80’s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Roman"/>
                <a:cs typeface="Avenir Roman"/>
              </a:rPr>
              <a:t> with my Parents, Bejan, Cameron, Camilla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Avenir Roman"/>
              <a:cs typeface="Avenir Roman"/>
            </a:endParaRP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Youth Business : ALLIANCE</a:t>
            </a:r>
            <a:endParaRPr lang="en-US" dirty="0" smtClean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>
              <a:buNone/>
            </a:pPr>
            <a:endParaRPr lang="en-US" dirty="0"/>
          </a:p>
        </p:txBody>
      </p:sp>
      <p:pic>
        <p:nvPicPr>
          <p:cNvPr id="12" name="Picture 11" descr="IMG_197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2199715"/>
            <a:ext cx="5029200" cy="3439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54111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MY HIGH SCHOOL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dirty="0" smtClean="0"/>
              <a:t>I attended</a:t>
            </a:r>
            <a:r>
              <a:rPr lang="en-US" dirty="0" smtClean="0"/>
              <a:t> Forest School in London England</a:t>
            </a:r>
          </a:p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687233" y="4953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Youth Business : ALLIANCE</a:t>
            </a:r>
            <a:endParaRPr lang="en-US" dirty="0" smtClean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10" name="Picture 9" descr="IMG_083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2057400"/>
            <a:ext cx="6432021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74165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High School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As a HS student I was</a:t>
            </a:r>
            <a:r>
              <a:rPr lang="en-US" dirty="0" smtClean="0"/>
              <a:t> shy, athletic</a:t>
            </a:r>
            <a:r>
              <a:rPr lang="en-US" dirty="0" smtClean="0"/>
              <a:t>,</a:t>
            </a:r>
            <a:r>
              <a:rPr lang="en-US" dirty="0" smtClean="0"/>
              <a:t> and competitive  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124200" y="6324600"/>
            <a:ext cx="2839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Here is a picture of me in HS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Youth Business : ALLIANCE</a:t>
            </a:r>
            <a:endParaRPr lang="en-US" dirty="0" smtClean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8" name="Picture 7" descr="IMG_083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2057400"/>
            <a:ext cx="6123516" cy="4135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56416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High School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Things that I really liked in</a:t>
            </a:r>
            <a:r>
              <a:rPr lang="en-US" dirty="0" smtClean="0"/>
              <a:t> Boarding </a:t>
            </a:r>
            <a:r>
              <a:rPr lang="en-US" dirty="0" smtClean="0"/>
              <a:t>School were:</a:t>
            </a:r>
            <a:endParaRPr lang="en-US" dirty="0" smtClean="0"/>
          </a:p>
          <a:p>
            <a:pPr lvl="1"/>
            <a:r>
              <a:rPr lang="en-US" dirty="0" smtClean="0"/>
              <a:t>History</a:t>
            </a:r>
          </a:p>
          <a:p>
            <a:pPr lvl="1"/>
            <a:r>
              <a:rPr lang="en-US" dirty="0" smtClean="0"/>
              <a:t>Languages</a:t>
            </a:r>
          </a:p>
          <a:p>
            <a:pPr lvl="1"/>
            <a:r>
              <a:rPr lang="en-US" dirty="0" smtClean="0"/>
              <a:t>Biology</a:t>
            </a:r>
          </a:p>
          <a:p>
            <a:pPr lvl="1"/>
            <a:r>
              <a:rPr lang="en-US" dirty="0" smtClean="0"/>
              <a:t>All sports </a:t>
            </a:r>
          </a:p>
          <a:p>
            <a:pPr lvl="1"/>
            <a:r>
              <a:rPr lang="en-US" dirty="0" smtClean="0"/>
              <a:t>Bonding with friends from around the world</a:t>
            </a:r>
          </a:p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Youth Business : ALLIANCE</a:t>
            </a:r>
            <a:endParaRPr lang="en-US" dirty="0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7878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High School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34400" cy="4525963"/>
          </a:xfrm>
        </p:spPr>
        <p:txBody>
          <a:bodyPr/>
          <a:lstStyle/>
          <a:p>
            <a:r>
              <a:rPr lang="en-US" dirty="0" smtClean="0"/>
              <a:t>Things that felt difficult or challenging for me while I was in</a:t>
            </a:r>
            <a:r>
              <a:rPr lang="en-US" dirty="0" smtClean="0"/>
              <a:t> Boarding </a:t>
            </a:r>
            <a:r>
              <a:rPr lang="en-US" dirty="0" smtClean="0"/>
              <a:t>School were:</a:t>
            </a:r>
            <a:endParaRPr lang="en-US" dirty="0" smtClean="0"/>
          </a:p>
          <a:p>
            <a:pPr lvl="1"/>
            <a:r>
              <a:rPr lang="en-US" dirty="0" smtClean="0"/>
              <a:t>Teachers I couldn’t connect with or weren’t willing to take the time to get to understand me</a:t>
            </a:r>
          </a:p>
          <a:p>
            <a:pPr lvl="1"/>
            <a:r>
              <a:rPr lang="en-US" dirty="0" smtClean="0"/>
              <a:t>Classes that  I simply couldn’t wrap my brain around</a:t>
            </a:r>
          </a:p>
          <a:p>
            <a:pPr lvl="1"/>
            <a:r>
              <a:rPr lang="en-US" dirty="0" smtClean="0"/>
              <a:t>Being a far away from home and only seeing my parents 2x a year.</a:t>
            </a:r>
          </a:p>
          <a:p>
            <a:pPr lvl="1"/>
            <a:r>
              <a:rPr lang="en-US" dirty="0" smtClean="0"/>
              <a:t>Having to go to church 5x a week in school uniform</a:t>
            </a:r>
          </a:p>
          <a:p>
            <a:pPr lvl="1"/>
            <a:r>
              <a:rPr lang="en-US" dirty="0" smtClean="0"/>
              <a:t>Terrible food </a:t>
            </a:r>
            <a:r>
              <a:rPr lang="en-US" dirty="0" smtClean="0"/>
              <a:t>that was made industrially</a:t>
            </a:r>
            <a:endParaRPr lang="en-US" dirty="0" smtClean="0"/>
          </a:p>
          <a:p>
            <a:pPr lvl="1"/>
            <a:r>
              <a:rPr lang="en-US" dirty="0" smtClean="0"/>
              <a:t>No girls!</a:t>
            </a:r>
            <a:r>
              <a:rPr lang="en-US" dirty="0" smtClean="0"/>
              <a:t> </a:t>
            </a:r>
          </a:p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Youth Business : ALLIANCE</a:t>
            </a:r>
            <a:endParaRPr lang="en-US" dirty="0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48056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High School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Responsibilities given as no jobs in boarding school:</a:t>
            </a:r>
          </a:p>
          <a:p>
            <a:pPr lvl="1"/>
            <a:r>
              <a:rPr lang="en-US" dirty="0" smtClean="0"/>
              <a:t>I was ask to be a monitor and then head of the boarding house for my senior year. Being given a position of responsibility and leadership meant a lot to me, it helped build my self confidence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Youth Business : ALLIANCE</a:t>
            </a:r>
            <a:endParaRPr lang="en-US" dirty="0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5193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1059</TotalTime>
  <Words>1202</Words>
  <Application>Microsoft Macintosh PowerPoint</Application>
  <PresentationFormat>On-screen Show (4:3)</PresentationFormat>
  <Paragraphs>219</Paragraphs>
  <Slides>25</Slides>
  <Notes>19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Executive</vt:lpstr>
      <vt:lpstr>Jamie DOURAGHY  </vt:lpstr>
      <vt:lpstr>INTRODUCTION</vt:lpstr>
      <vt:lpstr>My childhood</vt:lpstr>
      <vt:lpstr>My family</vt:lpstr>
      <vt:lpstr>MY HIGH SCHOOL</vt:lpstr>
      <vt:lpstr>High School</vt:lpstr>
      <vt:lpstr>High School</vt:lpstr>
      <vt:lpstr>High School</vt:lpstr>
      <vt:lpstr>High School</vt:lpstr>
      <vt:lpstr>Getting in to College</vt:lpstr>
      <vt:lpstr>College</vt:lpstr>
      <vt:lpstr>College</vt:lpstr>
      <vt:lpstr>College</vt:lpstr>
      <vt:lpstr>College</vt:lpstr>
      <vt:lpstr>College</vt:lpstr>
      <vt:lpstr>Getting a job after College</vt:lpstr>
      <vt:lpstr>This is My Company</vt:lpstr>
      <vt:lpstr>My Career Path</vt:lpstr>
      <vt:lpstr>My Career</vt:lpstr>
      <vt:lpstr>My Career</vt:lpstr>
      <vt:lpstr>My role within ARTISAn</vt:lpstr>
      <vt:lpstr>Compensation at ARTISAN CREATIVE</vt:lpstr>
      <vt:lpstr>More than just work</vt:lpstr>
      <vt:lpstr>Do it all over again?</vt:lpstr>
      <vt:lpstr>QUESTION AND ANSWER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YBA GUEST RESOURCE TEMPLATE</dc:title>
  <dc:creator>Stephen Minix</dc:creator>
  <cp:lastModifiedBy>Jamie Douraghy</cp:lastModifiedBy>
  <cp:revision>40</cp:revision>
  <dcterms:created xsi:type="dcterms:W3CDTF">2015-04-22T21:25:47Z</dcterms:created>
  <dcterms:modified xsi:type="dcterms:W3CDTF">2015-04-23T06:51:11Z</dcterms:modified>
</cp:coreProperties>
</file>