
<file path=[Content_Types].xml><?xml version="1.0" encoding="utf-8"?>
<Types xmlns="http://schemas.openxmlformats.org/package/2006/content-types">
  <Default Extension="fntdata" ContentType="application/x-fontdata"/>
  <Default Extension="jpg" ContentType="image/jpeg"/>
  <Default Extension="jpg&amp;ehk=sbslGLFQ"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66" r:id="rId1"/>
  </p:sldMasterIdLst>
  <p:notesMasterIdLst>
    <p:notesMasterId r:id="rId31"/>
  </p:notesMasterIdLst>
  <p:sldIdLst>
    <p:sldId id="256" r:id="rId2"/>
    <p:sldId id="258" r:id="rId3"/>
    <p:sldId id="259" r:id="rId4"/>
    <p:sldId id="260" r:id="rId5"/>
    <p:sldId id="261" r:id="rId6"/>
    <p:sldId id="285" r:id="rId7"/>
    <p:sldId id="263" r:id="rId8"/>
    <p:sldId id="266" r:id="rId9"/>
    <p:sldId id="267" r:id="rId10"/>
    <p:sldId id="290" r:id="rId11"/>
    <p:sldId id="289" r:id="rId12"/>
    <p:sldId id="281" r:id="rId13"/>
    <p:sldId id="284" r:id="rId14"/>
    <p:sldId id="282" r:id="rId15"/>
    <p:sldId id="286" r:id="rId16"/>
    <p:sldId id="270" r:id="rId17"/>
    <p:sldId id="271" r:id="rId18"/>
    <p:sldId id="272" r:id="rId19"/>
    <p:sldId id="273" r:id="rId20"/>
    <p:sldId id="274" r:id="rId21"/>
    <p:sldId id="275" r:id="rId22"/>
    <p:sldId id="276" r:id="rId23"/>
    <p:sldId id="262" r:id="rId24"/>
    <p:sldId id="291" r:id="rId25"/>
    <p:sldId id="292" r:id="rId26"/>
    <p:sldId id="277" r:id="rId27"/>
    <p:sldId id="278" r:id="rId28"/>
    <p:sldId id="279" r:id="rId29"/>
    <p:sldId id="293" r:id="rId30"/>
  </p:sldIdLst>
  <p:sldSz cx="9144000" cy="6858000" type="screen4x3"/>
  <p:notesSz cx="7302500" cy="9588500"/>
  <p:embeddedFontLst>
    <p:embeddedFont>
      <p:font typeface="Georgia" panose="02040502050405020303" pitchFamily="18" charset="0"/>
      <p:regular r:id="rId32"/>
      <p:bold r:id="rId33"/>
      <p:italic r:id="rId34"/>
      <p:boldItalic r:id="rId35"/>
    </p:embeddedFont>
    <p:embeddedFont>
      <p:font typeface="Rokkitt" panose="020B0604020202020204" charset="0"/>
      <p:regular r:id="rId36"/>
      <p:bold r:id="rId37"/>
    </p:embeddedFont>
    <p:embeddedFont>
      <p:font typeface="Trebuchet MS" panose="020B0603020202020204" pitchFamily="34" charset="0"/>
      <p:regular r:id="rId38"/>
      <p:bold r:id="rId39"/>
      <p:italic r:id="rId40"/>
      <p:boldItalic r:id="rId41"/>
    </p:embeddedFont>
    <p:embeddedFont>
      <p:font typeface="Wingdings 3" panose="05040102010807070707" pitchFamily="18" charset="2"/>
      <p:regular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Neel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E101B6"/>
    <a:srgbClr val="B48900"/>
    <a:srgbClr val="6C62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7" autoAdjust="0"/>
    <p:restoredTop sz="72973" autoAdjust="0"/>
  </p:normalViewPr>
  <p:slideViewPr>
    <p:cSldViewPr snapToGrid="0">
      <p:cViewPr varScale="1">
        <p:scale>
          <a:sx n="60" d="100"/>
          <a:sy n="60" d="100"/>
        </p:scale>
        <p:origin x="66" y="6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2-21T01:15:06.088" idx="1">
    <p:pos x="6000" y="0"/>
    <p:text>Insert correct number in your State</p:text>
  </p:cm>
</p: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9-11T22:14:37.00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165475" cy="4794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13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defRPr sz="2400" b="0" i="0" u="none" strike="noStrike" cap="none">
                <a:solidFill>
                  <a:srgbClr val="000000"/>
                </a:solidFill>
                <a:latin typeface="Georgia"/>
                <a:ea typeface="Georgia"/>
                <a:cs typeface="Georgia"/>
                <a:sym typeface="Georgia"/>
              </a:defRPr>
            </a:lvl2pPr>
            <a:lvl3pPr marL="914400" marR="0" lvl="2" indent="0" algn="l" rtl="0">
              <a:lnSpc>
                <a:spcPct val="100000"/>
              </a:lnSpc>
              <a:spcBef>
                <a:spcPts val="0"/>
              </a:spcBef>
              <a:spcAft>
                <a:spcPts val="0"/>
              </a:spcAft>
              <a:defRPr sz="2400" b="0" i="0" u="none" strike="noStrike" cap="none">
                <a:solidFill>
                  <a:srgbClr val="000000"/>
                </a:solidFill>
                <a:latin typeface="Georgia"/>
                <a:ea typeface="Georgia"/>
                <a:cs typeface="Georgia"/>
                <a:sym typeface="Georgia"/>
              </a:defRPr>
            </a:lvl3pPr>
            <a:lvl4pPr marL="1371600" marR="0" lvl="3" indent="0" algn="l" rtl="0">
              <a:lnSpc>
                <a:spcPct val="100000"/>
              </a:lnSpc>
              <a:spcBef>
                <a:spcPts val="0"/>
              </a:spcBef>
              <a:spcAft>
                <a:spcPts val="0"/>
              </a:spcAft>
              <a:defRPr sz="2400" b="0" i="0" u="none" strike="noStrike" cap="none">
                <a:solidFill>
                  <a:srgbClr val="000000"/>
                </a:solidFill>
                <a:latin typeface="Georgia"/>
                <a:ea typeface="Georgia"/>
                <a:cs typeface="Georgia"/>
                <a:sym typeface="Georgia"/>
              </a:defRPr>
            </a:lvl4pPr>
            <a:lvl5pPr marL="1828800" marR="0" lvl="4" indent="0" algn="l" rtl="0">
              <a:lnSpc>
                <a:spcPct val="100000"/>
              </a:lnSpc>
              <a:spcBef>
                <a:spcPts val="0"/>
              </a:spcBef>
              <a:spcAft>
                <a:spcPts val="0"/>
              </a:spcAft>
              <a:defRPr sz="2400" b="0" i="0" u="none" strike="noStrike" cap="none">
                <a:solidFill>
                  <a:srgbClr val="000000"/>
                </a:solidFill>
                <a:latin typeface="Georgia"/>
                <a:ea typeface="Georgia"/>
                <a:cs typeface="Georgia"/>
                <a:sym typeface="Georgia"/>
              </a:defRPr>
            </a:lvl5pPr>
            <a:lvl6pPr marL="2286000" marR="0" lvl="5" indent="0" algn="l" rtl="0">
              <a:lnSpc>
                <a:spcPct val="100000"/>
              </a:lnSpc>
              <a:spcBef>
                <a:spcPts val="0"/>
              </a:spcBef>
              <a:spcAft>
                <a:spcPts val="0"/>
              </a:spcAft>
              <a:defRPr sz="2400" b="0" i="0" u="none" strike="noStrike" cap="none">
                <a:solidFill>
                  <a:srgbClr val="000000"/>
                </a:solidFill>
                <a:latin typeface="Georgia"/>
                <a:ea typeface="Georgia"/>
                <a:cs typeface="Georgia"/>
                <a:sym typeface="Georgia"/>
              </a:defRPr>
            </a:lvl6pPr>
            <a:lvl7pPr marL="3200400" marR="0" lvl="6" indent="0" algn="l" rtl="0">
              <a:lnSpc>
                <a:spcPct val="100000"/>
              </a:lnSpc>
              <a:spcBef>
                <a:spcPts val="0"/>
              </a:spcBef>
              <a:spcAft>
                <a:spcPts val="0"/>
              </a:spcAft>
              <a:defRPr sz="2400" b="0" i="0" u="none" strike="noStrike" cap="none">
                <a:solidFill>
                  <a:srgbClr val="000000"/>
                </a:solidFill>
                <a:latin typeface="Georgia"/>
                <a:ea typeface="Georgia"/>
                <a:cs typeface="Georgia"/>
                <a:sym typeface="Georgia"/>
              </a:defRPr>
            </a:lvl7pPr>
            <a:lvl8pPr marL="4572000" marR="0" lvl="7" indent="0" algn="l" rtl="0">
              <a:lnSpc>
                <a:spcPct val="100000"/>
              </a:lnSpc>
              <a:spcBef>
                <a:spcPts val="0"/>
              </a:spcBef>
              <a:spcAft>
                <a:spcPts val="0"/>
              </a:spcAft>
              <a:defRPr sz="2400" b="0" i="0" u="none" strike="noStrike" cap="none">
                <a:solidFill>
                  <a:srgbClr val="000000"/>
                </a:solidFill>
                <a:latin typeface="Georgia"/>
                <a:ea typeface="Georgia"/>
                <a:cs typeface="Georgia"/>
                <a:sym typeface="Georgia"/>
              </a:defRPr>
            </a:lvl8pPr>
            <a:lvl9pPr marL="6400800" marR="0" lvl="8" indent="0" algn="l" rtl="0">
              <a:lnSpc>
                <a:spcPct val="100000"/>
              </a:lnSpc>
              <a:spcBef>
                <a:spcPts val="0"/>
              </a:spcBef>
              <a:spcAft>
                <a:spcPts val="0"/>
              </a:spcAft>
              <a:defRPr sz="2400" b="0" i="0" u="none" strike="noStrike" cap="none">
                <a:solidFill>
                  <a:srgbClr val="000000"/>
                </a:solidFill>
                <a:latin typeface="Georgia"/>
                <a:ea typeface="Georgia"/>
                <a:cs typeface="Georgia"/>
                <a:sym typeface="Georgia"/>
              </a:defRPr>
            </a:lvl9pPr>
          </a:lstStyle>
          <a:p>
            <a:endParaRPr/>
          </a:p>
        </p:txBody>
      </p:sp>
      <p:sp>
        <p:nvSpPr>
          <p:cNvPr id="4" name="Shape 4"/>
          <p:cNvSpPr txBox="1">
            <a:spLocks noGrp="1"/>
          </p:cNvSpPr>
          <p:nvPr>
            <p:ph type="dt" idx="10"/>
          </p:nvPr>
        </p:nvSpPr>
        <p:spPr>
          <a:xfrm>
            <a:off x="4135437" y="0"/>
            <a:ext cx="3165475" cy="4794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sz="2400" b="0" i="0" u="none" strike="noStrike" cap="none">
                <a:solidFill>
                  <a:srgbClr val="000000"/>
                </a:solidFill>
                <a:latin typeface="Georgia"/>
                <a:ea typeface="Georgia"/>
                <a:cs typeface="Georgia"/>
                <a:sym typeface="Georgia"/>
              </a:defRPr>
            </a:lvl1pPr>
            <a:lvl2pPr marL="457200" marR="0" lvl="1" indent="0" algn="l" rtl="0">
              <a:lnSpc>
                <a:spcPct val="100000"/>
              </a:lnSpc>
              <a:spcBef>
                <a:spcPts val="0"/>
              </a:spcBef>
              <a:spcAft>
                <a:spcPts val="0"/>
              </a:spcAft>
              <a:defRPr sz="2400" b="0" i="0" u="none" strike="noStrike" cap="none">
                <a:solidFill>
                  <a:srgbClr val="000000"/>
                </a:solidFill>
                <a:latin typeface="Georgia"/>
                <a:ea typeface="Georgia"/>
                <a:cs typeface="Georgia"/>
                <a:sym typeface="Georgia"/>
              </a:defRPr>
            </a:lvl2pPr>
            <a:lvl3pPr marL="914400" marR="0" lvl="2" indent="0" algn="l" rtl="0">
              <a:lnSpc>
                <a:spcPct val="100000"/>
              </a:lnSpc>
              <a:spcBef>
                <a:spcPts val="0"/>
              </a:spcBef>
              <a:spcAft>
                <a:spcPts val="0"/>
              </a:spcAft>
              <a:defRPr sz="2400" b="0" i="0" u="none" strike="noStrike" cap="none">
                <a:solidFill>
                  <a:srgbClr val="000000"/>
                </a:solidFill>
                <a:latin typeface="Georgia"/>
                <a:ea typeface="Georgia"/>
                <a:cs typeface="Georgia"/>
                <a:sym typeface="Georgia"/>
              </a:defRPr>
            </a:lvl3pPr>
            <a:lvl4pPr marL="1371600" marR="0" lvl="3" indent="0" algn="l" rtl="0">
              <a:lnSpc>
                <a:spcPct val="100000"/>
              </a:lnSpc>
              <a:spcBef>
                <a:spcPts val="0"/>
              </a:spcBef>
              <a:spcAft>
                <a:spcPts val="0"/>
              </a:spcAft>
              <a:defRPr sz="2400" b="0" i="0" u="none" strike="noStrike" cap="none">
                <a:solidFill>
                  <a:srgbClr val="000000"/>
                </a:solidFill>
                <a:latin typeface="Georgia"/>
                <a:ea typeface="Georgia"/>
                <a:cs typeface="Georgia"/>
                <a:sym typeface="Georgia"/>
              </a:defRPr>
            </a:lvl4pPr>
            <a:lvl5pPr marL="1828800" marR="0" lvl="4" indent="0" algn="l" rtl="0">
              <a:lnSpc>
                <a:spcPct val="100000"/>
              </a:lnSpc>
              <a:spcBef>
                <a:spcPts val="0"/>
              </a:spcBef>
              <a:spcAft>
                <a:spcPts val="0"/>
              </a:spcAft>
              <a:defRPr sz="2400" b="0" i="0" u="none" strike="noStrike" cap="none">
                <a:solidFill>
                  <a:srgbClr val="000000"/>
                </a:solidFill>
                <a:latin typeface="Georgia"/>
                <a:ea typeface="Georgia"/>
                <a:cs typeface="Georgia"/>
                <a:sym typeface="Georgia"/>
              </a:defRPr>
            </a:lvl5pPr>
            <a:lvl6pPr marL="2286000" marR="0" lvl="5" indent="0" algn="l" rtl="0">
              <a:lnSpc>
                <a:spcPct val="100000"/>
              </a:lnSpc>
              <a:spcBef>
                <a:spcPts val="0"/>
              </a:spcBef>
              <a:spcAft>
                <a:spcPts val="0"/>
              </a:spcAft>
              <a:defRPr sz="2400" b="0" i="0" u="none" strike="noStrike" cap="none">
                <a:solidFill>
                  <a:srgbClr val="000000"/>
                </a:solidFill>
                <a:latin typeface="Georgia"/>
                <a:ea typeface="Georgia"/>
                <a:cs typeface="Georgia"/>
                <a:sym typeface="Georgia"/>
              </a:defRPr>
            </a:lvl6pPr>
            <a:lvl7pPr marL="3200400" marR="0" lvl="6" indent="0" algn="l" rtl="0">
              <a:lnSpc>
                <a:spcPct val="100000"/>
              </a:lnSpc>
              <a:spcBef>
                <a:spcPts val="0"/>
              </a:spcBef>
              <a:spcAft>
                <a:spcPts val="0"/>
              </a:spcAft>
              <a:defRPr sz="2400" b="0" i="0" u="none" strike="noStrike" cap="none">
                <a:solidFill>
                  <a:srgbClr val="000000"/>
                </a:solidFill>
                <a:latin typeface="Georgia"/>
                <a:ea typeface="Georgia"/>
                <a:cs typeface="Georgia"/>
                <a:sym typeface="Georgia"/>
              </a:defRPr>
            </a:lvl7pPr>
            <a:lvl8pPr marL="4572000" marR="0" lvl="7" indent="0" algn="l" rtl="0">
              <a:lnSpc>
                <a:spcPct val="100000"/>
              </a:lnSpc>
              <a:spcBef>
                <a:spcPts val="0"/>
              </a:spcBef>
              <a:spcAft>
                <a:spcPts val="0"/>
              </a:spcAft>
              <a:defRPr sz="2400" b="0" i="0" u="none" strike="noStrike" cap="none">
                <a:solidFill>
                  <a:srgbClr val="000000"/>
                </a:solidFill>
                <a:latin typeface="Georgia"/>
                <a:ea typeface="Georgia"/>
                <a:cs typeface="Georgia"/>
                <a:sym typeface="Georgia"/>
              </a:defRPr>
            </a:lvl8pPr>
            <a:lvl9pPr marL="6400800" marR="0" lvl="8" indent="0" algn="l" rtl="0">
              <a:lnSpc>
                <a:spcPct val="100000"/>
              </a:lnSpc>
              <a:spcBef>
                <a:spcPts val="0"/>
              </a:spcBef>
              <a:spcAft>
                <a:spcPts val="0"/>
              </a:spcAft>
              <a:defRPr sz="2400" b="0" i="0" u="none" strike="noStrike" cap="none">
                <a:solidFill>
                  <a:srgbClr val="000000"/>
                </a:solidFill>
                <a:latin typeface="Georgia"/>
                <a:ea typeface="Georgia"/>
                <a:cs typeface="Georgia"/>
                <a:sym typeface="Georgia"/>
              </a:defRPr>
            </a:lvl9pPr>
          </a:lstStyle>
          <a:p>
            <a:endParaRPr/>
          </a:p>
        </p:txBody>
      </p:sp>
      <p:sp>
        <p:nvSpPr>
          <p:cNvPr id="5" name="Shape 5"/>
          <p:cNvSpPr>
            <a:spLocks noGrp="1" noRot="1" noChangeAspect="1"/>
          </p:cNvSpPr>
          <p:nvPr>
            <p:ph type="sldImg" idx="3"/>
          </p:nvPr>
        </p:nvSpPr>
        <p:spPr>
          <a:xfrm>
            <a:off x="1254125" y="719137"/>
            <a:ext cx="4794250" cy="3595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730250" y="4554537"/>
            <a:ext cx="5842000" cy="4314824"/>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 name="Shape 7"/>
          <p:cNvSpPr txBox="1">
            <a:spLocks noGrp="1"/>
          </p:cNvSpPr>
          <p:nvPr>
            <p:ph type="ftr" idx="11"/>
          </p:nvPr>
        </p:nvSpPr>
        <p:spPr>
          <a:xfrm>
            <a:off x="0" y="9107486"/>
            <a:ext cx="3165475" cy="4794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defRPr sz="13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defRPr sz="2400" b="0" i="0" u="none" strike="noStrike" cap="none">
                <a:solidFill>
                  <a:srgbClr val="000000"/>
                </a:solidFill>
                <a:latin typeface="Georgia"/>
                <a:ea typeface="Georgia"/>
                <a:cs typeface="Georgia"/>
                <a:sym typeface="Georgia"/>
              </a:defRPr>
            </a:lvl2pPr>
            <a:lvl3pPr marL="914400" marR="0" lvl="2" indent="0" algn="l" rtl="0">
              <a:lnSpc>
                <a:spcPct val="100000"/>
              </a:lnSpc>
              <a:spcBef>
                <a:spcPts val="0"/>
              </a:spcBef>
              <a:spcAft>
                <a:spcPts val="0"/>
              </a:spcAft>
              <a:defRPr sz="2400" b="0" i="0" u="none" strike="noStrike" cap="none">
                <a:solidFill>
                  <a:srgbClr val="000000"/>
                </a:solidFill>
                <a:latin typeface="Georgia"/>
                <a:ea typeface="Georgia"/>
                <a:cs typeface="Georgia"/>
                <a:sym typeface="Georgia"/>
              </a:defRPr>
            </a:lvl3pPr>
            <a:lvl4pPr marL="1371600" marR="0" lvl="3" indent="0" algn="l" rtl="0">
              <a:lnSpc>
                <a:spcPct val="100000"/>
              </a:lnSpc>
              <a:spcBef>
                <a:spcPts val="0"/>
              </a:spcBef>
              <a:spcAft>
                <a:spcPts val="0"/>
              </a:spcAft>
              <a:defRPr sz="2400" b="0" i="0" u="none" strike="noStrike" cap="none">
                <a:solidFill>
                  <a:srgbClr val="000000"/>
                </a:solidFill>
                <a:latin typeface="Georgia"/>
                <a:ea typeface="Georgia"/>
                <a:cs typeface="Georgia"/>
                <a:sym typeface="Georgia"/>
              </a:defRPr>
            </a:lvl4pPr>
            <a:lvl5pPr marL="1828800" marR="0" lvl="4" indent="0" algn="l" rtl="0">
              <a:lnSpc>
                <a:spcPct val="100000"/>
              </a:lnSpc>
              <a:spcBef>
                <a:spcPts val="0"/>
              </a:spcBef>
              <a:spcAft>
                <a:spcPts val="0"/>
              </a:spcAft>
              <a:defRPr sz="2400" b="0" i="0" u="none" strike="noStrike" cap="none">
                <a:solidFill>
                  <a:srgbClr val="000000"/>
                </a:solidFill>
                <a:latin typeface="Georgia"/>
                <a:ea typeface="Georgia"/>
                <a:cs typeface="Georgia"/>
                <a:sym typeface="Georgia"/>
              </a:defRPr>
            </a:lvl5pPr>
            <a:lvl6pPr marL="2286000" marR="0" lvl="5" indent="0" algn="l" rtl="0">
              <a:lnSpc>
                <a:spcPct val="100000"/>
              </a:lnSpc>
              <a:spcBef>
                <a:spcPts val="0"/>
              </a:spcBef>
              <a:spcAft>
                <a:spcPts val="0"/>
              </a:spcAft>
              <a:defRPr sz="2400" b="0" i="0" u="none" strike="noStrike" cap="none">
                <a:solidFill>
                  <a:srgbClr val="000000"/>
                </a:solidFill>
                <a:latin typeface="Georgia"/>
                <a:ea typeface="Georgia"/>
                <a:cs typeface="Georgia"/>
                <a:sym typeface="Georgia"/>
              </a:defRPr>
            </a:lvl6pPr>
            <a:lvl7pPr marL="3200400" marR="0" lvl="6" indent="0" algn="l" rtl="0">
              <a:lnSpc>
                <a:spcPct val="100000"/>
              </a:lnSpc>
              <a:spcBef>
                <a:spcPts val="0"/>
              </a:spcBef>
              <a:spcAft>
                <a:spcPts val="0"/>
              </a:spcAft>
              <a:defRPr sz="2400" b="0" i="0" u="none" strike="noStrike" cap="none">
                <a:solidFill>
                  <a:srgbClr val="000000"/>
                </a:solidFill>
                <a:latin typeface="Georgia"/>
                <a:ea typeface="Georgia"/>
                <a:cs typeface="Georgia"/>
                <a:sym typeface="Georgia"/>
              </a:defRPr>
            </a:lvl7pPr>
            <a:lvl8pPr marL="4572000" marR="0" lvl="7" indent="0" algn="l" rtl="0">
              <a:lnSpc>
                <a:spcPct val="100000"/>
              </a:lnSpc>
              <a:spcBef>
                <a:spcPts val="0"/>
              </a:spcBef>
              <a:spcAft>
                <a:spcPts val="0"/>
              </a:spcAft>
              <a:defRPr sz="2400" b="0" i="0" u="none" strike="noStrike" cap="none">
                <a:solidFill>
                  <a:srgbClr val="000000"/>
                </a:solidFill>
                <a:latin typeface="Georgia"/>
                <a:ea typeface="Georgia"/>
                <a:cs typeface="Georgia"/>
                <a:sym typeface="Georgia"/>
              </a:defRPr>
            </a:lvl8pPr>
            <a:lvl9pPr marL="6400800" marR="0" lvl="8" indent="0" algn="l" rtl="0">
              <a:lnSpc>
                <a:spcPct val="100000"/>
              </a:lnSpc>
              <a:spcBef>
                <a:spcPts val="0"/>
              </a:spcBef>
              <a:spcAft>
                <a:spcPts val="0"/>
              </a:spcAft>
              <a:defRPr sz="2400" b="0" i="0" u="none" strike="noStrike" cap="none">
                <a:solidFill>
                  <a:srgbClr val="000000"/>
                </a:solidFill>
                <a:latin typeface="Georgia"/>
                <a:ea typeface="Georgia"/>
                <a:cs typeface="Georgia"/>
                <a:sym typeface="Georgia"/>
              </a:defRPr>
            </a:lvl9pPr>
          </a:lstStyle>
          <a:p>
            <a:endParaRPr/>
          </a:p>
        </p:txBody>
      </p:sp>
      <p:sp>
        <p:nvSpPr>
          <p:cNvPr id="8" name="Shape 8"/>
          <p:cNvSpPr txBox="1">
            <a:spLocks noGrp="1"/>
          </p:cNvSpPr>
          <p:nvPr>
            <p:ph type="sldNum" idx="12"/>
          </p:nvPr>
        </p:nvSpPr>
        <p:spPr>
          <a:xfrm>
            <a:off x="4135437" y="9107486"/>
            <a:ext cx="3165475" cy="479425"/>
          </a:xfrm>
          <a:prstGeom prst="rect">
            <a:avLst/>
          </a:prstGeom>
          <a:noFill/>
          <a:ln>
            <a:noFill/>
          </a:ln>
        </p:spPr>
        <p:txBody>
          <a:bodyPr lIns="96500" tIns="48250" rIns="96500" bIns="482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300" b="0" i="0" u="none" strike="noStrike" cap="none">
                <a:solidFill>
                  <a:srgbClr val="000000"/>
                </a:solidFill>
                <a:latin typeface="Arial"/>
                <a:ea typeface="Arial"/>
                <a:cs typeface="Arial"/>
                <a:sym typeface="Arial"/>
              </a:rPr>
              <a:t>‹#›</a:t>
            </a:fld>
            <a:endParaRPr lang="en-US" sz="13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President_of_the_United_States"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en.wikipedia.org/wiki/Pinellas_Park,_Florida" TargetMode="External"/><Relationship Id="rId4" Type="http://schemas.openxmlformats.org/officeDocument/2006/relationships/hyperlink" Target="https://en.wikipedia.org/wiki/George_W._Bush"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txBox="1"/>
          <p:nvPr/>
        </p:nvSpPr>
        <p:spPr>
          <a:xfrm>
            <a:off x="0" y="0"/>
            <a:ext cx="3165475" cy="479425"/>
          </a:xfrm>
          <a:prstGeom prst="rect">
            <a:avLst/>
          </a:prstGeom>
          <a:noFill/>
          <a:ln>
            <a:noFill/>
          </a:ln>
        </p:spPr>
        <p:txBody>
          <a:bodyPr lIns="96500" tIns="48250" rIns="96500" bIns="482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Protection Planning                            Course Outline</a:t>
            </a:r>
          </a:p>
        </p:txBody>
      </p:sp>
      <p:sp>
        <p:nvSpPr>
          <p:cNvPr id="72" name="Shape 72"/>
          <p:cNvSpPr txBox="1"/>
          <p:nvPr/>
        </p:nvSpPr>
        <p:spPr>
          <a:xfrm>
            <a:off x="0" y="9107486"/>
            <a:ext cx="3165475" cy="479425"/>
          </a:xfrm>
          <a:prstGeom prst="rect">
            <a:avLst/>
          </a:prstGeom>
          <a:noFill/>
          <a:ln>
            <a:noFill/>
          </a:ln>
        </p:spPr>
        <p:txBody>
          <a:bodyPr lIns="96500" tIns="48250" rIns="96500" bIns="48250"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Wealth Institute                     310.697.0411                            alexis@martinneely.com</a:t>
            </a:r>
          </a:p>
        </p:txBody>
      </p:sp>
      <p:sp>
        <p:nvSpPr>
          <p:cNvPr id="73" name="Shape 73"/>
          <p:cNvSpPr txBox="1"/>
          <p:nvPr/>
        </p:nvSpPr>
        <p:spPr>
          <a:xfrm>
            <a:off x="4135437" y="9107486"/>
            <a:ext cx="3165475" cy="479425"/>
          </a:xfrm>
          <a:prstGeom prst="rect">
            <a:avLst/>
          </a:prstGeom>
          <a:noFill/>
          <a:ln>
            <a:noFill/>
          </a:ln>
        </p:spPr>
        <p:txBody>
          <a:bodyPr lIns="96500" tIns="48250" rIns="96500" bIns="482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300" b="0" i="0" u="none" strike="noStrike" cap="none">
                <a:solidFill>
                  <a:srgbClr val="000000"/>
                </a:solidFill>
                <a:latin typeface="Arial"/>
                <a:ea typeface="Arial"/>
                <a:cs typeface="Arial"/>
                <a:sym typeface="Arial"/>
              </a:rPr>
              <a:t>1</a:t>
            </a:fld>
            <a:endParaRPr lang="en-US" sz="1300" b="0" i="0" u="none" strike="noStrike" cap="none">
              <a:solidFill>
                <a:srgbClr val="000000"/>
              </a:solidFill>
              <a:latin typeface="Arial"/>
              <a:ea typeface="Arial"/>
              <a:cs typeface="Arial"/>
              <a:sym typeface="Arial"/>
            </a:endParaRPr>
          </a:p>
        </p:txBody>
      </p:sp>
      <p:sp>
        <p:nvSpPr>
          <p:cNvPr id="74" name="Shape 74"/>
          <p:cNvSpPr>
            <a:spLocks noGrp="1" noRot="1" noChangeAspect="1"/>
          </p:cNvSpPr>
          <p:nvPr>
            <p:ph type="sldImg" idx="2"/>
          </p:nvPr>
        </p:nvSpPr>
        <p:spPr>
          <a:xfrm>
            <a:off x="1254125" y="719138"/>
            <a:ext cx="4794250" cy="3595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730250" y="4554537"/>
            <a:ext cx="5842000" cy="4314824"/>
          </a:xfrm>
          <a:prstGeom prst="rect">
            <a:avLst/>
          </a:prstGeom>
          <a:noFill/>
          <a:ln>
            <a:noFill/>
          </a:ln>
        </p:spPr>
        <p:txBody>
          <a:bodyPr lIns="96500" tIns="48250" rIns="96500" bIns="48250" anchor="t" anchorCtr="0">
            <a:noAutofit/>
          </a:bodyPr>
          <a:lstStyle/>
          <a:p>
            <a:pPr marL="0" marR="0" lvl="0" indent="0" algn="l" rtl="0">
              <a:spcBef>
                <a:spcPts val="0"/>
              </a:spcBef>
              <a:buSzPct val="25000"/>
              <a:buFont typeface="Arial"/>
              <a:buNone/>
            </a:pPr>
            <a:r>
              <a:rPr lang="en-US" sz="1800" b="0" i="0" u="none" strike="noStrike" cap="none" dirty="0"/>
              <a:t>Introduction.  Talk about blue sheet – this is their ticket to getting all of their questions answered.  </a:t>
            </a:r>
          </a:p>
          <a:p>
            <a:pPr marL="0" marR="0" lvl="0" indent="0" algn="l" rtl="0">
              <a:spcBef>
                <a:spcPts val="0"/>
              </a:spcBef>
              <a:buSzPct val="25000"/>
              <a:buFont typeface="Arial"/>
              <a:buNone/>
            </a:pPr>
            <a:r>
              <a:rPr lang="en-US" sz="1800" b="0" i="0" u="none" strike="noStrike" cap="none" dirty="0"/>
              <a:t>Tell a little about myself.</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p:nvPr/>
        </p:nvSpPr>
        <p:spPr>
          <a:xfrm>
            <a:off x="0" y="0"/>
            <a:ext cx="3165475" cy="479425"/>
          </a:xfrm>
          <a:prstGeom prst="rect">
            <a:avLst/>
          </a:prstGeom>
          <a:noFill/>
          <a:ln>
            <a:noFill/>
          </a:ln>
        </p:spPr>
        <p:txBody>
          <a:bodyPr lIns="96500" tIns="48250" rIns="96500" bIns="482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Protection Planning                            Course Outline</a:t>
            </a:r>
          </a:p>
        </p:txBody>
      </p:sp>
      <p:sp>
        <p:nvSpPr>
          <p:cNvPr id="263" name="Shape 263"/>
          <p:cNvSpPr txBox="1"/>
          <p:nvPr/>
        </p:nvSpPr>
        <p:spPr>
          <a:xfrm>
            <a:off x="0" y="9107486"/>
            <a:ext cx="3165475" cy="479425"/>
          </a:xfrm>
          <a:prstGeom prst="rect">
            <a:avLst/>
          </a:prstGeom>
          <a:noFill/>
          <a:ln>
            <a:noFill/>
          </a:ln>
        </p:spPr>
        <p:txBody>
          <a:bodyPr lIns="96500" tIns="48250" rIns="96500" bIns="48250"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Wealth Institute                     310.697.0411                            alexis@martinneely.com</a:t>
            </a:r>
          </a:p>
        </p:txBody>
      </p:sp>
      <p:sp>
        <p:nvSpPr>
          <p:cNvPr id="264" name="Shape 264"/>
          <p:cNvSpPr txBox="1"/>
          <p:nvPr/>
        </p:nvSpPr>
        <p:spPr>
          <a:xfrm>
            <a:off x="4135437" y="9107486"/>
            <a:ext cx="3165475" cy="479425"/>
          </a:xfrm>
          <a:prstGeom prst="rect">
            <a:avLst/>
          </a:prstGeom>
          <a:noFill/>
          <a:ln>
            <a:noFill/>
          </a:ln>
        </p:spPr>
        <p:txBody>
          <a:bodyPr lIns="96500" tIns="48250" rIns="96500" bIns="482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300" b="0" i="0" u="none" strike="noStrike" cap="none">
                <a:solidFill>
                  <a:srgbClr val="000000"/>
                </a:solidFill>
                <a:latin typeface="Arial"/>
                <a:ea typeface="Arial"/>
                <a:cs typeface="Arial"/>
                <a:sym typeface="Arial"/>
              </a:rPr>
              <a:t>11</a:t>
            </a:fld>
            <a:endParaRPr lang="en-US" sz="1300" b="0" i="0" u="none" strike="noStrike" cap="none">
              <a:solidFill>
                <a:srgbClr val="000000"/>
              </a:solidFill>
              <a:latin typeface="Arial"/>
              <a:ea typeface="Arial"/>
              <a:cs typeface="Arial"/>
              <a:sym typeface="Arial"/>
            </a:endParaRPr>
          </a:p>
        </p:txBody>
      </p:sp>
      <p:sp>
        <p:nvSpPr>
          <p:cNvPr id="265" name="Shape 265"/>
          <p:cNvSpPr>
            <a:spLocks noGrp="1" noRot="1" noChangeAspect="1"/>
          </p:cNvSpPr>
          <p:nvPr>
            <p:ph type="sldImg" idx="2"/>
          </p:nvPr>
        </p:nvSpPr>
        <p:spPr>
          <a:xfrm>
            <a:off x="1254125" y="719138"/>
            <a:ext cx="4794250" cy="3595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6" name="Shape 266"/>
          <p:cNvSpPr txBox="1">
            <a:spLocks noGrp="1"/>
          </p:cNvSpPr>
          <p:nvPr>
            <p:ph type="body" idx="1"/>
          </p:nvPr>
        </p:nvSpPr>
        <p:spPr>
          <a:xfrm>
            <a:off x="730250" y="4554537"/>
            <a:ext cx="5842000" cy="4314824"/>
          </a:xfrm>
          <a:prstGeom prst="rect">
            <a:avLst/>
          </a:prstGeom>
          <a:noFill/>
          <a:ln>
            <a:noFill/>
          </a:ln>
        </p:spPr>
        <p:txBody>
          <a:bodyPr lIns="96500" tIns="48250" rIns="96500" bIns="48250" anchor="t" anchorCtr="0">
            <a:noAutofit/>
          </a:bodyPr>
          <a:lstStyle/>
          <a:p>
            <a:pPr marL="0" marR="0" lvl="0" indent="0" algn="l" rtl="0">
              <a:spcBef>
                <a:spcPts val="0"/>
              </a:spcBef>
              <a:buSzPct val="25000"/>
              <a:buFont typeface="Arial"/>
              <a:buNone/>
            </a:pPr>
            <a:r>
              <a:rPr lang="en-US" sz="1800" b="0" i="0" u="none" strike="noStrike" cap="none" dirty="0"/>
              <a:t>Finally, and worst of all, your children would be entitled to all of your assets, outright without any restriction at 18.  One of our relatives received about $250,000 when she was 18 and another $250,000 when she was 21.  As a result, she didn’t graduate from college until she was over 30 years old and never really learned to support herself financially.  </a:t>
            </a:r>
            <a:r>
              <a:rPr lang="en-US" sz="1800" dirty="0"/>
              <a:t>If you have minor children at home, and you want to make sure that they do not receive what you are leaving behind at the age of 18, please check on your blue worksheet, I need to make sure my kids don’t inherit money at 18.</a:t>
            </a:r>
          </a:p>
          <a:p>
            <a:pPr marL="0" marR="0" lvl="0" indent="0" algn="l" rtl="0">
              <a:spcBef>
                <a:spcPts val="0"/>
              </a:spcBef>
              <a:buSzPct val="25000"/>
              <a:buFont typeface="Arial"/>
              <a:buNone/>
            </a:pPr>
            <a:endParaRPr sz="1800" dirty="0"/>
          </a:p>
          <a:p>
            <a:pPr marL="0" marR="0" lvl="0" indent="0" algn="l" rtl="0">
              <a:spcBef>
                <a:spcPts val="0"/>
              </a:spcBef>
              <a:buSzPct val="25000"/>
              <a:buFont typeface="Arial"/>
              <a:buNone/>
            </a:pPr>
            <a:r>
              <a:rPr lang="en-US" sz="1800" dirty="0"/>
              <a:t>And one last piece, you may want to ensure that your kids receive their inheritance protected from lawsuits against them, future creditors or even a future divorce. For example, when a friend got married and her dad died, he left her a small inheritance of $500,000 and because it came outright to her and she didn’t know how to keep it separate as most people don’t, when she got divorced, her husband got half of it’s value. If her dad would had left her that money in a protected trust, she could have used it to invest in her own business or real estate, and kept all of it when she got divorced.</a:t>
            </a:r>
          </a:p>
          <a:p>
            <a:pPr marL="0" marR="0" lvl="0" indent="0" algn="l" rtl="0">
              <a:spcBef>
                <a:spcPts val="0"/>
              </a:spcBef>
              <a:buSzPct val="25000"/>
              <a:buFont typeface="Arial"/>
              <a:buNone/>
            </a:pPr>
            <a:br>
              <a:rPr lang="en-US" sz="1800" dirty="0"/>
            </a:br>
            <a:r>
              <a:rPr lang="en-US" sz="1800" dirty="0"/>
              <a:t>If you want to ensure your children’s inheritance is protected from lawsuits, creditors or a future divorce, no matter how old they are, mark that on your blue worksheet.</a:t>
            </a:r>
          </a:p>
          <a:p>
            <a:pPr lvl="0">
              <a:spcBef>
                <a:spcPts val="0"/>
              </a:spcBef>
              <a:buNone/>
            </a:pPr>
            <a:endParaRPr sz="1800" b="0" i="0" u="none" strike="noStrike" cap="none" dirty="0"/>
          </a:p>
        </p:txBody>
      </p:sp>
    </p:spTree>
    <p:extLst>
      <p:ext uri="{BB962C8B-B14F-4D97-AF65-F5344CB8AC3E}">
        <p14:creationId xmlns:p14="http://schemas.microsoft.com/office/powerpoint/2010/main" val="1324203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719138"/>
            <a:ext cx="4794250" cy="3595687"/>
          </a:xfrm>
        </p:spPr>
      </p:sp>
      <p:sp>
        <p:nvSpPr>
          <p:cNvPr id="3" name="Notes Placeholder 2"/>
          <p:cNvSpPr>
            <a:spLocks noGrp="1"/>
          </p:cNvSpPr>
          <p:nvPr>
            <p:ph type="body" idx="1"/>
          </p:nvPr>
        </p:nvSpPr>
        <p:spPr/>
        <p:txBody>
          <a:bodyPr/>
          <a:lstStyle/>
          <a:p>
            <a:r>
              <a:rPr lang="en-US" dirty="0"/>
              <a:t>When sending kids off to college, it is important to consider the legal implications an accident or medical emergency might have on your ability to stay informed and participate in important decision making for your young adult child.</a:t>
            </a:r>
          </a:p>
          <a:p>
            <a:endParaRPr lang="en-US" dirty="0"/>
          </a:p>
          <a:p>
            <a:r>
              <a:rPr lang="en-US" dirty="0"/>
              <a:t>Medical professionals have a responsibility to follow the Privacy Rule of Health Insurance Portability and Accountability Act (HIPAA), which ensures medical privacy protection for all adults. Once your child is 18, they are no more attached to you than a stranger, making communication about medical issues tricky if your child is incapacitated and not able to grant permission on their own.</a:t>
            </a:r>
          </a:p>
          <a:p>
            <a:endParaRPr lang="en-US" dirty="0"/>
          </a:p>
          <a:p>
            <a:r>
              <a:rPr lang="en-US" dirty="0"/>
              <a:t>In most states there are 3 legal documents which can make all the difference when a medical crises strikes and your young adult child is far from home. </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300" b="0" i="0" u="none" strike="noStrike" cap="none" smtClean="0">
                <a:solidFill>
                  <a:srgbClr val="000000"/>
                </a:solidFill>
                <a:latin typeface="Arial"/>
                <a:ea typeface="Arial"/>
                <a:cs typeface="Arial"/>
                <a:sym typeface="Arial"/>
              </a:rPr>
              <a:t>12</a:t>
            </a:fld>
            <a:endParaRPr lang="en-US" sz="13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67214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719138"/>
            <a:ext cx="4794250" cy="3595687"/>
          </a:xfrm>
        </p:spPr>
      </p:sp>
      <p:sp>
        <p:nvSpPr>
          <p:cNvPr id="3" name="Notes Placeholder 2"/>
          <p:cNvSpPr>
            <a:spLocks noGrp="1"/>
          </p:cNvSpPr>
          <p:nvPr>
            <p:ph type="body" idx="1"/>
          </p:nvPr>
        </p:nvSpPr>
        <p:spPr/>
        <p:txBody>
          <a:bodyPr/>
          <a:lstStyle/>
          <a:p>
            <a:r>
              <a:rPr lang="en-US" dirty="0"/>
              <a:t>If the your young adult becomes ill or unable to take care of his/her daily matters, do you have the legal authority to assist them. (i.e. bring a lawsuit to protect their interest, pay their credit card bills, pay for their utilities…)</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300" b="0" i="0" u="none" strike="noStrike" cap="none" smtClean="0">
                <a:solidFill>
                  <a:srgbClr val="000000"/>
                </a:solidFill>
                <a:latin typeface="Arial"/>
                <a:ea typeface="Arial"/>
                <a:cs typeface="Arial"/>
                <a:sym typeface="Arial"/>
              </a:rPr>
              <a:t>13</a:t>
            </a:fld>
            <a:endParaRPr lang="en-US" sz="13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48762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719138"/>
            <a:ext cx="4794250" cy="3595687"/>
          </a:xfrm>
        </p:spPr>
      </p:sp>
      <p:sp>
        <p:nvSpPr>
          <p:cNvPr id="3" name="Notes Placeholder 2"/>
          <p:cNvSpPr>
            <a:spLocks noGrp="1"/>
          </p:cNvSpPr>
          <p:nvPr>
            <p:ph type="body" idx="1"/>
          </p:nvPr>
        </p:nvSpPr>
        <p:spPr/>
        <p:txBody>
          <a:bodyPr/>
          <a:lstStyle/>
          <a:p>
            <a:r>
              <a:rPr lang="en-US" dirty="0"/>
              <a:t>Friend’s son was ill. In another state. Doctors at the hospital and her pediatrician would not release any information. She had to fly to </a:t>
            </a:r>
            <a:r>
              <a:rPr lang="en-US" dirty="0" err="1"/>
              <a:t>Wisonsin</a:t>
            </a:r>
            <a:r>
              <a:rPr lang="en-US" dirty="0"/>
              <a:t>.</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300" b="0" i="0" u="none" strike="noStrike" cap="none" smtClean="0">
                <a:solidFill>
                  <a:srgbClr val="000000"/>
                </a:solidFill>
                <a:latin typeface="Arial"/>
                <a:ea typeface="Arial"/>
                <a:cs typeface="Arial"/>
                <a:sym typeface="Arial"/>
              </a:rPr>
              <a:t>14</a:t>
            </a:fld>
            <a:endParaRPr lang="en-US" sz="13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25262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719138"/>
            <a:ext cx="4794250" cy="3595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300" b="0" i="0" u="none" strike="noStrike" cap="none" smtClean="0">
                <a:solidFill>
                  <a:srgbClr val="000000"/>
                </a:solidFill>
                <a:latin typeface="Arial"/>
                <a:ea typeface="Arial"/>
                <a:cs typeface="Arial"/>
                <a:sym typeface="Arial"/>
              </a:rPr>
              <a:t>15</a:t>
            </a:fld>
            <a:endParaRPr lang="en-US" sz="13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88926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p:nvPr/>
        </p:nvSpPr>
        <p:spPr>
          <a:xfrm>
            <a:off x="0" y="0"/>
            <a:ext cx="3165475" cy="479425"/>
          </a:xfrm>
          <a:prstGeom prst="rect">
            <a:avLst/>
          </a:prstGeom>
          <a:noFill/>
          <a:ln>
            <a:noFill/>
          </a:ln>
        </p:spPr>
        <p:txBody>
          <a:bodyPr lIns="96500" tIns="48250" rIns="96500" bIns="482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Protection Planning                            Course Outline</a:t>
            </a:r>
          </a:p>
        </p:txBody>
      </p:sp>
      <p:sp>
        <p:nvSpPr>
          <p:cNvPr id="282" name="Shape 282"/>
          <p:cNvSpPr txBox="1"/>
          <p:nvPr/>
        </p:nvSpPr>
        <p:spPr>
          <a:xfrm>
            <a:off x="0" y="9107486"/>
            <a:ext cx="3165475" cy="479425"/>
          </a:xfrm>
          <a:prstGeom prst="rect">
            <a:avLst/>
          </a:prstGeom>
          <a:noFill/>
          <a:ln>
            <a:noFill/>
          </a:ln>
        </p:spPr>
        <p:txBody>
          <a:bodyPr lIns="96500" tIns="48250" rIns="96500" bIns="48250"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Wealth Institute                     310.697.0411                            alexis@martinneely.com</a:t>
            </a:r>
          </a:p>
        </p:txBody>
      </p:sp>
      <p:sp>
        <p:nvSpPr>
          <p:cNvPr id="283" name="Shape 283"/>
          <p:cNvSpPr txBox="1"/>
          <p:nvPr/>
        </p:nvSpPr>
        <p:spPr>
          <a:xfrm>
            <a:off x="4135437" y="9107486"/>
            <a:ext cx="3165475" cy="479425"/>
          </a:xfrm>
          <a:prstGeom prst="rect">
            <a:avLst/>
          </a:prstGeom>
          <a:noFill/>
          <a:ln>
            <a:noFill/>
          </a:ln>
        </p:spPr>
        <p:txBody>
          <a:bodyPr lIns="96500" tIns="48250" rIns="96500" bIns="482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300" b="0" i="0" u="none" strike="noStrike" cap="none">
                <a:solidFill>
                  <a:srgbClr val="000000"/>
                </a:solidFill>
                <a:latin typeface="Arial"/>
                <a:ea typeface="Arial"/>
                <a:cs typeface="Arial"/>
                <a:sym typeface="Arial"/>
              </a:rPr>
              <a:t>16</a:t>
            </a:fld>
            <a:endParaRPr lang="en-US" sz="1300" b="0" i="0" u="none" strike="noStrike" cap="none">
              <a:solidFill>
                <a:srgbClr val="000000"/>
              </a:solidFill>
              <a:latin typeface="Arial"/>
              <a:ea typeface="Arial"/>
              <a:cs typeface="Arial"/>
              <a:sym typeface="Arial"/>
            </a:endParaRPr>
          </a:p>
        </p:txBody>
      </p:sp>
      <p:sp>
        <p:nvSpPr>
          <p:cNvPr id="284" name="Shape 284"/>
          <p:cNvSpPr>
            <a:spLocks noGrp="1" noRot="1" noChangeAspect="1"/>
          </p:cNvSpPr>
          <p:nvPr>
            <p:ph type="sldImg" idx="2"/>
          </p:nvPr>
        </p:nvSpPr>
        <p:spPr>
          <a:xfrm>
            <a:off x="1254125" y="719138"/>
            <a:ext cx="4794250" cy="3595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5" name="Shape 285"/>
          <p:cNvSpPr txBox="1">
            <a:spLocks noGrp="1"/>
          </p:cNvSpPr>
          <p:nvPr>
            <p:ph type="body" idx="1"/>
          </p:nvPr>
        </p:nvSpPr>
        <p:spPr>
          <a:xfrm>
            <a:off x="730250" y="4554537"/>
            <a:ext cx="5842000" cy="4314824"/>
          </a:xfrm>
          <a:prstGeom prst="rect">
            <a:avLst/>
          </a:prstGeom>
          <a:noFill/>
          <a:ln>
            <a:noFill/>
          </a:ln>
        </p:spPr>
        <p:txBody>
          <a:bodyPr lIns="96500" tIns="48250" rIns="96500" bIns="48250" anchor="t" anchorCtr="0">
            <a:noAutofit/>
          </a:bodyPr>
          <a:lstStyle/>
          <a:p>
            <a:pPr marL="0" marR="0" lvl="0" indent="0" algn="l" rtl="0">
              <a:spcBef>
                <a:spcPts val="0"/>
              </a:spcBef>
              <a:buSzPct val="25000"/>
              <a:buFont typeface="Arial"/>
              <a:buNone/>
            </a:pPr>
            <a:r>
              <a:rPr lang="en-US" sz="1800" dirty="0"/>
              <a:t>Now, we’ve talked a bit about</a:t>
            </a:r>
            <a:r>
              <a:rPr lang="en-US" sz="1800" b="0" i="0" u="none" strike="noStrike" cap="none" dirty="0"/>
              <a:t> what would happen </a:t>
            </a:r>
            <a:r>
              <a:rPr lang="en-US" sz="1800" dirty="0"/>
              <a:t>to your kids, if you have minor kids. We also discussed your financial assets if you become incapacitated during your lifetime or when you die. We considered sending off your kids off to college. But, what about what happens to you if you become incapacitated?</a:t>
            </a:r>
            <a:r>
              <a:rPr lang="en-US" sz="1800" b="0" i="0" u="none" strike="noStrike" cap="none" dirty="0"/>
              <a:t>  This is Terry </a:t>
            </a:r>
            <a:r>
              <a:rPr lang="en-US" sz="1800" b="0" i="0" u="none" strike="noStrike" cap="none" dirty="0" err="1"/>
              <a:t>Schiavo</a:t>
            </a:r>
            <a:r>
              <a:rPr lang="en-US" sz="1800" b="0" i="0" u="none" strike="noStrike" cap="none" dirty="0"/>
              <a:t>.  </a:t>
            </a:r>
          </a:p>
          <a:p>
            <a:pPr marL="0" marR="0" lvl="0" indent="0" algn="l" rtl="0">
              <a:spcBef>
                <a:spcPts val="0"/>
              </a:spcBef>
              <a:buSzPct val="25000"/>
              <a:buFont typeface="Arial"/>
              <a:buNone/>
            </a:pPr>
            <a:endParaRPr lang="en-US" sz="1800" b="0" i="0" u="none" strike="noStrike" cap="none" dirty="0"/>
          </a:p>
          <a:p>
            <a:pPr marL="0" marR="0" lvl="0" indent="0" algn="l" rtl="0">
              <a:spcBef>
                <a:spcPts val="0"/>
              </a:spcBef>
              <a:buSzPct val="25000"/>
              <a:buFont typeface="Arial"/>
              <a:buNone/>
            </a:pPr>
            <a:r>
              <a:rPr lang="en-US" sz="1800" b="0" i="0" u="none" strike="noStrike" cap="none" dirty="0"/>
              <a:t>Terry suffered from a cardiac arrest in 1990. She went into an irreversible vegetative state and put on life support. In 1998, her husband petitioned to remove the artificial life support. Her parents objected. </a:t>
            </a:r>
            <a:r>
              <a:rPr lang="en-US" sz="1200" b="0" i="0" kern="1200" dirty="0">
                <a:solidFill>
                  <a:schemeClr val="tx1"/>
                </a:solidFill>
                <a:effectLst/>
                <a:latin typeface="+mn-lt"/>
                <a:ea typeface="+mn-ea"/>
                <a:cs typeface="+mn-cs"/>
              </a:rPr>
              <a:t>Several appeals and federal government intervention followed, which included </a:t>
            </a:r>
            <a:r>
              <a:rPr lang="en-US" sz="1200" b="0" i="0" u="none" strike="noStrike" kern="1200" dirty="0">
                <a:solidFill>
                  <a:schemeClr val="tx1"/>
                </a:solidFill>
                <a:effectLst/>
                <a:latin typeface="+mn-lt"/>
                <a:ea typeface="+mn-ea"/>
                <a:cs typeface="+mn-cs"/>
                <a:hlinkClick r:id="rId3" tooltip="President of the United States"/>
              </a:rPr>
              <a:t>U.S. President</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George W. Bush"/>
              </a:rPr>
              <a:t>George W. Bush</a:t>
            </a:r>
            <a:r>
              <a:rPr lang="en-US" sz="1200" b="0" i="0" kern="1200" dirty="0">
                <a:solidFill>
                  <a:schemeClr val="tx1"/>
                </a:solidFill>
                <a:effectLst/>
                <a:latin typeface="+mn-lt"/>
                <a:ea typeface="+mn-ea"/>
                <a:cs typeface="+mn-cs"/>
              </a:rPr>
              <a:t> returning to Washington D.C. to sign legislation moving the case to the federal courts. After appeals through the federal court system upheld the original decision to remove the feeding tube, staff at the </a:t>
            </a:r>
            <a:r>
              <a:rPr lang="en-US" sz="1200" b="0" i="0" u="none" strike="noStrike" kern="1200" dirty="0">
                <a:solidFill>
                  <a:schemeClr val="tx1"/>
                </a:solidFill>
                <a:effectLst/>
                <a:latin typeface="+mn-lt"/>
                <a:ea typeface="+mn-ea"/>
                <a:cs typeface="+mn-cs"/>
                <a:hlinkClick r:id="rId5" tooltip="Pinellas Park, Florida"/>
              </a:rPr>
              <a:t>Pinellas Park</a:t>
            </a:r>
            <a:r>
              <a:rPr lang="en-US" sz="1200" b="0" i="0" kern="1200" dirty="0">
                <a:solidFill>
                  <a:schemeClr val="tx1"/>
                </a:solidFill>
                <a:effectLst/>
                <a:latin typeface="+mn-lt"/>
                <a:ea typeface="+mn-ea"/>
                <a:cs typeface="+mn-cs"/>
              </a:rPr>
              <a:t> hospice facility disconnected the feeding tube on March 18, 2005, and </a:t>
            </a:r>
            <a:r>
              <a:rPr lang="en-US" sz="1200" b="0" i="0" kern="1200" dirty="0" err="1">
                <a:solidFill>
                  <a:schemeClr val="tx1"/>
                </a:solidFill>
                <a:effectLst/>
                <a:latin typeface="+mn-lt"/>
                <a:ea typeface="+mn-ea"/>
                <a:cs typeface="+mn-cs"/>
              </a:rPr>
              <a:t>Schiavo</a:t>
            </a:r>
            <a:r>
              <a:rPr lang="en-US" sz="1200" b="0" i="0" kern="1200" dirty="0">
                <a:solidFill>
                  <a:schemeClr val="tx1"/>
                </a:solidFill>
                <a:effectLst/>
                <a:latin typeface="+mn-lt"/>
                <a:ea typeface="+mn-ea"/>
                <a:cs typeface="+mn-cs"/>
              </a:rPr>
              <a:t> died on March 31, 2005</a:t>
            </a:r>
            <a:r>
              <a:rPr lang="en-US" sz="1800" b="0" i="0" u="none" strike="noStrike" cap="none" dirty="0"/>
              <a:t>.  </a:t>
            </a:r>
          </a:p>
          <a:p>
            <a:pPr marL="0" marR="0" lvl="0" indent="0" algn="l" rtl="0">
              <a:spcBef>
                <a:spcPts val="0"/>
              </a:spcBef>
              <a:buSzPct val="25000"/>
              <a:buFont typeface="Arial"/>
              <a:buNone/>
            </a:pPr>
            <a:endParaRPr sz="1800" b="0" i="0" u="none" strike="noStrike" cap="none" dirty="0"/>
          </a:p>
          <a:p>
            <a:pPr marL="0" marR="0" lvl="0" indent="0" algn="l" rtl="0">
              <a:spcBef>
                <a:spcPts val="0"/>
              </a:spcBef>
              <a:buSzPct val="25000"/>
              <a:buFont typeface="Arial"/>
              <a:buNone/>
            </a:pPr>
            <a:r>
              <a:rPr lang="en-US" sz="1800" b="0" i="0" u="none" strike="noStrike" cap="none" dirty="0"/>
              <a:t>These terrible events could have been avoided if Terry had properly executed a simple document. Now, many of you have executed such a document, but I can guarantee that for many of you, it’s out of date and won’t work when you need it. And, it</a:t>
            </a:r>
            <a:r>
              <a:rPr lang="en-US" sz="1800" dirty="0"/>
              <a:t>’s unlikely to be comprehensive enough providing detailed guidance on how you want to be cared for in the event you become incapacitated.</a:t>
            </a:r>
          </a:p>
          <a:p>
            <a:pPr marL="0" marR="0" lvl="0" indent="0" algn="l" rtl="0">
              <a:spcBef>
                <a:spcPts val="0"/>
              </a:spcBef>
              <a:buSzPct val="25000"/>
              <a:buFont typeface="Arial"/>
              <a:buNone/>
            </a:pPr>
            <a:endParaRPr sz="1800" b="0" i="0" u="none" strike="noStrike" cap="none" dirty="0"/>
          </a:p>
          <a:p>
            <a:pPr marL="0" marR="0" lvl="0" indent="0" algn="l" rtl="0">
              <a:spcBef>
                <a:spcPts val="0"/>
              </a:spcBef>
              <a:buSzPct val="25000"/>
              <a:buFont typeface="Arial"/>
              <a:buNone/>
            </a:pPr>
            <a:r>
              <a:rPr lang="en-US" sz="1800" dirty="0"/>
              <a:t>If you want to make sure your wishes are comprehensive and honored at your incapacity, if you have specific wishes for how you would want medical decisions made for you, mark on your blue worksheet, I need to update or review my health care directive.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p:nvPr/>
        </p:nvSpPr>
        <p:spPr>
          <a:xfrm>
            <a:off x="0" y="0"/>
            <a:ext cx="3165475" cy="479425"/>
          </a:xfrm>
          <a:prstGeom prst="rect">
            <a:avLst/>
          </a:prstGeom>
          <a:noFill/>
          <a:ln>
            <a:noFill/>
          </a:ln>
        </p:spPr>
        <p:txBody>
          <a:bodyPr lIns="96500" tIns="48250" rIns="96500" bIns="482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Protection Planning                            Course Outline</a:t>
            </a:r>
          </a:p>
        </p:txBody>
      </p:sp>
      <p:sp>
        <p:nvSpPr>
          <p:cNvPr id="292" name="Shape 292"/>
          <p:cNvSpPr txBox="1"/>
          <p:nvPr/>
        </p:nvSpPr>
        <p:spPr>
          <a:xfrm>
            <a:off x="0" y="9107486"/>
            <a:ext cx="3165475" cy="479425"/>
          </a:xfrm>
          <a:prstGeom prst="rect">
            <a:avLst/>
          </a:prstGeom>
          <a:noFill/>
          <a:ln>
            <a:noFill/>
          </a:ln>
        </p:spPr>
        <p:txBody>
          <a:bodyPr lIns="96500" tIns="48250" rIns="96500" bIns="48250"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Wealth Institute                     310.697.0411                            alexis@martinneely.com</a:t>
            </a:r>
          </a:p>
        </p:txBody>
      </p:sp>
      <p:sp>
        <p:nvSpPr>
          <p:cNvPr id="293" name="Shape 293"/>
          <p:cNvSpPr txBox="1"/>
          <p:nvPr/>
        </p:nvSpPr>
        <p:spPr>
          <a:xfrm>
            <a:off x="4135437" y="9107486"/>
            <a:ext cx="3165475" cy="479425"/>
          </a:xfrm>
          <a:prstGeom prst="rect">
            <a:avLst/>
          </a:prstGeom>
          <a:noFill/>
          <a:ln>
            <a:noFill/>
          </a:ln>
        </p:spPr>
        <p:txBody>
          <a:bodyPr lIns="96500" tIns="48250" rIns="96500" bIns="482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300" b="0" i="0" u="none" strike="noStrike" cap="none">
                <a:solidFill>
                  <a:srgbClr val="000000"/>
                </a:solidFill>
                <a:latin typeface="Arial"/>
                <a:ea typeface="Arial"/>
                <a:cs typeface="Arial"/>
                <a:sym typeface="Arial"/>
              </a:rPr>
              <a:t>17</a:t>
            </a:fld>
            <a:endParaRPr lang="en-US" sz="1300" b="0" i="0" u="none" strike="noStrike" cap="none">
              <a:solidFill>
                <a:srgbClr val="000000"/>
              </a:solidFill>
              <a:latin typeface="Arial"/>
              <a:ea typeface="Arial"/>
              <a:cs typeface="Arial"/>
              <a:sym typeface="Arial"/>
            </a:endParaRPr>
          </a:p>
        </p:txBody>
      </p:sp>
      <p:sp>
        <p:nvSpPr>
          <p:cNvPr id="294" name="Shape 294"/>
          <p:cNvSpPr>
            <a:spLocks noGrp="1" noRot="1" noChangeAspect="1"/>
          </p:cNvSpPr>
          <p:nvPr>
            <p:ph type="sldImg" idx="2"/>
          </p:nvPr>
        </p:nvSpPr>
        <p:spPr>
          <a:xfrm>
            <a:off x="1254125" y="719138"/>
            <a:ext cx="4794250" cy="3595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5" name="Shape 295"/>
          <p:cNvSpPr txBox="1">
            <a:spLocks noGrp="1"/>
          </p:cNvSpPr>
          <p:nvPr>
            <p:ph type="body" idx="1"/>
          </p:nvPr>
        </p:nvSpPr>
        <p:spPr>
          <a:xfrm>
            <a:off x="730250" y="4554537"/>
            <a:ext cx="5842000" cy="4314824"/>
          </a:xfrm>
          <a:prstGeom prst="rect">
            <a:avLst/>
          </a:prstGeom>
          <a:noFill/>
          <a:ln>
            <a:noFill/>
          </a:ln>
        </p:spPr>
        <p:txBody>
          <a:bodyPr lIns="96500" tIns="48250" rIns="96500" bIns="48250" anchor="t" anchorCtr="0">
            <a:noAutofit/>
          </a:bodyPr>
          <a:lstStyle/>
          <a:p>
            <a:pPr marL="0" marR="0" lvl="0" indent="0" algn="l" rtl="0">
              <a:spcBef>
                <a:spcPts val="0"/>
              </a:spcBef>
              <a:buSzPct val="25000"/>
              <a:buFont typeface="Arial"/>
              <a:buNone/>
            </a:pPr>
            <a:r>
              <a:rPr lang="en-US" sz="1800" b="0" i="0" u="none" strike="noStrike" cap="none" dirty="0"/>
              <a:t>Many people think they can avoid dealing with the future distribution of their assets by either owning property jointly, designating a beneficiary for their assets or signing a Will.  Joint ownership has many problems.  If you remember when you were in escrow on your home, you probably remember that the escrow agent asked you </a:t>
            </a:r>
            <a:r>
              <a:rPr lang="en-US" sz="1800" dirty="0"/>
              <a:t>how you wanted to take title to your home. If you are single, you said just in your own name. If married, you probably said joint tenants.</a:t>
            </a:r>
            <a:r>
              <a:rPr lang="en-US" sz="1800" b="0" i="0" u="none" strike="noStrike" cap="none" dirty="0"/>
              <a:t> </a:t>
            </a:r>
          </a:p>
          <a:p>
            <a:pPr marL="0" marR="0" lvl="0" indent="0" algn="l" rtl="0">
              <a:spcBef>
                <a:spcPts val="0"/>
              </a:spcBef>
              <a:buSzPct val="25000"/>
              <a:buFont typeface="Arial"/>
              <a:buNone/>
            </a:pPr>
            <a:endParaRPr sz="1800" dirty="0"/>
          </a:p>
          <a:p>
            <a:pPr marL="0" marR="0" lvl="0" indent="0" algn="l" rtl="0">
              <a:spcBef>
                <a:spcPts val="0"/>
              </a:spcBef>
              <a:buSzPct val="25000"/>
              <a:buFont typeface="Arial"/>
              <a:buNone/>
            </a:pPr>
            <a:r>
              <a:rPr lang="en-US" sz="1800" b="0" i="0" u="none" strike="noStrike" cap="none" dirty="0"/>
              <a:t>If you said </a:t>
            </a:r>
            <a:r>
              <a:rPr lang="en-US" sz="1800" dirty="0"/>
              <a:t>to</a:t>
            </a:r>
            <a:r>
              <a:rPr lang="en-US" sz="1800" b="0" i="0" u="none" strike="noStrike" cap="none" dirty="0"/>
              <a:t> take property as joint tenants, you have the benefit of avoiding probate upon the death of the first of you to die, but the downside is that you can’t ensure that the surviving joint tenant won’t give all the property away to a future spouse or lose all of the assets to creditors.  And, you lose the benefit of erasing all of the built in gain on the property upon death. [IN CA If you took title as community property (CP state</a:t>
            </a:r>
            <a:r>
              <a:rPr lang="en-US" sz="1800" dirty="0"/>
              <a:t>’s)</a:t>
            </a:r>
            <a:r>
              <a:rPr lang="en-US" sz="1800" b="0" i="0" u="none" strike="noStrike" cap="none" dirty="0"/>
              <a:t>, you get to erase all built in capital gain when one of the joint tenants dies, but ½ of the property will be subject to probate].  </a:t>
            </a:r>
          </a:p>
          <a:p>
            <a:pPr marL="0" marR="0" lvl="0" indent="0" algn="l" rtl="0">
              <a:spcBef>
                <a:spcPts val="0"/>
              </a:spcBef>
              <a:buSzPct val="25000"/>
              <a:buFont typeface="Arial"/>
              <a:buNone/>
            </a:pPr>
            <a:br>
              <a:rPr lang="en-US" sz="1800" b="0" i="0" u="none" strike="noStrike" cap="none" dirty="0"/>
            </a:br>
            <a:r>
              <a:rPr lang="en-US" sz="1800" b="0" i="0" u="none" strike="noStrike" cap="none" dirty="0"/>
              <a:t>Designating a beneficiary is an option where assets permit it, but many assets don’t permit beneficiary designations.  And, where you designate a beneficiary, the beneficiary has unlimited control over the assets.  Worst of all, naming a minor as a beneficiary just </a:t>
            </a:r>
            <a:r>
              <a:rPr lang="en-US" sz="1800" dirty="0"/>
              <a:t>ensures that your insurance or retirement account will end up in Court, if you die before your kids are 18.</a:t>
            </a:r>
          </a:p>
          <a:p>
            <a:pPr lvl="0">
              <a:spcBef>
                <a:spcPts val="0"/>
              </a:spcBef>
              <a:buNone/>
            </a:pPr>
            <a:endParaRPr sz="1800" dirty="0"/>
          </a:p>
          <a:p>
            <a:pPr lvl="0">
              <a:spcBef>
                <a:spcPts val="0"/>
              </a:spcBef>
              <a:buNone/>
            </a:pPr>
            <a:r>
              <a:rPr lang="en-US" sz="1800" dirty="0"/>
              <a:t>And as we already talked about signing a Will won’t work either.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p:nvPr/>
        </p:nvSpPr>
        <p:spPr>
          <a:xfrm>
            <a:off x="0" y="0"/>
            <a:ext cx="3165475" cy="479425"/>
          </a:xfrm>
          <a:prstGeom prst="rect">
            <a:avLst/>
          </a:prstGeom>
          <a:noFill/>
          <a:ln>
            <a:noFill/>
          </a:ln>
        </p:spPr>
        <p:txBody>
          <a:bodyPr lIns="96500" tIns="48250" rIns="96500" bIns="482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Protection Planning                            Course Outline</a:t>
            </a:r>
          </a:p>
        </p:txBody>
      </p:sp>
      <p:sp>
        <p:nvSpPr>
          <p:cNvPr id="302" name="Shape 302"/>
          <p:cNvSpPr txBox="1"/>
          <p:nvPr/>
        </p:nvSpPr>
        <p:spPr>
          <a:xfrm>
            <a:off x="0" y="9107486"/>
            <a:ext cx="3165475" cy="479425"/>
          </a:xfrm>
          <a:prstGeom prst="rect">
            <a:avLst/>
          </a:prstGeom>
          <a:noFill/>
          <a:ln>
            <a:noFill/>
          </a:ln>
        </p:spPr>
        <p:txBody>
          <a:bodyPr lIns="96500" tIns="48250" rIns="96500" bIns="48250"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Wealth Institute                     310.697.0411                            alexis@martinneely.com</a:t>
            </a:r>
          </a:p>
        </p:txBody>
      </p:sp>
      <p:sp>
        <p:nvSpPr>
          <p:cNvPr id="303" name="Shape 303"/>
          <p:cNvSpPr txBox="1"/>
          <p:nvPr/>
        </p:nvSpPr>
        <p:spPr>
          <a:xfrm>
            <a:off x="4135437" y="9107486"/>
            <a:ext cx="3165475" cy="479425"/>
          </a:xfrm>
          <a:prstGeom prst="rect">
            <a:avLst/>
          </a:prstGeom>
          <a:noFill/>
          <a:ln>
            <a:noFill/>
          </a:ln>
        </p:spPr>
        <p:txBody>
          <a:bodyPr lIns="96500" tIns="48250" rIns="96500" bIns="482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300" b="0" i="0" u="none" strike="noStrike" cap="none">
                <a:solidFill>
                  <a:srgbClr val="000000"/>
                </a:solidFill>
                <a:latin typeface="Arial"/>
                <a:ea typeface="Arial"/>
                <a:cs typeface="Arial"/>
                <a:sym typeface="Arial"/>
              </a:rPr>
              <a:t>18</a:t>
            </a:fld>
            <a:endParaRPr lang="en-US" sz="1300" b="0" i="0" u="none" strike="noStrike" cap="none">
              <a:solidFill>
                <a:srgbClr val="000000"/>
              </a:solidFill>
              <a:latin typeface="Arial"/>
              <a:ea typeface="Arial"/>
              <a:cs typeface="Arial"/>
              <a:sym typeface="Arial"/>
            </a:endParaRPr>
          </a:p>
        </p:txBody>
      </p:sp>
      <p:sp>
        <p:nvSpPr>
          <p:cNvPr id="304" name="Shape 304"/>
          <p:cNvSpPr>
            <a:spLocks noGrp="1" noRot="1" noChangeAspect="1"/>
          </p:cNvSpPr>
          <p:nvPr>
            <p:ph type="sldImg" idx="2"/>
          </p:nvPr>
        </p:nvSpPr>
        <p:spPr>
          <a:xfrm>
            <a:off x="1254125" y="719138"/>
            <a:ext cx="4794250" cy="3595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5" name="Shape 305"/>
          <p:cNvSpPr txBox="1">
            <a:spLocks noGrp="1"/>
          </p:cNvSpPr>
          <p:nvPr>
            <p:ph type="body" idx="1"/>
          </p:nvPr>
        </p:nvSpPr>
        <p:spPr>
          <a:xfrm>
            <a:off x="730250" y="4554537"/>
            <a:ext cx="5842000" cy="4314824"/>
          </a:xfrm>
          <a:prstGeom prst="rect">
            <a:avLst/>
          </a:prstGeom>
          <a:noFill/>
          <a:ln>
            <a:noFill/>
          </a:ln>
        </p:spPr>
        <p:txBody>
          <a:bodyPr lIns="96500" tIns="48250" rIns="96500" bIns="48250" anchor="t" anchorCtr="0">
            <a:noAutofit/>
          </a:bodyPr>
          <a:lstStyle/>
          <a:p>
            <a:pPr marL="0" marR="0" lvl="0" indent="0" algn="l" rtl="0">
              <a:spcBef>
                <a:spcPts val="0"/>
              </a:spcBef>
              <a:buSzPct val="25000"/>
              <a:buFont typeface="Arial"/>
              <a:buNone/>
            </a:pPr>
            <a:r>
              <a:rPr lang="en-US" sz="1800" dirty="0"/>
              <a:t>The only way to keep your family out of Court, either in the event of your death or incapacity is to have a fully funded living trust. This means that you’ve got a trust prepared that is properly custom drafted for your family to say exactly what you want to happen to your assets in the event of your incapacity or death and all of your assets are owned in the name of your trust.</a:t>
            </a:r>
          </a:p>
          <a:p>
            <a:pPr marL="0" marR="0" lvl="0" indent="0" algn="l" rtl="0">
              <a:spcBef>
                <a:spcPts val="0"/>
              </a:spcBef>
              <a:buSzPct val="25000"/>
              <a:buFont typeface="Arial"/>
              <a:buNone/>
            </a:pPr>
            <a:endParaRPr sz="1800" dirty="0"/>
          </a:p>
          <a:p>
            <a:pPr marL="0" marR="0" lvl="0" indent="0" algn="l" rtl="0">
              <a:spcBef>
                <a:spcPts val="0"/>
              </a:spcBef>
              <a:buSzPct val="25000"/>
              <a:buFont typeface="Arial"/>
              <a:buNone/>
            </a:pPr>
            <a:r>
              <a:rPr lang="en-US" sz="1800" dirty="0"/>
              <a:t>If you already have a trust, chances are it’s not been updated since you created it and is likely out of date because your life has changed, the law has changed, and your assets have changed. </a:t>
            </a:r>
          </a:p>
          <a:p>
            <a:pPr marL="0" marR="0" lvl="0" indent="0" algn="l" rtl="0">
              <a:spcBef>
                <a:spcPts val="0"/>
              </a:spcBef>
              <a:buSzPct val="25000"/>
              <a:buFont typeface="Arial"/>
              <a:buNone/>
            </a:pPr>
            <a:endParaRPr sz="1800" dirty="0"/>
          </a:p>
          <a:p>
            <a:pPr marL="0" marR="0" lvl="0" indent="0" algn="l" rtl="0">
              <a:spcBef>
                <a:spcPts val="0"/>
              </a:spcBef>
              <a:buSzPct val="25000"/>
              <a:buFont typeface="Arial"/>
              <a:buNone/>
            </a:pPr>
            <a:r>
              <a:rPr lang="en-US" sz="1800" dirty="0"/>
              <a:t>And, it’s also very likely that your assets are not even properly owned in the name of your trust.</a:t>
            </a:r>
          </a:p>
          <a:p>
            <a:pPr lvl="0">
              <a:spcBef>
                <a:spcPts val="0"/>
              </a:spcBef>
              <a:buNone/>
            </a:pPr>
            <a:endParaRPr sz="1800" dirty="0"/>
          </a:p>
          <a:p>
            <a:pPr lvl="0">
              <a:spcBef>
                <a:spcPts val="0"/>
              </a:spcBef>
              <a:buNone/>
            </a:pPr>
            <a:r>
              <a:rPr lang="en-US" sz="1800" dirty="0"/>
              <a:t>[Tell father in law story here -- $3k estate plan that didn’t work when family needed it because not updated and assets not owned right -- this is all too common w form documents or cheap lawyers who don’t properly guide you to make informed/empowered decisions and then keep your plan updated and assets owned properly]</a:t>
            </a:r>
          </a:p>
          <a:p>
            <a:pPr lvl="0">
              <a:spcBef>
                <a:spcPts val="0"/>
              </a:spcBef>
              <a:buNone/>
            </a:pPr>
            <a:endParaRPr sz="1800" dirty="0"/>
          </a:p>
          <a:p>
            <a:pPr lvl="0">
              <a:spcBef>
                <a:spcPts val="0"/>
              </a:spcBef>
              <a:buNone/>
            </a:pPr>
            <a:r>
              <a:rPr lang="en-US" sz="1800" dirty="0"/>
              <a:t>If you have an existing trust, mark down on your blue worksheet that you need your trust reviewed and assets looked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p:nvPr/>
        </p:nvSpPr>
        <p:spPr>
          <a:xfrm>
            <a:off x="0" y="0"/>
            <a:ext cx="3165475" cy="479425"/>
          </a:xfrm>
          <a:prstGeom prst="rect">
            <a:avLst/>
          </a:prstGeom>
          <a:noFill/>
          <a:ln>
            <a:noFill/>
          </a:ln>
        </p:spPr>
        <p:txBody>
          <a:bodyPr lIns="96500" tIns="48250" rIns="96500" bIns="482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Protection Planning                            Course Outline</a:t>
            </a:r>
          </a:p>
        </p:txBody>
      </p:sp>
      <p:sp>
        <p:nvSpPr>
          <p:cNvPr id="333" name="Shape 333"/>
          <p:cNvSpPr txBox="1"/>
          <p:nvPr/>
        </p:nvSpPr>
        <p:spPr>
          <a:xfrm>
            <a:off x="0" y="9107486"/>
            <a:ext cx="3165475" cy="479425"/>
          </a:xfrm>
          <a:prstGeom prst="rect">
            <a:avLst/>
          </a:prstGeom>
          <a:noFill/>
          <a:ln>
            <a:noFill/>
          </a:ln>
        </p:spPr>
        <p:txBody>
          <a:bodyPr lIns="96500" tIns="48250" rIns="96500" bIns="48250"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Wealth Institute                     310.697.0411                            alexis@martinneely.com</a:t>
            </a:r>
          </a:p>
        </p:txBody>
      </p:sp>
      <p:sp>
        <p:nvSpPr>
          <p:cNvPr id="334" name="Shape 334"/>
          <p:cNvSpPr txBox="1"/>
          <p:nvPr/>
        </p:nvSpPr>
        <p:spPr>
          <a:xfrm>
            <a:off x="4135437" y="9107486"/>
            <a:ext cx="3165475" cy="479425"/>
          </a:xfrm>
          <a:prstGeom prst="rect">
            <a:avLst/>
          </a:prstGeom>
          <a:noFill/>
          <a:ln>
            <a:noFill/>
          </a:ln>
        </p:spPr>
        <p:txBody>
          <a:bodyPr lIns="96500" tIns="48250" rIns="96500" bIns="482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300" b="0" i="0" u="none" strike="noStrike" cap="none">
                <a:solidFill>
                  <a:srgbClr val="000000"/>
                </a:solidFill>
                <a:latin typeface="Arial"/>
                <a:ea typeface="Arial"/>
                <a:cs typeface="Arial"/>
                <a:sym typeface="Arial"/>
              </a:rPr>
              <a:t>19</a:t>
            </a:fld>
            <a:endParaRPr lang="en-US" sz="1300" b="0" i="0" u="none" strike="noStrike" cap="none">
              <a:solidFill>
                <a:srgbClr val="000000"/>
              </a:solidFill>
              <a:latin typeface="Arial"/>
              <a:ea typeface="Arial"/>
              <a:cs typeface="Arial"/>
              <a:sym typeface="Arial"/>
            </a:endParaRPr>
          </a:p>
        </p:txBody>
      </p:sp>
      <p:sp>
        <p:nvSpPr>
          <p:cNvPr id="335" name="Shape 335"/>
          <p:cNvSpPr>
            <a:spLocks noGrp="1" noRot="1" noChangeAspect="1"/>
          </p:cNvSpPr>
          <p:nvPr>
            <p:ph type="sldImg" idx="2"/>
          </p:nvPr>
        </p:nvSpPr>
        <p:spPr>
          <a:xfrm>
            <a:off x="1254125" y="719138"/>
            <a:ext cx="4794250" cy="3595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6" name="Shape 336"/>
          <p:cNvSpPr txBox="1">
            <a:spLocks noGrp="1"/>
          </p:cNvSpPr>
          <p:nvPr>
            <p:ph type="body" idx="1"/>
          </p:nvPr>
        </p:nvSpPr>
        <p:spPr>
          <a:xfrm>
            <a:off x="730250" y="4554537"/>
            <a:ext cx="5842000" cy="4314824"/>
          </a:xfrm>
          <a:prstGeom prst="rect">
            <a:avLst/>
          </a:prstGeom>
          <a:noFill/>
          <a:ln>
            <a:noFill/>
          </a:ln>
        </p:spPr>
        <p:txBody>
          <a:bodyPr lIns="96500" tIns="48250" rIns="96500" bIns="48250" anchor="t" anchorCtr="0">
            <a:noAutofit/>
          </a:bodyPr>
          <a:lstStyle/>
          <a:p>
            <a:pPr marL="0" marR="0" lvl="0" indent="0" algn="l" rtl="0">
              <a:spcBef>
                <a:spcPts val="0"/>
              </a:spcBef>
              <a:buSzPct val="25000"/>
              <a:buFont typeface="Arial"/>
              <a:buNone/>
            </a:pPr>
            <a:r>
              <a:rPr lang="en-US" sz="1800" b="0" i="0" u="none" strike="noStrike" cap="none" dirty="0"/>
              <a:t>When you create a trust, you get to choose how to distribute assets to your heirs.  They don’t just receive assets at 18, but instead according to a schedule you determine.  Most trusts distribute assets to their beneficiaries at ages or stages – for example, one-third at 25, one-half at 30 and the remaining balance at 35 or one half upon graduation from college and the balance upon graduation from graduate school.  This is an acceptable way to plan, but there is an even better way.</a:t>
            </a:r>
          </a:p>
          <a:p>
            <a:pPr marL="0" marR="0" lvl="0" indent="0" algn="l" rtl="0">
              <a:spcBef>
                <a:spcPts val="0"/>
              </a:spcBef>
              <a:buSzPct val="25000"/>
              <a:buFont typeface="Arial"/>
              <a:buNone/>
            </a:pPr>
            <a:endParaRPr sz="1800" b="0" i="0" u="none" strike="noStrike" cap="none" dirty="0"/>
          </a:p>
          <a:p>
            <a:pPr marL="0" marR="0" lvl="0" indent="0" algn="l" rtl="0">
              <a:spcBef>
                <a:spcPts val="0"/>
              </a:spcBef>
              <a:buSzPct val="25000"/>
              <a:buFont typeface="Arial"/>
              <a:buNone/>
            </a:pPr>
            <a:r>
              <a:rPr lang="en-US" sz="1800" b="0" i="0" u="none" strike="noStrike" cap="none" dirty="0"/>
              <a:t>How many of you would like to own assets that can never be touched by creditors, will never be subject to estate taxes, and can never be taken away in the event of a divorce?  Yes, of course, we’d all like that.  Now, what if I said that I could give you all this, but you couldn’t control those assets.  You’d be a little less interested.  Well, in our living trusts, you can give your children assets that can never be touched by creditors, will never be subject to estate tax and can never be taken away in the event of a divorce and you can give them complete control.  These are cutting edge techniques that only the most knowledgeable estate planning attorneys are taking advantage of and I know you want them included in your plan.</a:t>
            </a:r>
          </a:p>
          <a:p>
            <a:pPr marL="0" marR="0" lvl="0" indent="0" algn="l" rtl="0">
              <a:spcBef>
                <a:spcPts val="0"/>
              </a:spcBef>
              <a:buSzPct val="25000"/>
              <a:buFont typeface="Arial"/>
              <a:buNone/>
            </a:pPr>
            <a:endParaRPr sz="1800" dirty="0"/>
          </a:p>
          <a:p>
            <a:pPr marL="0" marR="0" lvl="0" indent="0" algn="l" rtl="0">
              <a:spcBef>
                <a:spcPts val="0"/>
              </a:spcBef>
              <a:buSzPct val="25000"/>
              <a:buFont typeface="Arial"/>
              <a:buNone/>
            </a:pPr>
            <a:r>
              <a:rPr lang="en-US" sz="1800" dirty="0"/>
              <a:t>If you want to protect your kids inheritance, make sure you mark that on your purple worksheet, if you have not already</a:t>
            </a:r>
          </a:p>
          <a:p>
            <a:pPr lvl="0">
              <a:spcBef>
                <a:spcPts val="0"/>
              </a:spcBef>
              <a:buNone/>
            </a:pPr>
            <a:endParaRPr sz="1800" b="0" i="0" u="none" strike="noStrike" cap="non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p:nvPr/>
        </p:nvSpPr>
        <p:spPr>
          <a:xfrm>
            <a:off x="0" y="0"/>
            <a:ext cx="3165475" cy="479425"/>
          </a:xfrm>
          <a:prstGeom prst="rect">
            <a:avLst/>
          </a:prstGeom>
          <a:noFill/>
          <a:ln>
            <a:noFill/>
          </a:ln>
        </p:spPr>
        <p:txBody>
          <a:bodyPr lIns="96500" tIns="48250" rIns="96500" bIns="482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Protection Planning                            Course Outline</a:t>
            </a:r>
          </a:p>
        </p:txBody>
      </p:sp>
      <p:sp>
        <p:nvSpPr>
          <p:cNvPr id="342" name="Shape 342"/>
          <p:cNvSpPr txBox="1"/>
          <p:nvPr/>
        </p:nvSpPr>
        <p:spPr>
          <a:xfrm>
            <a:off x="0" y="9107486"/>
            <a:ext cx="3165475" cy="479425"/>
          </a:xfrm>
          <a:prstGeom prst="rect">
            <a:avLst/>
          </a:prstGeom>
          <a:noFill/>
          <a:ln>
            <a:noFill/>
          </a:ln>
        </p:spPr>
        <p:txBody>
          <a:bodyPr lIns="96500" tIns="48250" rIns="96500" bIns="48250"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Wealth Institute                     310.697.0411                            alexis@martinneely.com</a:t>
            </a:r>
          </a:p>
        </p:txBody>
      </p:sp>
      <p:sp>
        <p:nvSpPr>
          <p:cNvPr id="343" name="Shape 343"/>
          <p:cNvSpPr txBox="1"/>
          <p:nvPr/>
        </p:nvSpPr>
        <p:spPr>
          <a:xfrm>
            <a:off x="4135437" y="9107486"/>
            <a:ext cx="3165475" cy="479425"/>
          </a:xfrm>
          <a:prstGeom prst="rect">
            <a:avLst/>
          </a:prstGeom>
          <a:noFill/>
          <a:ln>
            <a:noFill/>
          </a:ln>
        </p:spPr>
        <p:txBody>
          <a:bodyPr lIns="96500" tIns="48250" rIns="96500" bIns="482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300" b="0" i="0" u="none" strike="noStrike" cap="none">
                <a:solidFill>
                  <a:srgbClr val="000000"/>
                </a:solidFill>
                <a:latin typeface="Arial"/>
                <a:ea typeface="Arial"/>
                <a:cs typeface="Arial"/>
                <a:sym typeface="Arial"/>
              </a:rPr>
              <a:t>20</a:t>
            </a:fld>
            <a:endParaRPr lang="en-US" sz="1300" b="0" i="0" u="none" strike="noStrike" cap="none">
              <a:solidFill>
                <a:srgbClr val="000000"/>
              </a:solidFill>
              <a:latin typeface="Arial"/>
              <a:ea typeface="Arial"/>
              <a:cs typeface="Arial"/>
              <a:sym typeface="Arial"/>
            </a:endParaRPr>
          </a:p>
        </p:txBody>
      </p:sp>
      <p:sp>
        <p:nvSpPr>
          <p:cNvPr id="344" name="Shape 344"/>
          <p:cNvSpPr>
            <a:spLocks noGrp="1" noRot="1" noChangeAspect="1"/>
          </p:cNvSpPr>
          <p:nvPr>
            <p:ph type="sldImg" idx="2"/>
          </p:nvPr>
        </p:nvSpPr>
        <p:spPr>
          <a:xfrm>
            <a:off x="1254125" y="719138"/>
            <a:ext cx="4794250" cy="3595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5" name="Shape 345"/>
          <p:cNvSpPr txBox="1">
            <a:spLocks noGrp="1"/>
          </p:cNvSpPr>
          <p:nvPr>
            <p:ph type="body" idx="1"/>
          </p:nvPr>
        </p:nvSpPr>
        <p:spPr>
          <a:xfrm>
            <a:off x="730250" y="4554537"/>
            <a:ext cx="5842000" cy="4314824"/>
          </a:xfrm>
          <a:prstGeom prst="rect">
            <a:avLst/>
          </a:prstGeom>
          <a:noFill/>
          <a:ln>
            <a:noFill/>
          </a:ln>
        </p:spPr>
        <p:txBody>
          <a:bodyPr lIns="96500" tIns="48250" rIns="96500" bIns="48250" anchor="t" anchorCtr="0">
            <a:noAutofit/>
          </a:bodyPr>
          <a:lstStyle/>
          <a:p>
            <a:pPr lvl="0">
              <a:spcBef>
                <a:spcPts val="0"/>
              </a:spcBef>
              <a:buNone/>
            </a:pPr>
            <a:r>
              <a:rPr lang="en-US" sz="1800" dirty="0"/>
              <a:t>This won’t apply to many of you, but just in case any of you do have assets in excess of $5.49 million or are expecting an inheritance that could put you in that category, you need to know that your family could lose nearly half of all your assets in excess of that, even if you receive it by inheritance, to the government. I won’t spend a lot of time on that now, but if that’s you, mark on your worksheet -- I need to avoid estate taxes.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p:nvPr/>
        </p:nvSpPr>
        <p:spPr>
          <a:xfrm>
            <a:off x="0" y="0"/>
            <a:ext cx="3165475" cy="479425"/>
          </a:xfrm>
          <a:prstGeom prst="rect">
            <a:avLst/>
          </a:prstGeom>
          <a:noFill/>
          <a:ln>
            <a:noFill/>
          </a:ln>
        </p:spPr>
        <p:txBody>
          <a:bodyPr lIns="96500" tIns="48250" rIns="96500" bIns="482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Protection Planning                            Course Outline</a:t>
            </a:r>
          </a:p>
        </p:txBody>
      </p:sp>
      <p:sp>
        <p:nvSpPr>
          <p:cNvPr id="100" name="Shape 100"/>
          <p:cNvSpPr txBox="1"/>
          <p:nvPr/>
        </p:nvSpPr>
        <p:spPr>
          <a:xfrm>
            <a:off x="0" y="9107486"/>
            <a:ext cx="3165475" cy="479425"/>
          </a:xfrm>
          <a:prstGeom prst="rect">
            <a:avLst/>
          </a:prstGeom>
          <a:noFill/>
          <a:ln>
            <a:noFill/>
          </a:ln>
        </p:spPr>
        <p:txBody>
          <a:bodyPr lIns="96500" tIns="48250" rIns="96500" bIns="48250"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Wealth Institute                     310.697.0411                            alexis@martinneely.com</a:t>
            </a:r>
          </a:p>
        </p:txBody>
      </p:sp>
      <p:sp>
        <p:nvSpPr>
          <p:cNvPr id="101" name="Shape 101"/>
          <p:cNvSpPr txBox="1"/>
          <p:nvPr/>
        </p:nvSpPr>
        <p:spPr>
          <a:xfrm>
            <a:off x="4135437" y="9107486"/>
            <a:ext cx="3165475" cy="479425"/>
          </a:xfrm>
          <a:prstGeom prst="rect">
            <a:avLst/>
          </a:prstGeom>
          <a:noFill/>
          <a:ln>
            <a:noFill/>
          </a:ln>
        </p:spPr>
        <p:txBody>
          <a:bodyPr lIns="96500" tIns="48250" rIns="96500" bIns="482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300" b="0" i="0" u="none" strike="noStrike" cap="none">
                <a:solidFill>
                  <a:srgbClr val="000000"/>
                </a:solidFill>
                <a:latin typeface="Arial"/>
                <a:ea typeface="Arial"/>
                <a:cs typeface="Arial"/>
                <a:sym typeface="Arial"/>
              </a:rPr>
              <a:t>2</a:t>
            </a:fld>
            <a:endParaRPr lang="en-US" sz="1300" b="0" i="0" u="none" strike="noStrike" cap="none">
              <a:solidFill>
                <a:srgbClr val="000000"/>
              </a:solidFill>
              <a:latin typeface="Arial"/>
              <a:ea typeface="Arial"/>
              <a:cs typeface="Arial"/>
              <a:sym typeface="Arial"/>
            </a:endParaRPr>
          </a:p>
        </p:txBody>
      </p:sp>
      <p:sp>
        <p:nvSpPr>
          <p:cNvPr id="102" name="Shape 102"/>
          <p:cNvSpPr>
            <a:spLocks noGrp="1" noRot="1" noChangeAspect="1"/>
          </p:cNvSpPr>
          <p:nvPr>
            <p:ph type="sldImg" idx="2"/>
          </p:nvPr>
        </p:nvSpPr>
        <p:spPr>
          <a:xfrm>
            <a:off x="1254125" y="719138"/>
            <a:ext cx="4794250" cy="3595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3" name="Shape 103"/>
          <p:cNvSpPr txBox="1">
            <a:spLocks noGrp="1"/>
          </p:cNvSpPr>
          <p:nvPr>
            <p:ph type="body" idx="1"/>
          </p:nvPr>
        </p:nvSpPr>
        <p:spPr>
          <a:xfrm>
            <a:off x="730250" y="4554537"/>
            <a:ext cx="5842000" cy="4314824"/>
          </a:xfrm>
          <a:prstGeom prst="rect">
            <a:avLst/>
          </a:prstGeom>
          <a:noFill/>
          <a:ln>
            <a:noFill/>
          </a:ln>
        </p:spPr>
        <p:txBody>
          <a:bodyPr lIns="96500" tIns="48250" rIns="96500" bIns="48250" anchor="t" anchorCtr="0">
            <a:noAutofit/>
          </a:bodyPr>
          <a:lstStyle/>
          <a:p>
            <a:pPr marL="0" marR="0" lvl="0" indent="0" algn="l" rtl="0">
              <a:lnSpc>
                <a:spcPct val="80000"/>
              </a:lnSpc>
              <a:spcBef>
                <a:spcPts val="0"/>
              </a:spcBef>
              <a:buSzPct val="25000"/>
              <a:buFont typeface="Arial"/>
              <a:buNone/>
            </a:pPr>
            <a:r>
              <a:rPr lang="en-US" sz="800" b="0" i="0" u="none" strike="noStrike" cap="none" dirty="0"/>
              <a:t>Did you come here to have the total assurance and comfort of knowing your family would be taken care of and know what to do if something happened to you?</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730250" y="4554537"/>
            <a:ext cx="5842000" cy="4314824"/>
          </a:xfrm>
          <a:prstGeom prst="rect">
            <a:avLst/>
          </a:prstGeom>
        </p:spPr>
        <p:txBody>
          <a:bodyPr lIns="91425" tIns="91425" rIns="91425" bIns="91425" anchor="ctr" anchorCtr="0">
            <a:noAutofit/>
          </a:bodyPr>
          <a:lstStyle/>
          <a:p>
            <a:pPr lvl="0">
              <a:spcBef>
                <a:spcPts val="0"/>
              </a:spcBef>
              <a:buNone/>
            </a:pPr>
            <a:r>
              <a:rPr lang="en-US" dirty="0"/>
              <a:t>One more thing I want to mention is that there are currently $8 billions in California state department of unclaimed property and most of that got there because someone died and their family overlooked an insurance policy, bank account, investment or retirement account. This could easily happen to you if you do not get financially organized and make sure your family knows what you have in the event of your death or incapacity.</a:t>
            </a:r>
          </a:p>
        </p:txBody>
      </p:sp>
      <p:sp>
        <p:nvSpPr>
          <p:cNvPr id="353" name="Shape 353"/>
          <p:cNvSpPr>
            <a:spLocks noGrp="1" noRot="1" noChangeAspect="1"/>
          </p:cNvSpPr>
          <p:nvPr>
            <p:ph type="sldImg" idx="2"/>
          </p:nvPr>
        </p:nvSpPr>
        <p:spPr>
          <a:xfrm>
            <a:off x="1254125" y="719138"/>
            <a:ext cx="4794250" cy="3595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730250" y="4554537"/>
            <a:ext cx="5841900" cy="4314899"/>
          </a:xfrm>
          <a:prstGeom prst="rect">
            <a:avLst/>
          </a:prstGeom>
        </p:spPr>
        <p:txBody>
          <a:bodyPr lIns="91425" tIns="91425" rIns="91425" bIns="91425" anchor="ctr" anchorCtr="0">
            <a:noAutofit/>
          </a:bodyPr>
          <a:lstStyle/>
          <a:p>
            <a:pPr lvl="0">
              <a:spcBef>
                <a:spcPts val="0"/>
              </a:spcBef>
              <a:buNone/>
            </a:pPr>
            <a:r>
              <a:rPr lang="en-US" dirty="0"/>
              <a:t>The last thing I want to ask you is this -- If you had to choose between the people you love receiving your money or your values, insights, stories and experience, what would you choose?</a:t>
            </a:r>
          </a:p>
          <a:p>
            <a:pPr lvl="0" rtl="0">
              <a:spcBef>
                <a:spcPts val="0"/>
              </a:spcBef>
              <a:buNone/>
            </a:pPr>
            <a:br>
              <a:rPr lang="en-US" dirty="0"/>
            </a:br>
            <a:r>
              <a:rPr lang="en-US" dirty="0"/>
              <a:t>Most people say if they had to choose, they would choose their non-monetary assets, their intellectual, spiritual and human capital. So it makes no sense that most estate plans completely ignore that altogether.  My dad passed away several years ago. I had one of the last voice mails he had left for me…. No longer have the recording of his voice.]</a:t>
            </a:r>
          </a:p>
        </p:txBody>
      </p:sp>
      <p:sp>
        <p:nvSpPr>
          <p:cNvPr id="360" name="Shape 360"/>
          <p:cNvSpPr>
            <a:spLocks noGrp="1" noRot="1" noChangeAspect="1"/>
          </p:cNvSpPr>
          <p:nvPr>
            <p:ph type="sldImg" idx="2"/>
          </p:nvPr>
        </p:nvSpPr>
        <p:spPr>
          <a:xfrm>
            <a:off x="1254125" y="719138"/>
            <a:ext cx="4794250" cy="3595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p:nvPr/>
        </p:nvSpPr>
        <p:spPr>
          <a:xfrm>
            <a:off x="0" y="0"/>
            <a:ext cx="3165475" cy="479425"/>
          </a:xfrm>
          <a:prstGeom prst="rect">
            <a:avLst/>
          </a:prstGeom>
          <a:noFill/>
          <a:ln>
            <a:noFill/>
          </a:ln>
        </p:spPr>
        <p:txBody>
          <a:bodyPr lIns="96500" tIns="48250" rIns="96500" bIns="482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Protection Planning                            Course Outline</a:t>
            </a:r>
          </a:p>
        </p:txBody>
      </p:sp>
      <p:sp>
        <p:nvSpPr>
          <p:cNvPr id="169" name="Shape 169"/>
          <p:cNvSpPr txBox="1"/>
          <p:nvPr/>
        </p:nvSpPr>
        <p:spPr>
          <a:xfrm>
            <a:off x="0" y="9107486"/>
            <a:ext cx="3165475" cy="479425"/>
          </a:xfrm>
          <a:prstGeom prst="rect">
            <a:avLst/>
          </a:prstGeom>
          <a:noFill/>
          <a:ln>
            <a:noFill/>
          </a:ln>
        </p:spPr>
        <p:txBody>
          <a:bodyPr lIns="96500" tIns="48250" rIns="96500" bIns="48250"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Wealth Institute                     310.697.0411                            alexis@martinneely.com</a:t>
            </a:r>
          </a:p>
        </p:txBody>
      </p:sp>
      <p:sp>
        <p:nvSpPr>
          <p:cNvPr id="170" name="Shape 170"/>
          <p:cNvSpPr txBox="1"/>
          <p:nvPr/>
        </p:nvSpPr>
        <p:spPr>
          <a:xfrm>
            <a:off x="4135437" y="9107486"/>
            <a:ext cx="3165475" cy="479425"/>
          </a:xfrm>
          <a:prstGeom prst="rect">
            <a:avLst/>
          </a:prstGeom>
          <a:noFill/>
          <a:ln>
            <a:noFill/>
          </a:ln>
        </p:spPr>
        <p:txBody>
          <a:bodyPr lIns="96500" tIns="48250" rIns="96500" bIns="482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300" b="0" i="0" u="none" strike="noStrike" cap="none">
                <a:solidFill>
                  <a:srgbClr val="000000"/>
                </a:solidFill>
                <a:latin typeface="Arial"/>
                <a:ea typeface="Arial"/>
                <a:cs typeface="Arial"/>
                <a:sym typeface="Arial"/>
              </a:rPr>
              <a:t>23</a:t>
            </a:fld>
            <a:endParaRPr lang="en-US" sz="1300" b="0" i="0" u="none" strike="noStrike" cap="none">
              <a:solidFill>
                <a:srgbClr val="000000"/>
              </a:solidFill>
              <a:latin typeface="Arial"/>
              <a:ea typeface="Arial"/>
              <a:cs typeface="Arial"/>
              <a:sym typeface="Arial"/>
            </a:endParaRPr>
          </a:p>
        </p:txBody>
      </p:sp>
      <p:sp>
        <p:nvSpPr>
          <p:cNvPr id="171" name="Shape 171"/>
          <p:cNvSpPr>
            <a:spLocks noGrp="1" noRot="1" noChangeAspect="1"/>
          </p:cNvSpPr>
          <p:nvPr>
            <p:ph type="sldImg" idx="2"/>
          </p:nvPr>
        </p:nvSpPr>
        <p:spPr>
          <a:xfrm>
            <a:off x="1254125" y="719138"/>
            <a:ext cx="4794250" cy="3595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2" name="Shape 172"/>
          <p:cNvSpPr txBox="1">
            <a:spLocks noGrp="1"/>
          </p:cNvSpPr>
          <p:nvPr>
            <p:ph type="body" idx="1"/>
          </p:nvPr>
        </p:nvSpPr>
        <p:spPr>
          <a:xfrm>
            <a:off x="730250" y="4554537"/>
            <a:ext cx="5842000" cy="4314824"/>
          </a:xfrm>
          <a:prstGeom prst="rect">
            <a:avLst/>
          </a:prstGeom>
          <a:noFill/>
          <a:ln>
            <a:noFill/>
          </a:ln>
        </p:spPr>
        <p:txBody>
          <a:bodyPr lIns="96500" tIns="48250" rIns="96500" bIns="48250" anchor="t" anchorCtr="0">
            <a:noAutofit/>
          </a:bodyPr>
          <a:lstStyle/>
          <a:p>
            <a:pPr marL="0" marR="0" lvl="0" indent="0" algn="l" rtl="0">
              <a:lnSpc>
                <a:spcPct val="80000"/>
              </a:lnSpc>
              <a:spcBef>
                <a:spcPts val="0"/>
              </a:spcBef>
              <a:buSzPct val="25000"/>
              <a:buFont typeface="Arial"/>
              <a:buNone/>
            </a:pPr>
            <a:r>
              <a:rPr lang="en-US" sz="800" b="0" i="0" u="none" strike="noStrike" cap="none" dirty="0"/>
              <a:t>If you came for any of those reasons, you came for the right reasons.  Because today you will learn what you need to do to have the peace of mind of knowing you’ve made the right decisions for your family during your lifetime so that at your incapacity and death things are easy as possible for the people you love the most.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p:nvPr/>
        </p:nvSpPr>
        <p:spPr>
          <a:xfrm>
            <a:off x="0" y="0"/>
            <a:ext cx="3165475" cy="479425"/>
          </a:xfrm>
          <a:prstGeom prst="rect">
            <a:avLst/>
          </a:prstGeom>
          <a:noFill/>
          <a:ln>
            <a:noFill/>
          </a:ln>
        </p:spPr>
        <p:txBody>
          <a:bodyPr lIns="96500" tIns="48250" rIns="96500" bIns="482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Protection Planning                            Course Outline</a:t>
            </a:r>
          </a:p>
        </p:txBody>
      </p:sp>
      <p:sp>
        <p:nvSpPr>
          <p:cNvPr id="197" name="Shape 197"/>
          <p:cNvSpPr txBox="1"/>
          <p:nvPr/>
        </p:nvSpPr>
        <p:spPr>
          <a:xfrm>
            <a:off x="0" y="9107486"/>
            <a:ext cx="3165475" cy="479425"/>
          </a:xfrm>
          <a:prstGeom prst="rect">
            <a:avLst/>
          </a:prstGeom>
          <a:noFill/>
          <a:ln>
            <a:noFill/>
          </a:ln>
        </p:spPr>
        <p:txBody>
          <a:bodyPr lIns="96500" tIns="48250" rIns="96500" bIns="48250"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Wealth Institute                     310.697.0411                            alexis@martinneely.com</a:t>
            </a:r>
          </a:p>
        </p:txBody>
      </p:sp>
      <p:sp>
        <p:nvSpPr>
          <p:cNvPr id="198" name="Shape 198"/>
          <p:cNvSpPr txBox="1"/>
          <p:nvPr/>
        </p:nvSpPr>
        <p:spPr>
          <a:xfrm>
            <a:off x="4135437" y="9107486"/>
            <a:ext cx="3165475" cy="479425"/>
          </a:xfrm>
          <a:prstGeom prst="rect">
            <a:avLst/>
          </a:prstGeom>
          <a:noFill/>
          <a:ln>
            <a:noFill/>
          </a:ln>
        </p:spPr>
        <p:txBody>
          <a:bodyPr lIns="96500" tIns="48250" rIns="96500" bIns="482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300" b="0" i="0" u="none" strike="noStrike" cap="none">
                <a:solidFill>
                  <a:srgbClr val="000000"/>
                </a:solidFill>
                <a:latin typeface="Arial"/>
                <a:ea typeface="Arial"/>
                <a:cs typeface="Arial"/>
                <a:sym typeface="Arial"/>
              </a:rPr>
              <a:t>24</a:t>
            </a:fld>
            <a:endParaRPr lang="en-US" sz="1300" b="0" i="0" u="none" strike="noStrike" cap="none">
              <a:solidFill>
                <a:srgbClr val="000000"/>
              </a:solidFill>
              <a:latin typeface="Arial"/>
              <a:ea typeface="Arial"/>
              <a:cs typeface="Arial"/>
              <a:sym typeface="Arial"/>
            </a:endParaRPr>
          </a:p>
        </p:txBody>
      </p:sp>
      <p:sp>
        <p:nvSpPr>
          <p:cNvPr id="199" name="Shape 199"/>
          <p:cNvSpPr>
            <a:spLocks noGrp="1" noRot="1" noChangeAspect="1"/>
          </p:cNvSpPr>
          <p:nvPr>
            <p:ph type="sldImg" idx="2"/>
          </p:nvPr>
        </p:nvSpPr>
        <p:spPr>
          <a:xfrm>
            <a:off x="1254125" y="719138"/>
            <a:ext cx="4794250" cy="3595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0" name="Shape 200"/>
          <p:cNvSpPr txBox="1">
            <a:spLocks noGrp="1"/>
          </p:cNvSpPr>
          <p:nvPr>
            <p:ph type="body" idx="1"/>
          </p:nvPr>
        </p:nvSpPr>
        <p:spPr>
          <a:xfrm>
            <a:off x="730250" y="4554537"/>
            <a:ext cx="5842000" cy="4314824"/>
          </a:xfrm>
          <a:prstGeom prst="rect">
            <a:avLst/>
          </a:prstGeom>
          <a:noFill/>
          <a:ln>
            <a:noFill/>
          </a:ln>
        </p:spPr>
        <p:txBody>
          <a:bodyPr lIns="96500" tIns="48250" rIns="96500" bIns="48250" anchor="t" anchorCtr="0">
            <a:noAutofit/>
          </a:bodyPr>
          <a:lstStyle/>
          <a:p>
            <a:pPr lvl="0">
              <a:spcBef>
                <a:spcPts val="0"/>
              </a:spcBef>
              <a:buNone/>
            </a:pPr>
            <a:r>
              <a:rPr lang="en-US" dirty="0"/>
              <a:t>My friend’s father-in-law’s story and talk about how many millions (or billions) are in your state department of unclaimed property due to overlooked assets at death</a:t>
            </a:r>
          </a:p>
        </p:txBody>
      </p:sp>
    </p:spTree>
    <p:extLst>
      <p:ext uri="{BB962C8B-B14F-4D97-AF65-F5344CB8AC3E}">
        <p14:creationId xmlns:p14="http://schemas.microsoft.com/office/powerpoint/2010/main" val="2781336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p:nvPr/>
        </p:nvSpPr>
        <p:spPr>
          <a:xfrm>
            <a:off x="0" y="0"/>
            <a:ext cx="3165475" cy="479425"/>
          </a:xfrm>
          <a:prstGeom prst="rect">
            <a:avLst/>
          </a:prstGeom>
          <a:noFill/>
          <a:ln>
            <a:noFill/>
          </a:ln>
        </p:spPr>
        <p:txBody>
          <a:bodyPr lIns="96500" tIns="48250" rIns="96500" bIns="482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Protection Planning                            Course Outline</a:t>
            </a:r>
          </a:p>
        </p:txBody>
      </p:sp>
      <p:sp>
        <p:nvSpPr>
          <p:cNvPr id="208" name="Shape 208"/>
          <p:cNvSpPr txBox="1"/>
          <p:nvPr/>
        </p:nvSpPr>
        <p:spPr>
          <a:xfrm>
            <a:off x="0" y="9107486"/>
            <a:ext cx="3165475" cy="479425"/>
          </a:xfrm>
          <a:prstGeom prst="rect">
            <a:avLst/>
          </a:prstGeom>
          <a:noFill/>
          <a:ln>
            <a:noFill/>
          </a:ln>
        </p:spPr>
        <p:txBody>
          <a:bodyPr lIns="96500" tIns="48250" rIns="96500" bIns="48250"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Wealth Institute                     310.697.0411                            alexis@martinneely.com</a:t>
            </a:r>
          </a:p>
        </p:txBody>
      </p:sp>
      <p:sp>
        <p:nvSpPr>
          <p:cNvPr id="209" name="Shape 209"/>
          <p:cNvSpPr txBox="1"/>
          <p:nvPr/>
        </p:nvSpPr>
        <p:spPr>
          <a:xfrm>
            <a:off x="4135437" y="9107486"/>
            <a:ext cx="3165475" cy="479425"/>
          </a:xfrm>
          <a:prstGeom prst="rect">
            <a:avLst/>
          </a:prstGeom>
          <a:noFill/>
          <a:ln>
            <a:noFill/>
          </a:ln>
        </p:spPr>
        <p:txBody>
          <a:bodyPr lIns="96500" tIns="48250" rIns="96500" bIns="482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300" b="0" i="0" u="none" strike="noStrike" cap="none">
                <a:solidFill>
                  <a:srgbClr val="000000"/>
                </a:solidFill>
                <a:latin typeface="Arial"/>
                <a:ea typeface="Arial"/>
                <a:cs typeface="Arial"/>
                <a:sym typeface="Arial"/>
              </a:rPr>
              <a:t>25</a:t>
            </a:fld>
            <a:endParaRPr lang="en-US" sz="1300" b="0" i="0" u="none" strike="noStrike" cap="none">
              <a:solidFill>
                <a:srgbClr val="000000"/>
              </a:solidFill>
              <a:latin typeface="Arial"/>
              <a:ea typeface="Arial"/>
              <a:cs typeface="Arial"/>
              <a:sym typeface="Arial"/>
            </a:endParaRPr>
          </a:p>
        </p:txBody>
      </p:sp>
      <p:sp>
        <p:nvSpPr>
          <p:cNvPr id="210" name="Shape 210"/>
          <p:cNvSpPr>
            <a:spLocks noGrp="1" noRot="1" noChangeAspect="1"/>
          </p:cNvSpPr>
          <p:nvPr>
            <p:ph type="sldImg" idx="2"/>
          </p:nvPr>
        </p:nvSpPr>
        <p:spPr>
          <a:xfrm>
            <a:off x="1254125" y="719138"/>
            <a:ext cx="4794250" cy="3595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1" name="Shape 211"/>
          <p:cNvSpPr txBox="1">
            <a:spLocks noGrp="1"/>
          </p:cNvSpPr>
          <p:nvPr>
            <p:ph type="body" idx="1"/>
          </p:nvPr>
        </p:nvSpPr>
        <p:spPr>
          <a:xfrm>
            <a:off x="730250" y="4554537"/>
            <a:ext cx="5842000" cy="4314824"/>
          </a:xfrm>
          <a:prstGeom prst="rect">
            <a:avLst/>
          </a:prstGeom>
          <a:noFill/>
          <a:ln>
            <a:noFill/>
          </a:ln>
        </p:spPr>
        <p:txBody>
          <a:bodyPr lIns="96500" tIns="48250" rIns="96500" bIns="48250" anchor="t" anchorCtr="0">
            <a:noAutofit/>
          </a:bodyPr>
          <a:lstStyle/>
          <a:p>
            <a:pPr lvl="0">
              <a:spcBef>
                <a:spcPts val="0"/>
              </a:spcBef>
              <a:buNone/>
            </a:pPr>
            <a:r>
              <a:rPr lang="en-US" dirty="0"/>
              <a:t>Talk about the PFL Way and how we do not put in place one size fits all plans, but instead guide you through an educational process that begins with a ELL Planning Session and helps you to get more financially organized than you ever have been before so none of your assets are lost to the state department of unclaimed property and ensures you are making the most informed and empowered choices for your family, not getting a one-size fits all document that is likely to leave your family in court and conflict</a:t>
            </a:r>
          </a:p>
        </p:txBody>
      </p:sp>
    </p:spTree>
    <p:extLst>
      <p:ext uri="{BB962C8B-B14F-4D97-AF65-F5344CB8AC3E}">
        <p14:creationId xmlns:p14="http://schemas.microsoft.com/office/powerpoint/2010/main" val="2689251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txBox="1"/>
          <p:nvPr/>
        </p:nvSpPr>
        <p:spPr>
          <a:xfrm>
            <a:off x="0" y="0"/>
            <a:ext cx="3165475" cy="479425"/>
          </a:xfrm>
          <a:prstGeom prst="rect">
            <a:avLst/>
          </a:prstGeom>
          <a:noFill/>
          <a:ln>
            <a:noFill/>
          </a:ln>
        </p:spPr>
        <p:txBody>
          <a:bodyPr lIns="96500" tIns="48250" rIns="96500" bIns="482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Protection Planning                            Course Outline</a:t>
            </a:r>
          </a:p>
        </p:txBody>
      </p:sp>
      <p:sp>
        <p:nvSpPr>
          <p:cNvPr id="367" name="Shape 367"/>
          <p:cNvSpPr txBox="1"/>
          <p:nvPr/>
        </p:nvSpPr>
        <p:spPr>
          <a:xfrm>
            <a:off x="0" y="9107486"/>
            <a:ext cx="3165475" cy="479425"/>
          </a:xfrm>
          <a:prstGeom prst="rect">
            <a:avLst/>
          </a:prstGeom>
          <a:noFill/>
          <a:ln>
            <a:noFill/>
          </a:ln>
        </p:spPr>
        <p:txBody>
          <a:bodyPr lIns="96500" tIns="48250" rIns="96500" bIns="48250"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Wealth Institute                     310.697.0411                            alexis@martinneely.com</a:t>
            </a:r>
          </a:p>
        </p:txBody>
      </p:sp>
      <p:sp>
        <p:nvSpPr>
          <p:cNvPr id="368" name="Shape 368"/>
          <p:cNvSpPr txBox="1"/>
          <p:nvPr/>
        </p:nvSpPr>
        <p:spPr>
          <a:xfrm>
            <a:off x="4135437" y="9107486"/>
            <a:ext cx="3165475" cy="479425"/>
          </a:xfrm>
          <a:prstGeom prst="rect">
            <a:avLst/>
          </a:prstGeom>
          <a:noFill/>
          <a:ln>
            <a:noFill/>
          </a:ln>
        </p:spPr>
        <p:txBody>
          <a:bodyPr lIns="96500" tIns="48250" rIns="96500" bIns="482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300" b="0" i="0" u="none" strike="noStrike" cap="none">
                <a:solidFill>
                  <a:srgbClr val="000000"/>
                </a:solidFill>
                <a:latin typeface="Arial"/>
                <a:ea typeface="Arial"/>
                <a:cs typeface="Arial"/>
                <a:sym typeface="Arial"/>
              </a:rPr>
              <a:t>26</a:t>
            </a:fld>
            <a:endParaRPr lang="en-US" sz="1300" b="0" i="0" u="none" strike="noStrike" cap="none">
              <a:solidFill>
                <a:srgbClr val="000000"/>
              </a:solidFill>
              <a:latin typeface="Arial"/>
              <a:ea typeface="Arial"/>
              <a:cs typeface="Arial"/>
              <a:sym typeface="Arial"/>
            </a:endParaRPr>
          </a:p>
        </p:txBody>
      </p:sp>
      <p:sp>
        <p:nvSpPr>
          <p:cNvPr id="369" name="Shape 369"/>
          <p:cNvSpPr>
            <a:spLocks noGrp="1" noRot="1" noChangeAspect="1"/>
          </p:cNvSpPr>
          <p:nvPr>
            <p:ph type="sldImg" idx="2"/>
          </p:nvPr>
        </p:nvSpPr>
        <p:spPr>
          <a:xfrm>
            <a:off x="1254125" y="719138"/>
            <a:ext cx="4794250" cy="3595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0" name="Shape 370"/>
          <p:cNvSpPr txBox="1">
            <a:spLocks noGrp="1"/>
          </p:cNvSpPr>
          <p:nvPr>
            <p:ph type="body" idx="1"/>
          </p:nvPr>
        </p:nvSpPr>
        <p:spPr>
          <a:xfrm>
            <a:off x="730250" y="4554537"/>
            <a:ext cx="5842000" cy="4314824"/>
          </a:xfrm>
          <a:prstGeom prst="rect">
            <a:avLst/>
          </a:prstGeom>
          <a:noFill/>
          <a:ln>
            <a:noFill/>
          </a:ln>
        </p:spPr>
        <p:txBody>
          <a:bodyPr lIns="96500" tIns="48250" rIns="96500" bIns="48250" anchor="t" anchorCtr="0">
            <a:noAutofit/>
          </a:bodyPr>
          <a:lstStyle/>
          <a:p>
            <a:pPr marL="0" marR="0" lvl="0" indent="0" algn="l" rtl="0">
              <a:spcBef>
                <a:spcPts val="0"/>
              </a:spcBef>
              <a:buSzPct val="25000"/>
              <a:buFont typeface="Arial"/>
              <a:buNone/>
            </a:pPr>
            <a:r>
              <a:rPr lang="en-US" sz="1800" dirty="0"/>
              <a:t>So, we now know what doesn’t work -- doing nothing, having a Will only, or even getting an estate plan created by a lawyer who just focuses on documents, doesn’t ensure the protection of your kids or your assets, doesn’t ensure your assets are owned in the right way, and who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p:nvPr/>
        </p:nvSpPr>
        <p:spPr>
          <a:xfrm>
            <a:off x="0" y="0"/>
            <a:ext cx="3165599" cy="479400"/>
          </a:xfrm>
          <a:prstGeom prst="rect">
            <a:avLst/>
          </a:prstGeom>
          <a:noFill/>
          <a:ln>
            <a:noFill/>
          </a:ln>
        </p:spPr>
        <p:txBody>
          <a:bodyPr lIns="96500" tIns="48250" rIns="96500" bIns="482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Protection Planning                            Course Outline</a:t>
            </a:r>
          </a:p>
        </p:txBody>
      </p:sp>
      <p:sp>
        <p:nvSpPr>
          <p:cNvPr id="378" name="Shape 378"/>
          <p:cNvSpPr txBox="1"/>
          <p:nvPr/>
        </p:nvSpPr>
        <p:spPr>
          <a:xfrm>
            <a:off x="0" y="9107486"/>
            <a:ext cx="3165599" cy="479400"/>
          </a:xfrm>
          <a:prstGeom prst="rect">
            <a:avLst/>
          </a:prstGeom>
          <a:noFill/>
          <a:ln>
            <a:noFill/>
          </a:ln>
        </p:spPr>
        <p:txBody>
          <a:bodyPr lIns="96500" tIns="48250" rIns="96500" bIns="48250"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Wealth Institute                     310.697.0411                            alexis@martinneely.com</a:t>
            </a:r>
          </a:p>
        </p:txBody>
      </p:sp>
      <p:sp>
        <p:nvSpPr>
          <p:cNvPr id="379" name="Shape 379"/>
          <p:cNvSpPr txBox="1"/>
          <p:nvPr/>
        </p:nvSpPr>
        <p:spPr>
          <a:xfrm>
            <a:off x="4135437" y="9107486"/>
            <a:ext cx="3165599" cy="479400"/>
          </a:xfrm>
          <a:prstGeom prst="rect">
            <a:avLst/>
          </a:prstGeom>
          <a:noFill/>
          <a:ln>
            <a:noFill/>
          </a:ln>
        </p:spPr>
        <p:txBody>
          <a:bodyPr lIns="96500" tIns="48250" rIns="96500" bIns="482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300" b="0" i="0" u="none" strike="noStrike" cap="none">
                <a:solidFill>
                  <a:srgbClr val="000000"/>
                </a:solidFill>
                <a:latin typeface="Arial"/>
                <a:ea typeface="Arial"/>
                <a:cs typeface="Arial"/>
                <a:sym typeface="Arial"/>
              </a:rPr>
              <a:t>27</a:t>
            </a:fld>
            <a:endParaRPr lang="en-US" sz="1300" b="0" i="0" u="none" strike="noStrike" cap="none">
              <a:solidFill>
                <a:srgbClr val="000000"/>
              </a:solidFill>
              <a:latin typeface="Arial"/>
              <a:ea typeface="Arial"/>
              <a:cs typeface="Arial"/>
              <a:sym typeface="Arial"/>
            </a:endParaRPr>
          </a:p>
        </p:txBody>
      </p:sp>
      <p:sp>
        <p:nvSpPr>
          <p:cNvPr id="380" name="Shape 380"/>
          <p:cNvSpPr>
            <a:spLocks noGrp="1" noRot="1" noChangeAspect="1"/>
          </p:cNvSpPr>
          <p:nvPr>
            <p:ph type="sldImg" idx="2"/>
          </p:nvPr>
        </p:nvSpPr>
        <p:spPr>
          <a:xfrm>
            <a:off x="1254125" y="719138"/>
            <a:ext cx="4794250" cy="3595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1" name="Shape 381"/>
          <p:cNvSpPr txBox="1">
            <a:spLocks noGrp="1"/>
          </p:cNvSpPr>
          <p:nvPr>
            <p:ph type="body" idx="1"/>
          </p:nvPr>
        </p:nvSpPr>
        <p:spPr>
          <a:xfrm>
            <a:off x="730250" y="4554537"/>
            <a:ext cx="5841900" cy="4314899"/>
          </a:xfrm>
          <a:prstGeom prst="rect">
            <a:avLst/>
          </a:prstGeom>
          <a:noFill/>
          <a:ln>
            <a:noFill/>
          </a:ln>
        </p:spPr>
        <p:txBody>
          <a:bodyPr lIns="96500" tIns="48250" rIns="96500" bIns="48250" anchor="t" anchorCtr="0">
            <a:noAutofit/>
          </a:bodyPr>
          <a:lstStyle/>
          <a:p>
            <a:pPr marL="0" marR="0" lvl="0" indent="0" algn="l" rtl="0">
              <a:spcBef>
                <a:spcPts val="0"/>
              </a:spcBef>
              <a:buSzPct val="25000"/>
              <a:buFont typeface="Arial"/>
              <a:buNone/>
            </a:pPr>
            <a:r>
              <a:rPr lang="en-US" sz="1800" dirty="0"/>
              <a:t>That’s why we begin all planning with a ELL Planning Session. This is a process that our clients absolutely love and you will too because it supports you to get more financially organized than you ever have been before, keeps your assets out of the state dept. of unclaimed property, and ensures you make informed, empowered decisions for the people you love so you know what you actually need to have in place and what you don’t, and during the process you are going to actually choose your own fee for the planning you do. By the end of it, you know with certainty you are making the best decisions throughout your life and your family will know how much you cared about and loved them, in the event of your incapacity or death, because everything will be so well handled. Ultimately, this is something you do for the people you love.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p:nvPr/>
        </p:nvSpPr>
        <p:spPr>
          <a:xfrm>
            <a:off x="0" y="0"/>
            <a:ext cx="3165475" cy="479425"/>
          </a:xfrm>
          <a:prstGeom prst="rect">
            <a:avLst/>
          </a:prstGeom>
          <a:noFill/>
          <a:ln>
            <a:noFill/>
          </a:ln>
        </p:spPr>
        <p:txBody>
          <a:bodyPr lIns="96500" tIns="48250" rIns="96500" bIns="482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Protection Planning                            Course Outline</a:t>
            </a:r>
          </a:p>
        </p:txBody>
      </p:sp>
      <p:sp>
        <p:nvSpPr>
          <p:cNvPr id="389" name="Shape 389"/>
          <p:cNvSpPr txBox="1"/>
          <p:nvPr/>
        </p:nvSpPr>
        <p:spPr>
          <a:xfrm>
            <a:off x="0" y="9107486"/>
            <a:ext cx="3165475" cy="479425"/>
          </a:xfrm>
          <a:prstGeom prst="rect">
            <a:avLst/>
          </a:prstGeom>
          <a:noFill/>
          <a:ln>
            <a:noFill/>
          </a:ln>
        </p:spPr>
        <p:txBody>
          <a:bodyPr lIns="96500" tIns="48250" rIns="96500" bIns="48250"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Wealth Institute                     310.697.0411                            alexis@martinneely.com</a:t>
            </a:r>
          </a:p>
        </p:txBody>
      </p:sp>
      <p:sp>
        <p:nvSpPr>
          <p:cNvPr id="390" name="Shape 390"/>
          <p:cNvSpPr txBox="1"/>
          <p:nvPr/>
        </p:nvSpPr>
        <p:spPr>
          <a:xfrm>
            <a:off x="4135437" y="9107486"/>
            <a:ext cx="3165475" cy="479425"/>
          </a:xfrm>
          <a:prstGeom prst="rect">
            <a:avLst/>
          </a:prstGeom>
          <a:noFill/>
          <a:ln>
            <a:noFill/>
          </a:ln>
        </p:spPr>
        <p:txBody>
          <a:bodyPr lIns="96500" tIns="48250" rIns="96500" bIns="482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300" b="0" i="0" u="none" strike="noStrike" cap="none">
                <a:solidFill>
                  <a:srgbClr val="000000"/>
                </a:solidFill>
                <a:latin typeface="Arial"/>
                <a:ea typeface="Arial"/>
                <a:cs typeface="Arial"/>
                <a:sym typeface="Arial"/>
              </a:rPr>
              <a:t>28</a:t>
            </a:fld>
            <a:endParaRPr lang="en-US" sz="1300" b="0" i="0" u="none" strike="noStrike" cap="none">
              <a:solidFill>
                <a:srgbClr val="000000"/>
              </a:solidFill>
              <a:latin typeface="Arial"/>
              <a:ea typeface="Arial"/>
              <a:cs typeface="Arial"/>
              <a:sym typeface="Arial"/>
            </a:endParaRPr>
          </a:p>
        </p:txBody>
      </p:sp>
      <p:sp>
        <p:nvSpPr>
          <p:cNvPr id="391" name="Shape 391"/>
          <p:cNvSpPr>
            <a:spLocks noGrp="1" noRot="1" noChangeAspect="1"/>
          </p:cNvSpPr>
          <p:nvPr>
            <p:ph type="sldImg" idx="2"/>
          </p:nvPr>
        </p:nvSpPr>
        <p:spPr>
          <a:xfrm>
            <a:off x="1254125" y="719138"/>
            <a:ext cx="4794250" cy="3595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92" name="Shape 392"/>
          <p:cNvSpPr txBox="1">
            <a:spLocks noGrp="1"/>
          </p:cNvSpPr>
          <p:nvPr>
            <p:ph type="body" idx="1"/>
          </p:nvPr>
        </p:nvSpPr>
        <p:spPr>
          <a:xfrm>
            <a:off x="730250" y="4554537"/>
            <a:ext cx="5842000" cy="4314824"/>
          </a:xfrm>
          <a:prstGeom prst="rect">
            <a:avLst/>
          </a:prstGeom>
          <a:noFill/>
          <a:ln>
            <a:noFill/>
          </a:ln>
        </p:spPr>
        <p:txBody>
          <a:bodyPr lIns="96500" tIns="48250" rIns="96500" bIns="48250" anchor="t" anchorCtr="0">
            <a:noAutofit/>
          </a:bodyPr>
          <a:lstStyle/>
          <a:p>
            <a:pPr marL="0" marR="0" lvl="0" indent="0" algn="l" rtl="0">
              <a:spcBef>
                <a:spcPts val="0"/>
              </a:spcBef>
              <a:buSzPct val="25000"/>
              <a:buFont typeface="Arial"/>
              <a:buNone/>
            </a:pPr>
            <a:r>
              <a:rPr lang="en-US" sz="1800" dirty="0"/>
              <a:t>Normally, a ELL Planning Session is $750 if you do not have an existing plan, or $950, if you do and that includes a comprehensive review of your existing plan and our 50-point plan review. That covers your 2-hour working session to get you financially organized and support you through the process of making the most informed/empowered and educated decisions for yourself and the people you love. But, I’m going to tell you now how you can receive that for free + also receive $250 toward any planning you need to do. First, complete your purple worksheet at the top and indicate if you want a ELL Planning Session, or if you are not ready for that yet, if you just want to receive a copy of the bestselling book on legal planning for parents, WCU or just get notified about upcoming events and news you need to know about through our newsletter. When you turn in this worksheet, you’re going to get a certificate for a free ELL Planning Session whether you have an existing plan or not, so long as you do some homework ahead of time (homework that will actually help you </a:t>
            </a:r>
            <a:r>
              <a:rPr lang="en-US" sz="1800" dirty="0" err="1"/>
              <a:t>signficantly</a:t>
            </a:r>
            <a:r>
              <a:rPr lang="en-US" sz="1800" dirty="0"/>
              <a:t>, and secure your appt time w a credit card, you can use that certificate to have the ELL Planning Session for free. Now, if you have marked any of the boxes on that worksheet, I strongly suggest you come in for the ELL Planning Session. So, if you are ready to schedule that tonight, and secure your appt w a credit card, which we will not charge anything on, it’s just to hold your spot for the session, since it is a 2-hour working meeting and we don’t have that many avail each month, then we’ll also give you a cert to take $250 off any planning you choose to do after the ELL Planning Session.</a:t>
            </a:r>
          </a:p>
          <a:p>
            <a:pPr lvl="0">
              <a:spcBef>
                <a:spcPts val="0"/>
              </a:spcBef>
              <a:buNone/>
            </a:pPr>
            <a:endParaRPr sz="1800" b="0" i="0" u="none" strike="noStrike" cap="non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p:nvPr/>
        </p:nvSpPr>
        <p:spPr>
          <a:xfrm>
            <a:off x="0" y="0"/>
            <a:ext cx="3165475" cy="479425"/>
          </a:xfrm>
          <a:prstGeom prst="rect">
            <a:avLst/>
          </a:prstGeom>
          <a:noFill/>
          <a:ln>
            <a:noFill/>
          </a:ln>
        </p:spPr>
        <p:txBody>
          <a:bodyPr lIns="96500" tIns="48250" rIns="96500" bIns="482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Protection Planning                            Course Outline</a:t>
            </a:r>
          </a:p>
        </p:txBody>
      </p:sp>
      <p:sp>
        <p:nvSpPr>
          <p:cNvPr id="117" name="Shape 117"/>
          <p:cNvSpPr txBox="1"/>
          <p:nvPr/>
        </p:nvSpPr>
        <p:spPr>
          <a:xfrm>
            <a:off x="0" y="9107486"/>
            <a:ext cx="3165475" cy="479425"/>
          </a:xfrm>
          <a:prstGeom prst="rect">
            <a:avLst/>
          </a:prstGeom>
          <a:noFill/>
          <a:ln>
            <a:noFill/>
          </a:ln>
        </p:spPr>
        <p:txBody>
          <a:bodyPr lIns="96500" tIns="48250" rIns="96500" bIns="48250"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Wealth Institute                     310.697.0411                            alexis@martinneely.com</a:t>
            </a:r>
          </a:p>
        </p:txBody>
      </p:sp>
      <p:sp>
        <p:nvSpPr>
          <p:cNvPr id="118" name="Shape 118"/>
          <p:cNvSpPr txBox="1"/>
          <p:nvPr/>
        </p:nvSpPr>
        <p:spPr>
          <a:xfrm>
            <a:off x="4135437" y="9107486"/>
            <a:ext cx="3165475" cy="479425"/>
          </a:xfrm>
          <a:prstGeom prst="rect">
            <a:avLst/>
          </a:prstGeom>
          <a:noFill/>
          <a:ln>
            <a:noFill/>
          </a:ln>
        </p:spPr>
        <p:txBody>
          <a:bodyPr lIns="96500" tIns="48250" rIns="96500" bIns="482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300" b="0" i="0" u="none" strike="noStrike" cap="none">
                <a:solidFill>
                  <a:srgbClr val="000000"/>
                </a:solidFill>
                <a:latin typeface="Arial"/>
                <a:ea typeface="Arial"/>
                <a:cs typeface="Arial"/>
                <a:sym typeface="Arial"/>
              </a:rPr>
              <a:t>3</a:t>
            </a:fld>
            <a:endParaRPr lang="en-US" sz="1300" b="0" i="0" u="none" strike="noStrike" cap="none">
              <a:solidFill>
                <a:srgbClr val="000000"/>
              </a:solidFill>
              <a:latin typeface="Arial"/>
              <a:ea typeface="Arial"/>
              <a:cs typeface="Arial"/>
              <a:sym typeface="Arial"/>
            </a:endParaRPr>
          </a:p>
        </p:txBody>
      </p:sp>
      <p:sp>
        <p:nvSpPr>
          <p:cNvPr id="119" name="Shape 119"/>
          <p:cNvSpPr>
            <a:spLocks noGrp="1" noRot="1" noChangeAspect="1"/>
          </p:cNvSpPr>
          <p:nvPr>
            <p:ph type="sldImg" idx="2"/>
          </p:nvPr>
        </p:nvSpPr>
        <p:spPr>
          <a:xfrm>
            <a:off x="1254125" y="719138"/>
            <a:ext cx="4794250" cy="3595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0" name="Shape 120"/>
          <p:cNvSpPr txBox="1">
            <a:spLocks noGrp="1"/>
          </p:cNvSpPr>
          <p:nvPr>
            <p:ph type="body" idx="1"/>
          </p:nvPr>
        </p:nvSpPr>
        <p:spPr>
          <a:xfrm>
            <a:off x="730250" y="4554537"/>
            <a:ext cx="5842000" cy="4314824"/>
          </a:xfrm>
          <a:prstGeom prst="rect">
            <a:avLst/>
          </a:prstGeom>
          <a:noFill/>
          <a:ln>
            <a:noFill/>
          </a:ln>
        </p:spPr>
        <p:txBody>
          <a:bodyPr lIns="96500" tIns="48250" rIns="96500" bIns="48250" anchor="t" anchorCtr="0">
            <a:noAutofit/>
          </a:bodyPr>
          <a:lstStyle/>
          <a:p>
            <a:pPr marL="0" marR="0" lvl="0" indent="0" algn="l" rtl="0">
              <a:lnSpc>
                <a:spcPct val="80000"/>
              </a:lnSpc>
              <a:spcBef>
                <a:spcPts val="0"/>
              </a:spcBef>
              <a:buSzPct val="25000"/>
              <a:buFont typeface="Arial"/>
              <a:buNone/>
            </a:pPr>
            <a:r>
              <a:rPr lang="en-US" sz="800" b="0" i="0" u="none" strike="noStrike" cap="none" dirty="0"/>
              <a:t>Did you come for the peace of mind of knowing what would happen to your assets at your incapacity or death?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p:nvPr/>
        </p:nvSpPr>
        <p:spPr>
          <a:xfrm>
            <a:off x="0" y="0"/>
            <a:ext cx="3165475" cy="479425"/>
          </a:xfrm>
          <a:prstGeom prst="rect">
            <a:avLst/>
          </a:prstGeom>
          <a:noFill/>
          <a:ln>
            <a:noFill/>
          </a:ln>
        </p:spPr>
        <p:txBody>
          <a:bodyPr lIns="96500" tIns="48250" rIns="96500" bIns="482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Protection Planning                            Course Outline</a:t>
            </a:r>
          </a:p>
        </p:txBody>
      </p:sp>
      <p:sp>
        <p:nvSpPr>
          <p:cNvPr id="141" name="Shape 141"/>
          <p:cNvSpPr txBox="1"/>
          <p:nvPr/>
        </p:nvSpPr>
        <p:spPr>
          <a:xfrm>
            <a:off x="0" y="9107486"/>
            <a:ext cx="3165475" cy="479425"/>
          </a:xfrm>
          <a:prstGeom prst="rect">
            <a:avLst/>
          </a:prstGeom>
          <a:noFill/>
          <a:ln>
            <a:noFill/>
          </a:ln>
        </p:spPr>
        <p:txBody>
          <a:bodyPr lIns="96500" tIns="48250" rIns="96500" bIns="48250"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Wealth Institute                     310.697.0411                            alexis@martinneely.com</a:t>
            </a:r>
          </a:p>
        </p:txBody>
      </p:sp>
      <p:sp>
        <p:nvSpPr>
          <p:cNvPr id="142" name="Shape 142"/>
          <p:cNvSpPr txBox="1"/>
          <p:nvPr/>
        </p:nvSpPr>
        <p:spPr>
          <a:xfrm>
            <a:off x="4135437" y="9107486"/>
            <a:ext cx="3165475" cy="479425"/>
          </a:xfrm>
          <a:prstGeom prst="rect">
            <a:avLst/>
          </a:prstGeom>
          <a:noFill/>
          <a:ln>
            <a:noFill/>
          </a:ln>
        </p:spPr>
        <p:txBody>
          <a:bodyPr lIns="96500" tIns="48250" rIns="96500" bIns="482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300" b="0" i="0" u="none" strike="noStrike" cap="none">
                <a:solidFill>
                  <a:srgbClr val="000000"/>
                </a:solidFill>
                <a:latin typeface="Arial"/>
                <a:ea typeface="Arial"/>
                <a:cs typeface="Arial"/>
                <a:sym typeface="Arial"/>
              </a:rPr>
              <a:t>4</a:t>
            </a:fld>
            <a:endParaRPr lang="en-US" sz="1300" b="0" i="0" u="none" strike="noStrike" cap="none">
              <a:solidFill>
                <a:srgbClr val="000000"/>
              </a:solidFill>
              <a:latin typeface="Arial"/>
              <a:ea typeface="Arial"/>
              <a:cs typeface="Arial"/>
              <a:sym typeface="Arial"/>
            </a:endParaRPr>
          </a:p>
        </p:txBody>
      </p:sp>
      <p:sp>
        <p:nvSpPr>
          <p:cNvPr id="143" name="Shape 143"/>
          <p:cNvSpPr>
            <a:spLocks noGrp="1" noRot="1" noChangeAspect="1"/>
          </p:cNvSpPr>
          <p:nvPr>
            <p:ph type="sldImg" idx="2"/>
          </p:nvPr>
        </p:nvSpPr>
        <p:spPr>
          <a:xfrm>
            <a:off x="1254125" y="719138"/>
            <a:ext cx="4794250" cy="3595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4" name="Shape 144"/>
          <p:cNvSpPr txBox="1">
            <a:spLocks noGrp="1"/>
          </p:cNvSpPr>
          <p:nvPr>
            <p:ph type="body" idx="1"/>
          </p:nvPr>
        </p:nvSpPr>
        <p:spPr>
          <a:xfrm>
            <a:off x="730250" y="4554537"/>
            <a:ext cx="5842000" cy="4314824"/>
          </a:xfrm>
          <a:prstGeom prst="rect">
            <a:avLst/>
          </a:prstGeom>
          <a:noFill/>
          <a:ln>
            <a:noFill/>
          </a:ln>
        </p:spPr>
        <p:txBody>
          <a:bodyPr lIns="96500" tIns="48250" rIns="96500" bIns="48250" anchor="t" anchorCtr="0">
            <a:noAutofit/>
          </a:bodyPr>
          <a:lstStyle/>
          <a:p>
            <a:pPr marL="0" marR="0" lvl="0" indent="0" algn="l" rtl="0">
              <a:lnSpc>
                <a:spcPct val="80000"/>
              </a:lnSpc>
              <a:spcBef>
                <a:spcPts val="0"/>
              </a:spcBef>
              <a:buSzPct val="25000"/>
              <a:buFont typeface="Arial"/>
              <a:buNone/>
            </a:pPr>
            <a:r>
              <a:rPr lang="en-US" sz="800" b="0" i="0" u="none" strike="noStrike" cap="none"/>
              <a:t>Did you come to find out how to make sure your family doesn’t pay estate taxes unncessarily?</a:t>
            </a:r>
          </a:p>
          <a:p>
            <a:pPr lvl="0">
              <a:spcBef>
                <a:spcPts val="0"/>
              </a:spcBef>
              <a:buNone/>
            </a:pPr>
            <a:endParaRPr sz="800" b="0" i="0" u="none" strike="noStrike" cap="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p:nvPr/>
        </p:nvSpPr>
        <p:spPr>
          <a:xfrm>
            <a:off x="0" y="0"/>
            <a:ext cx="3165475" cy="479425"/>
          </a:xfrm>
          <a:prstGeom prst="rect">
            <a:avLst/>
          </a:prstGeom>
          <a:noFill/>
          <a:ln>
            <a:noFill/>
          </a:ln>
        </p:spPr>
        <p:txBody>
          <a:bodyPr lIns="96500" tIns="48250" rIns="96500" bIns="482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Protection Planning                            Course Outline</a:t>
            </a:r>
          </a:p>
        </p:txBody>
      </p:sp>
      <p:sp>
        <p:nvSpPr>
          <p:cNvPr id="152" name="Shape 152"/>
          <p:cNvSpPr txBox="1"/>
          <p:nvPr/>
        </p:nvSpPr>
        <p:spPr>
          <a:xfrm>
            <a:off x="0" y="9107486"/>
            <a:ext cx="3165475" cy="479425"/>
          </a:xfrm>
          <a:prstGeom prst="rect">
            <a:avLst/>
          </a:prstGeom>
          <a:noFill/>
          <a:ln>
            <a:noFill/>
          </a:ln>
        </p:spPr>
        <p:txBody>
          <a:bodyPr lIns="96500" tIns="48250" rIns="96500" bIns="48250"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Wealth Institute                     310.697.0411                            alexis@martinneely.com</a:t>
            </a:r>
          </a:p>
        </p:txBody>
      </p:sp>
      <p:sp>
        <p:nvSpPr>
          <p:cNvPr id="153" name="Shape 153"/>
          <p:cNvSpPr txBox="1"/>
          <p:nvPr/>
        </p:nvSpPr>
        <p:spPr>
          <a:xfrm>
            <a:off x="4135437" y="9107486"/>
            <a:ext cx="3165475" cy="479425"/>
          </a:xfrm>
          <a:prstGeom prst="rect">
            <a:avLst/>
          </a:prstGeom>
          <a:noFill/>
          <a:ln>
            <a:noFill/>
          </a:ln>
        </p:spPr>
        <p:txBody>
          <a:bodyPr lIns="96500" tIns="48250" rIns="96500" bIns="482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300" b="0" i="0" u="none" strike="noStrike" cap="none">
                <a:solidFill>
                  <a:srgbClr val="000000"/>
                </a:solidFill>
                <a:latin typeface="Arial"/>
                <a:ea typeface="Arial"/>
                <a:cs typeface="Arial"/>
                <a:sym typeface="Arial"/>
              </a:rPr>
              <a:t>5</a:t>
            </a:fld>
            <a:endParaRPr lang="en-US" sz="1300" b="0" i="0" u="none" strike="noStrike" cap="none">
              <a:solidFill>
                <a:srgbClr val="000000"/>
              </a:solidFill>
              <a:latin typeface="Arial"/>
              <a:ea typeface="Arial"/>
              <a:cs typeface="Arial"/>
              <a:sym typeface="Arial"/>
            </a:endParaRPr>
          </a:p>
        </p:txBody>
      </p:sp>
      <p:sp>
        <p:nvSpPr>
          <p:cNvPr id="154" name="Shape 154"/>
          <p:cNvSpPr>
            <a:spLocks noGrp="1" noRot="1" noChangeAspect="1"/>
          </p:cNvSpPr>
          <p:nvPr>
            <p:ph type="sldImg" idx="2"/>
          </p:nvPr>
        </p:nvSpPr>
        <p:spPr>
          <a:xfrm>
            <a:off x="1254125" y="719138"/>
            <a:ext cx="4794250" cy="3595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5" name="Shape 155"/>
          <p:cNvSpPr txBox="1">
            <a:spLocks noGrp="1"/>
          </p:cNvSpPr>
          <p:nvPr>
            <p:ph type="body" idx="1"/>
          </p:nvPr>
        </p:nvSpPr>
        <p:spPr>
          <a:xfrm>
            <a:off x="730250" y="4554537"/>
            <a:ext cx="5842000" cy="4314824"/>
          </a:xfrm>
          <a:prstGeom prst="rect">
            <a:avLst/>
          </a:prstGeom>
          <a:noFill/>
          <a:ln>
            <a:noFill/>
          </a:ln>
        </p:spPr>
        <p:txBody>
          <a:bodyPr lIns="96500" tIns="48250" rIns="96500" bIns="48250" anchor="t" anchorCtr="0">
            <a:noAutofit/>
          </a:bodyPr>
          <a:lstStyle/>
          <a:p>
            <a:pPr marL="0" marR="0" lvl="0" indent="0" algn="l" rtl="0">
              <a:lnSpc>
                <a:spcPct val="80000"/>
              </a:lnSpc>
              <a:spcBef>
                <a:spcPts val="0"/>
              </a:spcBef>
              <a:buSzPct val="25000"/>
              <a:buFont typeface="Arial"/>
              <a:buNone/>
            </a:pPr>
            <a:r>
              <a:rPr lang="en-US" sz="800" b="0" i="0" u="none" strike="noStrike" cap="none" dirty="0"/>
              <a:t>Or maybe you came to make sure you’d be taken care of in the best way possible and the best decisions would be made for you or your young adult became incapacitated.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p:nvPr/>
        </p:nvSpPr>
        <p:spPr>
          <a:xfrm>
            <a:off x="0" y="0"/>
            <a:ext cx="3165475" cy="479425"/>
          </a:xfrm>
          <a:prstGeom prst="rect">
            <a:avLst/>
          </a:prstGeom>
          <a:noFill/>
          <a:ln>
            <a:noFill/>
          </a:ln>
        </p:spPr>
        <p:txBody>
          <a:bodyPr lIns="96500" tIns="48250" rIns="96500" bIns="482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Protection Planning                            Course Outline</a:t>
            </a:r>
          </a:p>
        </p:txBody>
      </p:sp>
      <p:sp>
        <p:nvSpPr>
          <p:cNvPr id="188" name="Shape 188"/>
          <p:cNvSpPr txBox="1"/>
          <p:nvPr/>
        </p:nvSpPr>
        <p:spPr>
          <a:xfrm>
            <a:off x="0" y="9107486"/>
            <a:ext cx="3165475" cy="479425"/>
          </a:xfrm>
          <a:prstGeom prst="rect">
            <a:avLst/>
          </a:prstGeom>
          <a:noFill/>
          <a:ln>
            <a:noFill/>
          </a:ln>
        </p:spPr>
        <p:txBody>
          <a:bodyPr lIns="96500" tIns="48250" rIns="96500" bIns="48250"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Wealth Institute                     310.697.0411                            alexis@martinneely.com</a:t>
            </a:r>
          </a:p>
        </p:txBody>
      </p:sp>
      <p:sp>
        <p:nvSpPr>
          <p:cNvPr id="189" name="Shape 189"/>
          <p:cNvSpPr txBox="1"/>
          <p:nvPr/>
        </p:nvSpPr>
        <p:spPr>
          <a:xfrm>
            <a:off x="4135437" y="9107486"/>
            <a:ext cx="3165475" cy="479425"/>
          </a:xfrm>
          <a:prstGeom prst="rect">
            <a:avLst/>
          </a:prstGeom>
          <a:noFill/>
          <a:ln>
            <a:noFill/>
          </a:ln>
        </p:spPr>
        <p:txBody>
          <a:bodyPr lIns="96500" tIns="48250" rIns="96500" bIns="482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300" b="0" i="0" u="none" strike="noStrike" cap="none">
                <a:solidFill>
                  <a:srgbClr val="000000"/>
                </a:solidFill>
                <a:latin typeface="Arial"/>
                <a:ea typeface="Arial"/>
                <a:cs typeface="Arial"/>
                <a:sym typeface="Arial"/>
              </a:rPr>
              <a:t>7</a:t>
            </a:fld>
            <a:endParaRPr lang="en-US" sz="1300" b="0" i="0" u="none" strike="noStrike" cap="none">
              <a:solidFill>
                <a:srgbClr val="000000"/>
              </a:solidFill>
              <a:latin typeface="Arial"/>
              <a:ea typeface="Arial"/>
              <a:cs typeface="Arial"/>
              <a:sym typeface="Arial"/>
            </a:endParaRPr>
          </a:p>
        </p:txBody>
      </p:sp>
      <p:sp>
        <p:nvSpPr>
          <p:cNvPr id="190" name="Shape 190"/>
          <p:cNvSpPr>
            <a:spLocks noGrp="1" noRot="1" noChangeAspect="1"/>
          </p:cNvSpPr>
          <p:nvPr>
            <p:ph type="sldImg" idx="2"/>
          </p:nvPr>
        </p:nvSpPr>
        <p:spPr>
          <a:xfrm>
            <a:off x="1254125" y="719138"/>
            <a:ext cx="4794250" cy="3595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1" name="Shape 191"/>
          <p:cNvSpPr txBox="1">
            <a:spLocks noGrp="1"/>
          </p:cNvSpPr>
          <p:nvPr>
            <p:ph type="body" idx="1"/>
          </p:nvPr>
        </p:nvSpPr>
        <p:spPr>
          <a:xfrm>
            <a:off x="730250" y="4554537"/>
            <a:ext cx="5842000" cy="4314824"/>
          </a:xfrm>
          <a:prstGeom prst="rect">
            <a:avLst/>
          </a:prstGeom>
          <a:noFill/>
          <a:ln>
            <a:noFill/>
          </a:ln>
        </p:spPr>
        <p:txBody>
          <a:bodyPr lIns="96500" tIns="48250" rIns="96500" bIns="48250" anchor="t" anchorCtr="0">
            <a:noAutofit/>
          </a:bodyPr>
          <a:lstStyle/>
          <a:p>
            <a:pPr marL="0" marR="0" lvl="0" indent="0" algn="l" rtl="0">
              <a:spcBef>
                <a:spcPts val="0"/>
              </a:spcBef>
              <a:buSzPct val="25000"/>
              <a:buFont typeface="Arial"/>
              <a:buNone/>
            </a:pPr>
            <a:r>
              <a:rPr lang="en-US" sz="1800" b="0" i="0" u="none" strike="noStrike" cap="none" dirty="0"/>
              <a:t>Finally, and worst of all, your children would be entitled to all of your assets, outright without any restriction at 18.  One of my relatives received about $250,000 when she was 18 and another $250,000 when she was 21.  As a result, she didn’t graduate from college until she was over 30 years old and never really learned to support herself financially until she was forced to get gainful employment.   </a:t>
            </a:r>
          </a:p>
          <a:p>
            <a:pPr lvl="0">
              <a:spcBef>
                <a:spcPts val="0"/>
              </a:spcBef>
              <a:buNone/>
            </a:pPr>
            <a:endParaRPr sz="1800" b="0" i="0" u="none" strike="noStrike" cap="non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p:nvPr/>
        </p:nvSpPr>
        <p:spPr>
          <a:xfrm>
            <a:off x="0" y="0"/>
            <a:ext cx="3165475" cy="479425"/>
          </a:xfrm>
          <a:prstGeom prst="rect">
            <a:avLst/>
          </a:prstGeom>
          <a:noFill/>
          <a:ln>
            <a:noFill/>
          </a:ln>
        </p:spPr>
        <p:txBody>
          <a:bodyPr lIns="96500" tIns="48250" rIns="96500" bIns="482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Protection Planning                            Course Outline</a:t>
            </a:r>
          </a:p>
        </p:txBody>
      </p:sp>
      <p:sp>
        <p:nvSpPr>
          <p:cNvPr id="219" name="Shape 219"/>
          <p:cNvSpPr txBox="1"/>
          <p:nvPr/>
        </p:nvSpPr>
        <p:spPr>
          <a:xfrm>
            <a:off x="0" y="9107486"/>
            <a:ext cx="3165475" cy="479425"/>
          </a:xfrm>
          <a:prstGeom prst="rect">
            <a:avLst/>
          </a:prstGeom>
          <a:noFill/>
          <a:ln>
            <a:noFill/>
          </a:ln>
        </p:spPr>
        <p:txBody>
          <a:bodyPr lIns="96500" tIns="48250" rIns="96500" bIns="48250"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Wealth Institute                     310.697.0411                            alexis@martinneely.com</a:t>
            </a:r>
          </a:p>
        </p:txBody>
      </p:sp>
      <p:sp>
        <p:nvSpPr>
          <p:cNvPr id="220" name="Shape 220"/>
          <p:cNvSpPr txBox="1"/>
          <p:nvPr/>
        </p:nvSpPr>
        <p:spPr>
          <a:xfrm>
            <a:off x="4135437" y="9107486"/>
            <a:ext cx="3165475" cy="479425"/>
          </a:xfrm>
          <a:prstGeom prst="rect">
            <a:avLst/>
          </a:prstGeom>
          <a:noFill/>
          <a:ln>
            <a:noFill/>
          </a:ln>
        </p:spPr>
        <p:txBody>
          <a:bodyPr lIns="96500" tIns="48250" rIns="96500" bIns="482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300" b="0" i="0" u="none" strike="noStrike" cap="none">
                <a:solidFill>
                  <a:srgbClr val="000000"/>
                </a:solidFill>
                <a:latin typeface="Arial"/>
                <a:ea typeface="Arial"/>
                <a:cs typeface="Arial"/>
                <a:sym typeface="Arial"/>
              </a:rPr>
              <a:t>8</a:t>
            </a:fld>
            <a:endParaRPr lang="en-US" sz="1300" b="0" i="0" u="none" strike="noStrike" cap="none">
              <a:solidFill>
                <a:srgbClr val="000000"/>
              </a:solidFill>
              <a:latin typeface="Arial"/>
              <a:ea typeface="Arial"/>
              <a:cs typeface="Arial"/>
              <a:sym typeface="Arial"/>
            </a:endParaRPr>
          </a:p>
        </p:txBody>
      </p:sp>
      <p:sp>
        <p:nvSpPr>
          <p:cNvPr id="221" name="Shape 221"/>
          <p:cNvSpPr>
            <a:spLocks noGrp="1" noRot="1" noChangeAspect="1"/>
          </p:cNvSpPr>
          <p:nvPr>
            <p:ph type="sldImg" idx="2"/>
          </p:nvPr>
        </p:nvSpPr>
        <p:spPr>
          <a:xfrm>
            <a:off x="1254125" y="719138"/>
            <a:ext cx="4794250" cy="3595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2" name="Shape 222"/>
          <p:cNvSpPr txBox="1">
            <a:spLocks noGrp="1"/>
          </p:cNvSpPr>
          <p:nvPr>
            <p:ph type="body" idx="1"/>
          </p:nvPr>
        </p:nvSpPr>
        <p:spPr>
          <a:xfrm>
            <a:off x="730250" y="4554537"/>
            <a:ext cx="5842000" cy="4314824"/>
          </a:xfrm>
          <a:prstGeom prst="rect">
            <a:avLst/>
          </a:prstGeom>
          <a:noFill/>
          <a:ln>
            <a:noFill/>
          </a:ln>
        </p:spPr>
        <p:txBody>
          <a:bodyPr lIns="96500" tIns="48250" rIns="96500" bIns="48250" anchor="t" anchorCtr="0">
            <a:noAutofit/>
          </a:bodyPr>
          <a:lstStyle/>
          <a:p>
            <a:pPr marL="0" marR="0" lvl="0" indent="0" algn="l" rtl="0">
              <a:spcBef>
                <a:spcPts val="0"/>
              </a:spcBef>
              <a:buSzPct val="25000"/>
              <a:buFont typeface="Arial"/>
              <a:buNone/>
            </a:pPr>
            <a:r>
              <a:rPr lang="en-US" sz="1800" dirty="0"/>
              <a:t>So, let’s review the state’s estate plan for you -- </a:t>
            </a:r>
            <a:r>
              <a:rPr lang="en-US" sz="1800" b="0" i="0" u="none" strike="noStrike" cap="none" dirty="0"/>
              <a:t>, if you have no estate plan and you become incapacitated or die, the state has an estate plan for you and it’s called </a:t>
            </a:r>
            <a:r>
              <a:rPr lang="en-US" sz="1800" dirty="0"/>
              <a:t>going to court so a judge can appoint someone to make decisions for you and/or give your family access to your assets or direct where your assets should go  This court process is called guardianship (or conservatorship depending on your state) if you are incapacitated or probate if you’ve died</a:t>
            </a:r>
            <a:r>
              <a:rPr lang="en-US" sz="1800" b="0" i="0" u="none" strike="noStrike" cap="none" dirty="0"/>
              <a:t>.  The court decides </a:t>
            </a:r>
            <a:r>
              <a:rPr lang="en-US" sz="1800" dirty="0"/>
              <a:t>where your money goes and it</a:t>
            </a:r>
            <a:r>
              <a:rPr lang="en-US" sz="1800" b="0" i="0" u="none" strike="noStrike" cap="none" dirty="0"/>
              <a:t> may not be to who you would choose or in the amounts </a:t>
            </a:r>
            <a:r>
              <a:rPr lang="en-US" sz="1800" dirty="0"/>
              <a:t>you would</a:t>
            </a:r>
            <a:r>
              <a:rPr lang="en-US" sz="1800" b="0" i="0" u="none" strike="noStrike" cap="none" dirty="0"/>
              <a:t> choose.  </a:t>
            </a:r>
            <a:br>
              <a:rPr lang="en-US" sz="1800" b="0" i="0" u="none" strike="noStrike" cap="none" dirty="0"/>
            </a:br>
            <a:br>
              <a:rPr lang="en-US" sz="1800" b="0" i="0" u="none" strike="noStrike" cap="none" dirty="0"/>
            </a:br>
            <a:r>
              <a:rPr lang="en-US" sz="1800" dirty="0"/>
              <a:t>Court</a:t>
            </a:r>
            <a:r>
              <a:rPr lang="en-US" sz="1800" b="0" i="0" u="none" strike="noStrike" cap="none" dirty="0"/>
              <a:t> is costly!  There are attorney’s fees and executor’s fees, appraiser’s fees, court filing fees, bond premiums, and creditors claims.  A recent probate I handled had one piece of property valued at 1m.  The attorney’s fees alone were almost $30,000 and $22,000 of those fees were statutory fees provided for by state law.  The executor was entitled to another $22,000 in fees.  These fees could have been avoided with a few thousand dollars spent on a basic foundational estate plan.</a:t>
            </a:r>
          </a:p>
          <a:p>
            <a:pPr marL="0" marR="0" lvl="0" indent="0" algn="l" rtl="0">
              <a:spcBef>
                <a:spcPts val="0"/>
              </a:spcBef>
              <a:buSzPct val="25000"/>
              <a:buFont typeface="Arial"/>
              <a:buNone/>
            </a:pPr>
            <a:endParaRPr sz="1800" b="0" i="0" u="none" strike="noStrike" cap="none" dirty="0"/>
          </a:p>
          <a:p>
            <a:pPr marL="0" marR="0" lvl="0" indent="0" algn="l" rtl="0">
              <a:spcBef>
                <a:spcPts val="0"/>
              </a:spcBef>
              <a:buSzPct val="25000"/>
              <a:buFont typeface="Arial"/>
              <a:buNone/>
            </a:pPr>
            <a:r>
              <a:rPr lang="en-US" sz="1800" b="0" i="0" u="none" strike="noStrike" cap="none" dirty="0"/>
              <a:t>Probates today takes a minimum of 12-16 months in California. A</a:t>
            </a:r>
            <a:r>
              <a:rPr lang="en-US" sz="1800" dirty="0"/>
              <a:t>nd during this time your loved ones may not have access to your assets. </a:t>
            </a:r>
            <a:r>
              <a:rPr lang="en-US" sz="1800" b="0" i="0" u="none" strike="noStrike" cap="none" dirty="0"/>
              <a:t> Who would you rather have your assets available to them immediately – your creditors or your children?</a:t>
            </a:r>
          </a:p>
          <a:p>
            <a:pPr marL="0" marR="0" lvl="0" indent="0" algn="l" rtl="0">
              <a:spcBef>
                <a:spcPts val="0"/>
              </a:spcBef>
              <a:buSzPct val="25000"/>
              <a:buFont typeface="Arial"/>
              <a:buNone/>
            </a:pPr>
            <a:endParaRPr sz="1800" dirty="0"/>
          </a:p>
          <a:p>
            <a:pPr marL="0" marR="0" lvl="0" indent="0" algn="l" rtl="0">
              <a:spcBef>
                <a:spcPts val="0"/>
              </a:spcBef>
              <a:buSzPct val="25000"/>
              <a:buFont typeface="Arial"/>
              <a:buNone/>
            </a:pPr>
            <a:endParaRPr sz="1800" dirty="0"/>
          </a:p>
          <a:p>
            <a:pPr marL="0" marR="0" lvl="0" indent="0" algn="l" rtl="0">
              <a:spcBef>
                <a:spcPts val="0"/>
              </a:spcBef>
              <a:buSzPct val="25000"/>
              <a:buFont typeface="Arial"/>
              <a:buNone/>
            </a:pPr>
            <a:br>
              <a:rPr lang="en-US" sz="1800" dirty="0"/>
            </a:br>
            <a:endParaRPr lang="en-US" sz="1800" dirty="0"/>
          </a:p>
          <a:p>
            <a:pPr lvl="0" rtl="0">
              <a:spcBef>
                <a:spcPts val="0"/>
              </a:spcBef>
              <a:buNone/>
            </a:pPr>
            <a:endParaRPr sz="1800" b="0" i="0" u="none" strike="noStrike" cap="non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p:nvPr/>
        </p:nvSpPr>
        <p:spPr>
          <a:xfrm>
            <a:off x="0" y="0"/>
            <a:ext cx="3165475" cy="479425"/>
          </a:xfrm>
          <a:prstGeom prst="rect">
            <a:avLst/>
          </a:prstGeom>
          <a:noFill/>
          <a:ln>
            <a:noFill/>
          </a:ln>
        </p:spPr>
        <p:txBody>
          <a:bodyPr lIns="96500" tIns="48250" rIns="96500" bIns="482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Protection Planning                            Course Outline</a:t>
            </a:r>
          </a:p>
        </p:txBody>
      </p:sp>
      <p:sp>
        <p:nvSpPr>
          <p:cNvPr id="254" name="Shape 254"/>
          <p:cNvSpPr txBox="1"/>
          <p:nvPr/>
        </p:nvSpPr>
        <p:spPr>
          <a:xfrm>
            <a:off x="0" y="9107486"/>
            <a:ext cx="3165475" cy="479425"/>
          </a:xfrm>
          <a:prstGeom prst="rect">
            <a:avLst/>
          </a:prstGeom>
          <a:noFill/>
          <a:ln>
            <a:noFill/>
          </a:ln>
        </p:spPr>
        <p:txBody>
          <a:bodyPr lIns="96500" tIns="48250" rIns="96500" bIns="48250"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Wealth Institute                     310.697.0411                            alexis@martinneely.com</a:t>
            </a:r>
          </a:p>
        </p:txBody>
      </p:sp>
      <p:sp>
        <p:nvSpPr>
          <p:cNvPr id="255" name="Shape 255"/>
          <p:cNvSpPr txBox="1"/>
          <p:nvPr/>
        </p:nvSpPr>
        <p:spPr>
          <a:xfrm>
            <a:off x="4135437" y="9107486"/>
            <a:ext cx="3165475" cy="479425"/>
          </a:xfrm>
          <a:prstGeom prst="rect">
            <a:avLst/>
          </a:prstGeom>
          <a:noFill/>
          <a:ln>
            <a:noFill/>
          </a:ln>
        </p:spPr>
        <p:txBody>
          <a:bodyPr lIns="96500" tIns="48250" rIns="96500" bIns="482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300" b="0" i="0" u="none" strike="noStrike" cap="none">
                <a:solidFill>
                  <a:srgbClr val="000000"/>
                </a:solidFill>
                <a:latin typeface="Arial"/>
                <a:ea typeface="Arial"/>
                <a:cs typeface="Arial"/>
                <a:sym typeface="Arial"/>
              </a:rPr>
              <a:t>9</a:t>
            </a:fld>
            <a:endParaRPr lang="en-US" sz="1300" b="0" i="0" u="none" strike="noStrike" cap="none">
              <a:solidFill>
                <a:srgbClr val="000000"/>
              </a:solidFill>
              <a:latin typeface="Arial"/>
              <a:ea typeface="Arial"/>
              <a:cs typeface="Arial"/>
              <a:sym typeface="Arial"/>
            </a:endParaRPr>
          </a:p>
        </p:txBody>
      </p:sp>
      <p:sp>
        <p:nvSpPr>
          <p:cNvPr id="256" name="Shape 256"/>
          <p:cNvSpPr>
            <a:spLocks noGrp="1" noRot="1" noChangeAspect="1"/>
          </p:cNvSpPr>
          <p:nvPr>
            <p:ph type="sldImg" idx="2"/>
          </p:nvPr>
        </p:nvSpPr>
        <p:spPr>
          <a:xfrm>
            <a:off x="1254125" y="719138"/>
            <a:ext cx="4794250" cy="3595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7" name="Shape 257"/>
          <p:cNvSpPr txBox="1">
            <a:spLocks noGrp="1"/>
          </p:cNvSpPr>
          <p:nvPr>
            <p:ph type="body" idx="1"/>
          </p:nvPr>
        </p:nvSpPr>
        <p:spPr>
          <a:xfrm>
            <a:off x="730250" y="4554537"/>
            <a:ext cx="5842000" cy="4314824"/>
          </a:xfrm>
          <a:prstGeom prst="rect">
            <a:avLst/>
          </a:prstGeom>
          <a:noFill/>
          <a:ln>
            <a:noFill/>
          </a:ln>
        </p:spPr>
        <p:txBody>
          <a:bodyPr lIns="96500" tIns="48250" rIns="96500" bIns="48250" anchor="t" anchorCtr="0">
            <a:noAutofit/>
          </a:bodyPr>
          <a:lstStyle/>
          <a:p>
            <a:pPr lvl="0" rtl="0">
              <a:spcBef>
                <a:spcPts val="0"/>
              </a:spcBef>
              <a:buSzPct val="25000"/>
              <a:buFont typeface="Arial"/>
              <a:buNone/>
            </a:pPr>
            <a:r>
              <a:rPr lang="en-US" sz="1800" dirty="0"/>
              <a:t>And, the court process is also totally public, meaning anyone can go down to the courthouse and pull your court records to see what you own and who is getting it. This is the will of Jackie Onassis.</a:t>
            </a:r>
            <a:br>
              <a:rPr lang="en-US" sz="1800" dirty="0"/>
            </a:br>
            <a:br>
              <a:rPr lang="en-US" sz="1800" dirty="0"/>
            </a:br>
            <a:r>
              <a:rPr lang="en-US" sz="1800" b="0" i="0" u="none" strike="noStrike" cap="none" dirty="0"/>
              <a:t>Would you l</a:t>
            </a:r>
            <a:r>
              <a:rPr lang="en-US" sz="1800" dirty="0"/>
              <a:t>ike to see the will of </a:t>
            </a:r>
            <a:r>
              <a:rPr lang="en-US" sz="1800" b="0" i="0" u="none" strike="noStrike" cap="none" dirty="0"/>
              <a:t>John Lennon?  JFK, Jr.?  Babe Ruth?  How about Jerry Garcia? You could because they </a:t>
            </a:r>
            <a:r>
              <a:rPr lang="en-US" sz="1800" dirty="0"/>
              <a:t>all went through the court process</a:t>
            </a:r>
          </a:p>
          <a:p>
            <a:pPr marL="0" marR="0" lvl="0" indent="0" algn="l" rtl="0">
              <a:spcBef>
                <a:spcPts val="0"/>
              </a:spcBef>
              <a:buSzPct val="25000"/>
              <a:buFont typeface="Arial"/>
              <a:buNone/>
            </a:pPr>
            <a:endParaRPr sz="1800" b="0" i="0" u="none" strike="noStrike" cap="none" dirty="0"/>
          </a:p>
          <a:p>
            <a:pPr marL="0" marR="0" lvl="0" indent="0" algn="l" rtl="0">
              <a:spcBef>
                <a:spcPts val="0"/>
              </a:spcBef>
              <a:buSzPct val="25000"/>
              <a:buFont typeface="Arial"/>
              <a:buNone/>
            </a:pPr>
            <a:r>
              <a:rPr lang="en-US" sz="1800" b="0" i="0" u="none" strike="noStrike" cap="none" dirty="0"/>
              <a:t>Ok, my point here is that a Will is public and it doesn’t avoid probate.  When a Will enters probate it puts all of the predators out there on notice that your loved ones will be receiving money.  The only plan that is private, avoids probate, ensures your children receive your assets when you want and how you want, and can save you substantial estate taxes is</a:t>
            </a:r>
            <a:r>
              <a:rPr lang="en-US" sz="1800" dirty="0"/>
              <a:t> with a properly funded Trust. But we’ll talk more about that later.</a:t>
            </a:r>
          </a:p>
          <a:p>
            <a:pPr lvl="0">
              <a:spcBef>
                <a:spcPts val="0"/>
              </a:spcBef>
              <a:buNone/>
            </a:pPr>
            <a:endParaRPr sz="1800" dirty="0"/>
          </a:p>
          <a:p>
            <a:pPr lvl="0">
              <a:spcBef>
                <a:spcPts val="0"/>
              </a:spcBef>
              <a:buNone/>
            </a:pPr>
            <a:r>
              <a:rPr lang="en-US" sz="1800" dirty="0"/>
              <a:t>For now, if you want to make sure your family stays out of Court mark on your worksheet right now -- I want to keep my family out of Court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p:nvPr/>
        </p:nvSpPr>
        <p:spPr>
          <a:xfrm>
            <a:off x="0" y="0"/>
            <a:ext cx="3165599" cy="479400"/>
          </a:xfrm>
          <a:prstGeom prst="rect">
            <a:avLst/>
          </a:prstGeom>
          <a:noFill/>
          <a:ln>
            <a:noFill/>
          </a:ln>
        </p:spPr>
        <p:txBody>
          <a:bodyPr lIns="96500" tIns="48250" rIns="96500" bIns="482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Protection Planning                            Course Outline</a:t>
            </a:r>
          </a:p>
        </p:txBody>
      </p:sp>
      <p:sp>
        <p:nvSpPr>
          <p:cNvPr id="273" name="Shape 273"/>
          <p:cNvSpPr txBox="1"/>
          <p:nvPr/>
        </p:nvSpPr>
        <p:spPr>
          <a:xfrm>
            <a:off x="0" y="9107486"/>
            <a:ext cx="3165599" cy="479400"/>
          </a:xfrm>
          <a:prstGeom prst="rect">
            <a:avLst/>
          </a:prstGeom>
          <a:noFill/>
          <a:ln>
            <a:noFill/>
          </a:ln>
        </p:spPr>
        <p:txBody>
          <a:bodyPr lIns="96500" tIns="48250" rIns="96500" bIns="48250"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a:solidFill>
                  <a:srgbClr val="000000"/>
                </a:solidFill>
                <a:latin typeface="Arial"/>
                <a:ea typeface="Arial"/>
                <a:cs typeface="Arial"/>
                <a:sym typeface="Arial"/>
              </a:rPr>
              <a:t>Family Wealth Institute                     310.697.0411                            alexis@martinneely.com</a:t>
            </a:r>
          </a:p>
        </p:txBody>
      </p:sp>
      <p:sp>
        <p:nvSpPr>
          <p:cNvPr id="274" name="Shape 274"/>
          <p:cNvSpPr txBox="1"/>
          <p:nvPr/>
        </p:nvSpPr>
        <p:spPr>
          <a:xfrm>
            <a:off x="4135437" y="9107486"/>
            <a:ext cx="3165599" cy="479400"/>
          </a:xfrm>
          <a:prstGeom prst="rect">
            <a:avLst/>
          </a:prstGeom>
          <a:noFill/>
          <a:ln>
            <a:noFill/>
          </a:ln>
        </p:spPr>
        <p:txBody>
          <a:bodyPr lIns="96500" tIns="48250" rIns="96500" bIns="482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300" b="0" i="0" u="none" strike="noStrike" cap="none">
                <a:solidFill>
                  <a:srgbClr val="000000"/>
                </a:solidFill>
                <a:latin typeface="Arial"/>
                <a:ea typeface="Arial"/>
                <a:cs typeface="Arial"/>
                <a:sym typeface="Arial"/>
              </a:rPr>
              <a:t>10</a:t>
            </a:fld>
            <a:endParaRPr lang="en-US" sz="1300" b="0" i="0" u="none" strike="noStrike" cap="none">
              <a:solidFill>
                <a:srgbClr val="000000"/>
              </a:solidFill>
              <a:latin typeface="Arial"/>
              <a:ea typeface="Arial"/>
              <a:cs typeface="Arial"/>
              <a:sym typeface="Arial"/>
            </a:endParaRPr>
          </a:p>
        </p:txBody>
      </p:sp>
      <p:sp>
        <p:nvSpPr>
          <p:cNvPr id="275" name="Shape 275"/>
          <p:cNvSpPr>
            <a:spLocks noGrp="1" noRot="1" noChangeAspect="1"/>
          </p:cNvSpPr>
          <p:nvPr>
            <p:ph type="sldImg" idx="2"/>
          </p:nvPr>
        </p:nvSpPr>
        <p:spPr>
          <a:xfrm>
            <a:off x="1254125" y="719138"/>
            <a:ext cx="4794250" cy="3595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6" name="Shape 276"/>
          <p:cNvSpPr txBox="1">
            <a:spLocks noGrp="1"/>
          </p:cNvSpPr>
          <p:nvPr>
            <p:ph type="body" idx="1"/>
          </p:nvPr>
        </p:nvSpPr>
        <p:spPr>
          <a:xfrm>
            <a:off x="730250" y="4554537"/>
            <a:ext cx="5841900" cy="4314899"/>
          </a:xfrm>
          <a:prstGeom prst="rect">
            <a:avLst/>
          </a:prstGeom>
          <a:noFill/>
          <a:ln>
            <a:noFill/>
          </a:ln>
        </p:spPr>
        <p:txBody>
          <a:bodyPr lIns="96500" tIns="48250" rIns="96500" bIns="48250" anchor="t" anchorCtr="0">
            <a:noAutofit/>
          </a:bodyPr>
          <a:lstStyle/>
          <a:p>
            <a:pPr lvl="0">
              <a:spcBef>
                <a:spcPts val="0"/>
              </a:spcBef>
              <a:buNone/>
            </a:pPr>
            <a:r>
              <a:rPr lang="en-US" sz="1800" dirty="0"/>
              <a:t>Before we move on from talking about your kids, if you do have minor kids at home, I want to tell you two quick stories that could illustrate where your kids are at risk, even if you have already named guardians in a Will.</a:t>
            </a:r>
          </a:p>
          <a:p>
            <a:pPr lvl="0">
              <a:spcBef>
                <a:spcPts val="0"/>
              </a:spcBef>
              <a:buNone/>
            </a:pPr>
            <a:endParaRPr sz="1800" dirty="0"/>
          </a:p>
          <a:p>
            <a:pPr lvl="0">
              <a:spcBef>
                <a:spcPts val="0"/>
              </a:spcBef>
              <a:buNone/>
            </a:pPr>
            <a:r>
              <a:rPr lang="en-US" sz="1800" dirty="0"/>
              <a:t>If you have not named guardians at all, as 69% of parents haven’t, and something happens to you, the choice about who raises your kids will be left to a judge to decide. Several years ago, the Barber family, 2 parents and 3 sons, went on vacation in AZ. They were from CA. While there, they were in a car accident, and both parents died. The boys lived, and when the authorities finally found a family member to pick them up, they found one of the sisters of the mom. And that sister decided that she should get custody of the kids and their money, and prevented them from seeing any of the other family members. After more than $100,000 of court costs and nearly a year of litigation and a huge family fight, a Judge decided that a different sister should raise the boys and appointed a financial conservator over the boys inheritance left behind to the tune of $100/hour and the boys will receive whatever is left at the age of 18.</a:t>
            </a:r>
          </a:p>
          <a:p>
            <a:pPr lvl="0">
              <a:spcBef>
                <a:spcPts val="0"/>
              </a:spcBef>
              <a:buNone/>
            </a:pPr>
            <a:endParaRPr sz="1800" dirty="0"/>
          </a:p>
          <a:p>
            <a:pPr lvl="0">
              <a:spcBef>
                <a:spcPts val="0"/>
              </a:spcBef>
              <a:buNone/>
            </a:pPr>
            <a:r>
              <a:rPr lang="en-US" sz="1800" dirty="0"/>
              <a:t>If you want to ensure that the people you choose raise your kids in the way you want no matter what, check on your blue sheet, the box I need to name guardians for my minor children.</a:t>
            </a:r>
          </a:p>
          <a:p>
            <a:pPr lvl="0">
              <a:spcBef>
                <a:spcPts val="0"/>
              </a:spcBef>
              <a:buNone/>
            </a:pPr>
            <a:endParaRPr sz="1800" dirty="0"/>
          </a:p>
          <a:p>
            <a:pPr lvl="0">
              <a:spcBef>
                <a:spcPts val="0"/>
              </a:spcBef>
              <a:buNone/>
            </a:pPr>
            <a:r>
              <a:rPr lang="en-US" sz="1800" dirty="0"/>
              <a:t>Even if you have a Will naming guardians your kids could be at risk. My colleague realized this when she was out to dinner with her husband, and her baby daughter was home w their 16 year old babysitter. She realized that she had named guardians, but they all lived across the country and no one would be able to find her Will anyway. At that point, she realized that the authorities would have no choice but to take her daughter out of her home and into the care of strangers until they could find her Will, locate her named guardians and they could make their way across the country. Because this was not acceptable to her, she created something called a Kids Protection Plan that ensures no kids are at risk, ever from that happening by filling in the gaps left by a Will only plan.</a:t>
            </a:r>
          </a:p>
          <a:p>
            <a:pPr lvl="0">
              <a:spcBef>
                <a:spcPts val="0"/>
              </a:spcBef>
              <a:buNone/>
            </a:pPr>
            <a:br>
              <a:rPr lang="en-US" sz="1800" dirty="0"/>
            </a:br>
            <a:r>
              <a:rPr lang="en-US" sz="1800" dirty="0"/>
              <a:t>If you want to make sure your kids are never taken into the care of strangers, mark down that you need a Kids Protection Plan.</a:t>
            </a:r>
          </a:p>
          <a:p>
            <a:pPr lvl="0" rtl="0">
              <a:spcBef>
                <a:spcPts val="0"/>
              </a:spcBef>
              <a:buNone/>
            </a:pPr>
            <a:br>
              <a:rPr lang="en-US" sz="1800" dirty="0"/>
            </a:br>
            <a:r>
              <a:rPr lang="en-US" sz="1800" dirty="0"/>
              <a:t>And the other reason you may want to mark that down is if there is anyone in your life you would never want raising your kids. A will does not exclude anyone from guardianship. And if you know you would never want a specific person raising your kids, or challenging your choices, you’ll also want a Kids Protection Plan, so mark that down on your sheet.</a:t>
            </a:r>
          </a:p>
        </p:txBody>
      </p:sp>
    </p:spTree>
    <p:extLst>
      <p:ext uri="{BB962C8B-B14F-4D97-AF65-F5344CB8AC3E}">
        <p14:creationId xmlns:p14="http://schemas.microsoft.com/office/powerpoint/2010/main" val="695190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5999375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18368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7372218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6364274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6932949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21724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729560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871589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6158275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0777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8179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32718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379633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22030" y="6492875"/>
            <a:ext cx="4622973" cy="365125"/>
          </a:xfrm>
        </p:spPr>
        <p:txBody>
          <a:bodyPr/>
          <a:lstStyle>
            <a:lvl1pPr>
              <a:defRPr sz="1800">
                <a:solidFill>
                  <a:srgbClr val="002060"/>
                </a:solidFill>
              </a:defRPr>
            </a:lvl1pPr>
          </a:lstStyle>
          <a:p>
            <a:r>
              <a:rPr lang="en-US" dirty="0"/>
              <a:t>www.yacobilaw.com</a:t>
            </a:r>
          </a:p>
        </p:txBody>
      </p:sp>
    </p:spTree>
    <p:extLst>
      <p:ext uri="{BB962C8B-B14F-4D97-AF65-F5344CB8AC3E}">
        <p14:creationId xmlns:p14="http://schemas.microsoft.com/office/powerpoint/2010/main" val="36485476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045019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091091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12/28/2018</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pic>
        <p:nvPicPr>
          <p:cNvPr id="18" name="Picture 17">
            <a:extLst>
              <a:ext uri="{FF2B5EF4-FFF2-40B4-BE49-F238E27FC236}">
                <a16:creationId xmlns:a16="http://schemas.microsoft.com/office/drawing/2014/main" id="{A285155C-D6BB-4E77-87F1-10E603661AA5}"/>
              </a:ext>
            </a:extLst>
          </p:cNvPr>
          <p:cNvPicPr>
            <a:picLocks noChangeAspect="1"/>
          </p:cNvPicPr>
          <p:nvPr userDrawn="1"/>
        </p:nvPicPr>
        <p:blipFill>
          <a:blip r:embed="rId18"/>
          <a:stretch>
            <a:fillRect/>
          </a:stretch>
        </p:blipFill>
        <p:spPr>
          <a:xfrm>
            <a:off x="7312600" y="6057308"/>
            <a:ext cx="1698479" cy="698359"/>
          </a:xfrm>
          <a:prstGeom prst="rect">
            <a:avLst/>
          </a:prstGeom>
        </p:spPr>
      </p:pic>
    </p:spTree>
    <p:extLst>
      <p:ext uri="{BB962C8B-B14F-4D97-AF65-F5344CB8AC3E}">
        <p14:creationId xmlns:p14="http://schemas.microsoft.com/office/powerpoint/2010/main" val="202205849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amp;ehk=sbslGLFQ"/><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30.png"/><Relationship Id="rId4" Type="http://schemas.openxmlformats.org/officeDocument/2006/relationships/customXml" Target="../ink/ink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3" name="Picture 2" descr="A close up of a sign&#10;&#10;Description generated with very high confidence">
            <a:extLst>
              <a:ext uri="{FF2B5EF4-FFF2-40B4-BE49-F238E27FC236}">
                <a16:creationId xmlns:a16="http://schemas.microsoft.com/office/drawing/2014/main" id="{21C25867-F598-4976-A1FF-E914602A7F34}"/>
              </a:ext>
            </a:extLst>
          </p:cNvPr>
          <p:cNvPicPr>
            <a:picLocks noChangeAspect="1"/>
          </p:cNvPicPr>
          <p:nvPr/>
        </p:nvPicPr>
        <p:blipFill>
          <a:blip r:embed="rId3"/>
          <a:stretch>
            <a:fillRect/>
          </a:stretch>
        </p:blipFill>
        <p:spPr>
          <a:xfrm>
            <a:off x="1160515" y="610409"/>
            <a:ext cx="5718872" cy="2323291"/>
          </a:xfrm>
          <a:prstGeom prst="rect">
            <a:avLst/>
          </a:prstGeom>
        </p:spPr>
      </p:pic>
      <p:sp>
        <p:nvSpPr>
          <p:cNvPr id="77" name="Shape 77"/>
          <p:cNvSpPr txBox="1"/>
          <p:nvPr/>
        </p:nvSpPr>
        <p:spPr>
          <a:xfrm>
            <a:off x="2803525" y="2933700"/>
            <a:ext cx="184149"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Georgia"/>
              <a:ea typeface="Georgia"/>
              <a:cs typeface="Georgia"/>
              <a:sym typeface="Georgia"/>
            </a:endParaRPr>
          </a:p>
        </p:txBody>
      </p:sp>
      <p:sp>
        <p:nvSpPr>
          <p:cNvPr id="78" name="Shape 78"/>
          <p:cNvSpPr txBox="1">
            <a:spLocks noGrp="1"/>
          </p:cNvSpPr>
          <p:nvPr>
            <p:ph type="ctrTitle"/>
          </p:nvPr>
        </p:nvSpPr>
        <p:spPr>
          <a:xfrm>
            <a:off x="752355" y="3524452"/>
            <a:ext cx="6342042" cy="1242607"/>
          </a:xfrm>
          <a:prstGeom prst="rect">
            <a:avLst/>
          </a:prstGeom>
        </p:spPr>
        <p:txBody>
          <a:bodyPr lIns="91425" tIns="45700" rIns="91425" bIns="45700" anchorCtr="0">
            <a:noAutofit/>
          </a:bodyPr>
          <a:lstStyle/>
          <a:p>
            <a:pPr marL="0" marR="0" lvl="0" indent="0" algn="l" rtl="0">
              <a:lnSpc>
                <a:spcPct val="90000"/>
              </a:lnSpc>
              <a:spcBef>
                <a:spcPts val="0"/>
              </a:spcBef>
              <a:spcAft>
                <a:spcPts val="0"/>
              </a:spcAft>
              <a:buClr>
                <a:schemeClr val="lt1"/>
              </a:buClr>
              <a:buSzPct val="25000"/>
              <a:buFont typeface="Rokkitt"/>
              <a:buNone/>
            </a:pPr>
            <a:r>
              <a:rPr lang="en-US" sz="4800" b="1" dirty="0">
                <a:solidFill>
                  <a:schemeClr val="accent2">
                    <a:lumMod val="50000"/>
                  </a:schemeClr>
                </a:solidFill>
                <a:latin typeface="Rokkitt"/>
                <a:ea typeface="Rokkitt"/>
                <a:cs typeface="Rokkitt"/>
                <a:sym typeface="Rokkitt"/>
              </a:rPr>
              <a:t>Estate, Life and Legacy </a:t>
            </a:r>
            <a:r>
              <a:rPr lang="en-US" sz="4800" b="1" i="0" u="none" strike="noStrike" cap="none" dirty="0">
                <a:solidFill>
                  <a:schemeClr val="accent2">
                    <a:lumMod val="50000"/>
                  </a:schemeClr>
                </a:solidFill>
                <a:latin typeface="Rokkitt"/>
                <a:ea typeface="Rokkitt"/>
                <a:cs typeface="Rokkitt"/>
                <a:sym typeface="Rokkitt"/>
              </a:rPr>
              <a:t> Planning</a:t>
            </a:r>
          </a:p>
        </p:txBody>
      </p:sp>
      <p:sp>
        <p:nvSpPr>
          <p:cNvPr id="79" name="Shape 79"/>
          <p:cNvSpPr txBox="1">
            <a:spLocks noGrp="1"/>
          </p:cNvSpPr>
          <p:nvPr>
            <p:ph type="subTitle" idx="1"/>
          </p:nvPr>
        </p:nvSpPr>
        <p:spPr>
          <a:xfrm>
            <a:off x="882893" y="4991100"/>
            <a:ext cx="6211504" cy="913739"/>
          </a:xfrm>
          <a:prstGeom prst="rect">
            <a:avLst/>
          </a:prstGeom>
        </p:spPr>
        <p:txBody>
          <a:bodyPr lIns="91425" tIns="45700" rIns="91425" bIns="45700" anchorCtr="0">
            <a:noAutofit/>
          </a:bodyPr>
          <a:lstStyle/>
          <a:p>
            <a:pPr marL="0" marR="0" lvl="0" indent="0" algn="l" rtl="0">
              <a:lnSpc>
                <a:spcPct val="90000"/>
              </a:lnSpc>
              <a:spcBef>
                <a:spcPts val="0"/>
              </a:spcBef>
              <a:spcAft>
                <a:spcPts val="600"/>
              </a:spcAft>
              <a:buClr>
                <a:srgbClr val="8E8C13"/>
              </a:buClr>
              <a:buSzPct val="25000"/>
              <a:buFont typeface="Arial"/>
              <a:buNone/>
            </a:pPr>
            <a:r>
              <a:rPr lang="en-US" sz="3200" b="1" i="0" u="none" strike="noStrike" cap="none" dirty="0">
                <a:solidFill>
                  <a:srgbClr val="C00000"/>
                </a:solidFill>
                <a:latin typeface="Rokkitt"/>
                <a:ea typeface="Rokkitt"/>
                <a:cs typeface="Rokkitt"/>
                <a:sym typeface="Rokkitt"/>
              </a:rPr>
              <a:t>… Planning for a Lifetime of Protection, Guidance and Love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609599" y="609600"/>
            <a:ext cx="5839327" cy="1812758"/>
          </a:xfrm>
          <a:prstGeom prst="rect">
            <a:avLst/>
          </a:prstGeom>
          <a:noFill/>
          <a:ln>
            <a:noFill/>
          </a:ln>
        </p:spPr>
        <p:txBody>
          <a:bodyPr lIns="91425" tIns="45700" rIns="91425" bIns="45700" anchor="ctr" anchorCtr="0">
            <a:noAutofit/>
          </a:bodyPr>
          <a:lstStyle/>
          <a:p>
            <a:pPr marL="0" marR="0" lvl="0" indent="0" rtl="0">
              <a:lnSpc>
                <a:spcPct val="105000"/>
              </a:lnSpc>
              <a:spcBef>
                <a:spcPts val="0"/>
              </a:spcBef>
              <a:spcAft>
                <a:spcPts val="0"/>
              </a:spcAft>
              <a:buClr>
                <a:schemeClr val="lt1"/>
              </a:buClr>
              <a:buSzPct val="25000"/>
              <a:buFont typeface="Rokkitt"/>
              <a:buNone/>
            </a:pPr>
            <a:r>
              <a:rPr lang="en-US" b="1" dirty="0">
                <a:solidFill>
                  <a:srgbClr val="002060"/>
                </a:solidFill>
                <a:latin typeface="Rokkitt" panose="020B0604020202020204" charset="0"/>
              </a:rPr>
              <a:t>Your Minor Children Could Be at Risk - Even if there is a Will!</a:t>
            </a:r>
          </a:p>
        </p:txBody>
      </p:sp>
      <p:pic>
        <p:nvPicPr>
          <p:cNvPr id="279" name="Shape 279" descr="iStock_000025956789Small.jpg"/>
          <p:cNvPicPr preferRelativeResize="0"/>
          <p:nvPr/>
        </p:nvPicPr>
        <p:blipFill rotWithShape="1">
          <a:blip r:embed="rId3">
            <a:alphaModFix/>
          </a:blip>
          <a:srcRect/>
          <a:stretch/>
        </p:blipFill>
        <p:spPr>
          <a:xfrm>
            <a:off x="646175" y="2817413"/>
            <a:ext cx="3925825" cy="3430987"/>
          </a:xfrm>
          <a:prstGeom prst="rect">
            <a:avLst/>
          </a:prstGeom>
          <a:solidFill>
            <a:srgbClr val="EEEEEE"/>
          </a:solidFill>
          <a:ln w="190500" cap="sq" cmpd="sng">
            <a:solidFill>
              <a:srgbClr val="FFFFFF"/>
            </a:solidFill>
            <a:prstDash val="solid"/>
            <a:miter/>
            <a:headEnd type="none" w="med" len="med"/>
            <a:tailEnd type="none" w="med" len="med"/>
          </a:ln>
        </p:spPr>
      </p:pic>
    </p:spTree>
    <p:extLst>
      <p:ext uri="{BB962C8B-B14F-4D97-AF65-F5344CB8AC3E}">
        <p14:creationId xmlns:p14="http://schemas.microsoft.com/office/powerpoint/2010/main" val="3125950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225358" y="497115"/>
            <a:ext cx="6952681" cy="1389888"/>
          </a:xfrm>
          <a:prstGeom prst="rect">
            <a:avLst/>
          </a:prstGeom>
          <a:noFill/>
          <a:ln>
            <a:noFill/>
          </a:ln>
        </p:spPr>
        <p:txBody>
          <a:bodyPr lIns="91425" tIns="45700" rIns="91425" bIns="45700" anchor="ctr" anchorCtr="0">
            <a:noAutofit/>
          </a:bodyPr>
          <a:lstStyle/>
          <a:p>
            <a:pPr marL="0" marR="0" lvl="0" indent="0" algn="l" rtl="0">
              <a:lnSpc>
                <a:spcPct val="104999"/>
              </a:lnSpc>
              <a:spcBef>
                <a:spcPts val="0"/>
              </a:spcBef>
              <a:spcAft>
                <a:spcPts val="0"/>
              </a:spcAft>
              <a:buClr>
                <a:schemeClr val="lt1"/>
              </a:buClr>
              <a:buSzPct val="25000"/>
              <a:buFont typeface="Rokkitt"/>
              <a:buNone/>
            </a:pPr>
            <a:r>
              <a:rPr lang="en-US" sz="4000" b="1" i="0" u="none" strike="noStrike" cap="none" dirty="0">
                <a:solidFill>
                  <a:srgbClr val="002060"/>
                </a:solidFill>
                <a:latin typeface="Rokkitt"/>
                <a:ea typeface="Rokkitt"/>
                <a:cs typeface="Rokkitt"/>
                <a:sym typeface="Rokkitt"/>
              </a:rPr>
              <a:t>Beneficiaries Receive Assets Outright and Unprotected</a:t>
            </a:r>
          </a:p>
        </p:txBody>
      </p:sp>
      <p:pic>
        <p:nvPicPr>
          <p:cNvPr id="3" name="Picture 2" descr="Ri¢hie Ri¢h and Lord Snooty"/>
          <p:cNvPicPr>
            <a:picLocks noChangeAspect="1"/>
          </p:cNvPicPr>
          <p:nvPr/>
        </p:nvPicPr>
        <p:blipFill>
          <a:blip r:embed="rId3"/>
          <a:stretch>
            <a:fillRect/>
          </a:stretch>
        </p:blipFill>
        <p:spPr>
          <a:xfrm>
            <a:off x="5525705" y="2979633"/>
            <a:ext cx="2774961" cy="2771462"/>
          </a:xfrm>
          <a:prstGeom prst="rect">
            <a:avLst/>
          </a:prstGeom>
        </p:spPr>
      </p:pic>
      <p:sp>
        <p:nvSpPr>
          <p:cNvPr id="4" name="TextBox 3"/>
          <p:cNvSpPr txBox="1"/>
          <p:nvPr/>
        </p:nvSpPr>
        <p:spPr>
          <a:xfrm>
            <a:off x="225358" y="1887003"/>
            <a:ext cx="7080697" cy="2862322"/>
          </a:xfrm>
          <a:prstGeom prst="rect">
            <a:avLst/>
          </a:prstGeom>
          <a:noFill/>
        </p:spPr>
        <p:txBody>
          <a:bodyPr wrap="square" rtlCol="0">
            <a:spAutoFit/>
          </a:bodyPr>
          <a:lstStyle/>
          <a:p>
            <a:pPr marL="285750" indent="-285750">
              <a:lnSpc>
                <a:spcPct val="150000"/>
              </a:lnSpc>
              <a:buClr>
                <a:srgbClr val="C49500"/>
              </a:buClr>
              <a:buFont typeface="Arial" panose="020B0604020202020204" pitchFamily="34" charset="0"/>
              <a:buChar char="•"/>
            </a:pPr>
            <a:r>
              <a:rPr lang="en-US" sz="2400" dirty="0">
                <a:solidFill>
                  <a:srgbClr val="002060"/>
                </a:solidFill>
                <a:latin typeface="Georgia" panose="02040502050405020303" pitchFamily="18" charset="0"/>
              </a:rPr>
              <a:t>Children under 26 don’t have the capacity to make informed decisions regarding inheritance.</a:t>
            </a:r>
          </a:p>
          <a:p>
            <a:pPr marL="285750" indent="-285750">
              <a:lnSpc>
                <a:spcPct val="150000"/>
              </a:lnSpc>
              <a:buClr>
                <a:srgbClr val="C49500"/>
              </a:buClr>
              <a:buFont typeface="Arial" panose="020B0604020202020204" pitchFamily="34" charset="0"/>
              <a:buChar char="•"/>
            </a:pPr>
            <a:r>
              <a:rPr lang="en-US" sz="2400" dirty="0">
                <a:solidFill>
                  <a:srgbClr val="002060"/>
                </a:solidFill>
                <a:latin typeface="Georgia" panose="02040502050405020303" pitchFamily="18" charset="0"/>
              </a:rPr>
              <a:t>Inheritance vulnerable to divorce.</a:t>
            </a:r>
          </a:p>
          <a:p>
            <a:pPr marL="285750" indent="-285750">
              <a:lnSpc>
                <a:spcPct val="150000"/>
              </a:lnSpc>
              <a:buClr>
                <a:srgbClr val="C49500"/>
              </a:buClr>
              <a:buFont typeface="Arial" panose="020B0604020202020204" pitchFamily="34" charset="0"/>
              <a:buChar char="•"/>
            </a:pPr>
            <a:r>
              <a:rPr lang="en-US" sz="2400" dirty="0">
                <a:solidFill>
                  <a:srgbClr val="002060"/>
                </a:solidFill>
                <a:latin typeface="Georgia" panose="02040502050405020303" pitchFamily="18" charset="0"/>
              </a:rPr>
              <a:t>Inheritance vulnerable to lawsuits.</a:t>
            </a:r>
          </a:p>
          <a:p>
            <a:pPr marL="285750" indent="-285750">
              <a:lnSpc>
                <a:spcPct val="150000"/>
              </a:lnSpc>
              <a:buClr>
                <a:srgbClr val="C49500"/>
              </a:buClr>
              <a:buFont typeface="Arial" panose="020B0604020202020204" pitchFamily="34" charset="0"/>
              <a:buChar char="•"/>
            </a:pPr>
            <a:r>
              <a:rPr lang="en-US" sz="2400" dirty="0">
                <a:solidFill>
                  <a:srgbClr val="002060"/>
                </a:solidFill>
                <a:latin typeface="Georgia" panose="02040502050405020303" pitchFamily="18" charset="0"/>
              </a:rPr>
              <a:t>Money misspent, missed education</a:t>
            </a:r>
          </a:p>
        </p:txBody>
      </p:sp>
    </p:spTree>
    <p:extLst>
      <p:ext uri="{BB962C8B-B14F-4D97-AF65-F5344CB8AC3E}">
        <p14:creationId xmlns:p14="http://schemas.microsoft.com/office/powerpoint/2010/main" val="1756772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grpSp>
        <p:nvGrpSpPr>
          <p:cNvPr id="15" name="Group 14"/>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50" name="Straight Connector 15"/>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8" name="Rectangle 23"/>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1" name="Content Placeholder 7">
            <a:extLst>
              <a:ext uri="{FF2B5EF4-FFF2-40B4-BE49-F238E27FC236}">
                <a16:creationId xmlns:a16="http://schemas.microsoft.com/office/drawing/2014/main" id="{B448E92A-BD2E-4DD9-BC3A-543EDDC02FF0}"/>
              </a:ext>
            </a:extLst>
          </p:cNvPr>
          <p:cNvPicPr>
            <a:picLocks noGrp="1" noChangeAspect="1"/>
          </p:cNvPicPr>
          <p:nvPr>
            <p:ph sz="half" idx="1"/>
          </p:nvPr>
        </p:nvPicPr>
        <p:blipFill rotWithShape="1">
          <a:blip r:embed="rId3"/>
          <a:srcRect l="28630" r="18985" b="1"/>
          <a:stretch/>
        </p:blipFill>
        <p:spPr>
          <a:xfrm>
            <a:off x="326527" y="1941400"/>
            <a:ext cx="4067572" cy="3882362"/>
          </a:xfrm>
          <a:prstGeom prst="rect">
            <a:avLst/>
          </a:prstGeom>
        </p:spPr>
      </p:pic>
      <p:sp>
        <p:nvSpPr>
          <p:cNvPr id="2" name="Title 1">
            <a:extLst>
              <a:ext uri="{FF2B5EF4-FFF2-40B4-BE49-F238E27FC236}">
                <a16:creationId xmlns:a16="http://schemas.microsoft.com/office/drawing/2014/main" id="{3D9E25D3-399F-45A3-9456-14DB7D31285D}"/>
              </a:ext>
            </a:extLst>
          </p:cNvPr>
          <p:cNvSpPr>
            <a:spLocks noGrp="1"/>
          </p:cNvSpPr>
          <p:nvPr>
            <p:ph type="title"/>
          </p:nvPr>
        </p:nvSpPr>
        <p:spPr>
          <a:xfrm>
            <a:off x="259761" y="521825"/>
            <a:ext cx="7754103" cy="1050943"/>
          </a:xfrm>
        </p:spPr>
        <p:txBody>
          <a:bodyPr vert="horz" lIns="91440" tIns="45720" rIns="91440" bIns="45720" rtlCol="0" anchor="t">
            <a:normAutofit/>
          </a:bodyPr>
          <a:lstStyle/>
          <a:p>
            <a:pPr>
              <a:lnSpc>
                <a:spcPct val="90000"/>
              </a:lnSpc>
            </a:pPr>
            <a:r>
              <a:rPr lang="en-US" sz="4000" b="1" dirty="0">
                <a:solidFill>
                  <a:srgbClr val="002060"/>
                </a:solidFill>
                <a:latin typeface="Rokkitt" panose="020B0604020202020204" charset="0"/>
              </a:rPr>
              <a:t>Ready to head off to college? </a:t>
            </a:r>
            <a:br>
              <a:rPr lang="en-US" sz="3200" dirty="0"/>
            </a:br>
            <a:r>
              <a:rPr lang="en-US" sz="2400" i="1" dirty="0">
                <a:solidFill>
                  <a:srgbClr val="C00000"/>
                </a:solidFill>
                <a:latin typeface="Georgia" panose="02040502050405020303" pitchFamily="18" charset="0"/>
              </a:rPr>
              <a:t>What every adults needs in case of a Medical Crisis.</a:t>
            </a:r>
          </a:p>
        </p:txBody>
      </p:sp>
      <p:sp>
        <p:nvSpPr>
          <p:cNvPr id="4" name="Content Placeholder 3">
            <a:extLst>
              <a:ext uri="{FF2B5EF4-FFF2-40B4-BE49-F238E27FC236}">
                <a16:creationId xmlns:a16="http://schemas.microsoft.com/office/drawing/2014/main" id="{969A25C4-92CD-4645-AAA6-EA4B3229AEB5}"/>
              </a:ext>
            </a:extLst>
          </p:cNvPr>
          <p:cNvSpPr>
            <a:spLocks noGrp="1"/>
          </p:cNvSpPr>
          <p:nvPr>
            <p:ph sz="half" idx="2"/>
          </p:nvPr>
        </p:nvSpPr>
        <p:spPr>
          <a:xfrm>
            <a:off x="4459783" y="1941400"/>
            <a:ext cx="3885083" cy="3882031"/>
          </a:xfrm>
        </p:spPr>
        <p:txBody>
          <a:bodyPr vert="horz" lIns="91440" tIns="45720" rIns="91440" bIns="45720" rtlCol="0">
            <a:normAutofit/>
          </a:bodyPr>
          <a:lstStyle/>
          <a:p>
            <a:pPr marL="0" indent="0">
              <a:buNone/>
            </a:pPr>
            <a:r>
              <a:rPr lang="en-US" sz="2200" dirty="0">
                <a:solidFill>
                  <a:srgbClr val="002060"/>
                </a:solidFill>
                <a:latin typeface="Georgia" panose="02040502050405020303" pitchFamily="18" charset="0"/>
              </a:rPr>
              <a:t>LEGAL AND MEDICAL:  </a:t>
            </a:r>
          </a:p>
          <a:p>
            <a:pPr marL="514350" indent="-514350">
              <a:buClr>
                <a:srgbClr val="B48900"/>
              </a:buClr>
              <a:buFont typeface="+mj-lt"/>
              <a:buAutoNum type="arabicPeriod"/>
            </a:pPr>
            <a:r>
              <a:rPr lang="en-US" sz="2800" b="1" dirty="0">
                <a:solidFill>
                  <a:srgbClr val="002060"/>
                </a:solidFill>
                <a:latin typeface="Georgia" panose="02040502050405020303" pitchFamily="18" charset="0"/>
              </a:rPr>
              <a:t>Durable Financial Power of Attorney</a:t>
            </a:r>
          </a:p>
          <a:p>
            <a:pPr marL="514350" indent="-514350">
              <a:buClr>
                <a:srgbClr val="B48900"/>
              </a:buClr>
              <a:buFont typeface="+mj-lt"/>
              <a:buAutoNum type="arabicPeriod"/>
            </a:pPr>
            <a:r>
              <a:rPr lang="en-US" sz="2800" b="1" dirty="0">
                <a:solidFill>
                  <a:srgbClr val="002060"/>
                </a:solidFill>
                <a:latin typeface="Georgia" panose="02040502050405020303" pitchFamily="18" charset="0"/>
              </a:rPr>
              <a:t>HIPAA</a:t>
            </a:r>
          </a:p>
          <a:p>
            <a:pPr marL="514350" indent="-514350">
              <a:buClr>
                <a:srgbClr val="B48900"/>
              </a:buClr>
              <a:buFont typeface="+mj-lt"/>
              <a:buAutoNum type="arabicPeriod"/>
            </a:pPr>
            <a:r>
              <a:rPr lang="en-US" sz="2800" b="1" dirty="0">
                <a:solidFill>
                  <a:srgbClr val="002060"/>
                </a:solidFill>
                <a:latin typeface="Georgia" panose="02040502050405020303" pitchFamily="18" charset="0"/>
              </a:rPr>
              <a:t>Medical Power of Attorney</a:t>
            </a:r>
          </a:p>
          <a:p>
            <a:endParaRPr lang="en-US" dirty="0">
              <a:latin typeface="Georgia" panose="02040502050405020303" pitchFamily="18" charset="0"/>
            </a:endParaRPr>
          </a:p>
        </p:txBody>
      </p:sp>
    </p:spTree>
    <p:extLst>
      <p:ext uri="{BB962C8B-B14F-4D97-AF65-F5344CB8AC3E}">
        <p14:creationId xmlns:p14="http://schemas.microsoft.com/office/powerpoint/2010/main" val="1887447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529CC-E3C6-4C33-BB73-9E1B7A38CA48}"/>
              </a:ext>
            </a:extLst>
          </p:cNvPr>
          <p:cNvSpPr>
            <a:spLocks noGrp="1"/>
          </p:cNvSpPr>
          <p:nvPr>
            <p:ph type="title"/>
          </p:nvPr>
        </p:nvSpPr>
        <p:spPr>
          <a:xfrm>
            <a:off x="1048352" y="3440069"/>
            <a:ext cx="6252248" cy="1063912"/>
          </a:xfrm>
        </p:spPr>
        <p:txBody>
          <a:bodyPr>
            <a:noAutofit/>
          </a:bodyPr>
          <a:lstStyle/>
          <a:p>
            <a:pPr algn="ctr"/>
            <a:r>
              <a:rPr lang="en-US" sz="3200" i="1" dirty="0">
                <a:solidFill>
                  <a:srgbClr val="00B0F0"/>
                </a:solidFill>
                <a:latin typeface="Georgia" panose="02040502050405020303" pitchFamily="18" charset="0"/>
              </a:rPr>
              <a:t>Continue providing legal guidance for your young adult and stay involved in their medical care – in case of crisis. </a:t>
            </a:r>
            <a:endParaRPr lang="en-US" sz="3200" dirty="0">
              <a:solidFill>
                <a:srgbClr val="00B0F0"/>
              </a:solidFill>
              <a:latin typeface="Georgia" panose="02040502050405020303" pitchFamily="18" charset="0"/>
            </a:endParaRPr>
          </a:p>
        </p:txBody>
      </p:sp>
      <p:sp>
        <p:nvSpPr>
          <p:cNvPr id="5" name="Rectangle 4">
            <a:extLst>
              <a:ext uri="{FF2B5EF4-FFF2-40B4-BE49-F238E27FC236}">
                <a16:creationId xmlns:a16="http://schemas.microsoft.com/office/drawing/2014/main" id="{C38DDBCF-7B8B-4CA7-97EB-EAB6E8B3A457}"/>
              </a:ext>
            </a:extLst>
          </p:cNvPr>
          <p:cNvSpPr/>
          <p:nvPr/>
        </p:nvSpPr>
        <p:spPr>
          <a:xfrm>
            <a:off x="1335024" y="823968"/>
            <a:ext cx="5678904" cy="1754326"/>
          </a:xfrm>
          <a:prstGeom prst="rect">
            <a:avLst/>
          </a:prstGeom>
        </p:spPr>
        <p:txBody>
          <a:bodyPr wrap="square">
            <a:spAutoFit/>
          </a:bodyPr>
          <a:lstStyle/>
          <a:p>
            <a:pPr algn="ctr">
              <a:spcAft>
                <a:spcPts val="600"/>
              </a:spcAft>
            </a:pPr>
            <a:r>
              <a:rPr lang="en-US" sz="2800" b="1" kern="1400" dirty="0">
                <a:solidFill>
                  <a:srgbClr val="B48900"/>
                </a:solidFill>
                <a:latin typeface="Times New Roman" panose="02020603050405020304" pitchFamily="18" charset="0"/>
                <a:ea typeface="Times New Roman" panose="02020603050405020304" pitchFamily="18" charset="0"/>
              </a:rPr>
              <a:t>1) </a:t>
            </a:r>
            <a:r>
              <a:rPr lang="en-US" sz="2800" b="1" kern="1400" dirty="0">
                <a:solidFill>
                  <a:srgbClr val="002060"/>
                </a:solidFill>
                <a:latin typeface="Times New Roman" panose="02020603050405020304" pitchFamily="18" charset="0"/>
                <a:ea typeface="Times New Roman" panose="02020603050405020304" pitchFamily="18" charset="0"/>
              </a:rPr>
              <a:t>POWER OF ATTORNEY</a:t>
            </a:r>
          </a:p>
          <a:p>
            <a:pPr algn="ctr">
              <a:spcAft>
                <a:spcPts val="1800"/>
              </a:spcAft>
            </a:pPr>
            <a:r>
              <a:rPr lang="en-US" sz="2400" b="1" dirty="0">
                <a:latin typeface="Times New Roman" panose="02020603050405020304" pitchFamily="18" charset="0"/>
                <a:ea typeface="Times New Roman" panose="02020603050405020304" pitchFamily="18" charset="0"/>
              </a:rPr>
              <a:t>(California Probate Code §4401)</a:t>
            </a:r>
          </a:p>
          <a:p>
            <a:pPr algn="just"/>
            <a:r>
              <a:rPr lang="en-US" dirty="0">
                <a:latin typeface="Times New Roman" panose="02020603050405020304" pitchFamily="18" charset="0"/>
                <a:ea typeface="Times New Roman" panose="02020603050405020304" pitchFamily="18" charset="0"/>
              </a:rPr>
              <a:t> </a:t>
            </a:r>
          </a:p>
          <a:p>
            <a:pPr algn="just">
              <a:spcAft>
                <a:spcPts val="1200"/>
              </a:spcAft>
            </a:pP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23448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C3D9F-D29C-4751-81BE-E44253EB603E}"/>
              </a:ext>
            </a:extLst>
          </p:cNvPr>
          <p:cNvSpPr>
            <a:spLocks noGrp="1"/>
          </p:cNvSpPr>
          <p:nvPr>
            <p:ph type="title"/>
          </p:nvPr>
        </p:nvSpPr>
        <p:spPr>
          <a:xfrm>
            <a:off x="603504" y="4092708"/>
            <a:ext cx="4133088" cy="1753937"/>
          </a:xfrm>
        </p:spPr>
        <p:txBody>
          <a:bodyPr>
            <a:normAutofit fontScale="90000"/>
          </a:bodyPr>
          <a:lstStyle/>
          <a:p>
            <a:r>
              <a:rPr lang="en-US" sz="2400" i="1" dirty="0">
                <a:solidFill>
                  <a:srgbClr val="00B0F0"/>
                </a:solidFill>
                <a:latin typeface="Georgia" panose="02040502050405020303" pitchFamily="18" charset="0"/>
              </a:rPr>
              <a:t>Once you are 18, grant your parent(s) or another trusted adult to stay informed and continue to assist you with health care decisions!</a:t>
            </a:r>
          </a:p>
        </p:txBody>
      </p:sp>
      <p:sp>
        <p:nvSpPr>
          <p:cNvPr id="3" name="Content Placeholder 2">
            <a:extLst>
              <a:ext uri="{FF2B5EF4-FFF2-40B4-BE49-F238E27FC236}">
                <a16:creationId xmlns:a16="http://schemas.microsoft.com/office/drawing/2014/main" id="{1B72DBE5-D943-488F-9490-151197AD67F7}"/>
              </a:ext>
            </a:extLst>
          </p:cNvPr>
          <p:cNvSpPr>
            <a:spLocks noGrp="1"/>
          </p:cNvSpPr>
          <p:nvPr>
            <p:ph sz="half" idx="1"/>
          </p:nvPr>
        </p:nvSpPr>
        <p:spPr>
          <a:xfrm>
            <a:off x="1729774" y="938893"/>
            <a:ext cx="5047488" cy="917446"/>
          </a:xfrm>
        </p:spPr>
        <p:txBody>
          <a:bodyPr>
            <a:noAutofit/>
          </a:bodyPr>
          <a:lstStyle/>
          <a:p>
            <a:pPr marL="0" indent="0" algn="ctr">
              <a:buNone/>
            </a:pPr>
            <a:r>
              <a:rPr lang="en-US" sz="2800" b="1" dirty="0">
                <a:solidFill>
                  <a:srgbClr val="B48900"/>
                </a:solidFill>
                <a:latin typeface="Times New Roman" panose="02020603050405020304" pitchFamily="18" charset="0"/>
                <a:cs typeface="Times New Roman" panose="02020603050405020304" pitchFamily="18" charset="0"/>
              </a:rPr>
              <a:t>2) </a:t>
            </a:r>
            <a:r>
              <a:rPr lang="en-US" sz="2800" b="1" dirty="0">
                <a:solidFill>
                  <a:srgbClr val="002060"/>
                </a:solidFill>
                <a:latin typeface="Times New Roman" panose="02020603050405020304" pitchFamily="18" charset="0"/>
                <a:cs typeface="Times New Roman" panose="02020603050405020304" pitchFamily="18" charset="0"/>
              </a:rPr>
              <a:t>CALIFORNIA ADVANCE HEALTH CARE DIRECTIVE</a:t>
            </a:r>
          </a:p>
        </p:txBody>
      </p:sp>
      <p:pic>
        <p:nvPicPr>
          <p:cNvPr id="14" name="Picture 13" descr="A picture containing table, indoor, bottle, sitting&#10;&#10;Description generated with very high confidence">
            <a:extLst>
              <a:ext uri="{FF2B5EF4-FFF2-40B4-BE49-F238E27FC236}">
                <a16:creationId xmlns:a16="http://schemas.microsoft.com/office/drawing/2014/main" id="{6472A40C-086B-4E05-AC4F-9F85CB92A941}"/>
              </a:ext>
            </a:extLst>
          </p:cNvPr>
          <p:cNvPicPr>
            <a:picLocks noChangeAspect="1"/>
          </p:cNvPicPr>
          <p:nvPr/>
        </p:nvPicPr>
        <p:blipFill>
          <a:blip r:embed="rId3"/>
          <a:stretch>
            <a:fillRect/>
          </a:stretch>
        </p:blipFill>
        <p:spPr>
          <a:xfrm>
            <a:off x="5169243" y="4261368"/>
            <a:ext cx="3338289" cy="1416619"/>
          </a:xfrm>
          <a:prstGeom prst="rect">
            <a:avLst/>
          </a:prstGeom>
          <a:ln w="146050">
            <a:solidFill>
              <a:schemeClr val="bg1"/>
            </a:solidFill>
            <a:miter lim="800000"/>
          </a:ln>
          <a:effectLst>
            <a:softEdge rad="0"/>
          </a:effectLst>
        </p:spPr>
      </p:pic>
      <p:sp>
        <p:nvSpPr>
          <p:cNvPr id="4" name="Rectangle 3"/>
          <p:cNvSpPr/>
          <p:nvPr/>
        </p:nvSpPr>
        <p:spPr>
          <a:xfrm>
            <a:off x="1790899" y="2109709"/>
            <a:ext cx="5047488" cy="1323439"/>
          </a:xfrm>
          <a:prstGeom prst="rect">
            <a:avLst/>
          </a:prstGeom>
          <a:ln>
            <a:solidFill>
              <a:schemeClr val="tx1"/>
            </a:solidFill>
          </a:ln>
        </p:spPr>
        <p:txBody>
          <a:bodyPr wrap="square">
            <a:spAutoFit/>
          </a:bodyPr>
          <a:lstStyle/>
          <a:p>
            <a:r>
              <a:rPr lang="en-US" sz="2000" dirty="0">
                <a:latin typeface="Times New Roman" panose="02020603050405020304" pitchFamily="18" charset="0"/>
                <a:cs typeface="Times New Roman" panose="02020603050405020304" pitchFamily="18" charset="0"/>
              </a:rPr>
              <a:t>By this document, I, </a:t>
            </a:r>
            <a:r>
              <a:rPr lang="en-US" sz="2000" b="1" dirty="0">
                <a:latin typeface="Times New Roman" panose="02020603050405020304" pitchFamily="18" charset="0"/>
                <a:cs typeface="Times New Roman" panose="02020603050405020304" pitchFamily="18" charset="0"/>
              </a:rPr>
              <a:t>YOUNG ADULT</a:t>
            </a:r>
            <a:r>
              <a:rPr lang="en-US" sz="2000" dirty="0">
                <a:latin typeface="Times New Roman" panose="02020603050405020304" pitchFamily="18" charset="0"/>
                <a:cs typeface="Times New Roman" panose="02020603050405020304" pitchFamily="18" charset="0"/>
              </a:rPr>
              <a:t>, intend to create an Advance Health Care Directive (the “Directive”) under Division 4.7 – Part 2 of the California Probate Code. </a:t>
            </a:r>
          </a:p>
        </p:txBody>
      </p:sp>
    </p:spTree>
    <p:extLst>
      <p:ext uri="{BB962C8B-B14F-4D97-AF65-F5344CB8AC3E}">
        <p14:creationId xmlns:p14="http://schemas.microsoft.com/office/powerpoint/2010/main" val="1449421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7E211F43-52F3-48C5-B201-1FA0E1976255}"/>
              </a:ext>
            </a:extLst>
          </p:cNvPr>
          <p:cNvSpPr txBox="1">
            <a:spLocks/>
          </p:cNvSpPr>
          <p:nvPr/>
        </p:nvSpPr>
        <p:spPr>
          <a:xfrm>
            <a:off x="414528" y="801143"/>
            <a:ext cx="6839271" cy="2216377"/>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800" b="1" dirty="0">
                <a:solidFill>
                  <a:srgbClr val="B48900"/>
                </a:solidFill>
                <a:latin typeface="Times New Roman" panose="02020603050405020304" pitchFamily="18" charset="0"/>
                <a:cs typeface="Times New Roman" panose="02020603050405020304" pitchFamily="18" charset="0"/>
              </a:rPr>
              <a:t>3</a:t>
            </a:r>
            <a:r>
              <a:rPr lang="en-US" sz="2400" b="1" dirty="0">
                <a:solidFill>
                  <a:srgbClr val="B4890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AUTHORIZATION AND WAIVER FOR THE INSPECTION AND DISCLOSURE OF INFORMATION RELATING TO MY PHYSICAL OR MENTAL HEALTH</a:t>
            </a:r>
          </a:p>
          <a:p>
            <a:pPr marL="0" indent="0" algn="ctr">
              <a:buFont typeface="Wingdings 3" charset="2"/>
              <a:buNone/>
            </a:pPr>
            <a:r>
              <a:rPr lang="en-US" sz="2400" b="1" dirty="0">
                <a:solidFill>
                  <a:schemeClr val="tx1"/>
                </a:solidFill>
                <a:latin typeface="Times New Roman" panose="02020603050405020304" pitchFamily="18" charset="0"/>
                <a:cs typeface="Times New Roman" panose="02020603050405020304" pitchFamily="18" charset="0"/>
              </a:rPr>
              <a:t>(California Civil Code §56)</a:t>
            </a:r>
          </a:p>
          <a:p>
            <a:endParaRPr lang="en-US" dirty="0"/>
          </a:p>
        </p:txBody>
      </p:sp>
      <p:sp>
        <p:nvSpPr>
          <p:cNvPr id="3" name="TextBox 2"/>
          <p:cNvSpPr txBox="1"/>
          <p:nvPr/>
        </p:nvSpPr>
        <p:spPr>
          <a:xfrm>
            <a:off x="1301275" y="3291840"/>
            <a:ext cx="5065776" cy="2308324"/>
          </a:xfrm>
          <a:prstGeom prst="rect">
            <a:avLst/>
          </a:prstGeom>
          <a:no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 A.	I, </a:t>
            </a:r>
            <a:r>
              <a:rPr lang="en-US" sz="2400" b="1" dirty="0">
                <a:latin typeface="Times New Roman" panose="02020603050405020304" pitchFamily="18" charset="0"/>
                <a:cs typeface="Times New Roman" panose="02020603050405020304" pitchFamily="18" charset="0"/>
              </a:rPr>
              <a:t>YOUNG ADULT</a:t>
            </a:r>
            <a:r>
              <a:rPr lang="en-US" sz="2400" dirty="0">
                <a:latin typeface="Times New Roman" panose="02020603050405020304" pitchFamily="18" charset="0"/>
                <a:cs typeface="Times New Roman" panose="02020603050405020304" pitchFamily="18" charset="0"/>
              </a:rPr>
              <a:t>, do hereby authorize the persons named below in Paragraphs B and C, individually and severally, to have the power and authority to do... </a:t>
            </a:r>
          </a:p>
          <a:p>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3111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p:nvPr/>
        </p:nvSpPr>
        <p:spPr>
          <a:xfrm>
            <a:off x="228600" y="609600"/>
            <a:ext cx="8277364" cy="112122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5762A"/>
              </a:buClr>
              <a:buSzPct val="25000"/>
              <a:buFont typeface="Rokkitt"/>
              <a:buNone/>
            </a:pPr>
            <a:endParaRPr lang="en-US" sz="3600" b="1" i="0" u="none" strike="noStrike" cap="none" dirty="0">
              <a:solidFill>
                <a:srgbClr val="0070C0"/>
              </a:solidFill>
              <a:latin typeface="Rokkitt"/>
              <a:ea typeface="Rokkitt"/>
              <a:cs typeface="Rokkitt"/>
              <a:sym typeface="Rokkitt"/>
            </a:endParaRPr>
          </a:p>
        </p:txBody>
      </p:sp>
      <p:sp>
        <p:nvSpPr>
          <p:cNvPr id="288" name="Shape 288"/>
          <p:cNvSpPr txBox="1">
            <a:spLocks noGrp="1"/>
          </p:cNvSpPr>
          <p:nvPr>
            <p:ph type="title"/>
          </p:nvPr>
        </p:nvSpPr>
        <p:spPr>
          <a:xfrm>
            <a:off x="228600" y="410029"/>
            <a:ext cx="7609114" cy="1320800"/>
          </a:xfrm>
          <a:prstGeom prst="rect">
            <a:avLst/>
          </a:prstGeom>
          <a:noFill/>
          <a:ln>
            <a:noFill/>
          </a:ln>
        </p:spPr>
        <p:txBody>
          <a:bodyPr lIns="91425" tIns="45700" rIns="91425" bIns="45700" anchor="ctr" anchorCtr="0">
            <a:noAutofit/>
          </a:bodyPr>
          <a:lstStyle/>
          <a:p>
            <a:pPr marL="0" marR="0" lvl="0" indent="0" algn="l" rtl="0">
              <a:lnSpc>
                <a:spcPct val="104999"/>
              </a:lnSpc>
              <a:spcBef>
                <a:spcPts val="0"/>
              </a:spcBef>
              <a:spcAft>
                <a:spcPts val="0"/>
              </a:spcAft>
              <a:buClr>
                <a:schemeClr val="lt1"/>
              </a:buClr>
              <a:buSzPct val="25000"/>
              <a:buFont typeface="Rokkitt"/>
              <a:buNone/>
            </a:pPr>
            <a:r>
              <a:rPr lang="en-US" sz="4800" b="1" i="0" u="none" strike="noStrike" cap="none" dirty="0">
                <a:solidFill>
                  <a:srgbClr val="C00000"/>
                </a:solidFill>
                <a:latin typeface="Rokkitt"/>
                <a:ea typeface="Rokkitt"/>
                <a:cs typeface="Rokkitt"/>
                <a:sym typeface="Rokkitt"/>
              </a:rPr>
              <a:t>What about you?</a:t>
            </a:r>
            <a:br>
              <a:rPr lang="en-US" sz="4000" b="1" i="0" u="none" strike="noStrike" cap="none" dirty="0">
                <a:solidFill>
                  <a:srgbClr val="C00000"/>
                </a:solidFill>
                <a:latin typeface="Rokkitt"/>
                <a:ea typeface="Rokkitt"/>
                <a:cs typeface="Rokkitt"/>
                <a:sym typeface="Rokkitt"/>
              </a:rPr>
            </a:br>
            <a:r>
              <a:rPr lang="en-US" sz="2800" b="1" i="0" u="none" strike="noStrike" cap="none" dirty="0">
                <a:solidFill>
                  <a:srgbClr val="00B0F0"/>
                </a:solidFill>
                <a:latin typeface="Rokkitt"/>
                <a:ea typeface="Rokkitt"/>
                <a:cs typeface="Rokkitt"/>
                <a:sym typeface="Rokkitt"/>
              </a:rPr>
              <a:t>Will Your Health Care Directive Work When You Need it?</a:t>
            </a:r>
          </a:p>
        </p:txBody>
      </p:sp>
      <p:pic>
        <p:nvPicPr>
          <p:cNvPr id="289" name="Shape 289" descr="retro-terry-schiavo-superJumbo.jpg"/>
          <p:cNvPicPr preferRelativeResize="0"/>
          <p:nvPr/>
        </p:nvPicPr>
        <p:blipFill>
          <a:blip r:embed="rId3">
            <a:alphaModFix/>
          </a:blip>
          <a:stretch>
            <a:fillRect/>
          </a:stretch>
        </p:blipFill>
        <p:spPr>
          <a:xfrm>
            <a:off x="784994" y="2023098"/>
            <a:ext cx="4897350" cy="3223644"/>
          </a:xfrm>
          <a:prstGeom prst="rect">
            <a:avLst/>
          </a:prstGeom>
          <a:noFill/>
          <a:ln>
            <a:noFill/>
          </a:ln>
        </p:spPr>
      </p:pic>
      <p:sp>
        <p:nvSpPr>
          <p:cNvPr id="2" name="TextBox 1">
            <a:extLst>
              <a:ext uri="{FF2B5EF4-FFF2-40B4-BE49-F238E27FC236}">
                <a16:creationId xmlns:a16="http://schemas.microsoft.com/office/drawing/2014/main" id="{C2B8E71C-0475-438F-B538-A4B907D31799}"/>
              </a:ext>
            </a:extLst>
          </p:cNvPr>
          <p:cNvSpPr txBox="1"/>
          <p:nvPr/>
        </p:nvSpPr>
        <p:spPr>
          <a:xfrm>
            <a:off x="711514" y="5453740"/>
            <a:ext cx="5640299" cy="461665"/>
          </a:xfrm>
          <a:prstGeom prst="rect">
            <a:avLst/>
          </a:prstGeom>
          <a:noFill/>
        </p:spPr>
        <p:txBody>
          <a:bodyPr wrap="square" rtlCol="0">
            <a:spAutoFit/>
          </a:bodyPr>
          <a:lstStyle/>
          <a:p>
            <a:pPr lvl="0">
              <a:buClr>
                <a:srgbClr val="75762A"/>
              </a:buClr>
              <a:buSzPct val="25000"/>
            </a:pPr>
            <a:r>
              <a:rPr lang="en-US" sz="2400" i="1" dirty="0">
                <a:solidFill>
                  <a:srgbClr val="00B0F0"/>
                </a:solidFill>
                <a:latin typeface="Georgia" panose="02040502050405020303" pitchFamily="18" charset="0"/>
                <a:ea typeface="Rokkitt"/>
                <a:cs typeface="Rokkitt"/>
                <a:sym typeface="Rokkitt"/>
              </a:rPr>
              <a:t>Turn Your Wishes Into Directives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Shape 297" descr="vg31yo1g[1]"/>
          <p:cNvPicPr preferRelativeResize="0"/>
          <p:nvPr/>
        </p:nvPicPr>
        <p:blipFill rotWithShape="1">
          <a:blip r:embed="rId3">
            <a:alphaModFix/>
          </a:blip>
          <a:srcRect/>
          <a:stretch/>
        </p:blipFill>
        <p:spPr>
          <a:xfrm>
            <a:off x="5583237" y="1657350"/>
            <a:ext cx="3079749" cy="3762374"/>
          </a:xfrm>
          <a:prstGeom prst="rect">
            <a:avLst/>
          </a:prstGeom>
          <a:solidFill>
            <a:schemeClr val="bg1"/>
          </a:solidFill>
          <a:ln w="63500" cap="flat" cmpd="sng">
            <a:solidFill>
              <a:schemeClr val="lt1"/>
            </a:solidFill>
            <a:prstDash val="solid"/>
            <a:miter/>
            <a:headEnd type="none" w="med" len="med"/>
            <a:tailEnd type="none" w="med" len="med"/>
          </a:ln>
        </p:spPr>
      </p:pic>
      <p:sp>
        <p:nvSpPr>
          <p:cNvPr id="299" name="Shape 299"/>
          <p:cNvSpPr txBox="1">
            <a:spLocks noGrp="1"/>
          </p:cNvSpPr>
          <p:nvPr>
            <p:ph type="title"/>
          </p:nvPr>
        </p:nvSpPr>
        <p:spPr>
          <a:xfrm>
            <a:off x="609599" y="219074"/>
            <a:ext cx="4712209" cy="2409826"/>
          </a:xfrm>
          <a:prstGeom prst="rect">
            <a:avLst/>
          </a:prstGeom>
          <a:noFill/>
          <a:ln>
            <a:noFill/>
          </a:ln>
        </p:spPr>
        <p:txBody>
          <a:bodyPr lIns="91425" tIns="45700" rIns="91425" bIns="45700" anchor="ctr" anchorCtr="0">
            <a:noAutofit/>
          </a:bodyPr>
          <a:lstStyle/>
          <a:p>
            <a:pPr marL="0" marR="0" lvl="0" indent="0" algn="l" rtl="0">
              <a:lnSpc>
                <a:spcPct val="104999"/>
              </a:lnSpc>
              <a:spcBef>
                <a:spcPts val="0"/>
              </a:spcBef>
              <a:spcAft>
                <a:spcPts val="0"/>
              </a:spcAft>
              <a:buClr>
                <a:schemeClr val="lt1"/>
              </a:buClr>
              <a:buSzPct val="25000"/>
              <a:buFont typeface="Rokkitt"/>
              <a:buNone/>
            </a:pPr>
            <a:r>
              <a:rPr lang="en-US" sz="4000" b="1" i="0" u="none" strike="noStrike" cap="none" dirty="0">
                <a:solidFill>
                  <a:srgbClr val="002060"/>
                </a:solidFill>
                <a:latin typeface="Rokkitt"/>
                <a:ea typeface="Rokkitt"/>
                <a:cs typeface="Rokkitt"/>
                <a:sym typeface="Rokkitt"/>
              </a:rPr>
              <a:t>Common Planning Techniques that </a:t>
            </a:r>
            <a:br>
              <a:rPr lang="en-US" sz="4000" b="1" i="0" u="none" strike="noStrike" cap="none" dirty="0">
                <a:solidFill>
                  <a:srgbClr val="002060"/>
                </a:solidFill>
                <a:latin typeface="Rokkitt"/>
                <a:ea typeface="Rokkitt"/>
                <a:cs typeface="Rokkitt"/>
                <a:sym typeface="Rokkitt"/>
              </a:rPr>
            </a:br>
            <a:r>
              <a:rPr lang="en-US" sz="4000" b="1" i="0" u="none" strike="noStrike" cap="none" dirty="0">
                <a:solidFill>
                  <a:srgbClr val="002060"/>
                </a:solidFill>
                <a:latin typeface="Rokkitt"/>
                <a:ea typeface="Rokkitt"/>
                <a:cs typeface="Rokkitt"/>
                <a:sym typeface="Rokkitt"/>
              </a:rPr>
              <a:t>DO </a:t>
            </a:r>
            <a:r>
              <a:rPr lang="en-US" sz="4000" b="1" i="0" u="sng" strike="noStrike" cap="none" dirty="0">
                <a:solidFill>
                  <a:srgbClr val="C00000"/>
                </a:solidFill>
                <a:latin typeface="Rokkitt"/>
                <a:ea typeface="Rokkitt"/>
                <a:cs typeface="Rokkitt"/>
                <a:sym typeface="Rokkitt"/>
              </a:rPr>
              <a:t>NOT</a:t>
            </a:r>
            <a:r>
              <a:rPr lang="en-US" sz="4000" b="1" i="0" u="none" strike="noStrike" cap="none" dirty="0">
                <a:solidFill>
                  <a:srgbClr val="002060"/>
                </a:solidFill>
                <a:latin typeface="Rokkitt"/>
                <a:ea typeface="Rokkitt"/>
                <a:cs typeface="Rokkitt"/>
                <a:sym typeface="Rokkitt"/>
              </a:rPr>
              <a:t> Work</a:t>
            </a:r>
          </a:p>
        </p:txBody>
      </p:sp>
      <p:sp>
        <p:nvSpPr>
          <p:cNvPr id="298" name="Shape 298"/>
          <p:cNvSpPr txBox="1">
            <a:spLocks noGrp="1"/>
          </p:cNvSpPr>
          <p:nvPr>
            <p:ph idx="1"/>
          </p:nvPr>
        </p:nvSpPr>
        <p:spPr>
          <a:xfrm>
            <a:off x="492125" y="2799968"/>
            <a:ext cx="5091112" cy="247345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E8C13"/>
              </a:buClr>
              <a:buSzPct val="100000"/>
              <a:buFont typeface="Arial"/>
              <a:buChar char="•"/>
            </a:pPr>
            <a:r>
              <a:rPr lang="en-US" sz="2600" b="1" i="0" u="none" strike="noStrike" cap="none" dirty="0">
                <a:solidFill>
                  <a:srgbClr val="002060"/>
                </a:solidFill>
                <a:latin typeface="Georgia" panose="02040502050405020303" pitchFamily="18" charset="0"/>
                <a:ea typeface="Rokkitt"/>
                <a:cs typeface="Rokkitt"/>
                <a:sym typeface="Rokkitt"/>
              </a:rPr>
              <a:t>Owning property jointly</a:t>
            </a:r>
          </a:p>
          <a:p>
            <a:pPr marL="342900" marR="0" lvl="0" indent="-342900" algn="l" rtl="0">
              <a:lnSpc>
                <a:spcPct val="100000"/>
              </a:lnSpc>
              <a:spcBef>
                <a:spcPts val="1200"/>
              </a:spcBef>
              <a:spcAft>
                <a:spcPts val="0"/>
              </a:spcAft>
              <a:buClr>
                <a:srgbClr val="8E8C13"/>
              </a:buClr>
              <a:buSzPct val="100000"/>
              <a:buFont typeface="Arial"/>
              <a:buChar char="•"/>
            </a:pPr>
            <a:r>
              <a:rPr lang="en-US" sz="2600" b="1" i="0" u="none" strike="noStrike" cap="none" dirty="0">
                <a:solidFill>
                  <a:srgbClr val="002060"/>
                </a:solidFill>
                <a:latin typeface="Georgia" panose="02040502050405020303" pitchFamily="18" charset="0"/>
                <a:ea typeface="Rokkitt"/>
                <a:cs typeface="Rokkitt"/>
                <a:sym typeface="Rokkitt"/>
              </a:rPr>
              <a:t>Designating a beneficiary</a:t>
            </a:r>
          </a:p>
          <a:p>
            <a:pPr marL="342900" marR="0" lvl="0" indent="-342900" algn="l" rtl="0">
              <a:lnSpc>
                <a:spcPct val="100000"/>
              </a:lnSpc>
              <a:spcBef>
                <a:spcPts val="1200"/>
              </a:spcBef>
              <a:spcAft>
                <a:spcPts val="0"/>
              </a:spcAft>
              <a:buClr>
                <a:srgbClr val="8E8C13"/>
              </a:buClr>
              <a:buSzPct val="100000"/>
              <a:buFont typeface="Arial"/>
              <a:buChar char="•"/>
            </a:pPr>
            <a:r>
              <a:rPr lang="en-US" sz="2600" b="1" i="0" u="none" strike="noStrike" cap="none" dirty="0">
                <a:solidFill>
                  <a:srgbClr val="002060"/>
                </a:solidFill>
                <a:latin typeface="Georgia" panose="02040502050405020303" pitchFamily="18" charset="0"/>
                <a:ea typeface="Rokkitt"/>
                <a:cs typeface="Rokkitt"/>
                <a:sym typeface="Rokkitt"/>
              </a:rPr>
              <a:t>Signing a will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pSp>
        <p:nvGrpSpPr>
          <p:cNvPr id="310" name="Shape 310"/>
          <p:cNvGrpSpPr/>
          <p:nvPr/>
        </p:nvGrpSpPr>
        <p:grpSpPr>
          <a:xfrm>
            <a:off x="538162" y="4698999"/>
            <a:ext cx="3471861" cy="898524"/>
            <a:chOff x="0" y="0"/>
            <a:chExt cx="2147483647" cy="2147483647"/>
          </a:xfrm>
        </p:grpSpPr>
        <p:sp>
          <p:nvSpPr>
            <p:cNvPr id="311" name="Shape 311"/>
            <p:cNvSpPr/>
            <p:nvPr/>
          </p:nvSpPr>
          <p:spPr>
            <a:xfrm>
              <a:off x="0" y="0"/>
              <a:ext cx="2147483647" cy="2147483647"/>
            </a:xfrm>
            <a:prstGeom prst="roundRect">
              <a:avLst>
                <a:gd name="adj" fmla="val 2079"/>
              </a:avLst>
            </a:prstGeom>
            <a:solidFill>
              <a:schemeClr val="accent2">
                <a:lumMod val="75000"/>
              </a:schemeClr>
            </a:solidFill>
            <a:ln w="1270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Georgia"/>
                <a:ea typeface="Georgia"/>
                <a:cs typeface="Georgia"/>
                <a:sym typeface="Georgia"/>
              </a:endParaRPr>
            </a:p>
          </p:txBody>
        </p:sp>
        <p:sp>
          <p:nvSpPr>
            <p:cNvPr id="312" name="Shape 312"/>
            <p:cNvSpPr txBox="1"/>
            <p:nvPr/>
          </p:nvSpPr>
          <p:spPr>
            <a:xfrm>
              <a:off x="103102561" y="223855479"/>
              <a:ext cx="1425764330" cy="169218782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Rokkitt"/>
                <a:buNone/>
              </a:pPr>
              <a:r>
                <a:rPr lang="en-US" sz="2000" b="0" i="0" u="none" strike="noStrike" cap="none">
                  <a:solidFill>
                    <a:schemeClr val="lt1"/>
                  </a:solidFill>
                  <a:latin typeface="Rokkitt"/>
                  <a:ea typeface="Rokkitt"/>
                  <a:cs typeface="Rokkitt"/>
                  <a:sym typeface="Rokkitt"/>
                </a:rPr>
                <a:t>Execute deeds </a:t>
              </a:r>
              <a:br>
                <a:rPr lang="en-US" sz="2000" b="0" i="0" u="none" strike="noStrike" cap="none">
                  <a:solidFill>
                    <a:schemeClr val="lt1"/>
                  </a:solidFill>
                  <a:latin typeface="Rokkitt"/>
                  <a:ea typeface="Rokkitt"/>
                  <a:cs typeface="Rokkitt"/>
                  <a:sym typeface="Rokkitt"/>
                </a:rPr>
              </a:br>
              <a:r>
                <a:rPr lang="en-US" sz="2000" b="0" i="0" u="none" strike="noStrike" cap="none">
                  <a:solidFill>
                    <a:schemeClr val="lt1"/>
                  </a:solidFill>
                  <a:latin typeface="Rokkitt"/>
                  <a:ea typeface="Rokkitt"/>
                  <a:cs typeface="Rokkitt"/>
                  <a:sym typeface="Rokkitt"/>
                </a:rPr>
                <a:t>to Real Property</a:t>
              </a:r>
            </a:p>
          </p:txBody>
        </p:sp>
      </p:grpSp>
      <p:grpSp>
        <p:nvGrpSpPr>
          <p:cNvPr id="313" name="Shape 313"/>
          <p:cNvGrpSpPr/>
          <p:nvPr/>
        </p:nvGrpSpPr>
        <p:grpSpPr>
          <a:xfrm>
            <a:off x="538162" y="3592511"/>
            <a:ext cx="3471861" cy="898524"/>
            <a:chOff x="0" y="0"/>
            <a:chExt cx="2147483647" cy="2147483647"/>
          </a:xfrm>
          <a:solidFill>
            <a:schemeClr val="accent2">
              <a:lumMod val="75000"/>
            </a:schemeClr>
          </a:solidFill>
        </p:grpSpPr>
        <p:sp>
          <p:nvSpPr>
            <p:cNvPr id="314" name="Shape 314"/>
            <p:cNvSpPr/>
            <p:nvPr/>
          </p:nvSpPr>
          <p:spPr>
            <a:xfrm>
              <a:off x="0" y="0"/>
              <a:ext cx="2147483647" cy="2147483647"/>
            </a:xfrm>
            <a:prstGeom prst="roundRect">
              <a:avLst>
                <a:gd name="adj" fmla="val 2079"/>
              </a:avLst>
            </a:prstGeom>
            <a:grpFill/>
            <a:ln w="1270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Georgia"/>
                <a:ea typeface="Georgia"/>
                <a:cs typeface="Georgia"/>
                <a:sym typeface="Georgia"/>
              </a:endParaRPr>
            </a:p>
          </p:txBody>
        </p:sp>
        <p:sp>
          <p:nvSpPr>
            <p:cNvPr id="315" name="Shape 315"/>
            <p:cNvSpPr txBox="1"/>
            <p:nvPr/>
          </p:nvSpPr>
          <p:spPr>
            <a:xfrm>
              <a:off x="103102561" y="159354890"/>
              <a:ext cx="1447366668" cy="1692187829"/>
            </a:xfrm>
            <a:prstGeom prst="rect">
              <a:avLst/>
            </a:prstGeom>
            <a:grp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Rokkitt"/>
                <a:buNone/>
              </a:pPr>
              <a:r>
                <a:rPr lang="en-US" sz="2000" b="0" i="0" u="none" strike="noStrike" cap="none">
                  <a:solidFill>
                    <a:schemeClr val="lt1"/>
                  </a:solidFill>
                  <a:latin typeface="Rokkitt"/>
                  <a:ea typeface="Rokkitt"/>
                  <a:cs typeface="Rokkitt"/>
                  <a:sym typeface="Rokkitt"/>
                </a:rPr>
                <a:t>Sign new signature cards at bank</a:t>
              </a:r>
            </a:p>
          </p:txBody>
        </p:sp>
      </p:grpSp>
      <p:grpSp>
        <p:nvGrpSpPr>
          <p:cNvPr id="316" name="Shape 316"/>
          <p:cNvGrpSpPr/>
          <p:nvPr/>
        </p:nvGrpSpPr>
        <p:grpSpPr>
          <a:xfrm>
            <a:off x="538162" y="2486025"/>
            <a:ext cx="3471861" cy="898524"/>
            <a:chOff x="0" y="0"/>
            <a:chExt cx="2147483647" cy="2147483647"/>
          </a:xfrm>
        </p:grpSpPr>
        <p:sp>
          <p:nvSpPr>
            <p:cNvPr id="317" name="Shape 317"/>
            <p:cNvSpPr/>
            <p:nvPr/>
          </p:nvSpPr>
          <p:spPr>
            <a:xfrm>
              <a:off x="0" y="0"/>
              <a:ext cx="2147483647" cy="2147483647"/>
            </a:xfrm>
            <a:prstGeom prst="roundRect">
              <a:avLst>
                <a:gd name="adj" fmla="val 2079"/>
              </a:avLst>
            </a:prstGeom>
            <a:solidFill>
              <a:schemeClr val="accent2">
                <a:lumMod val="75000"/>
              </a:schemeClr>
            </a:solidFill>
            <a:ln w="1270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Georgia"/>
                <a:ea typeface="Georgia"/>
                <a:cs typeface="Georgia"/>
                <a:sym typeface="Georgia"/>
              </a:endParaRPr>
            </a:p>
          </p:txBody>
        </p:sp>
        <p:sp>
          <p:nvSpPr>
            <p:cNvPr id="318" name="Shape 318"/>
            <p:cNvSpPr txBox="1"/>
            <p:nvPr/>
          </p:nvSpPr>
          <p:spPr>
            <a:xfrm>
              <a:off x="103102517" y="166942377"/>
              <a:ext cx="1452276639" cy="169218864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Rokkitt"/>
                <a:buNone/>
              </a:pPr>
              <a:r>
                <a:rPr lang="en-US" sz="2000" b="0" i="0" u="none" strike="noStrike" cap="none" dirty="0">
                  <a:solidFill>
                    <a:schemeClr val="lt1"/>
                  </a:solidFill>
                  <a:latin typeface="Rokkitt"/>
                  <a:ea typeface="Rokkitt"/>
                  <a:cs typeface="Rokkitt"/>
                  <a:sym typeface="Rokkitt"/>
                </a:rPr>
                <a:t>Re-title investment accounts</a:t>
              </a:r>
            </a:p>
          </p:txBody>
        </p:sp>
      </p:grpSp>
      <p:grpSp>
        <p:nvGrpSpPr>
          <p:cNvPr id="319" name="Shape 319"/>
          <p:cNvGrpSpPr/>
          <p:nvPr/>
        </p:nvGrpSpPr>
        <p:grpSpPr>
          <a:xfrm>
            <a:off x="5118099" y="2481261"/>
            <a:ext cx="3471861" cy="898524"/>
            <a:chOff x="0" y="0"/>
            <a:chExt cx="2147483647" cy="2147483647"/>
          </a:xfrm>
          <a:solidFill>
            <a:schemeClr val="accent2">
              <a:lumMod val="75000"/>
            </a:schemeClr>
          </a:solidFill>
        </p:grpSpPr>
        <p:sp>
          <p:nvSpPr>
            <p:cNvPr id="320" name="Shape 320"/>
            <p:cNvSpPr/>
            <p:nvPr/>
          </p:nvSpPr>
          <p:spPr>
            <a:xfrm>
              <a:off x="0" y="0"/>
              <a:ext cx="2147483647" cy="2147483647"/>
            </a:xfrm>
            <a:prstGeom prst="roundRect">
              <a:avLst>
                <a:gd name="adj" fmla="val 2079"/>
              </a:avLst>
            </a:prstGeom>
            <a:grpFill/>
            <a:ln w="1270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Georgia"/>
                <a:ea typeface="Georgia"/>
                <a:cs typeface="Georgia"/>
                <a:sym typeface="Georgia"/>
              </a:endParaRPr>
            </a:p>
          </p:txBody>
        </p:sp>
        <p:sp>
          <p:nvSpPr>
            <p:cNvPr id="321" name="Shape 321"/>
            <p:cNvSpPr txBox="1"/>
            <p:nvPr/>
          </p:nvSpPr>
          <p:spPr>
            <a:xfrm>
              <a:off x="782599519" y="178323100"/>
              <a:ext cx="1286329782" cy="1692187829"/>
            </a:xfrm>
            <a:prstGeom prst="rect">
              <a:avLst/>
            </a:prstGeom>
            <a:grp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Rokkitt"/>
                <a:buNone/>
              </a:pPr>
              <a:r>
                <a:rPr lang="en-US" sz="2000" b="0" i="0" u="none" strike="noStrike" cap="none" dirty="0">
                  <a:solidFill>
                    <a:srgbClr val="FFFFFF"/>
                  </a:solidFill>
                  <a:latin typeface="Rokkitt"/>
                  <a:ea typeface="Rokkitt"/>
                  <a:cs typeface="Rokkitt"/>
                  <a:sym typeface="Rokkitt"/>
                </a:rPr>
                <a:t>Transfer Stock/</a:t>
              </a:r>
            </a:p>
            <a:p>
              <a:pPr marL="0" marR="0" lvl="0" indent="0" algn="r" rtl="0">
                <a:lnSpc>
                  <a:spcPct val="100000"/>
                </a:lnSpc>
                <a:spcBef>
                  <a:spcPts val="0"/>
                </a:spcBef>
                <a:spcAft>
                  <a:spcPts val="0"/>
                </a:spcAft>
                <a:buClr>
                  <a:srgbClr val="FFFFFF"/>
                </a:buClr>
                <a:buSzPct val="25000"/>
                <a:buFont typeface="Rokkitt"/>
                <a:buNone/>
              </a:pPr>
              <a:r>
                <a:rPr lang="en-US" sz="2000" b="0" i="0" u="none" strike="noStrike" cap="none" dirty="0">
                  <a:solidFill>
                    <a:srgbClr val="FFFFFF"/>
                  </a:solidFill>
                  <a:latin typeface="Rokkitt"/>
                  <a:ea typeface="Rokkitt"/>
                  <a:cs typeface="Rokkitt"/>
                  <a:sym typeface="Rokkitt"/>
                </a:rPr>
                <a:t>Bond certificates</a:t>
              </a:r>
            </a:p>
          </p:txBody>
        </p:sp>
      </p:grpSp>
      <p:grpSp>
        <p:nvGrpSpPr>
          <p:cNvPr id="322" name="Shape 322"/>
          <p:cNvGrpSpPr/>
          <p:nvPr/>
        </p:nvGrpSpPr>
        <p:grpSpPr>
          <a:xfrm>
            <a:off x="5118099" y="3589337"/>
            <a:ext cx="3471861" cy="896937"/>
            <a:chOff x="0" y="0"/>
            <a:chExt cx="2147483647" cy="2147483647"/>
          </a:xfrm>
          <a:solidFill>
            <a:schemeClr val="accent2">
              <a:lumMod val="75000"/>
            </a:schemeClr>
          </a:solidFill>
        </p:grpSpPr>
        <p:sp>
          <p:nvSpPr>
            <p:cNvPr id="323" name="Shape 323"/>
            <p:cNvSpPr/>
            <p:nvPr/>
          </p:nvSpPr>
          <p:spPr>
            <a:xfrm>
              <a:off x="0" y="0"/>
              <a:ext cx="2147483647" cy="2147483647"/>
            </a:xfrm>
            <a:prstGeom prst="roundRect">
              <a:avLst>
                <a:gd name="adj" fmla="val 2079"/>
              </a:avLst>
            </a:prstGeom>
            <a:grpFill/>
            <a:ln w="1270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Georgia"/>
                <a:ea typeface="Georgia"/>
                <a:cs typeface="Georgia"/>
                <a:sym typeface="Georgia"/>
              </a:endParaRPr>
            </a:p>
          </p:txBody>
        </p:sp>
        <p:sp>
          <p:nvSpPr>
            <p:cNvPr id="324" name="Shape 324"/>
            <p:cNvSpPr txBox="1"/>
            <p:nvPr/>
          </p:nvSpPr>
          <p:spPr>
            <a:xfrm>
              <a:off x="702081113" y="171037413"/>
              <a:ext cx="1366848225" cy="1691382109"/>
            </a:xfrm>
            <a:prstGeom prst="rect">
              <a:avLst/>
            </a:prstGeom>
            <a:grp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Rokkitt"/>
                <a:buNone/>
              </a:pPr>
              <a:r>
                <a:rPr lang="en-US" sz="2000" b="0" i="0" u="none" strike="noStrike" cap="none" dirty="0">
                  <a:solidFill>
                    <a:srgbClr val="FFFFFF"/>
                  </a:solidFill>
                  <a:latin typeface="Rokkitt"/>
                  <a:ea typeface="Rokkitt"/>
                  <a:cs typeface="Rokkitt"/>
                  <a:sym typeface="Rokkitt"/>
                </a:rPr>
                <a:t>Assign personal property</a:t>
              </a:r>
            </a:p>
          </p:txBody>
        </p:sp>
      </p:grpSp>
      <p:grpSp>
        <p:nvGrpSpPr>
          <p:cNvPr id="325" name="Shape 325"/>
          <p:cNvGrpSpPr/>
          <p:nvPr/>
        </p:nvGrpSpPr>
        <p:grpSpPr>
          <a:xfrm>
            <a:off x="5118099" y="4695824"/>
            <a:ext cx="3471861" cy="898524"/>
            <a:chOff x="0" y="0"/>
            <a:chExt cx="2147483647" cy="2147483647"/>
          </a:xfrm>
          <a:solidFill>
            <a:schemeClr val="accent2">
              <a:lumMod val="75000"/>
            </a:schemeClr>
          </a:solidFill>
        </p:grpSpPr>
        <p:sp>
          <p:nvSpPr>
            <p:cNvPr id="326" name="Shape 326"/>
            <p:cNvSpPr/>
            <p:nvPr/>
          </p:nvSpPr>
          <p:spPr>
            <a:xfrm>
              <a:off x="0" y="0"/>
              <a:ext cx="2147483647" cy="2147483647"/>
            </a:xfrm>
            <a:prstGeom prst="roundRect">
              <a:avLst>
                <a:gd name="adj" fmla="val 2079"/>
              </a:avLst>
            </a:prstGeom>
            <a:grpFill/>
            <a:ln w="1270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Georgia"/>
                <a:ea typeface="Georgia"/>
                <a:cs typeface="Georgia"/>
                <a:sym typeface="Georgia"/>
              </a:endParaRPr>
            </a:p>
          </p:txBody>
        </p:sp>
        <p:sp>
          <p:nvSpPr>
            <p:cNvPr id="327" name="Shape 327"/>
            <p:cNvSpPr txBox="1"/>
            <p:nvPr/>
          </p:nvSpPr>
          <p:spPr>
            <a:xfrm>
              <a:off x="414375137" y="41736808"/>
              <a:ext cx="1654554186" cy="1988129152"/>
            </a:xfrm>
            <a:prstGeom prst="rect">
              <a:avLst/>
            </a:prstGeom>
            <a:grp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Rokkitt"/>
                <a:buNone/>
              </a:pPr>
              <a:r>
                <a:rPr lang="en-US" sz="1600" b="0" i="0" u="none" strike="noStrike" cap="none">
                  <a:solidFill>
                    <a:srgbClr val="FFFFFF"/>
                  </a:solidFill>
                  <a:latin typeface="Rokkitt"/>
                  <a:ea typeface="Rokkitt"/>
                  <a:cs typeface="Rokkitt"/>
                  <a:sym typeface="Rokkitt"/>
                </a:rPr>
                <a:t>Change life insurance </a:t>
              </a:r>
              <a:br>
                <a:rPr lang="en-US" sz="1600" b="0" i="0" u="none" strike="noStrike" cap="none">
                  <a:solidFill>
                    <a:srgbClr val="FFFFFF"/>
                  </a:solidFill>
                  <a:latin typeface="Rokkitt"/>
                  <a:ea typeface="Rokkitt"/>
                  <a:cs typeface="Rokkitt"/>
                  <a:sym typeface="Rokkitt"/>
                </a:rPr>
              </a:br>
              <a:r>
                <a:rPr lang="en-US" sz="1600" b="0" i="0" u="none" strike="noStrike" cap="none">
                  <a:solidFill>
                    <a:srgbClr val="FFFFFF"/>
                  </a:solidFill>
                  <a:latin typeface="Rokkitt"/>
                  <a:ea typeface="Rokkitt"/>
                  <a:cs typeface="Rokkitt"/>
                  <a:sym typeface="Rokkitt"/>
                </a:rPr>
                <a:t>and retirement account beneficiary designations </a:t>
              </a:r>
            </a:p>
          </p:txBody>
        </p:sp>
      </p:grpSp>
      <p:pic>
        <p:nvPicPr>
          <p:cNvPr id="328" name="Shape 328" descr="treasure2"/>
          <p:cNvPicPr preferRelativeResize="0"/>
          <p:nvPr/>
        </p:nvPicPr>
        <p:blipFill rotWithShape="1">
          <a:blip r:embed="rId3">
            <a:alphaModFix/>
          </a:blip>
          <a:srcRect/>
          <a:stretch/>
        </p:blipFill>
        <p:spPr>
          <a:xfrm>
            <a:off x="2940127" y="2882104"/>
            <a:ext cx="3313034" cy="2311401"/>
          </a:xfrm>
          <a:prstGeom prst="rect">
            <a:avLst/>
          </a:prstGeom>
          <a:solidFill>
            <a:schemeClr val="accent1">
              <a:lumMod val="20000"/>
              <a:lumOff val="80000"/>
            </a:schemeClr>
          </a:solidFill>
          <a:ln>
            <a:noFill/>
          </a:ln>
          <a:effectLst>
            <a:outerShdw blurRad="50800" dist="50800" dir="5400000" algn="ctr" rotWithShape="0">
              <a:srgbClr val="000000"/>
            </a:outerShdw>
            <a:softEdge rad="31750"/>
          </a:effectLst>
          <a:scene3d>
            <a:camera prst="orthographicFront"/>
            <a:lightRig rig="threePt" dir="t"/>
          </a:scene3d>
          <a:sp3d extrusionH="76200">
            <a:bevelT w="152400" h="50800" prst="softRound"/>
            <a:extrusionClr>
              <a:schemeClr val="bg1">
                <a:lumMod val="75000"/>
              </a:schemeClr>
            </a:extrusionClr>
          </a:sp3d>
        </p:spPr>
      </p:pic>
      <p:sp>
        <p:nvSpPr>
          <p:cNvPr id="329" name="Shape 329"/>
          <p:cNvSpPr txBox="1">
            <a:spLocks noGrp="1"/>
          </p:cNvSpPr>
          <p:nvPr>
            <p:ph type="title"/>
          </p:nvPr>
        </p:nvSpPr>
        <p:spPr>
          <a:xfrm>
            <a:off x="538162" y="326571"/>
            <a:ext cx="6419151" cy="1603829"/>
          </a:xfrm>
          <a:prstGeom prst="rect">
            <a:avLst/>
          </a:prstGeom>
          <a:noFill/>
          <a:ln>
            <a:noFill/>
          </a:ln>
        </p:spPr>
        <p:txBody>
          <a:bodyPr lIns="91425" tIns="45700" rIns="91425" bIns="45700" anchor="ctr" anchorCtr="0">
            <a:noAutofit/>
          </a:bodyPr>
          <a:lstStyle/>
          <a:p>
            <a:pPr marL="0" marR="0" lvl="0" indent="0" algn="l" rtl="0">
              <a:lnSpc>
                <a:spcPct val="104999"/>
              </a:lnSpc>
              <a:spcBef>
                <a:spcPts val="0"/>
              </a:spcBef>
              <a:spcAft>
                <a:spcPts val="0"/>
              </a:spcAft>
              <a:buClr>
                <a:schemeClr val="lt1"/>
              </a:buClr>
              <a:buSzPct val="25000"/>
              <a:buFont typeface="Rokkitt"/>
              <a:buNone/>
            </a:pPr>
            <a:r>
              <a:rPr lang="en-US" sz="4000" b="1" i="0" u="none" strike="noStrike" cap="none" dirty="0">
                <a:solidFill>
                  <a:schemeClr val="accent2">
                    <a:lumMod val="50000"/>
                  </a:schemeClr>
                </a:solidFill>
                <a:latin typeface="Rokkitt"/>
                <a:ea typeface="Rokkitt"/>
                <a:cs typeface="Rokkitt"/>
                <a:sym typeface="Rokkitt"/>
              </a:rPr>
              <a:t>The Only Foolproof Way </a:t>
            </a:r>
            <a:br>
              <a:rPr lang="en-US" sz="4000" b="1" i="0" u="none" strike="noStrike" cap="none" dirty="0">
                <a:solidFill>
                  <a:schemeClr val="accent2">
                    <a:lumMod val="50000"/>
                  </a:schemeClr>
                </a:solidFill>
                <a:latin typeface="Rokkitt"/>
                <a:ea typeface="Rokkitt"/>
                <a:cs typeface="Rokkitt"/>
                <a:sym typeface="Rokkitt"/>
              </a:rPr>
            </a:br>
            <a:r>
              <a:rPr lang="en-US" sz="4000" b="1" i="0" u="none" strike="noStrike" cap="none" dirty="0">
                <a:solidFill>
                  <a:schemeClr val="accent2">
                    <a:lumMod val="50000"/>
                  </a:schemeClr>
                </a:solidFill>
                <a:latin typeface="Rokkitt"/>
                <a:ea typeface="Rokkitt"/>
                <a:cs typeface="Rokkitt"/>
                <a:sym typeface="Rokkitt"/>
              </a:rPr>
              <a:t>to Avoid </a:t>
            </a:r>
            <a:r>
              <a:rPr lang="en-US" b="1" dirty="0">
                <a:solidFill>
                  <a:schemeClr val="accent2">
                    <a:lumMod val="50000"/>
                  </a:schemeClr>
                </a:solidFill>
              </a:rPr>
              <a:t>Court</a:t>
            </a:r>
            <a:r>
              <a:rPr lang="en-US" sz="4000" b="1" i="0" u="none" strike="noStrike" cap="none" dirty="0">
                <a:solidFill>
                  <a:schemeClr val="accent2">
                    <a:lumMod val="50000"/>
                  </a:schemeClr>
                </a:solidFill>
                <a:latin typeface="Rokkitt"/>
                <a:ea typeface="Rokkitt"/>
                <a:cs typeface="Rokkitt"/>
                <a:sym typeface="Rokkitt"/>
              </a:rPr>
              <a:t> </a:t>
            </a:r>
            <a:r>
              <a:rPr lang="en-US" sz="4000" b="1" i="0" u="none" strike="noStrike" cap="none" dirty="0">
                <a:solidFill>
                  <a:schemeClr val="lt1"/>
                </a:solidFill>
                <a:latin typeface="Rokkitt"/>
                <a:ea typeface="Rokkitt"/>
                <a:cs typeface="Rokkitt"/>
                <a:sym typeface="Rokkitt"/>
              </a:rPr>
              <a:t>…</a:t>
            </a:r>
          </a:p>
        </p:txBody>
      </p:sp>
      <p:sp>
        <p:nvSpPr>
          <p:cNvPr id="330" name="Shape 330"/>
          <p:cNvSpPr txBox="1"/>
          <p:nvPr/>
        </p:nvSpPr>
        <p:spPr>
          <a:xfrm>
            <a:off x="-320841" y="1897518"/>
            <a:ext cx="8783802"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5762A"/>
              </a:buClr>
              <a:buSzPct val="25000"/>
              <a:buFont typeface="Rokkitt"/>
              <a:buNone/>
            </a:pPr>
            <a:r>
              <a:rPr lang="en-US" sz="2400" b="1" i="0" u="none" strike="noStrike" cap="none" dirty="0">
                <a:solidFill>
                  <a:srgbClr val="C00000"/>
                </a:solidFill>
                <a:latin typeface="Rokkitt"/>
                <a:ea typeface="Rokkitt"/>
                <a:cs typeface="Rokkitt"/>
                <a:sym typeface="Rokkitt"/>
              </a:rPr>
              <a:t>A Fully Funded </a:t>
            </a:r>
            <a:r>
              <a:rPr lang="en-US" sz="2400" b="0" i="0" u="none" strike="noStrike" cap="none" dirty="0">
                <a:solidFill>
                  <a:srgbClr val="C00000"/>
                </a:solidFill>
                <a:latin typeface="Rokkitt"/>
                <a:ea typeface="Rokkitt"/>
                <a:cs typeface="Rokkitt"/>
                <a:sym typeface="Rokkitt"/>
              </a:rPr>
              <a:t>Living Trust with Disability Provisions</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C92A75E-D5BF-49EB-84A3-A868653277F7}"/>
                  </a:ext>
                </a:extLst>
              </p14:cNvPr>
              <p14:cNvContentPartPr/>
              <p14:nvPr/>
            </p14:nvContentPartPr>
            <p14:xfrm>
              <a:off x="2400017" y="2938809"/>
              <a:ext cx="360" cy="360"/>
            </p14:xfrm>
          </p:contentPart>
        </mc:Choice>
        <mc:Fallback xmlns="">
          <p:pic>
            <p:nvPicPr>
              <p:cNvPr id="2" name="Ink 1">
                <a:extLst>
                  <a:ext uri="{FF2B5EF4-FFF2-40B4-BE49-F238E27FC236}">
                    <a16:creationId xmlns:a16="http://schemas.microsoft.com/office/drawing/2014/main" id="{8C92A75E-D5BF-49EB-84A3-A868653277F7}"/>
                  </a:ext>
                </a:extLst>
              </p:cNvPr>
              <p:cNvPicPr/>
              <p:nvPr/>
            </p:nvPicPr>
            <p:blipFill>
              <a:blip r:embed="rId5"/>
              <a:stretch>
                <a:fillRect/>
              </a:stretch>
            </p:blipFill>
            <p:spPr>
              <a:xfrm>
                <a:off x="2391377" y="2930169"/>
                <a:ext cx="18000" cy="18000"/>
              </a:xfrm>
              <a:prstGeom prst="rect">
                <a:avLst/>
              </a:prstGeom>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152173" y="666423"/>
            <a:ext cx="7490617" cy="1320800"/>
          </a:xfrm>
          <a:prstGeom prst="rect">
            <a:avLst/>
          </a:prstGeom>
          <a:noFill/>
          <a:ln>
            <a:noFill/>
          </a:ln>
        </p:spPr>
        <p:txBody>
          <a:bodyPr lIns="91425" tIns="45700" rIns="91425" bIns="45700" anchor="ctr" anchorCtr="0">
            <a:noAutofit/>
          </a:bodyPr>
          <a:lstStyle/>
          <a:p>
            <a:pPr marL="0" marR="0" lvl="0" indent="0" algn="ctr" rtl="0">
              <a:lnSpc>
                <a:spcPct val="104999"/>
              </a:lnSpc>
              <a:spcBef>
                <a:spcPts val="0"/>
              </a:spcBef>
              <a:spcAft>
                <a:spcPts val="0"/>
              </a:spcAft>
              <a:buClr>
                <a:schemeClr val="lt1"/>
              </a:buClr>
              <a:buSzPct val="25000"/>
              <a:buFont typeface="Rokkitt"/>
              <a:buNone/>
            </a:pPr>
            <a:r>
              <a:rPr lang="en-US" sz="4000" b="1" i="0" u="none" strike="noStrike" cap="none" dirty="0">
                <a:solidFill>
                  <a:schemeClr val="accent2">
                    <a:lumMod val="50000"/>
                  </a:schemeClr>
                </a:solidFill>
                <a:latin typeface="Rokkitt"/>
                <a:ea typeface="Rokkitt"/>
                <a:cs typeface="Rokkitt"/>
                <a:sym typeface="Rokkitt"/>
              </a:rPr>
              <a:t>Who Else Wants to Protect </a:t>
            </a:r>
            <a:br>
              <a:rPr lang="en-US" sz="4000" b="1" i="0" u="none" strike="noStrike" cap="none" dirty="0">
                <a:solidFill>
                  <a:schemeClr val="accent2">
                    <a:lumMod val="50000"/>
                  </a:schemeClr>
                </a:solidFill>
                <a:latin typeface="Rokkitt"/>
                <a:ea typeface="Rokkitt"/>
                <a:cs typeface="Rokkitt"/>
                <a:sym typeface="Rokkitt"/>
              </a:rPr>
            </a:br>
            <a:r>
              <a:rPr lang="en-US" sz="4000" b="1" i="0" u="none" strike="noStrike" cap="none" dirty="0">
                <a:solidFill>
                  <a:schemeClr val="accent2">
                    <a:lumMod val="50000"/>
                  </a:schemeClr>
                </a:solidFill>
                <a:latin typeface="Rokkitt"/>
                <a:ea typeface="Rokkitt"/>
                <a:cs typeface="Rokkitt"/>
                <a:sym typeface="Rokkitt"/>
              </a:rPr>
              <a:t>Their Inheritance Completely?</a:t>
            </a:r>
          </a:p>
        </p:txBody>
      </p:sp>
      <p:sp>
        <p:nvSpPr>
          <p:cNvPr id="339" name="Shape 339"/>
          <p:cNvSpPr txBox="1">
            <a:spLocks noGrp="1"/>
          </p:cNvSpPr>
          <p:nvPr>
            <p:ph type="body" idx="4294967295"/>
          </p:nvPr>
        </p:nvSpPr>
        <p:spPr>
          <a:xfrm>
            <a:off x="316478" y="1948813"/>
            <a:ext cx="7326312" cy="360838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696158"/>
              </a:buClr>
              <a:buSzPct val="25000"/>
              <a:buFont typeface="Rokkitt"/>
              <a:buNone/>
            </a:pPr>
            <a:r>
              <a:rPr lang="en-US" sz="3400" i="0" u="none" strike="noStrike" cap="none" dirty="0">
                <a:solidFill>
                  <a:schemeClr val="accent2">
                    <a:lumMod val="50000"/>
                  </a:schemeClr>
                </a:solidFill>
                <a:latin typeface="Rokkitt"/>
                <a:ea typeface="Rokkitt"/>
                <a:cs typeface="Rokkitt"/>
                <a:sym typeface="Rokkitt"/>
              </a:rPr>
              <a:t>Like the idea of making sure children don’t lose their inheritance to a new spouse or a lawsuit?</a:t>
            </a:r>
          </a:p>
          <a:p>
            <a:pPr marL="0" marR="0" lvl="0" indent="0" algn="ctr" rtl="0">
              <a:lnSpc>
                <a:spcPct val="100000"/>
              </a:lnSpc>
              <a:spcBef>
                <a:spcPts val="2400"/>
              </a:spcBef>
              <a:spcAft>
                <a:spcPts val="0"/>
              </a:spcAft>
              <a:buClr>
                <a:srgbClr val="696158"/>
              </a:buClr>
              <a:buSzPct val="25000"/>
              <a:buFont typeface="Rokkitt"/>
              <a:buNone/>
            </a:pPr>
            <a:r>
              <a:rPr lang="en-US" sz="3400" i="0" u="none" strike="noStrike" cap="none" dirty="0">
                <a:solidFill>
                  <a:schemeClr val="accent2">
                    <a:lumMod val="50000"/>
                  </a:schemeClr>
                </a:solidFill>
                <a:latin typeface="Rokkitt"/>
                <a:ea typeface="Rokkitt"/>
                <a:cs typeface="Rokkitt"/>
                <a:sym typeface="Rokkitt"/>
              </a:rPr>
              <a:t>#1 best form of asset protection </a:t>
            </a:r>
            <a:br>
              <a:rPr lang="en-US" sz="3400" i="0" u="none" strike="noStrike" cap="none" dirty="0">
                <a:solidFill>
                  <a:schemeClr val="accent2">
                    <a:lumMod val="50000"/>
                  </a:schemeClr>
                </a:solidFill>
                <a:latin typeface="Rokkitt"/>
                <a:ea typeface="Rokkitt"/>
                <a:cs typeface="Rokkitt"/>
                <a:sym typeface="Rokkitt"/>
              </a:rPr>
            </a:br>
            <a:r>
              <a:rPr lang="en-US" sz="3400" i="0" u="none" strike="noStrike" cap="none" dirty="0">
                <a:solidFill>
                  <a:schemeClr val="accent2">
                    <a:lumMod val="50000"/>
                  </a:schemeClr>
                </a:solidFill>
                <a:latin typeface="Rokkitt"/>
                <a:ea typeface="Rokkitt"/>
                <a:cs typeface="Rokkitt"/>
                <a:sym typeface="Rokkitt"/>
              </a:rPr>
              <a:t>that will work.</a:t>
            </a:r>
          </a:p>
          <a:p>
            <a:pPr marL="0" marR="0" lvl="0" indent="0" algn="ctr" rtl="0">
              <a:lnSpc>
                <a:spcPct val="100000"/>
              </a:lnSpc>
              <a:spcBef>
                <a:spcPts val="2400"/>
              </a:spcBef>
              <a:spcAft>
                <a:spcPts val="600"/>
              </a:spcAft>
              <a:buClr>
                <a:schemeClr val="dk2"/>
              </a:buClr>
              <a:buSzPct val="25000"/>
              <a:buFont typeface="Rokkitt"/>
              <a:buNone/>
            </a:pPr>
            <a:r>
              <a:rPr lang="en-US" sz="3200" i="0" u="none" strike="noStrike" cap="none" dirty="0">
                <a:solidFill>
                  <a:srgbClr val="C00000"/>
                </a:solidFill>
                <a:latin typeface="Rokkitt"/>
                <a:ea typeface="Rokkitt"/>
                <a:cs typeface="Rokkitt"/>
                <a:sym typeface="Rokkitt"/>
              </a:rPr>
              <a:t>And, it’s easy and doesn’t cost a lot</a:t>
            </a:r>
            <a:r>
              <a:rPr lang="en-US" sz="3200" b="1" i="0" u="none" strike="noStrike" cap="none" dirty="0">
                <a:solidFill>
                  <a:srgbClr val="C00000"/>
                </a:solidFill>
                <a:latin typeface="Rokkitt"/>
                <a:ea typeface="Rokkitt"/>
                <a:cs typeface="Rokkitt"/>
                <a:sym typeface="Rokkitt"/>
              </a:rPr>
              <a:t>!</a:t>
            </a:r>
          </a:p>
          <a:p>
            <a:pPr marL="0" indent="0">
              <a:spcBef>
                <a:spcPts val="0"/>
              </a:spcBef>
              <a:buSzPct val="25000"/>
              <a:buNone/>
            </a:pPr>
            <a:endParaRPr lang="en-US" sz="2000" dirty="0">
              <a:latin typeface="Georgia" panose="02040502050405020303" pitchFamily="18" charset="0"/>
            </a:endParaRPr>
          </a:p>
          <a:p>
            <a:pPr marL="0" indent="0">
              <a:spcBef>
                <a:spcPts val="0"/>
              </a:spcBef>
              <a:buSzPct val="25000"/>
              <a:buNone/>
            </a:pPr>
            <a:r>
              <a:rPr lang="en-US" sz="2000" dirty="0">
                <a:latin typeface="Georgia" panose="02040502050405020303" pitchFamily="18"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Shape 105"/>
          <p:cNvGrpSpPr/>
          <p:nvPr/>
        </p:nvGrpSpPr>
        <p:grpSpPr>
          <a:xfrm>
            <a:off x="808037" y="1128712"/>
            <a:ext cx="4783137" cy="1257830"/>
            <a:chOff x="0" y="59055850"/>
            <a:chExt cx="2147483647" cy="2126904953"/>
          </a:xfrm>
          <a:solidFill>
            <a:schemeClr val="accent2">
              <a:lumMod val="75000"/>
            </a:schemeClr>
          </a:solidFill>
        </p:grpSpPr>
        <p:sp>
          <p:nvSpPr>
            <p:cNvPr id="106" name="Shape 106"/>
            <p:cNvSpPr/>
            <p:nvPr/>
          </p:nvSpPr>
          <p:spPr>
            <a:xfrm>
              <a:off x="0" y="59055850"/>
              <a:ext cx="2147483647" cy="2088427796"/>
            </a:xfrm>
            <a:prstGeom prst="roundRect">
              <a:avLst>
                <a:gd name="adj" fmla="val 16667"/>
              </a:avLst>
            </a:prstGeom>
            <a:grpFill/>
            <a:ln w="1270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dirty="0">
                <a:solidFill>
                  <a:schemeClr val="dk1"/>
                </a:solidFill>
                <a:highlight>
                  <a:srgbClr val="800000"/>
                </a:highlight>
                <a:latin typeface="Georgia"/>
                <a:ea typeface="Georgia"/>
                <a:cs typeface="Georgia"/>
                <a:sym typeface="Georgia"/>
              </a:endParaRPr>
            </a:p>
          </p:txBody>
        </p:sp>
        <p:sp>
          <p:nvSpPr>
            <p:cNvPr id="107" name="Shape 107"/>
            <p:cNvSpPr txBox="1"/>
            <p:nvPr/>
          </p:nvSpPr>
          <p:spPr>
            <a:xfrm>
              <a:off x="144329845" y="207592387"/>
              <a:ext cx="1476981053" cy="197836841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Rokkitt"/>
                <a:buNone/>
              </a:pPr>
              <a:r>
                <a:rPr lang="en-US" sz="7000" b="0" i="0" u="none" strike="noStrike" cap="none" dirty="0">
                  <a:solidFill>
                    <a:srgbClr val="FFFFFF"/>
                  </a:solidFill>
                  <a:latin typeface="Rokkitt"/>
                  <a:ea typeface="Rokkitt"/>
                  <a:cs typeface="Rokkitt"/>
                  <a:sym typeface="Rokkitt"/>
                </a:rPr>
                <a:t>Family,</a:t>
              </a:r>
            </a:p>
          </p:txBody>
        </p:sp>
      </p:grpSp>
      <p:grpSp>
        <p:nvGrpSpPr>
          <p:cNvPr id="108" name="Shape 108"/>
          <p:cNvGrpSpPr/>
          <p:nvPr/>
        </p:nvGrpSpPr>
        <p:grpSpPr>
          <a:xfrm>
            <a:off x="808037" y="2732086"/>
            <a:ext cx="4783137" cy="1294547"/>
            <a:chOff x="0" y="0"/>
            <a:chExt cx="2147483647" cy="2147483647"/>
          </a:xfrm>
        </p:grpSpPr>
        <p:sp>
          <p:nvSpPr>
            <p:cNvPr id="109" name="Shape 109"/>
            <p:cNvSpPr/>
            <p:nvPr/>
          </p:nvSpPr>
          <p:spPr>
            <a:xfrm>
              <a:off x="0" y="0"/>
              <a:ext cx="2147483647" cy="2147483647"/>
            </a:xfrm>
            <a:prstGeom prst="roundRect">
              <a:avLst>
                <a:gd name="adj" fmla="val 16667"/>
              </a:avLst>
            </a:prstGeom>
            <a:solidFill>
              <a:srgbClr val="C00000"/>
            </a:solidFill>
            <a:ln w="1270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Georgia"/>
                <a:ea typeface="Georgia"/>
                <a:cs typeface="Georgia"/>
                <a:sym typeface="Georgia"/>
              </a:endParaRPr>
            </a:p>
          </p:txBody>
        </p:sp>
        <p:sp>
          <p:nvSpPr>
            <p:cNvPr id="110" name="Shape 110"/>
            <p:cNvSpPr txBox="1"/>
            <p:nvPr/>
          </p:nvSpPr>
          <p:spPr>
            <a:xfrm>
              <a:off x="112969310" y="161869101"/>
              <a:ext cx="1568725320" cy="198561454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Rokkitt"/>
                <a:buNone/>
              </a:pPr>
              <a:r>
                <a:rPr lang="en-US" sz="7000" b="0" i="0" u="none" strike="noStrike" cap="none" dirty="0">
                  <a:solidFill>
                    <a:srgbClr val="FFFFFF"/>
                  </a:solidFill>
                  <a:latin typeface="Rokkitt"/>
                  <a:ea typeface="Rokkitt"/>
                  <a:cs typeface="Rokkitt"/>
                  <a:sym typeface="Rokkitt"/>
                </a:rPr>
                <a:t>Comfort,</a:t>
              </a:r>
            </a:p>
          </p:txBody>
        </p:sp>
      </p:grpSp>
      <p:grpSp>
        <p:nvGrpSpPr>
          <p:cNvPr id="111" name="Shape 111"/>
          <p:cNvGrpSpPr/>
          <p:nvPr/>
        </p:nvGrpSpPr>
        <p:grpSpPr>
          <a:xfrm>
            <a:off x="808037" y="4341811"/>
            <a:ext cx="8335963" cy="1363301"/>
            <a:chOff x="0" y="0"/>
            <a:chExt cx="2147483646" cy="2147483647"/>
          </a:xfrm>
        </p:grpSpPr>
        <p:sp>
          <p:nvSpPr>
            <p:cNvPr id="112" name="Shape 112"/>
            <p:cNvSpPr/>
            <p:nvPr/>
          </p:nvSpPr>
          <p:spPr>
            <a:xfrm>
              <a:off x="0" y="0"/>
              <a:ext cx="2147483646" cy="2147483647"/>
            </a:xfrm>
            <a:prstGeom prst="roundRect">
              <a:avLst>
                <a:gd name="adj" fmla="val 16667"/>
              </a:avLst>
            </a:prstGeom>
            <a:solidFill>
              <a:schemeClr val="accent2">
                <a:lumMod val="75000"/>
              </a:schemeClr>
            </a:solidFill>
            <a:ln w="1270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Georgia"/>
                <a:ea typeface="Georgia"/>
                <a:cs typeface="Georgia"/>
                <a:sym typeface="Georgia"/>
              </a:endParaRPr>
            </a:p>
          </p:txBody>
        </p:sp>
        <p:sp>
          <p:nvSpPr>
            <p:cNvPr id="113" name="Shape 113"/>
            <p:cNvSpPr txBox="1"/>
            <p:nvPr/>
          </p:nvSpPr>
          <p:spPr>
            <a:xfrm>
              <a:off x="82815797" y="313747710"/>
              <a:ext cx="1846322974" cy="18808555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Rokkitt"/>
                <a:buNone/>
              </a:pPr>
              <a:r>
                <a:rPr lang="en-US" sz="7000" b="0" i="0" u="none" strike="noStrike" cap="none" dirty="0">
                  <a:solidFill>
                    <a:srgbClr val="FFFFFF"/>
                  </a:solidFill>
                  <a:latin typeface="Rokkitt"/>
                  <a:ea typeface="Rokkitt"/>
                  <a:cs typeface="Rokkitt"/>
                  <a:sym typeface="Rokkitt"/>
                </a:rPr>
                <a:t>Total Assurance? Assurance?</a:t>
              </a:r>
            </a:p>
          </p:txBody>
        </p:sp>
      </p:grpSp>
      <p:pic>
        <p:nvPicPr>
          <p:cNvPr id="114" name="Shape 114" descr="iStock_000023174723_Small.jpg"/>
          <p:cNvPicPr preferRelativeResize="0"/>
          <p:nvPr/>
        </p:nvPicPr>
        <p:blipFill rotWithShape="1">
          <a:blip r:embed="rId3">
            <a:alphaModFix/>
          </a:blip>
          <a:srcRect/>
          <a:stretch/>
        </p:blipFill>
        <p:spPr>
          <a:xfrm>
            <a:off x="4870450" y="328612"/>
            <a:ext cx="4144962" cy="4090987"/>
          </a:xfrm>
          <a:prstGeom prst="rect">
            <a:avLst/>
          </a:prstGeom>
          <a:solidFill>
            <a:srgbClr val="EEEEEE"/>
          </a:solidFill>
          <a:ln w="190500" cap="sq" cmpd="sng">
            <a:solidFill>
              <a:srgbClr val="FFFFFF"/>
            </a:solidFill>
            <a:prstDash val="solid"/>
            <a:miter/>
            <a:headEnd type="none" w="med" len="med"/>
            <a:tailEnd type="none" w="med" len="me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595992" y="615093"/>
            <a:ext cx="7238093" cy="911795"/>
          </a:xfrm>
          <a:prstGeom prst="rect">
            <a:avLst/>
          </a:prstGeom>
          <a:noFill/>
          <a:ln>
            <a:noFill/>
          </a:ln>
        </p:spPr>
        <p:txBody>
          <a:bodyPr lIns="91425" tIns="45700" rIns="91425" bIns="45700" anchor="ctr" anchorCtr="0">
            <a:noAutofit/>
          </a:bodyPr>
          <a:lstStyle/>
          <a:p>
            <a:pPr marL="0" marR="0" lvl="0" indent="0" algn="l" rtl="0">
              <a:lnSpc>
                <a:spcPct val="104999"/>
              </a:lnSpc>
              <a:spcBef>
                <a:spcPts val="0"/>
              </a:spcBef>
              <a:spcAft>
                <a:spcPts val="0"/>
              </a:spcAft>
              <a:buClr>
                <a:schemeClr val="lt1"/>
              </a:buClr>
              <a:buSzPct val="25000"/>
              <a:buFont typeface="Rokkitt"/>
              <a:buNone/>
            </a:pPr>
            <a:r>
              <a:rPr lang="en-US" sz="4800" b="1" i="0" u="none" strike="noStrike" cap="none" dirty="0">
                <a:solidFill>
                  <a:schemeClr val="accent2">
                    <a:lumMod val="50000"/>
                  </a:schemeClr>
                </a:solidFill>
                <a:latin typeface="Rokkitt"/>
                <a:ea typeface="Rokkitt"/>
                <a:cs typeface="Rokkitt"/>
                <a:sym typeface="Rokkitt"/>
              </a:rPr>
              <a:t>What About Estate Taxes?</a:t>
            </a:r>
          </a:p>
        </p:txBody>
      </p:sp>
      <p:sp>
        <p:nvSpPr>
          <p:cNvPr id="348" name="Shape 348"/>
          <p:cNvSpPr txBox="1"/>
          <p:nvPr/>
        </p:nvSpPr>
        <p:spPr>
          <a:xfrm>
            <a:off x="449261" y="1596923"/>
            <a:ext cx="7483021" cy="1292581"/>
          </a:xfrm>
          <a:prstGeom prst="rect">
            <a:avLst/>
          </a:prstGeom>
          <a:noFill/>
          <a:ln>
            <a:noFill/>
          </a:ln>
        </p:spPr>
        <p:txBody>
          <a:bodyPr lIns="92075" tIns="46025" rIns="92075" bIns="46025" anchor="t" anchorCtr="0">
            <a:noAutofit/>
          </a:bodyPr>
          <a:lstStyle/>
          <a:p>
            <a:pPr marL="0" marR="0" lvl="0" indent="0" algn="ctr" rtl="0">
              <a:lnSpc>
                <a:spcPct val="100000"/>
              </a:lnSpc>
              <a:spcBef>
                <a:spcPts val="0"/>
              </a:spcBef>
              <a:spcAft>
                <a:spcPts val="0"/>
              </a:spcAft>
              <a:buClr>
                <a:schemeClr val="dk1"/>
              </a:buClr>
              <a:buSzPct val="25000"/>
              <a:buFont typeface="Rokkitt"/>
              <a:buNone/>
            </a:pPr>
            <a:r>
              <a:rPr lang="en-US" sz="4000" b="0" i="0" u="none" strike="noStrike" cap="none" dirty="0">
                <a:solidFill>
                  <a:schemeClr val="accent2">
                    <a:lumMod val="50000"/>
                  </a:schemeClr>
                </a:solidFill>
                <a:latin typeface="Rokkitt"/>
                <a:ea typeface="Rokkitt"/>
                <a:cs typeface="Rokkitt"/>
                <a:sym typeface="Rokkitt"/>
              </a:rPr>
              <a:t>What</a:t>
            </a:r>
            <a:r>
              <a:rPr lang="en-US" sz="4000" b="1" i="0" u="none" strike="noStrike" cap="none" dirty="0">
                <a:solidFill>
                  <a:schemeClr val="accent2">
                    <a:lumMod val="50000"/>
                  </a:schemeClr>
                </a:solidFill>
                <a:latin typeface="Rokkitt"/>
                <a:ea typeface="Rokkitt"/>
                <a:cs typeface="Rokkitt"/>
                <a:sym typeface="Rokkitt"/>
              </a:rPr>
              <a:t> You Don’t Know</a:t>
            </a:r>
            <a:br>
              <a:rPr lang="en-US" sz="4000" b="1" i="0" u="none" strike="noStrike" cap="none" dirty="0">
                <a:solidFill>
                  <a:schemeClr val="accent2">
                    <a:lumMod val="50000"/>
                  </a:schemeClr>
                </a:solidFill>
                <a:latin typeface="Rokkitt"/>
                <a:ea typeface="Rokkitt"/>
                <a:cs typeface="Rokkitt"/>
                <a:sym typeface="Rokkitt"/>
              </a:rPr>
            </a:br>
            <a:r>
              <a:rPr lang="en-US" sz="4000" b="0" i="0" u="none" strike="noStrike" cap="none" dirty="0">
                <a:solidFill>
                  <a:schemeClr val="accent2">
                    <a:lumMod val="50000"/>
                  </a:schemeClr>
                </a:solidFill>
                <a:latin typeface="Rokkitt"/>
                <a:ea typeface="Rokkitt"/>
                <a:cs typeface="Rokkitt"/>
                <a:sym typeface="Rokkitt"/>
              </a:rPr>
              <a:t>can cost your family BIG</a:t>
            </a:r>
          </a:p>
        </p:txBody>
      </p:sp>
      <p:sp>
        <p:nvSpPr>
          <p:cNvPr id="349" name="Shape 349"/>
          <p:cNvSpPr txBox="1"/>
          <p:nvPr/>
        </p:nvSpPr>
        <p:spPr>
          <a:xfrm>
            <a:off x="365427" y="2959539"/>
            <a:ext cx="7699221" cy="2142813"/>
          </a:xfrm>
          <a:prstGeom prst="rect">
            <a:avLst/>
          </a:prstGeom>
          <a:noFill/>
          <a:ln>
            <a:noFill/>
          </a:ln>
        </p:spPr>
        <p:txBody>
          <a:bodyPr lIns="92075" tIns="46025" rIns="92075" bIns="46025" anchor="t" anchorCtr="0">
            <a:noAutofit/>
          </a:bodyPr>
          <a:lstStyle/>
          <a:p>
            <a:pPr marL="0" marR="0" lvl="0" indent="0" algn="ctr" rtl="0">
              <a:lnSpc>
                <a:spcPct val="100000"/>
              </a:lnSpc>
              <a:spcBef>
                <a:spcPts val="0"/>
              </a:spcBef>
              <a:spcAft>
                <a:spcPts val="0"/>
              </a:spcAft>
              <a:buClr>
                <a:schemeClr val="dk2"/>
              </a:buClr>
              <a:buSzPct val="25000"/>
              <a:buFont typeface="Rokkitt"/>
              <a:buNone/>
            </a:pPr>
            <a:r>
              <a:rPr lang="en-US" sz="7200" dirty="0">
                <a:solidFill>
                  <a:srgbClr val="FF0000"/>
                </a:solidFill>
                <a:latin typeface="Rokkitt"/>
                <a:ea typeface="Rokkitt"/>
                <a:cs typeface="Rokkitt"/>
                <a:sym typeface="Rokkitt"/>
              </a:rPr>
              <a:t>$5.49 Million </a:t>
            </a:r>
            <a:r>
              <a:rPr lang="en-US" sz="3200" dirty="0">
                <a:solidFill>
                  <a:srgbClr val="FF0000"/>
                </a:solidFill>
                <a:latin typeface="Rokkitt"/>
                <a:ea typeface="Rokkitt"/>
                <a:cs typeface="Rokkitt"/>
                <a:sym typeface="Rokkitt"/>
              </a:rPr>
              <a:t>(2017)</a:t>
            </a:r>
          </a:p>
          <a:p>
            <a:pPr marL="0" marR="0" lvl="0" indent="0" algn="ctr" rtl="0">
              <a:lnSpc>
                <a:spcPct val="100000"/>
              </a:lnSpc>
              <a:spcBef>
                <a:spcPts val="0"/>
              </a:spcBef>
              <a:spcAft>
                <a:spcPts val="0"/>
              </a:spcAft>
              <a:buClr>
                <a:schemeClr val="dk2"/>
              </a:buClr>
              <a:buSzPct val="25000"/>
              <a:buFont typeface="Rokkitt"/>
              <a:buNone/>
            </a:pPr>
            <a:r>
              <a:rPr lang="en-US" sz="7200" dirty="0">
                <a:solidFill>
                  <a:srgbClr val="FF0000"/>
                </a:solidFill>
                <a:latin typeface="Rokkitt"/>
                <a:ea typeface="Rokkitt"/>
                <a:cs typeface="Rokkitt"/>
                <a:sym typeface="Rokkitt"/>
              </a:rPr>
              <a:t>$10 Million </a:t>
            </a:r>
            <a:r>
              <a:rPr lang="en-US" sz="3200" dirty="0">
                <a:solidFill>
                  <a:srgbClr val="FF0000"/>
                </a:solidFill>
                <a:latin typeface="Rokkitt"/>
                <a:ea typeface="Rokkitt"/>
                <a:cs typeface="Rokkitt"/>
                <a:sym typeface="Rokkitt"/>
              </a:rPr>
              <a:t>(2018) </a:t>
            </a:r>
          </a:p>
        </p:txBody>
      </p:sp>
      <p:sp>
        <p:nvSpPr>
          <p:cNvPr id="350" name="Shape 350"/>
          <p:cNvSpPr txBox="1"/>
          <p:nvPr/>
        </p:nvSpPr>
        <p:spPr>
          <a:xfrm>
            <a:off x="1583869" y="5102352"/>
            <a:ext cx="5213804" cy="906379"/>
          </a:xfrm>
          <a:prstGeom prst="rect">
            <a:avLst/>
          </a:prstGeom>
          <a:noFill/>
          <a:ln>
            <a:noFill/>
          </a:ln>
        </p:spPr>
        <p:txBody>
          <a:bodyPr lIns="92075" tIns="46025" rIns="92075" bIns="46025" anchor="t" anchorCtr="0">
            <a:noAutofit/>
          </a:bodyPr>
          <a:lstStyle/>
          <a:p>
            <a:pPr marL="0" marR="0" lvl="0" indent="0" algn="ctr" rtl="0">
              <a:lnSpc>
                <a:spcPct val="100000"/>
              </a:lnSpc>
              <a:spcBef>
                <a:spcPts val="0"/>
              </a:spcBef>
              <a:spcAft>
                <a:spcPts val="0"/>
              </a:spcAft>
              <a:buClr>
                <a:schemeClr val="dk1"/>
              </a:buClr>
              <a:buSzPct val="25000"/>
              <a:buFont typeface="Rokkitt"/>
              <a:buNone/>
            </a:pPr>
            <a:r>
              <a:rPr lang="en-US" sz="3600" b="1" dirty="0">
                <a:solidFill>
                  <a:srgbClr val="FF0000"/>
                </a:solidFill>
                <a:latin typeface="Rokkitt"/>
                <a:ea typeface="Rokkitt"/>
                <a:cs typeface="Rokkitt"/>
                <a:sym typeface="Rokkitt"/>
              </a:rPr>
              <a:t>40% </a:t>
            </a:r>
            <a:r>
              <a:rPr lang="en-US" sz="3600" b="1" dirty="0">
                <a:solidFill>
                  <a:schemeClr val="accent2">
                    <a:lumMod val="50000"/>
                  </a:schemeClr>
                </a:solidFill>
                <a:latin typeface="Rokkitt"/>
                <a:ea typeface="Rokkitt"/>
                <a:cs typeface="Rokkitt"/>
                <a:sym typeface="Rokkitt"/>
              </a:rPr>
              <a:t>Estate Tax?</a:t>
            </a:r>
            <a:endParaRPr lang="en-US" sz="3600" b="1" i="0" u="none" strike="noStrike" cap="none" dirty="0">
              <a:solidFill>
                <a:schemeClr val="dk1"/>
              </a:solidFill>
              <a:latin typeface="Rokkitt"/>
              <a:ea typeface="Rokkitt"/>
              <a:cs typeface="Rokkitt"/>
              <a:sym typeface="Rokkit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522514" y="954244"/>
            <a:ext cx="7270750" cy="1320800"/>
          </a:xfrm>
          <a:prstGeom prst="rect">
            <a:avLst/>
          </a:prstGeom>
          <a:noFill/>
          <a:ln>
            <a:noFill/>
          </a:ln>
        </p:spPr>
        <p:txBody>
          <a:bodyPr lIns="91425" tIns="45700" rIns="91425" bIns="45700" anchor="ctr" anchorCtr="0">
            <a:noAutofit/>
          </a:bodyPr>
          <a:lstStyle/>
          <a:p>
            <a:pPr marL="0" marR="0" lvl="0" indent="0" algn="ctr" rtl="0">
              <a:lnSpc>
                <a:spcPct val="116666"/>
              </a:lnSpc>
              <a:spcBef>
                <a:spcPts val="0"/>
              </a:spcBef>
              <a:spcAft>
                <a:spcPts val="0"/>
              </a:spcAft>
              <a:buClr>
                <a:schemeClr val="lt1"/>
              </a:buClr>
              <a:buSzPct val="25000"/>
              <a:buFont typeface="Rokkitt"/>
              <a:buNone/>
            </a:pPr>
            <a:r>
              <a:rPr lang="en-US" sz="3600" b="1" i="0" u="none" strike="noStrike" cap="none" dirty="0">
                <a:solidFill>
                  <a:schemeClr val="accent2">
                    <a:lumMod val="50000"/>
                  </a:schemeClr>
                </a:solidFill>
                <a:latin typeface="Rokkitt"/>
                <a:ea typeface="Rokkitt"/>
                <a:cs typeface="Rokkitt"/>
                <a:sym typeface="Rokkitt"/>
              </a:rPr>
              <a:t>Assets being lost to State Department of Unclaimed Property</a:t>
            </a:r>
          </a:p>
        </p:txBody>
      </p:sp>
      <p:sp>
        <p:nvSpPr>
          <p:cNvPr id="356" name="Shape 356"/>
          <p:cNvSpPr txBox="1"/>
          <p:nvPr/>
        </p:nvSpPr>
        <p:spPr>
          <a:xfrm>
            <a:off x="359229" y="2481943"/>
            <a:ext cx="7597321" cy="972682"/>
          </a:xfrm>
          <a:prstGeom prst="rect">
            <a:avLst/>
          </a:prstGeom>
          <a:noFill/>
          <a:ln>
            <a:noFill/>
          </a:ln>
        </p:spPr>
        <p:txBody>
          <a:bodyPr lIns="92075" tIns="46025" rIns="92075" bIns="46025" anchor="t" anchorCtr="0">
            <a:noAutofit/>
          </a:bodyPr>
          <a:lstStyle/>
          <a:p>
            <a:pPr marL="0" marR="0" lvl="0" indent="0" algn="ctr" rtl="0">
              <a:lnSpc>
                <a:spcPct val="100000"/>
              </a:lnSpc>
              <a:spcBef>
                <a:spcPts val="0"/>
              </a:spcBef>
              <a:spcAft>
                <a:spcPts val="0"/>
              </a:spcAft>
              <a:buClr>
                <a:schemeClr val="dk1"/>
              </a:buClr>
              <a:buSzPct val="25000"/>
              <a:buFont typeface="Rokkitt"/>
              <a:buNone/>
            </a:pPr>
            <a:r>
              <a:rPr lang="en-US" sz="4400" dirty="0">
                <a:solidFill>
                  <a:schemeClr val="accent2">
                    <a:lumMod val="50000"/>
                  </a:schemeClr>
                </a:solidFill>
                <a:latin typeface="Rokkitt"/>
                <a:ea typeface="Rokkitt"/>
                <a:cs typeface="Rokkitt"/>
                <a:sym typeface="Rokkitt"/>
              </a:rPr>
              <a:t>Total Assets Lost in </a:t>
            </a:r>
          </a:p>
          <a:p>
            <a:pPr marL="0" marR="0" lvl="0" indent="0" algn="ctr" rtl="0">
              <a:lnSpc>
                <a:spcPct val="100000"/>
              </a:lnSpc>
              <a:spcBef>
                <a:spcPts val="0"/>
              </a:spcBef>
              <a:spcAft>
                <a:spcPts val="0"/>
              </a:spcAft>
              <a:buClr>
                <a:schemeClr val="dk1"/>
              </a:buClr>
              <a:buSzPct val="25000"/>
              <a:buFont typeface="Rokkitt"/>
              <a:buNone/>
            </a:pPr>
            <a:r>
              <a:rPr lang="en-US" sz="4400" dirty="0">
                <a:solidFill>
                  <a:schemeClr val="accent2">
                    <a:lumMod val="50000"/>
                  </a:schemeClr>
                </a:solidFill>
                <a:latin typeface="Rokkitt"/>
                <a:ea typeface="Rokkitt"/>
                <a:cs typeface="Rokkitt"/>
                <a:sym typeface="Rokkitt"/>
              </a:rPr>
              <a:t>California  </a:t>
            </a:r>
          </a:p>
          <a:p>
            <a:pPr marL="0" marR="0" lvl="0" indent="0" algn="ctr" rtl="0">
              <a:lnSpc>
                <a:spcPct val="100000"/>
              </a:lnSpc>
              <a:spcBef>
                <a:spcPts val="0"/>
              </a:spcBef>
              <a:spcAft>
                <a:spcPts val="0"/>
              </a:spcAft>
              <a:buClr>
                <a:schemeClr val="dk1"/>
              </a:buClr>
              <a:buSzPct val="25000"/>
              <a:buFont typeface="Rokkitt"/>
              <a:buNone/>
            </a:pPr>
            <a:r>
              <a:rPr lang="en-US" sz="4400" i="0" u="none" strike="noStrike" cap="none" dirty="0">
                <a:solidFill>
                  <a:schemeClr val="accent2">
                    <a:lumMod val="50000"/>
                  </a:schemeClr>
                </a:solidFill>
                <a:latin typeface="Rokkitt"/>
                <a:ea typeface="Rokkitt"/>
                <a:cs typeface="Rokkitt"/>
                <a:sym typeface="Rokkitt"/>
              </a:rPr>
              <a:t>is over </a:t>
            </a:r>
          </a:p>
        </p:txBody>
      </p:sp>
      <p:sp>
        <p:nvSpPr>
          <p:cNvPr id="357" name="Shape 357"/>
          <p:cNvSpPr txBox="1"/>
          <p:nvPr/>
        </p:nvSpPr>
        <p:spPr>
          <a:xfrm>
            <a:off x="1421443" y="4596244"/>
            <a:ext cx="5092800" cy="1333500"/>
          </a:xfrm>
          <a:prstGeom prst="rect">
            <a:avLst/>
          </a:prstGeom>
          <a:noFill/>
          <a:ln>
            <a:noFill/>
          </a:ln>
        </p:spPr>
        <p:txBody>
          <a:bodyPr lIns="92075" tIns="46025" rIns="92075" bIns="46025" anchor="t" anchorCtr="0">
            <a:noAutofit/>
          </a:bodyPr>
          <a:lstStyle/>
          <a:p>
            <a:pPr marL="0" marR="0" lvl="0" indent="0" algn="ctr" rtl="0">
              <a:lnSpc>
                <a:spcPct val="100000"/>
              </a:lnSpc>
              <a:spcBef>
                <a:spcPts val="0"/>
              </a:spcBef>
              <a:spcAft>
                <a:spcPts val="0"/>
              </a:spcAft>
              <a:buClr>
                <a:schemeClr val="dk2"/>
              </a:buClr>
              <a:buSzPct val="25000"/>
              <a:buFont typeface="Rokkitt"/>
              <a:buNone/>
            </a:pPr>
            <a:r>
              <a:rPr lang="en-US" sz="9000" dirty="0">
                <a:solidFill>
                  <a:srgbClr val="FF0000"/>
                </a:solidFill>
                <a:latin typeface="Rokkitt"/>
                <a:ea typeface="Rokkitt"/>
                <a:cs typeface="Rokkitt"/>
                <a:sym typeface="Rokkitt"/>
              </a:rPr>
              <a:t>$8 Billion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432932" y="560323"/>
            <a:ext cx="6626787" cy="902717"/>
          </a:xfrm>
          <a:prstGeom prst="rect">
            <a:avLst/>
          </a:prstGeom>
          <a:noFill/>
          <a:ln>
            <a:noFill/>
          </a:ln>
        </p:spPr>
        <p:txBody>
          <a:bodyPr lIns="91425" tIns="45700" rIns="91425" bIns="45700" anchor="ctr" anchorCtr="0">
            <a:noAutofit/>
          </a:bodyPr>
          <a:lstStyle/>
          <a:p>
            <a:pPr marL="0" marR="0" lvl="0" indent="0" rtl="0">
              <a:spcBef>
                <a:spcPts val="0"/>
              </a:spcBef>
              <a:spcAft>
                <a:spcPts val="0"/>
              </a:spcAft>
              <a:buClr>
                <a:schemeClr val="lt1"/>
              </a:buClr>
              <a:buSzPct val="25000"/>
              <a:buFont typeface="Rokkitt"/>
              <a:buNone/>
            </a:pPr>
            <a:r>
              <a:rPr lang="en-US" sz="3200" b="1" dirty="0">
                <a:solidFill>
                  <a:srgbClr val="C00000"/>
                </a:solidFill>
                <a:latin typeface="Rokkitt" panose="020B0604020202020204" charset="0"/>
              </a:rPr>
              <a:t>And What About the Values, Insights, Stories and Experiences of Prior Generations? </a:t>
            </a:r>
          </a:p>
        </p:txBody>
      </p:sp>
      <p:sp>
        <p:nvSpPr>
          <p:cNvPr id="364" name="Shape 364"/>
          <p:cNvSpPr txBox="1"/>
          <p:nvPr/>
        </p:nvSpPr>
        <p:spPr>
          <a:xfrm>
            <a:off x="432932" y="5550567"/>
            <a:ext cx="7011102" cy="784035"/>
          </a:xfrm>
          <a:prstGeom prst="rect">
            <a:avLst/>
          </a:prstGeom>
          <a:noFill/>
          <a:ln>
            <a:noFill/>
          </a:ln>
        </p:spPr>
        <p:txBody>
          <a:bodyPr lIns="92075" tIns="46025" rIns="92075" bIns="46025" anchor="t" anchorCtr="0">
            <a:noAutofit/>
          </a:bodyPr>
          <a:lstStyle/>
          <a:p>
            <a:pPr marL="0" marR="0" lvl="0" indent="0" rtl="0">
              <a:lnSpc>
                <a:spcPct val="100000"/>
              </a:lnSpc>
              <a:spcBef>
                <a:spcPts val="0"/>
              </a:spcBef>
              <a:spcAft>
                <a:spcPts val="0"/>
              </a:spcAft>
              <a:buClr>
                <a:schemeClr val="dk2"/>
              </a:buClr>
              <a:buSzPct val="25000"/>
              <a:buFont typeface="Rokkitt"/>
              <a:buNone/>
            </a:pPr>
            <a:r>
              <a:rPr lang="en-US" sz="2000" dirty="0">
                <a:solidFill>
                  <a:schemeClr val="accent2">
                    <a:lumMod val="50000"/>
                  </a:schemeClr>
                </a:solidFill>
                <a:latin typeface="Georgia" panose="02040502050405020303" pitchFamily="18" charset="0"/>
              </a:rPr>
              <a:t>If you had to choose between receiving money or knowing about your grandparents’ values, insights, stories and experience, what would you choose?</a:t>
            </a:r>
          </a:p>
        </p:txBody>
      </p:sp>
      <p:pic>
        <p:nvPicPr>
          <p:cNvPr id="2" name="Picture 1"/>
          <p:cNvPicPr>
            <a:picLocks noChangeAspect="1"/>
          </p:cNvPicPr>
          <p:nvPr/>
        </p:nvPicPr>
        <p:blipFill>
          <a:blip r:embed="rId3"/>
          <a:stretch>
            <a:fillRect/>
          </a:stretch>
        </p:blipFill>
        <p:spPr>
          <a:xfrm>
            <a:off x="1398420" y="1876916"/>
            <a:ext cx="5080126" cy="3398327"/>
          </a:xfrm>
          <a:prstGeom prst="rect">
            <a:avLst/>
          </a:prstGeom>
          <a:ln w="57150" cmpd="dbl">
            <a:solidFill>
              <a:schemeClr val="tx1">
                <a:alpha val="39000"/>
              </a:schemeClr>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pSp>
        <p:nvGrpSpPr>
          <p:cNvPr id="174" name="Shape 174"/>
          <p:cNvGrpSpPr/>
          <p:nvPr/>
        </p:nvGrpSpPr>
        <p:grpSpPr>
          <a:xfrm>
            <a:off x="757236" y="1815194"/>
            <a:ext cx="7629524" cy="1233487"/>
            <a:chOff x="0" y="0"/>
            <a:chExt cx="2147483647" cy="2147483647"/>
          </a:xfrm>
        </p:grpSpPr>
        <p:sp>
          <p:nvSpPr>
            <p:cNvPr id="175" name="Shape 175"/>
            <p:cNvSpPr/>
            <p:nvPr/>
          </p:nvSpPr>
          <p:spPr>
            <a:xfrm>
              <a:off x="0" y="0"/>
              <a:ext cx="2147483647" cy="2147483647"/>
            </a:xfrm>
            <a:prstGeom prst="roundRect">
              <a:avLst>
                <a:gd name="adj" fmla="val 16667"/>
              </a:avLst>
            </a:prstGeom>
            <a:solidFill>
              <a:schemeClr val="accent2">
                <a:lumMod val="75000"/>
              </a:schemeClr>
            </a:solidFill>
            <a:ln w="1270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Georgia"/>
                <a:ea typeface="Georgia"/>
                <a:cs typeface="Georgia"/>
                <a:sym typeface="Georgia"/>
              </a:endParaRPr>
            </a:p>
          </p:txBody>
        </p:sp>
        <p:sp>
          <p:nvSpPr>
            <p:cNvPr id="176" name="Shape 176"/>
            <p:cNvSpPr txBox="1"/>
            <p:nvPr/>
          </p:nvSpPr>
          <p:spPr>
            <a:xfrm>
              <a:off x="265866126" y="132663024"/>
              <a:ext cx="1615751434" cy="176607714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Rokkitt"/>
                <a:buNone/>
              </a:pPr>
              <a:r>
                <a:rPr lang="en-US" sz="6000" b="0" i="0" u="none" strike="noStrike" cap="none" dirty="0">
                  <a:solidFill>
                    <a:schemeClr val="lt1"/>
                  </a:solidFill>
                  <a:latin typeface="Rokkitt"/>
                  <a:ea typeface="Rokkitt"/>
                  <a:cs typeface="Rokkitt"/>
                  <a:sym typeface="Rokkitt"/>
                </a:rPr>
                <a:t>Total Assurance</a:t>
              </a:r>
            </a:p>
          </p:txBody>
        </p:sp>
      </p:grpSp>
      <p:grpSp>
        <p:nvGrpSpPr>
          <p:cNvPr id="177" name="Shape 177"/>
          <p:cNvGrpSpPr/>
          <p:nvPr/>
        </p:nvGrpSpPr>
        <p:grpSpPr>
          <a:xfrm>
            <a:off x="757235" y="4759325"/>
            <a:ext cx="7629524" cy="1233487"/>
            <a:chOff x="0" y="0"/>
            <a:chExt cx="2147483647" cy="2147483647"/>
          </a:xfrm>
          <a:solidFill>
            <a:schemeClr val="accent2">
              <a:lumMod val="75000"/>
            </a:schemeClr>
          </a:solidFill>
        </p:grpSpPr>
        <p:sp>
          <p:nvSpPr>
            <p:cNvPr id="178" name="Shape 178"/>
            <p:cNvSpPr/>
            <p:nvPr/>
          </p:nvSpPr>
          <p:spPr>
            <a:xfrm>
              <a:off x="0" y="0"/>
              <a:ext cx="2147483647" cy="2147483647"/>
            </a:xfrm>
            <a:prstGeom prst="roundRect">
              <a:avLst>
                <a:gd name="adj" fmla="val 16667"/>
              </a:avLst>
            </a:prstGeom>
            <a:grpFill/>
            <a:ln w="1270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Georgia"/>
                <a:ea typeface="Georgia"/>
                <a:cs typeface="Georgia"/>
                <a:sym typeface="Georgia"/>
              </a:endParaRPr>
            </a:p>
          </p:txBody>
        </p:sp>
        <p:sp>
          <p:nvSpPr>
            <p:cNvPr id="179" name="Shape 179"/>
            <p:cNvSpPr txBox="1"/>
            <p:nvPr/>
          </p:nvSpPr>
          <p:spPr>
            <a:xfrm>
              <a:off x="54960516" y="187940070"/>
              <a:ext cx="2037562547" cy="1768840073"/>
            </a:xfrm>
            <a:prstGeom prst="rect">
              <a:avLst/>
            </a:prstGeom>
            <a:grp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Rokkitt"/>
                <a:buNone/>
              </a:pPr>
              <a:r>
                <a:rPr lang="en-US" sz="6000" b="0" i="0" u="none" strike="noStrike" cap="none">
                  <a:solidFill>
                    <a:schemeClr val="lt1"/>
                  </a:solidFill>
                  <a:latin typeface="Rokkitt"/>
                  <a:ea typeface="Rokkitt"/>
                  <a:cs typeface="Rokkitt"/>
                  <a:sym typeface="Rokkitt"/>
                </a:rPr>
                <a:t>Comfort</a:t>
              </a:r>
            </a:p>
          </p:txBody>
        </p:sp>
      </p:grpSp>
      <p:grpSp>
        <p:nvGrpSpPr>
          <p:cNvPr id="180" name="Shape 180"/>
          <p:cNvGrpSpPr/>
          <p:nvPr/>
        </p:nvGrpSpPr>
        <p:grpSpPr>
          <a:xfrm>
            <a:off x="757236" y="3267077"/>
            <a:ext cx="7629524" cy="1349373"/>
            <a:chOff x="0" y="0"/>
            <a:chExt cx="2147483647" cy="2147483647"/>
          </a:xfrm>
        </p:grpSpPr>
        <p:sp>
          <p:nvSpPr>
            <p:cNvPr id="181" name="Shape 181"/>
            <p:cNvSpPr/>
            <p:nvPr/>
          </p:nvSpPr>
          <p:spPr>
            <a:xfrm>
              <a:off x="0" y="0"/>
              <a:ext cx="2147483647" cy="2147483647"/>
            </a:xfrm>
            <a:prstGeom prst="roundRect">
              <a:avLst>
                <a:gd name="adj" fmla="val 16667"/>
              </a:avLst>
            </a:prstGeom>
            <a:solidFill>
              <a:schemeClr val="accent2">
                <a:lumMod val="75000"/>
              </a:schemeClr>
            </a:solidFill>
            <a:ln w="1270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Georgia"/>
                <a:ea typeface="Georgia"/>
                <a:cs typeface="Georgia"/>
                <a:sym typeface="Georgia"/>
              </a:endParaRPr>
            </a:p>
          </p:txBody>
        </p:sp>
        <p:sp>
          <p:nvSpPr>
            <p:cNvPr id="182" name="Shape 182"/>
            <p:cNvSpPr txBox="1"/>
            <p:nvPr/>
          </p:nvSpPr>
          <p:spPr>
            <a:xfrm>
              <a:off x="355232844" y="309666208"/>
              <a:ext cx="1437017678" cy="160012695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Rokkitt"/>
                <a:buNone/>
              </a:pPr>
              <a:r>
                <a:rPr lang="en-US" sz="6000" b="0" i="0" u="none" strike="noStrike" cap="none" dirty="0">
                  <a:solidFill>
                    <a:schemeClr val="lt1"/>
                  </a:solidFill>
                  <a:latin typeface="Rokkitt"/>
                  <a:ea typeface="Rokkitt"/>
                  <a:cs typeface="Rokkitt"/>
                  <a:sym typeface="Rokkitt"/>
                </a:rPr>
                <a:t>Peace of Mind</a:t>
              </a:r>
            </a:p>
          </p:txBody>
        </p:sp>
      </p:grpSp>
      <p:grpSp>
        <p:nvGrpSpPr>
          <p:cNvPr id="183" name="Shape 183"/>
          <p:cNvGrpSpPr/>
          <p:nvPr/>
        </p:nvGrpSpPr>
        <p:grpSpPr>
          <a:xfrm>
            <a:off x="757235" y="363311"/>
            <a:ext cx="7663145" cy="1233487"/>
            <a:chOff x="-281" y="0"/>
            <a:chExt cx="2147483647" cy="2147483647"/>
          </a:xfrm>
        </p:grpSpPr>
        <p:sp>
          <p:nvSpPr>
            <p:cNvPr id="184" name="Shape 184"/>
            <p:cNvSpPr/>
            <p:nvPr/>
          </p:nvSpPr>
          <p:spPr>
            <a:xfrm>
              <a:off x="-281" y="0"/>
              <a:ext cx="2147483647" cy="2147483647"/>
            </a:xfrm>
            <a:prstGeom prst="roundRect">
              <a:avLst>
                <a:gd name="adj" fmla="val 16667"/>
              </a:avLst>
            </a:prstGeom>
            <a:gradFill>
              <a:gsLst>
                <a:gs pos="0">
                  <a:schemeClr val="accent2">
                    <a:lumMod val="75000"/>
                  </a:schemeClr>
                </a:gs>
                <a:gs pos="96000">
                  <a:schemeClr val="accent2">
                    <a:lumMod val="75000"/>
                  </a:schemeClr>
                </a:gs>
                <a:gs pos="100000">
                  <a:srgbClr val="75762A"/>
                </a:gs>
              </a:gsLst>
              <a:lin ang="10800000" scaled="0"/>
            </a:gradFill>
            <a:ln w="1270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Georgia"/>
                <a:ea typeface="Georgia"/>
                <a:cs typeface="Georgia"/>
                <a:sym typeface="Georgia"/>
              </a:endParaRPr>
            </a:p>
          </p:txBody>
        </p:sp>
        <p:sp>
          <p:nvSpPr>
            <p:cNvPr id="185" name="Shape 185"/>
            <p:cNvSpPr txBox="1"/>
            <p:nvPr/>
          </p:nvSpPr>
          <p:spPr>
            <a:xfrm>
              <a:off x="3139431" y="190702388"/>
              <a:ext cx="2037562476" cy="1766075389"/>
            </a:xfrm>
            <a:prstGeom prst="rect">
              <a:avLst/>
            </a:prstGeom>
            <a:solidFill>
              <a:schemeClr val="accent2">
                <a:lumMod val="75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Rokkitt"/>
                <a:buNone/>
              </a:pPr>
              <a:r>
                <a:rPr lang="en-US" sz="6000" dirty="0">
                  <a:solidFill>
                    <a:schemeClr val="lt1"/>
                  </a:solidFill>
                  <a:latin typeface="Rokkitt"/>
                  <a:ea typeface="Rokkitt"/>
                  <a:cs typeface="Rokkitt"/>
                  <a:sym typeface="Rokkitt"/>
                </a:rPr>
                <a:t>Choices</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Shape 203"/>
          <p:cNvSpPr txBox="1">
            <a:spLocks noGrp="1"/>
          </p:cNvSpPr>
          <p:nvPr>
            <p:ph type="title"/>
          </p:nvPr>
        </p:nvSpPr>
        <p:spPr>
          <a:xfrm>
            <a:off x="2146487" y="231638"/>
            <a:ext cx="7429499" cy="1478570"/>
          </a:xfrm>
          <a:prstGeom prst="rect">
            <a:avLst/>
          </a:prstGeom>
          <a:noFill/>
          <a:ln>
            <a:noFill/>
          </a:ln>
        </p:spPr>
        <p:txBody>
          <a:bodyPr lIns="91425" tIns="45700" rIns="91425" bIns="45700" anchor="ctr" anchorCtr="0">
            <a:noAutofit/>
          </a:bodyPr>
          <a:lstStyle/>
          <a:p>
            <a:pPr marL="0" marR="0" lvl="0" indent="0" algn="l" rtl="0">
              <a:lnSpc>
                <a:spcPct val="104999"/>
              </a:lnSpc>
              <a:spcBef>
                <a:spcPts val="0"/>
              </a:spcBef>
              <a:spcAft>
                <a:spcPts val="0"/>
              </a:spcAft>
              <a:buClr>
                <a:schemeClr val="lt1"/>
              </a:buClr>
              <a:buSzPct val="25000"/>
              <a:buFont typeface="Rokkitt"/>
              <a:buNone/>
            </a:pPr>
            <a:r>
              <a:rPr lang="en-US" sz="4000" b="1" i="0" u="none" strike="noStrike" cap="none" dirty="0">
                <a:solidFill>
                  <a:schemeClr val="lt1"/>
                </a:solidFill>
                <a:latin typeface="Rokkitt"/>
                <a:ea typeface="Rokkitt"/>
                <a:cs typeface="Rokkitt"/>
                <a:sym typeface="Rokkitt"/>
              </a:rPr>
              <a:t>Planning for Death</a:t>
            </a:r>
          </a:p>
        </p:txBody>
      </p:sp>
      <p:sp>
        <p:nvSpPr>
          <p:cNvPr id="202" name="Shape 202"/>
          <p:cNvSpPr txBox="1">
            <a:spLocks noGrp="1"/>
          </p:cNvSpPr>
          <p:nvPr>
            <p:ph idx="1"/>
          </p:nvPr>
        </p:nvSpPr>
        <p:spPr>
          <a:xfrm>
            <a:off x="620486" y="1710208"/>
            <a:ext cx="6548410" cy="307519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E8C13"/>
              </a:buClr>
              <a:buSzPct val="100000"/>
              <a:buFont typeface="Arial"/>
              <a:buChar char="•"/>
            </a:pPr>
            <a:r>
              <a:rPr lang="en-US" sz="2000" dirty="0">
                <a:solidFill>
                  <a:srgbClr val="002060"/>
                </a:solidFill>
                <a:latin typeface="Georgia" panose="02040502050405020303" pitchFamily="18" charset="0"/>
              </a:rPr>
              <a:t>One-Time Transaction; You Get Form Documents</a:t>
            </a:r>
          </a:p>
          <a:p>
            <a:pPr marL="342900" marR="0" lvl="0" indent="-342900" algn="l" rtl="0">
              <a:lnSpc>
                <a:spcPct val="100000"/>
              </a:lnSpc>
              <a:spcBef>
                <a:spcPts val="1200"/>
              </a:spcBef>
              <a:spcAft>
                <a:spcPts val="0"/>
              </a:spcAft>
              <a:buClr>
                <a:srgbClr val="8E8C13"/>
              </a:buClr>
              <a:buSzPct val="100000"/>
              <a:buFont typeface="Arial"/>
              <a:buChar char="•"/>
            </a:pPr>
            <a:r>
              <a:rPr lang="en-US" sz="2000" dirty="0">
                <a:solidFill>
                  <a:srgbClr val="002060"/>
                </a:solidFill>
                <a:latin typeface="Georgia" panose="02040502050405020303" pitchFamily="18" charset="0"/>
              </a:rPr>
              <a:t>May avoid probate</a:t>
            </a:r>
            <a:endParaRPr lang="en-US" sz="2000" b="0" i="0" u="none" strike="noStrike" cap="none" dirty="0">
              <a:solidFill>
                <a:srgbClr val="002060"/>
              </a:solidFill>
              <a:latin typeface="Georgia" panose="02040502050405020303" pitchFamily="18" charset="0"/>
              <a:ea typeface="Rokkitt"/>
              <a:cs typeface="Rokkitt"/>
              <a:sym typeface="Rokkitt"/>
            </a:endParaRPr>
          </a:p>
          <a:p>
            <a:pPr marL="342900" marR="0" lvl="0" indent="-342900" algn="l" rtl="0">
              <a:lnSpc>
                <a:spcPct val="100000"/>
              </a:lnSpc>
              <a:spcBef>
                <a:spcPts val="1200"/>
              </a:spcBef>
              <a:spcAft>
                <a:spcPts val="0"/>
              </a:spcAft>
              <a:buClr>
                <a:srgbClr val="8E8C13"/>
              </a:buClr>
              <a:buSzPct val="100000"/>
              <a:buFont typeface="Arial"/>
              <a:buChar char="•"/>
            </a:pPr>
            <a:r>
              <a:rPr lang="en-US" sz="2000" dirty="0">
                <a:solidFill>
                  <a:srgbClr val="002060"/>
                </a:solidFill>
                <a:latin typeface="Georgia" panose="02040502050405020303" pitchFamily="18" charset="0"/>
              </a:rPr>
              <a:t>May avoid estate taxes</a:t>
            </a:r>
            <a:endParaRPr lang="en-US" sz="2000" dirty="0">
              <a:solidFill>
                <a:srgbClr val="002060"/>
              </a:solidFill>
              <a:latin typeface="Georgia" panose="02040502050405020303" pitchFamily="18" charset="0"/>
              <a:sym typeface="Rokkitt"/>
            </a:endParaRPr>
          </a:p>
          <a:p>
            <a:pPr marL="342900" marR="0" lvl="0" indent="-342900" algn="l" rtl="0">
              <a:lnSpc>
                <a:spcPct val="100000"/>
              </a:lnSpc>
              <a:spcBef>
                <a:spcPts val="1200"/>
              </a:spcBef>
              <a:spcAft>
                <a:spcPts val="0"/>
              </a:spcAft>
              <a:buClr>
                <a:srgbClr val="8E8C13"/>
              </a:buClr>
              <a:buSzPct val="100000"/>
              <a:buFont typeface="Arial"/>
              <a:buChar char="•"/>
            </a:pPr>
            <a:r>
              <a:rPr lang="en-US" sz="2000" b="0" i="0" u="none" strike="noStrike" cap="none" dirty="0">
                <a:solidFill>
                  <a:srgbClr val="002060"/>
                </a:solidFill>
                <a:latin typeface="Georgia" panose="02040502050405020303" pitchFamily="18" charset="0"/>
                <a:ea typeface="Rokkitt"/>
                <a:cs typeface="Rokkitt"/>
                <a:sym typeface="Rokkitt"/>
              </a:rPr>
              <a:t>No ongoing legal guidance</a:t>
            </a:r>
          </a:p>
          <a:p>
            <a:pPr marL="342900" marR="0" lvl="0" indent="-342900" algn="l" rtl="0">
              <a:lnSpc>
                <a:spcPct val="100000"/>
              </a:lnSpc>
              <a:spcBef>
                <a:spcPts val="1200"/>
              </a:spcBef>
              <a:spcAft>
                <a:spcPts val="0"/>
              </a:spcAft>
              <a:buClr>
                <a:srgbClr val="8E8C13"/>
              </a:buClr>
              <a:buSzPct val="100000"/>
              <a:buFont typeface="Arial"/>
              <a:buChar char="•"/>
            </a:pPr>
            <a:r>
              <a:rPr lang="en-US" sz="2000" dirty="0">
                <a:solidFill>
                  <a:srgbClr val="002060"/>
                </a:solidFill>
                <a:latin typeface="Georgia" panose="02040502050405020303" pitchFamily="18" charset="0"/>
              </a:rPr>
              <a:t>Potential loss of your assets to State Dept. of Unclaimed Property</a:t>
            </a:r>
          </a:p>
          <a:p>
            <a:pPr marL="342900" marR="0" lvl="0" indent="-342900" algn="l" rtl="0">
              <a:lnSpc>
                <a:spcPct val="100000"/>
              </a:lnSpc>
              <a:spcBef>
                <a:spcPts val="1200"/>
              </a:spcBef>
              <a:spcAft>
                <a:spcPts val="0"/>
              </a:spcAft>
              <a:buClr>
                <a:srgbClr val="8E8C13"/>
              </a:buClr>
              <a:buSzPct val="100000"/>
              <a:buFont typeface="Arial"/>
              <a:buNone/>
            </a:pPr>
            <a:endParaRPr sz="2800" b="0" i="0" u="none" strike="noStrike" cap="none" dirty="0">
              <a:solidFill>
                <a:srgbClr val="696158"/>
              </a:solidFill>
              <a:latin typeface="Georgia" panose="02040502050405020303" pitchFamily="18" charset="0"/>
              <a:ea typeface="Rokkitt"/>
              <a:cs typeface="Rokkitt"/>
              <a:sym typeface="Rokkitt"/>
            </a:endParaRPr>
          </a:p>
          <a:p>
            <a:pPr marL="0" marR="0" lvl="0" indent="0" algn="l" rtl="0">
              <a:spcBef>
                <a:spcPts val="0"/>
              </a:spcBef>
              <a:buSzPct val="25000"/>
              <a:buNone/>
            </a:pPr>
            <a:endParaRPr sz="2800" b="0" i="0" u="none" strike="noStrike" cap="none" dirty="0">
              <a:solidFill>
                <a:srgbClr val="696158"/>
              </a:solidFill>
              <a:latin typeface="Georgia" panose="02040502050405020303" pitchFamily="18" charset="0"/>
              <a:ea typeface="Rokkitt"/>
              <a:cs typeface="Rokkitt"/>
              <a:sym typeface="Rokkitt"/>
            </a:endParaRPr>
          </a:p>
        </p:txBody>
      </p:sp>
      <p:sp>
        <p:nvSpPr>
          <p:cNvPr id="204" name="Shape 204"/>
          <p:cNvSpPr txBox="1"/>
          <p:nvPr/>
        </p:nvSpPr>
        <p:spPr>
          <a:xfrm>
            <a:off x="315686" y="4785399"/>
            <a:ext cx="7429499" cy="1253629"/>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rgbClr val="75762A"/>
              </a:buClr>
              <a:buSzPct val="25000"/>
              <a:buFont typeface="Rokkitt"/>
              <a:buNone/>
            </a:pPr>
            <a:r>
              <a:rPr lang="en-US" sz="3600" i="0" u="none" strike="noStrike" cap="none" dirty="0">
                <a:solidFill>
                  <a:srgbClr val="C00000"/>
                </a:solidFill>
                <a:latin typeface="Rokkitt"/>
                <a:ea typeface="Rokkitt"/>
                <a:cs typeface="Rokkitt"/>
                <a:sym typeface="Rokkitt"/>
              </a:rPr>
              <a:t>Will it work when a </a:t>
            </a:r>
            <a:r>
              <a:rPr lang="en-US" sz="3600" dirty="0">
                <a:solidFill>
                  <a:srgbClr val="C00000"/>
                </a:solidFill>
                <a:latin typeface="Rokkitt"/>
                <a:ea typeface="Rokkitt"/>
                <a:cs typeface="Rokkitt"/>
                <a:sym typeface="Rokkitt"/>
              </a:rPr>
              <a:t>Family Needs It? </a:t>
            </a:r>
            <a:r>
              <a:rPr lang="en-US" sz="3600" i="0" u="none" strike="noStrike" cap="none" dirty="0">
                <a:solidFill>
                  <a:srgbClr val="C00000"/>
                </a:solidFill>
                <a:latin typeface="Rokkitt"/>
                <a:ea typeface="Rokkitt"/>
                <a:cs typeface="Rokkitt"/>
                <a:sym typeface="Rokkitt"/>
              </a:rPr>
              <a:t> </a:t>
            </a:r>
          </a:p>
        </p:txBody>
      </p:sp>
      <p:sp>
        <p:nvSpPr>
          <p:cNvPr id="205" name="Shape 205"/>
          <p:cNvSpPr txBox="1"/>
          <p:nvPr/>
        </p:nvSpPr>
        <p:spPr>
          <a:xfrm>
            <a:off x="620486" y="794748"/>
            <a:ext cx="5140234" cy="752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5762A"/>
              </a:buClr>
              <a:buSzPct val="25000"/>
              <a:buFont typeface="Rokkitt"/>
              <a:buNone/>
            </a:pPr>
            <a:r>
              <a:rPr lang="en-US" sz="4000" b="1" i="0" u="none" strike="noStrike" cap="none" dirty="0">
                <a:solidFill>
                  <a:srgbClr val="002060"/>
                </a:solidFill>
                <a:latin typeface="Rokkitt"/>
                <a:ea typeface="Rokkitt"/>
                <a:cs typeface="Rokkitt"/>
                <a:sym typeface="Rokkitt"/>
              </a:rPr>
              <a:t>Typical Experience:</a:t>
            </a:r>
          </a:p>
        </p:txBody>
      </p:sp>
    </p:spTree>
    <p:extLst>
      <p:ext uri="{BB962C8B-B14F-4D97-AF65-F5344CB8AC3E}">
        <p14:creationId xmlns:p14="http://schemas.microsoft.com/office/powerpoint/2010/main" val="3886302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idx="1"/>
          </p:nvPr>
        </p:nvSpPr>
        <p:spPr>
          <a:xfrm>
            <a:off x="609599" y="1427747"/>
            <a:ext cx="6889800" cy="418666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E8C13"/>
              </a:buClr>
              <a:buSzPct val="100000"/>
              <a:buFont typeface="Arial"/>
              <a:buChar char="•"/>
            </a:pPr>
            <a:r>
              <a:rPr lang="en-US" sz="2000" dirty="0">
                <a:solidFill>
                  <a:srgbClr val="002060"/>
                </a:solidFill>
                <a:latin typeface="Georgia" panose="02040502050405020303" pitchFamily="18" charset="0"/>
              </a:rPr>
              <a:t>Make Informed Decisions</a:t>
            </a:r>
          </a:p>
          <a:p>
            <a:pPr marR="0" lvl="0" algn="l" rtl="0">
              <a:lnSpc>
                <a:spcPct val="100000"/>
              </a:lnSpc>
              <a:spcBef>
                <a:spcPts val="1200"/>
              </a:spcBef>
              <a:spcAft>
                <a:spcPts val="0"/>
              </a:spcAft>
              <a:buClr>
                <a:srgbClr val="8E8C13"/>
              </a:buClr>
              <a:buSzPct val="100000"/>
              <a:buFont typeface="Arial" panose="020B0604020202020204" pitchFamily="34" charset="0"/>
              <a:buChar char="•"/>
            </a:pPr>
            <a:r>
              <a:rPr lang="en-US" sz="2000" b="0" i="0" u="none" strike="noStrike" cap="none" dirty="0">
                <a:solidFill>
                  <a:srgbClr val="002060"/>
                </a:solidFill>
                <a:latin typeface="Georgia" panose="02040502050405020303" pitchFamily="18" charset="0"/>
                <a:ea typeface="Rokkitt"/>
                <a:cs typeface="Rokkitt"/>
                <a:sym typeface="Rokkitt"/>
              </a:rPr>
              <a:t>Saves Family Thousands of </a:t>
            </a:r>
            <a:r>
              <a:rPr lang="en-US" sz="2000" dirty="0">
                <a:solidFill>
                  <a:srgbClr val="002060"/>
                </a:solidFill>
                <a:latin typeface="Georgia" panose="02040502050405020303" pitchFamily="18" charset="0"/>
                <a:ea typeface="Rokkitt"/>
                <a:cs typeface="Rokkitt"/>
                <a:sym typeface="Rokkitt"/>
              </a:rPr>
              <a:t>$$</a:t>
            </a:r>
            <a:r>
              <a:rPr lang="en-US" sz="2000" b="0" i="0" u="none" strike="noStrike" cap="none" dirty="0">
                <a:solidFill>
                  <a:srgbClr val="002060"/>
                </a:solidFill>
                <a:latin typeface="Georgia" panose="02040502050405020303" pitchFamily="18" charset="0"/>
                <a:ea typeface="Rokkitt"/>
                <a:cs typeface="Rokkitt"/>
                <a:sym typeface="Rokkitt"/>
              </a:rPr>
              <a:t> </a:t>
            </a:r>
          </a:p>
          <a:p>
            <a:pPr marL="342900" marR="0" lvl="0" indent="-342900" algn="l" rtl="0">
              <a:lnSpc>
                <a:spcPct val="100000"/>
              </a:lnSpc>
              <a:spcBef>
                <a:spcPts val="1200"/>
              </a:spcBef>
              <a:spcAft>
                <a:spcPts val="0"/>
              </a:spcAft>
              <a:buClr>
                <a:srgbClr val="8E8C13"/>
              </a:buClr>
              <a:buSzPct val="100000"/>
              <a:buFont typeface="Arial"/>
              <a:buChar char="•"/>
            </a:pPr>
            <a:r>
              <a:rPr lang="en-US" sz="2000" dirty="0">
                <a:solidFill>
                  <a:srgbClr val="002060"/>
                </a:solidFill>
                <a:latin typeface="Georgia" panose="02040502050405020303" pitchFamily="18" charset="0"/>
              </a:rPr>
              <a:t>Assets Not Lost Upon Death</a:t>
            </a:r>
          </a:p>
          <a:p>
            <a:pPr marL="342900" marR="0" lvl="0" indent="-342900" algn="l" rtl="0">
              <a:lnSpc>
                <a:spcPct val="100000"/>
              </a:lnSpc>
              <a:spcBef>
                <a:spcPts val="1200"/>
              </a:spcBef>
              <a:spcAft>
                <a:spcPts val="0"/>
              </a:spcAft>
              <a:buClr>
                <a:srgbClr val="8E8C13"/>
              </a:buClr>
              <a:buSzPct val="100000"/>
              <a:buFont typeface="Arial"/>
              <a:buChar char="•"/>
            </a:pPr>
            <a:r>
              <a:rPr lang="en-US" sz="2000" b="0" i="0" u="none" strike="noStrike" cap="none" dirty="0">
                <a:solidFill>
                  <a:srgbClr val="002060"/>
                </a:solidFill>
                <a:latin typeface="Georgia" panose="02040502050405020303" pitchFamily="18" charset="0"/>
                <a:ea typeface="Rokkitt"/>
                <a:cs typeface="Rokkitt"/>
                <a:sym typeface="Rokkitt"/>
              </a:rPr>
              <a:t>Protect Family $$ from Outsiders</a:t>
            </a:r>
          </a:p>
          <a:p>
            <a:pPr marL="342900" marR="0" lvl="0" indent="-342900" algn="l" rtl="0">
              <a:lnSpc>
                <a:spcPct val="100000"/>
              </a:lnSpc>
              <a:spcBef>
                <a:spcPts val="1200"/>
              </a:spcBef>
              <a:spcAft>
                <a:spcPts val="0"/>
              </a:spcAft>
              <a:buClr>
                <a:srgbClr val="8E8C13"/>
              </a:buClr>
              <a:buSzPct val="100000"/>
              <a:buFont typeface="Arial"/>
              <a:buChar char="•"/>
            </a:pPr>
            <a:r>
              <a:rPr lang="en-US" sz="2000" dirty="0">
                <a:solidFill>
                  <a:srgbClr val="002060"/>
                </a:solidFill>
                <a:latin typeface="Georgia" panose="02040502050405020303" pitchFamily="18" charset="0"/>
                <a:ea typeface="Rokkitt"/>
                <a:cs typeface="Rokkitt"/>
                <a:sym typeface="Rokkitt"/>
              </a:rPr>
              <a:t>Protect minor children</a:t>
            </a:r>
            <a:endParaRPr lang="en-US" sz="2000" b="0" i="0" u="none" strike="noStrike" cap="none" dirty="0">
              <a:solidFill>
                <a:srgbClr val="002060"/>
              </a:solidFill>
              <a:latin typeface="Georgia" panose="02040502050405020303" pitchFamily="18" charset="0"/>
              <a:ea typeface="Rokkitt"/>
              <a:cs typeface="Rokkitt"/>
              <a:sym typeface="Rokkitt"/>
            </a:endParaRPr>
          </a:p>
          <a:p>
            <a:pPr marL="342900" marR="0" lvl="0" indent="-342900" algn="l" rtl="0">
              <a:lnSpc>
                <a:spcPct val="100000"/>
              </a:lnSpc>
              <a:spcBef>
                <a:spcPts val="1200"/>
              </a:spcBef>
              <a:spcAft>
                <a:spcPts val="0"/>
              </a:spcAft>
              <a:buClr>
                <a:srgbClr val="8E8C13"/>
              </a:buClr>
              <a:buSzPct val="100000"/>
              <a:buFont typeface="Arial"/>
              <a:buChar char="•"/>
            </a:pPr>
            <a:r>
              <a:rPr lang="en-US" sz="2000" b="0" i="0" u="none" strike="noStrike" cap="none" dirty="0">
                <a:solidFill>
                  <a:srgbClr val="002060"/>
                </a:solidFill>
                <a:latin typeface="Georgia" panose="02040502050405020303" pitchFamily="18" charset="0"/>
                <a:ea typeface="Rokkitt"/>
                <a:cs typeface="Rokkitt"/>
                <a:sym typeface="Rokkitt"/>
              </a:rPr>
              <a:t>Allow trusted parent or guardian to manage the legal and medical affairs of young adults after </a:t>
            </a:r>
            <a:r>
              <a:rPr lang="en-US" sz="2000" dirty="0">
                <a:solidFill>
                  <a:srgbClr val="002060"/>
                </a:solidFill>
                <a:latin typeface="Georgia" panose="02040502050405020303" pitchFamily="18" charset="0"/>
                <a:ea typeface="Rokkitt"/>
                <a:cs typeface="Rokkitt"/>
                <a:sym typeface="Rokkitt"/>
              </a:rPr>
              <a:t>18 </a:t>
            </a:r>
            <a:endParaRPr lang="en-US" sz="2000" b="0" i="0" u="none" strike="noStrike" cap="none" dirty="0">
              <a:solidFill>
                <a:srgbClr val="002060"/>
              </a:solidFill>
              <a:latin typeface="Georgia" panose="02040502050405020303" pitchFamily="18" charset="0"/>
              <a:ea typeface="Rokkitt"/>
              <a:cs typeface="Rokkitt"/>
              <a:sym typeface="Rokkitt"/>
            </a:endParaRPr>
          </a:p>
          <a:p>
            <a:pPr marL="342900" marR="0" lvl="0" indent="-342900" algn="l" rtl="0">
              <a:lnSpc>
                <a:spcPct val="100000"/>
              </a:lnSpc>
              <a:spcBef>
                <a:spcPts val="1200"/>
              </a:spcBef>
              <a:spcAft>
                <a:spcPts val="0"/>
              </a:spcAft>
              <a:buClr>
                <a:srgbClr val="8E8C13"/>
              </a:buClr>
              <a:buSzPct val="100000"/>
              <a:buFont typeface="Arial"/>
              <a:buChar char="•"/>
            </a:pPr>
            <a:r>
              <a:rPr lang="en-US" sz="2000" b="0" i="0" u="none" strike="noStrike" cap="none" dirty="0">
                <a:solidFill>
                  <a:srgbClr val="002060"/>
                </a:solidFill>
                <a:latin typeface="Georgia" panose="02040502050405020303" pitchFamily="18" charset="0"/>
                <a:ea typeface="Rokkitt"/>
                <a:cs typeface="Rokkitt"/>
                <a:sym typeface="Rokkitt"/>
              </a:rPr>
              <a:t>A Lifetime of </a:t>
            </a:r>
            <a:r>
              <a:rPr lang="en-US" sz="2000" dirty="0">
                <a:solidFill>
                  <a:srgbClr val="002060"/>
                </a:solidFill>
                <a:latin typeface="Georgia" panose="02040502050405020303" pitchFamily="18" charset="0"/>
              </a:rPr>
              <a:t>the Right Legal and Financial Choices</a:t>
            </a:r>
            <a:endParaRPr lang="en-US" sz="2000" b="0" i="0" u="none" strike="noStrike" cap="none" dirty="0">
              <a:solidFill>
                <a:srgbClr val="002060"/>
              </a:solidFill>
              <a:latin typeface="Georgia" panose="02040502050405020303" pitchFamily="18" charset="0"/>
              <a:ea typeface="Rokkitt"/>
              <a:cs typeface="Rokkitt"/>
              <a:sym typeface="Rokkitt"/>
            </a:endParaRPr>
          </a:p>
          <a:p>
            <a:pPr marL="342900" marR="0" lvl="0" indent="-342900" algn="l" rtl="0">
              <a:lnSpc>
                <a:spcPct val="100000"/>
              </a:lnSpc>
              <a:spcBef>
                <a:spcPts val="1200"/>
              </a:spcBef>
              <a:spcAft>
                <a:spcPts val="0"/>
              </a:spcAft>
              <a:buClr>
                <a:srgbClr val="8E8C13"/>
              </a:buClr>
              <a:buSzPct val="100000"/>
              <a:buFont typeface="Arial"/>
              <a:buChar char="•"/>
            </a:pPr>
            <a:r>
              <a:rPr lang="en-US" sz="2000" b="1" dirty="0">
                <a:solidFill>
                  <a:schemeClr val="accent1">
                    <a:lumMod val="75000"/>
                  </a:schemeClr>
                </a:solidFill>
                <a:latin typeface="Georgia" panose="02040502050405020303" pitchFamily="18" charset="0"/>
              </a:rPr>
              <a:t>Keep Family Out of Court  &amp; Conflict</a:t>
            </a:r>
          </a:p>
        </p:txBody>
      </p:sp>
      <p:sp>
        <p:nvSpPr>
          <p:cNvPr id="216" name="Shape 216"/>
          <p:cNvSpPr txBox="1"/>
          <p:nvPr/>
        </p:nvSpPr>
        <p:spPr>
          <a:xfrm>
            <a:off x="609599" y="5505807"/>
            <a:ext cx="6889800" cy="876783"/>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rgbClr val="75762A"/>
              </a:buClr>
              <a:buSzPct val="25000"/>
              <a:buFont typeface="Rokkitt"/>
              <a:buNone/>
            </a:pPr>
            <a:r>
              <a:rPr lang="en-US" sz="3200" dirty="0">
                <a:solidFill>
                  <a:srgbClr val="C00000"/>
                </a:solidFill>
                <a:latin typeface="Rokkitt"/>
                <a:ea typeface="Rokkitt"/>
                <a:cs typeface="Rokkitt"/>
                <a:sym typeface="Rokkitt"/>
              </a:rPr>
              <a:t>P</a:t>
            </a:r>
            <a:r>
              <a:rPr lang="en-US" sz="3200" i="0" u="none" strike="noStrike" cap="none" dirty="0">
                <a:solidFill>
                  <a:srgbClr val="C00000"/>
                </a:solidFill>
                <a:latin typeface="Rokkitt"/>
                <a:ea typeface="Rokkitt"/>
                <a:cs typeface="Rokkitt"/>
                <a:sym typeface="Rokkitt"/>
              </a:rPr>
              <a:t>lan will work when </a:t>
            </a:r>
            <a:r>
              <a:rPr lang="en-US" sz="3200" dirty="0">
                <a:solidFill>
                  <a:srgbClr val="C00000"/>
                </a:solidFill>
                <a:latin typeface="Rokkitt"/>
                <a:ea typeface="Rokkitt"/>
                <a:cs typeface="Rokkitt"/>
                <a:sym typeface="Rokkitt"/>
              </a:rPr>
              <a:t>it is needed</a:t>
            </a:r>
            <a:r>
              <a:rPr lang="en-US" sz="3200" i="0" u="none" strike="noStrike" cap="none" dirty="0">
                <a:solidFill>
                  <a:srgbClr val="C00000"/>
                </a:solidFill>
                <a:latin typeface="Rokkitt"/>
                <a:ea typeface="Rokkitt"/>
                <a:cs typeface="Rokkitt"/>
                <a:sym typeface="Rokkitt"/>
              </a:rPr>
              <a:t>!</a:t>
            </a:r>
          </a:p>
        </p:txBody>
      </p:sp>
      <p:sp>
        <p:nvSpPr>
          <p:cNvPr id="2" name="Title 1"/>
          <p:cNvSpPr>
            <a:spLocks noGrp="1"/>
          </p:cNvSpPr>
          <p:nvPr>
            <p:ph type="title"/>
          </p:nvPr>
        </p:nvSpPr>
        <p:spPr>
          <a:xfrm>
            <a:off x="609599" y="475410"/>
            <a:ext cx="6347713" cy="823038"/>
          </a:xfrm>
        </p:spPr>
        <p:txBody>
          <a:bodyPr>
            <a:noAutofit/>
          </a:bodyPr>
          <a:lstStyle/>
          <a:p>
            <a:r>
              <a:rPr lang="en-US" sz="4000" b="1" dirty="0">
                <a:solidFill>
                  <a:srgbClr val="002060"/>
                </a:solidFill>
                <a:latin typeface="Rokkitt" panose="020B0604020202020204" charset="0"/>
              </a:rPr>
              <a:t>New Experience:</a:t>
            </a:r>
          </a:p>
        </p:txBody>
      </p:sp>
    </p:spTree>
    <p:extLst>
      <p:ext uri="{BB962C8B-B14F-4D97-AF65-F5344CB8AC3E}">
        <p14:creationId xmlns:p14="http://schemas.microsoft.com/office/powerpoint/2010/main" val="3596245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p:nvPr/>
        </p:nvSpPr>
        <p:spPr>
          <a:xfrm>
            <a:off x="457200" y="2209800"/>
            <a:ext cx="8381999" cy="19208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Georgia"/>
              <a:buNone/>
            </a:pPr>
            <a:endParaRPr sz="6000" b="0" i="0" u="none" strike="noStrike" cap="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None/>
            </a:pPr>
            <a:endParaRPr sz="6000" b="0" i="0" u="none" strike="noStrike" cap="none">
              <a:solidFill>
                <a:schemeClr val="lt1"/>
              </a:solidFill>
              <a:latin typeface="Georgia"/>
              <a:ea typeface="Georgia"/>
              <a:cs typeface="Georgia"/>
              <a:sym typeface="Georgia"/>
            </a:endParaRPr>
          </a:p>
        </p:txBody>
      </p:sp>
      <p:sp>
        <p:nvSpPr>
          <p:cNvPr id="373" name="Shape 373"/>
          <p:cNvSpPr txBox="1"/>
          <p:nvPr/>
        </p:nvSpPr>
        <p:spPr>
          <a:xfrm>
            <a:off x="1431925" y="2325686"/>
            <a:ext cx="18414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Georgia"/>
              <a:ea typeface="Georgia"/>
              <a:cs typeface="Georgia"/>
              <a:sym typeface="Georgia"/>
            </a:endParaRPr>
          </a:p>
        </p:txBody>
      </p:sp>
      <p:sp>
        <p:nvSpPr>
          <p:cNvPr id="375" name="Shape 375"/>
          <p:cNvSpPr txBox="1">
            <a:spLocks noGrp="1"/>
          </p:cNvSpPr>
          <p:nvPr>
            <p:ph type="title"/>
          </p:nvPr>
        </p:nvSpPr>
        <p:spPr>
          <a:xfrm>
            <a:off x="244930" y="389918"/>
            <a:ext cx="6649646" cy="125273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lt1"/>
              </a:buClr>
              <a:buSzPct val="25000"/>
              <a:buFont typeface="Rokkitt"/>
              <a:buNone/>
            </a:pPr>
            <a:r>
              <a:rPr lang="en-US" b="1" dirty="0">
                <a:solidFill>
                  <a:srgbClr val="C00000"/>
                </a:solidFill>
                <a:latin typeface="Rokkitt" panose="020B0604020202020204" charset="0"/>
              </a:rPr>
              <a:t>One-Size Fits All Planning Leaves Your Family at Risk:</a:t>
            </a:r>
          </a:p>
        </p:txBody>
      </p:sp>
      <p:sp>
        <p:nvSpPr>
          <p:cNvPr id="374" name="Shape 374"/>
          <p:cNvSpPr txBox="1">
            <a:spLocks noGrp="1"/>
          </p:cNvSpPr>
          <p:nvPr>
            <p:ph idx="1"/>
          </p:nvPr>
        </p:nvSpPr>
        <p:spPr>
          <a:xfrm>
            <a:off x="244930" y="1870473"/>
            <a:ext cx="7413170" cy="452040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B48900"/>
              </a:buClr>
              <a:buSzPct val="100000"/>
              <a:buFont typeface="Arial"/>
              <a:buChar char="•"/>
            </a:pPr>
            <a:r>
              <a:rPr lang="en-US" sz="2400" b="1" dirty="0">
                <a:solidFill>
                  <a:srgbClr val="002060"/>
                </a:solidFill>
                <a:latin typeface="Georgia" panose="02040502050405020303" pitchFamily="18" charset="0"/>
              </a:rPr>
              <a:t>Documents focused plans</a:t>
            </a:r>
            <a:r>
              <a:rPr lang="en-US" sz="2400" dirty="0">
                <a:solidFill>
                  <a:srgbClr val="002060"/>
                </a:solidFill>
                <a:latin typeface="Georgia" panose="02040502050405020303" pitchFamily="18" charset="0"/>
              </a:rPr>
              <a:t>, either DIY online or with a cheap lawyer leaves holes in planning.</a:t>
            </a:r>
          </a:p>
          <a:p>
            <a:pPr marL="342900" marR="0" lvl="0" indent="-342900" algn="l" rtl="0">
              <a:lnSpc>
                <a:spcPct val="100000"/>
              </a:lnSpc>
              <a:spcBef>
                <a:spcPts val="1200"/>
              </a:spcBef>
              <a:spcAft>
                <a:spcPts val="0"/>
              </a:spcAft>
              <a:buClr>
                <a:srgbClr val="B48900"/>
              </a:buClr>
              <a:buSzPct val="100000"/>
              <a:buFont typeface="Arial"/>
              <a:buChar char="•"/>
            </a:pPr>
            <a:r>
              <a:rPr lang="en-US" sz="2400" b="1" dirty="0">
                <a:solidFill>
                  <a:srgbClr val="002060"/>
                </a:solidFill>
                <a:latin typeface="Georgia" panose="02040502050405020303" pitchFamily="18" charset="0"/>
              </a:rPr>
              <a:t>Doesn’t Keep Assets Out of Court </a:t>
            </a:r>
            <a:r>
              <a:rPr lang="en-US" sz="2400" i="0" u="none" strike="noStrike" cap="none" dirty="0">
                <a:solidFill>
                  <a:srgbClr val="002060"/>
                </a:solidFill>
                <a:latin typeface="Georgia" panose="02040502050405020303" pitchFamily="18" charset="0"/>
                <a:ea typeface="Rokkitt"/>
                <a:cs typeface="Rokkitt"/>
                <a:sym typeface="Rokkitt"/>
              </a:rPr>
              <a:t>in the event </a:t>
            </a:r>
            <a:r>
              <a:rPr lang="en-US" sz="2400" dirty="0">
                <a:solidFill>
                  <a:srgbClr val="002060"/>
                </a:solidFill>
                <a:latin typeface="Georgia" panose="02040502050405020303" pitchFamily="18" charset="0"/>
              </a:rPr>
              <a:t>of incapacity/death and doesn’t protect inheritance.</a:t>
            </a:r>
          </a:p>
          <a:p>
            <a:pPr marL="342900" marR="0" lvl="0" indent="-342900" algn="l" rtl="0">
              <a:lnSpc>
                <a:spcPct val="100000"/>
              </a:lnSpc>
              <a:spcBef>
                <a:spcPts val="1200"/>
              </a:spcBef>
              <a:spcAft>
                <a:spcPts val="0"/>
              </a:spcAft>
              <a:buClr>
                <a:srgbClr val="B48900"/>
              </a:buClr>
              <a:buSzPct val="100000"/>
              <a:buFont typeface="Arial"/>
              <a:buChar char="•"/>
            </a:pPr>
            <a:r>
              <a:rPr lang="en-US" sz="2400" b="1" dirty="0">
                <a:solidFill>
                  <a:srgbClr val="002060"/>
                </a:solidFill>
                <a:latin typeface="Georgia" panose="02040502050405020303" pitchFamily="18" charset="0"/>
              </a:rPr>
              <a:t>Leaves Kids</a:t>
            </a:r>
            <a:r>
              <a:rPr lang="en-US" sz="2400" b="0" i="0" u="none" strike="noStrike" cap="none" dirty="0">
                <a:solidFill>
                  <a:srgbClr val="002060"/>
                </a:solidFill>
                <a:latin typeface="Georgia" panose="02040502050405020303" pitchFamily="18" charset="0"/>
                <a:ea typeface="Rokkitt"/>
                <a:cs typeface="Rokkitt"/>
                <a:sym typeface="Rokkitt"/>
              </a:rPr>
              <a:t> </a:t>
            </a:r>
            <a:r>
              <a:rPr lang="en-US" sz="2400" dirty="0">
                <a:solidFill>
                  <a:srgbClr val="002060"/>
                </a:solidFill>
                <a:latin typeface="Georgia" panose="02040502050405020303" pitchFamily="18" charset="0"/>
              </a:rPr>
              <a:t>at risk of being in the care of strangers or someone the parent may not want.</a:t>
            </a:r>
          </a:p>
          <a:p>
            <a:pPr marL="342900" marR="0" lvl="0" indent="-342900" algn="l" rtl="0">
              <a:lnSpc>
                <a:spcPct val="100000"/>
              </a:lnSpc>
              <a:spcBef>
                <a:spcPts val="1200"/>
              </a:spcBef>
              <a:spcAft>
                <a:spcPts val="0"/>
              </a:spcAft>
              <a:buClr>
                <a:srgbClr val="B48900"/>
              </a:buClr>
              <a:buSzPct val="100000"/>
              <a:buFont typeface="Arial"/>
              <a:buChar char="•"/>
            </a:pPr>
            <a:r>
              <a:rPr lang="en-US" sz="2400" b="1" dirty="0">
                <a:solidFill>
                  <a:srgbClr val="002060"/>
                </a:solidFill>
                <a:latin typeface="Georgia" panose="02040502050405020303" pitchFamily="18" charset="0"/>
              </a:rPr>
              <a:t>Only Addresses Financial Assets,</a:t>
            </a:r>
            <a:r>
              <a:rPr lang="en-US" sz="2400" dirty="0">
                <a:solidFill>
                  <a:srgbClr val="002060"/>
                </a:solidFill>
                <a:latin typeface="Georgia" panose="02040502050405020303" pitchFamily="18" charset="0"/>
              </a:rPr>
              <a:t> not what matters most.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p:nvPr/>
        </p:nvSpPr>
        <p:spPr>
          <a:xfrm>
            <a:off x="457200" y="2209800"/>
            <a:ext cx="8382000" cy="1920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Georgia"/>
              <a:buNone/>
            </a:pPr>
            <a:endParaRPr sz="6000" b="0" i="0" u="none" strike="noStrike" cap="none">
              <a:solidFill>
                <a:schemeClr val="lt1"/>
              </a:solidFill>
              <a:latin typeface="Georgia"/>
              <a:ea typeface="Georgia"/>
              <a:cs typeface="Georgia"/>
              <a:sym typeface="Georgia"/>
            </a:endParaRPr>
          </a:p>
          <a:p>
            <a:pPr marL="0" marR="0" lvl="0" indent="0" algn="l" rtl="0">
              <a:lnSpc>
                <a:spcPct val="100000"/>
              </a:lnSpc>
              <a:spcBef>
                <a:spcPts val="0"/>
              </a:spcBef>
              <a:spcAft>
                <a:spcPts val="0"/>
              </a:spcAft>
              <a:buNone/>
            </a:pPr>
            <a:endParaRPr sz="6000" b="0" i="0" u="none" strike="noStrike" cap="none">
              <a:solidFill>
                <a:schemeClr val="lt1"/>
              </a:solidFill>
              <a:latin typeface="Georgia"/>
              <a:ea typeface="Georgia"/>
              <a:cs typeface="Georgia"/>
              <a:sym typeface="Georgia"/>
            </a:endParaRPr>
          </a:p>
        </p:txBody>
      </p:sp>
      <p:sp>
        <p:nvSpPr>
          <p:cNvPr id="384" name="Shape 384"/>
          <p:cNvSpPr txBox="1"/>
          <p:nvPr/>
        </p:nvSpPr>
        <p:spPr>
          <a:xfrm>
            <a:off x="1431925" y="2325686"/>
            <a:ext cx="18420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Georgia"/>
              <a:ea typeface="Georgia"/>
              <a:cs typeface="Georgia"/>
              <a:sym typeface="Georgia"/>
            </a:endParaRPr>
          </a:p>
        </p:txBody>
      </p:sp>
      <p:sp>
        <p:nvSpPr>
          <p:cNvPr id="386" name="Shape 38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105000"/>
              </a:lnSpc>
              <a:spcBef>
                <a:spcPts val="0"/>
              </a:spcBef>
              <a:spcAft>
                <a:spcPts val="0"/>
              </a:spcAft>
              <a:buClr>
                <a:schemeClr val="lt1"/>
              </a:buClr>
              <a:buSzPct val="25000"/>
              <a:buFont typeface="Rokkitt"/>
              <a:buNone/>
            </a:pPr>
            <a:r>
              <a:rPr lang="en-US" sz="3200" b="1" dirty="0">
                <a:solidFill>
                  <a:srgbClr val="002060"/>
                </a:solidFill>
                <a:latin typeface="Rokkitt" panose="020B0604020202020204" charset="0"/>
              </a:rPr>
              <a:t>How to Get Started: </a:t>
            </a:r>
            <a:r>
              <a:rPr lang="en-US" sz="3200" b="1" dirty="0">
                <a:solidFill>
                  <a:srgbClr val="C00000"/>
                </a:solidFill>
                <a:latin typeface="Rokkitt" panose="020B0604020202020204" charset="0"/>
              </a:rPr>
              <a:t>Estate, Life and Legacy Planning Session</a:t>
            </a:r>
          </a:p>
        </p:txBody>
      </p:sp>
      <p:sp>
        <p:nvSpPr>
          <p:cNvPr id="385" name="Shape 385"/>
          <p:cNvSpPr txBox="1">
            <a:spLocks noGrp="1"/>
          </p:cNvSpPr>
          <p:nvPr>
            <p:ph idx="1"/>
          </p:nvPr>
        </p:nvSpPr>
        <p:spPr>
          <a:xfrm>
            <a:off x="564692" y="2060486"/>
            <a:ext cx="7391957" cy="4140428"/>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E8C13"/>
              </a:buClr>
              <a:buSzPct val="100000"/>
              <a:buFont typeface="Arial"/>
              <a:buChar char="•"/>
            </a:pPr>
            <a:r>
              <a:rPr lang="en-US" sz="2400" b="1" dirty="0">
                <a:solidFill>
                  <a:srgbClr val="002060"/>
                </a:solidFill>
                <a:latin typeface="+mj-lt"/>
              </a:rPr>
              <a:t>Every Plan Starts Here: </a:t>
            </a:r>
            <a:r>
              <a:rPr lang="en-US" sz="2000" dirty="0">
                <a:solidFill>
                  <a:srgbClr val="002060"/>
                </a:solidFill>
                <a:latin typeface="+mj-lt"/>
              </a:rPr>
              <a:t>Get more financially organized than you’ve ever been before. </a:t>
            </a:r>
          </a:p>
          <a:p>
            <a:pPr marL="0" marR="0" lvl="0" indent="0" algn="l" rtl="0">
              <a:lnSpc>
                <a:spcPct val="100000"/>
              </a:lnSpc>
              <a:spcBef>
                <a:spcPts val="0"/>
              </a:spcBef>
              <a:spcAft>
                <a:spcPts val="0"/>
              </a:spcAft>
              <a:buClr>
                <a:srgbClr val="8E8C13"/>
              </a:buClr>
              <a:buSzPct val="100000"/>
              <a:buNone/>
            </a:pPr>
            <a:endParaRPr lang="en-US" sz="2000" dirty="0">
              <a:solidFill>
                <a:srgbClr val="002060"/>
              </a:solidFill>
              <a:latin typeface="+mj-lt"/>
            </a:endParaRPr>
          </a:p>
          <a:p>
            <a:pPr marL="342900" marR="0" lvl="0" indent="-342900" algn="l" rtl="0">
              <a:lnSpc>
                <a:spcPct val="100000"/>
              </a:lnSpc>
              <a:spcBef>
                <a:spcPts val="0"/>
              </a:spcBef>
              <a:spcAft>
                <a:spcPts val="0"/>
              </a:spcAft>
              <a:buClr>
                <a:srgbClr val="8E8C13"/>
              </a:buClr>
              <a:buSzPct val="100000"/>
              <a:buFont typeface="Arial"/>
              <a:buChar char="•"/>
            </a:pPr>
            <a:r>
              <a:rPr lang="en-US" sz="2400" b="1" dirty="0">
                <a:solidFill>
                  <a:srgbClr val="002060"/>
                </a:solidFill>
                <a:latin typeface="+mj-lt"/>
              </a:rPr>
              <a:t>Choose the right planning level </a:t>
            </a:r>
            <a:r>
              <a:rPr lang="en-US" sz="2000" dirty="0">
                <a:solidFill>
                  <a:srgbClr val="002060"/>
                </a:solidFill>
                <a:latin typeface="+mj-lt"/>
              </a:rPr>
              <a:t>and options and fee for your plan. 3 Levels of Planning -- $2,500 - $8,000 on avg. All flat fees, agreed to in advance, no surprises!</a:t>
            </a:r>
          </a:p>
          <a:p>
            <a:pPr marL="342900" marR="0" lvl="0" indent="-342900" algn="l" rtl="0">
              <a:lnSpc>
                <a:spcPct val="100000"/>
              </a:lnSpc>
              <a:spcBef>
                <a:spcPts val="0"/>
              </a:spcBef>
              <a:spcAft>
                <a:spcPts val="0"/>
              </a:spcAft>
              <a:buClr>
                <a:srgbClr val="8E8C13"/>
              </a:buClr>
              <a:buSzPct val="100000"/>
              <a:buFont typeface="Arial"/>
              <a:buChar char="•"/>
            </a:pPr>
            <a:endParaRPr lang="en-US" sz="2000" dirty="0">
              <a:solidFill>
                <a:srgbClr val="002060"/>
              </a:solidFill>
              <a:latin typeface="+mj-lt"/>
            </a:endParaRPr>
          </a:p>
          <a:p>
            <a:pPr marL="342900" marR="0" lvl="0" indent="-342900" algn="l" rtl="0">
              <a:lnSpc>
                <a:spcPct val="100000"/>
              </a:lnSpc>
              <a:spcBef>
                <a:spcPts val="0"/>
              </a:spcBef>
              <a:spcAft>
                <a:spcPts val="0"/>
              </a:spcAft>
              <a:buClr>
                <a:srgbClr val="8E8C13"/>
              </a:buClr>
              <a:buSzPct val="100000"/>
              <a:buFont typeface="Arial"/>
              <a:buChar char="•"/>
            </a:pPr>
            <a:r>
              <a:rPr lang="en-US" sz="2400" b="1" i="0" u="none" strike="noStrike" cap="none" dirty="0">
                <a:solidFill>
                  <a:srgbClr val="002060"/>
                </a:solidFill>
                <a:latin typeface="+mj-lt"/>
                <a:ea typeface="Rokkitt"/>
                <a:cs typeface="Rokkitt"/>
                <a:sym typeface="Rokkitt"/>
              </a:rPr>
              <a:t>Know with Certainty </a:t>
            </a:r>
            <a:r>
              <a:rPr lang="en-US" sz="2000" b="0" i="0" u="none" strike="noStrike" cap="none" dirty="0">
                <a:solidFill>
                  <a:srgbClr val="002060"/>
                </a:solidFill>
                <a:latin typeface="+mj-lt"/>
                <a:ea typeface="Rokkitt"/>
                <a:cs typeface="Rokkitt"/>
                <a:sym typeface="Rokkitt"/>
              </a:rPr>
              <a:t>your family will be expertly guided with love </a:t>
            </a:r>
            <a:r>
              <a:rPr lang="en-US" sz="2000" dirty="0">
                <a:solidFill>
                  <a:srgbClr val="002060"/>
                </a:solidFill>
                <a:latin typeface="+mj-lt"/>
              </a:rPr>
              <a:t>throughout your life and in the event of your incapacity or death</a:t>
            </a:r>
            <a:r>
              <a:rPr lang="en-US" sz="2000" b="0" i="0" u="none" strike="noStrike" cap="none" dirty="0">
                <a:solidFill>
                  <a:srgbClr val="002060"/>
                </a:solidFill>
                <a:latin typeface="+mj-lt"/>
                <a:ea typeface="Rokkitt"/>
                <a:cs typeface="Rokkitt"/>
                <a:sym typeface="Rokkitt"/>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0" y="545431"/>
            <a:ext cx="6785811" cy="1296069"/>
          </a:xfrm>
          <a:prstGeom prst="rect">
            <a:avLst/>
          </a:prstGeom>
          <a:noFill/>
          <a:ln>
            <a:noFill/>
          </a:ln>
        </p:spPr>
        <p:txBody>
          <a:bodyPr lIns="91425" tIns="45700" rIns="91425" bIns="45700" anchor="ctr" anchorCtr="0">
            <a:noAutofit/>
          </a:bodyPr>
          <a:lstStyle/>
          <a:p>
            <a:pPr marL="0" marR="0" lvl="0" indent="0" rtl="0">
              <a:lnSpc>
                <a:spcPct val="104999"/>
              </a:lnSpc>
              <a:spcBef>
                <a:spcPts val="0"/>
              </a:spcBef>
              <a:spcAft>
                <a:spcPts val="0"/>
              </a:spcAft>
              <a:buClr>
                <a:schemeClr val="lt1"/>
              </a:buClr>
              <a:buSzPct val="25000"/>
              <a:buFont typeface="Rokkitt"/>
              <a:buNone/>
            </a:pPr>
            <a:r>
              <a:rPr lang="en-US" sz="4000" b="1" i="0" u="none" strike="noStrike" cap="none" dirty="0">
                <a:solidFill>
                  <a:schemeClr val="accent2">
                    <a:lumMod val="50000"/>
                  </a:schemeClr>
                </a:solidFill>
                <a:latin typeface="Rokkitt"/>
                <a:ea typeface="Rokkitt"/>
                <a:cs typeface="Rokkitt"/>
                <a:sym typeface="Rokkitt"/>
              </a:rPr>
              <a:t>At the end of General Estate Planning Presentations:</a:t>
            </a:r>
            <a:r>
              <a:rPr lang="en-US" sz="4000" b="1" dirty="0">
                <a:solidFill>
                  <a:schemeClr val="lt1"/>
                </a:solidFill>
                <a:latin typeface="Rokkitt"/>
                <a:ea typeface="Rokkitt"/>
                <a:cs typeface="Rokkitt"/>
                <a:sym typeface="Rokkitt"/>
              </a:rPr>
              <a:t>, I provide: </a:t>
            </a:r>
            <a:endParaRPr lang="en-US" sz="4000" b="1" i="0" u="none" strike="noStrike" cap="none" dirty="0">
              <a:solidFill>
                <a:schemeClr val="lt1"/>
              </a:solidFill>
              <a:latin typeface="Rokkitt"/>
              <a:ea typeface="Rokkitt"/>
              <a:cs typeface="Rokkitt"/>
              <a:sym typeface="Rokkitt"/>
            </a:endParaRPr>
          </a:p>
        </p:txBody>
      </p:sp>
      <p:sp>
        <p:nvSpPr>
          <p:cNvPr id="395" name="Shape 395"/>
          <p:cNvSpPr/>
          <p:nvPr/>
        </p:nvSpPr>
        <p:spPr>
          <a:xfrm>
            <a:off x="304796" y="1841501"/>
            <a:ext cx="1904999" cy="457200"/>
          </a:xfrm>
          <a:prstGeom prst="roundRect">
            <a:avLst>
              <a:gd name="adj" fmla="val 5692"/>
            </a:avLst>
          </a:prstGeom>
          <a:solidFill>
            <a:srgbClr val="FF33CC"/>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Rokkitt"/>
              <a:buNone/>
            </a:pPr>
            <a:r>
              <a:rPr lang="en-US" sz="2400" b="0" i="0" u="none" strike="noStrike" cap="none" dirty="0">
                <a:solidFill>
                  <a:srgbClr val="FFFFFF"/>
                </a:solidFill>
                <a:latin typeface="Rokkitt"/>
                <a:ea typeface="Rokkitt"/>
                <a:cs typeface="Rokkitt"/>
                <a:sym typeface="Rokkitt"/>
              </a:rPr>
              <a:t>Gift 1</a:t>
            </a:r>
          </a:p>
        </p:txBody>
      </p:sp>
      <p:sp>
        <p:nvSpPr>
          <p:cNvPr id="396" name="Shape 396"/>
          <p:cNvSpPr txBox="1"/>
          <p:nvPr/>
        </p:nvSpPr>
        <p:spPr>
          <a:xfrm>
            <a:off x="304800" y="2387601"/>
            <a:ext cx="8021053" cy="1870982"/>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rgbClr val="696158"/>
              </a:buClr>
              <a:buSzPct val="25000"/>
              <a:buFont typeface="Rokkitt"/>
              <a:buNone/>
            </a:pPr>
            <a:r>
              <a:rPr lang="en-US" sz="2400" b="1" i="0" u="none" strike="noStrike" cap="none" dirty="0">
                <a:solidFill>
                  <a:schemeClr val="accent2">
                    <a:lumMod val="50000"/>
                  </a:schemeClr>
                </a:solidFill>
                <a:latin typeface="Rokkitt"/>
                <a:ea typeface="Rokkitt"/>
                <a:cs typeface="Rokkitt"/>
                <a:sym typeface="Rokkitt"/>
              </a:rPr>
              <a:t>Certificate for an ESTATE, LIFE, &amp; LEGACY PLANNING SESSION </a:t>
            </a:r>
            <a:r>
              <a:rPr lang="en-US" sz="2400" b="1" i="0" u="none" strike="noStrike" cap="none" dirty="0">
                <a:solidFill>
                  <a:schemeClr val="accent2"/>
                </a:solidFill>
                <a:latin typeface="Rokkitt"/>
                <a:ea typeface="Rokkitt"/>
                <a:cs typeface="Rokkitt"/>
                <a:sym typeface="Rokkitt"/>
              </a:rPr>
              <a:t>$750 or $950  </a:t>
            </a:r>
          </a:p>
          <a:p>
            <a:pPr marL="0" marR="0" lvl="0" indent="0" rtl="0">
              <a:lnSpc>
                <a:spcPct val="100000"/>
              </a:lnSpc>
              <a:spcBef>
                <a:spcPts val="0"/>
              </a:spcBef>
              <a:spcAft>
                <a:spcPts val="0"/>
              </a:spcAft>
              <a:buClr>
                <a:srgbClr val="696158"/>
              </a:buClr>
              <a:buSzPct val="25000"/>
              <a:buFont typeface="Rokkitt"/>
              <a:buNone/>
            </a:pPr>
            <a:r>
              <a:rPr lang="en-US" sz="2400" b="1" dirty="0">
                <a:solidFill>
                  <a:srgbClr val="002060"/>
                </a:solidFill>
                <a:latin typeface="Rokkitt"/>
                <a:ea typeface="Rokkitt"/>
                <a:cs typeface="Rokkitt"/>
                <a:sym typeface="Rokkitt"/>
              </a:rPr>
              <a:t>Young adult documents prepared with reduced fees with any Trust or Wealth Plan</a:t>
            </a:r>
            <a:r>
              <a:rPr lang="en-US" sz="2400" b="1" dirty="0">
                <a:solidFill>
                  <a:schemeClr val="accent2">
                    <a:lumMod val="75000"/>
                  </a:schemeClr>
                </a:solidFill>
                <a:latin typeface="Rokkitt"/>
                <a:ea typeface="Rokkitt"/>
                <a:cs typeface="Rokkitt"/>
                <a:sym typeface="Rokkitt"/>
              </a:rPr>
              <a:t>.</a:t>
            </a:r>
            <a:endParaRPr lang="en-US" sz="2400" b="1" i="0" u="none" strike="noStrike" cap="none" dirty="0">
              <a:solidFill>
                <a:schemeClr val="accent2">
                  <a:lumMod val="75000"/>
                </a:schemeClr>
              </a:solidFill>
              <a:latin typeface="Rokkitt"/>
              <a:ea typeface="Rokkitt"/>
              <a:cs typeface="Rokkitt"/>
              <a:sym typeface="Rokkitt"/>
            </a:endParaRPr>
          </a:p>
        </p:txBody>
      </p:sp>
      <p:sp>
        <p:nvSpPr>
          <p:cNvPr id="397" name="Shape 397"/>
          <p:cNvSpPr/>
          <p:nvPr/>
        </p:nvSpPr>
        <p:spPr>
          <a:xfrm>
            <a:off x="304797" y="4193673"/>
            <a:ext cx="1904999" cy="457200"/>
          </a:xfrm>
          <a:prstGeom prst="roundRect">
            <a:avLst>
              <a:gd name="adj" fmla="val 0"/>
            </a:avLst>
          </a:prstGeom>
          <a:solidFill>
            <a:srgbClr val="FF33CC"/>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Rokkitt"/>
              <a:buNone/>
            </a:pPr>
            <a:r>
              <a:rPr lang="en-US" sz="2400" b="0" i="0" u="none" strike="noStrike" cap="none" dirty="0">
                <a:solidFill>
                  <a:schemeClr val="bg1"/>
                </a:solidFill>
                <a:latin typeface="Rokkitt"/>
                <a:ea typeface="Rokkitt"/>
                <a:cs typeface="Rokkitt"/>
                <a:sym typeface="Rokkitt"/>
              </a:rPr>
              <a:t>Gift 2</a:t>
            </a:r>
          </a:p>
        </p:txBody>
      </p:sp>
      <p:sp>
        <p:nvSpPr>
          <p:cNvPr id="398" name="Shape 398"/>
          <p:cNvSpPr txBox="1"/>
          <p:nvPr/>
        </p:nvSpPr>
        <p:spPr>
          <a:xfrm>
            <a:off x="304798" y="4828673"/>
            <a:ext cx="8284028" cy="1026695"/>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rgbClr val="696158"/>
              </a:buClr>
              <a:buSzPct val="25000"/>
              <a:buFont typeface="Rokkitt"/>
              <a:buNone/>
            </a:pPr>
            <a:r>
              <a:rPr lang="en-US" sz="2400" b="1" i="0" u="none" strike="noStrike" cap="none" dirty="0">
                <a:solidFill>
                  <a:schemeClr val="accent2">
                    <a:lumMod val="50000"/>
                  </a:schemeClr>
                </a:solidFill>
                <a:latin typeface="Rokkitt"/>
                <a:ea typeface="Rokkitt"/>
                <a:cs typeface="Rokkitt"/>
                <a:sym typeface="Rokkitt"/>
              </a:rPr>
              <a:t>Certificate for </a:t>
            </a:r>
            <a:r>
              <a:rPr lang="en-US" sz="2400" b="1" i="0" u="none" strike="noStrike" cap="none" dirty="0">
                <a:solidFill>
                  <a:schemeClr val="accent2"/>
                </a:solidFill>
                <a:latin typeface="Rokkitt"/>
                <a:ea typeface="Rokkitt"/>
                <a:cs typeface="Rokkitt"/>
                <a:sym typeface="Rokkitt"/>
              </a:rPr>
              <a:t>$250 OFF </a:t>
            </a:r>
            <a:r>
              <a:rPr lang="en-US" sz="2400" b="0" i="0" u="none" strike="noStrike" cap="none" dirty="0">
                <a:solidFill>
                  <a:schemeClr val="accent2">
                    <a:lumMod val="50000"/>
                  </a:schemeClr>
                </a:solidFill>
                <a:latin typeface="Rokkitt"/>
                <a:ea typeface="Rokkitt"/>
                <a:cs typeface="Rokkitt"/>
                <a:sym typeface="Rokkitt"/>
              </a:rPr>
              <a:t>your </a:t>
            </a:r>
            <a:r>
              <a:rPr lang="en-US" sz="2400" b="1" i="0" u="none" strike="noStrike" cap="none" dirty="0">
                <a:solidFill>
                  <a:schemeClr val="accent2">
                    <a:lumMod val="50000"/>
                  </a:schemeClr>
                </a:solidFill>
                <a:latin typeface="Rokkitt"/>
                <a:ea typeface="Rokkitt"/>
                <a:cs typeface="Rokkitt"/>
                <a:sym typeface="Rokkitt"/>
              </a:rPr>
              <a:t>Trust or Wealth Plan </a:t>
            </a:r>
            <a:r>
              <a:rPr lang="en-US" sz="2400" b="0" i="0" u="none" strike="noStrike" cap="none" dirty="0">
                <a:solidFill>
                  <a:schemeClr val="accent2">
                    <a:lumMod val="50000"/>
                  </a:schemeClr>
                </a:solidFill>
                <a:latin typeface="Rokkitt"/>
                <a:ea typeface="Rokkitt"/>
                <a:cs typeface="Rokkitt"/>
                <a:sym typeface="Rokkitt"/>
              </a:rPr>
              <a:t>	when attendees make appointments.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10993-A43C-4506-9FC6-97E6DD840EF6}"/>
              </a:ext>
            </a:extLst>
          </p:cNvPr>
          <p:cNvSpPr>
            <a:spLocks noGrp="1"/>
          </p:cNvSpPr>
          <p:nvPr>
            <p:ph type="title"/>
          </p:nvPr>
        </p:nvSpPr>
        <p:spPr/>
        <p:txBody>
          <a:bodyPr>
            <a:normAutofit fontScale="90000"/>
          </a:bodyPr>
          <a:lstStyle/>
          <a:p>
            <a:r>
              <a:rPr lang="en-US"/>
              <a:t>MAKE A DIFFERENCE IN THE WORLD, ONE FAMILY AT A TIME!</a:t>
            </a:r>
          </a:p>
        </p:txBody>
      </p:sp>
      <p:pic>
        <p:nvPicPr>
          <p:cNvPr id="4" name="Picture 3" descr="A picture containing sky, outdoor, water&#10;&#10;Description automatically generated">
            <a:extLst>
              <a:ext uri="{FF2B5EF4-FFF2-40B4-BE49-F238E27FC236}">
                <a16:creationId xmlns:a16="http://schemas.microsoft.com/office/drawing/2014/main" id="{D3C3B567-DD0B-4E6B-BBE0-17CBC7A56EAD}"/>
              </a:ext>
            </a:extLst>
          </p:cNvPr>
          <p:cNvPicPr>
            <a:picLocks noChangeAspect="1"/>
          </p:cNvPicPr>
          <p:nvPr/>
        </p:nvPicPr>
        <p:blipFill>
          <a:blip r:embed="rId2"/>
          <a:stretch>
            <a:fillRect/>
          </a:stretch>
        </p:blipFill>
        <p:spPr>
          <a:xfrm>
            <a:off x="1071385" y="2407839"/>
            <a:ext cx="5361499" cy="3479613"/>
          </a:xfrm>
          <a:prstGeom prst="rect">
            <a:avLst/>
          </a:prstGeom>
        </p:spPr>
      </p:pic>
    </p:spTree>
    <p:extLst>
      <p:ext uri="{BB962C8B-B14F-4D97-AF65-F5344CB8AC3E}">
        <p14:creationId xmlns:p14="http://schemas.microsoft.com/office/powerpoint/2010/main" val="3610284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grpSp>
        <p:nvGrpSpPr>
          <p:cNvPr id="122" name="Shape 122"/>
          <p:cNvGrpSpPr/>
          <p:nvPr/>
        </p:nvGrpSpPr>
        <p:grpSpPr>
          <a:xfrm>
            <a:off x="557159" y="4128423"/>
            <a:ext cx="6415892" cy="2201950"/>
            <a:chOff x="457153739" y="-136153162"/>
            <a:chExt cx="1831583453" cy="2147483647"/>
          </a:xfrm>
        </p:grpSpPr>
        <p:pic>
          <p:nvPicPr>
            <p:cNvPr id="124" name="Shape 124" descr="iStock_000005380513Small.jpg"/>
            <p:cNvPicPr preferRelativeResize="0"/>
            <p:nvPr/>
          </p:nvPicPr>
          <p:blipFill rotWithShape="1">
            <a:blip r:embed="rId3">
              <a:alphaModFix/>
            </a:blip>
            <a:srcRect t="-1"/>
            <a:stretch/>
          </p:blipFill>
          <p:spPr>
            <a:xfrm>
              <a:off x="457153739" y="-136153162"/>
              <a:ext cx="532520157" cy="2142047362"/>
            </a:xfrm>
            <a:prstGeom prst="ellipse">
              <a:avLst/>
            </a:prstGeom>
            <a:noFill/>
            <a:ln w="12700" cap="rnd" cmpd="sng">
              <a:solidFill>
                <a:schemeClr val="dk1"/>
              </a:solidFill>
              <a:prstDash val="solid"/>
              <a:round/>
              <a:headEnd type="none" w="med" len="med"/>
              <a:tailEnd type="none" w="med" len="med"/>
            </a:ln>
          </p:spPr>
        </p:pic>
        <p:pic>
          <p:nvPicPr>
            <p:cNvPr id="125" name="Shape 125" descr="iStock_000007937265Medium.jpg"/>
            <p:cNvPicPr preferRelativeResize="0"/>
            <p:nvPr/>
          </p:nvPicPr>
          <p:blipFill rotWithShape="1">
            <a:blip r:embed="rId4">
              <a:alphaModFix/>
            </a:blip>
            <a:srcRect/>
            <a:stretch/>
          </p:blipFill>
          <p:spPr>
            <a:xfrm>
              <a:off x="1095447051" y="-105919263"/>
              <a:ext cx="532520157" cy="2142047026"/>
            </a:xfrm>
            <a:prstGeom prst="ellipse">
              <a:avLst/>
            </a:prstGeom>
            <a:noFill/>
            <a:ln w="12700" cap="rnd" cmpd="sng">
              <a:solidFill>
                <a:schemeClr val="dk1"/>
              </a:solidFill>
              <a:prstDash val="solid"/>
              <a:round/>
              <a:headEnd type="none" w="med" len="med"/>
              <a:tailEnd type="none" w="med" len="med"/>
            </a:ln>
          </p:spPr>
        </p:pic>
        <p:pic>
          <p:nvPicPr>
            <p:cNvPr id="126" name="Shape 126" descr="iStock_000018627389Small.jpg"/>
            <p:cNvPicPr preferRelativeResize="0"/>
            <p:nvPr/>
          </p:nvPicPr>
          <p:blipFill rotWithShape="1">
            <a:blip r:embed="rId5">
              <a:alphaModFix/>
            </a:blip>
            <a:srcRect/>
            <a:stretch/>
          </p:blipFill>
          <p:spPr>
            <a:xfrm>
              <a:off x="1756217035" y="-105920150"/>
              <a:ext cx="532520157" cy="2142047537"/>
            </a:xfrm>
            <a:prstGeom prst="ellipse">
              <a:avLst/>
            </a:prstGeom>
            <a:noFill/>
            <a:ln w="12700" cap="rnd" cmpd="sng">
              <a:solidFill>
                <a:schemeClr val="dk1"/>
              </a:solidFill>
              <a:prstDash val="solid"/>
              <a:round/>
              <a:headEnd type="none" w="med" len="med"/>
              <a:tailEnd type="none" w="med" len="med"/>
            </a:ln>
          </p:spPr>
        </p:pic>
      </p:grpSp>
      <p:grpSp>
        <p:nvGrpSpPr>
          <p:cNvPr id="127" name="Shape 127"/>
          <p:cNvGrpSpPr/>
          <p:nvPr/>
        </p:nvGrpSpPr>
        <p:grpSpPr>
          <a:xfrm>
            <a:off x="405756" y="2085876"/>
            <a:ext cx="6666319" cy="2151890"/>
            <a:chOff x="0" y="0"/>
            <a:chExt cx="2147483646" cy="2147483647"/>
          </a:xfrm>
          <a:solidFill>
            <a:schemeClr val="accent2">
              <a:lumMod val="75000"/>
            </a:schemeClr>
          </a:solidFill>
        </p:grpSpPr>
        <p:sp>
          <p:nvSpPr>
            <p:cNvPr id="128" name="Shape 128"/>
            <p:cNvSpPr/>
            <p:nvPr/>
          </p:nvSpPr>
          <p:spPr>
            <a:xfrm>
              <a:off x="632780284" y="3986247"/>
              <a:ext cx="898796757" cy="2139510317"/>
            </a:xfrm>
            <a:custGeom>
              <a:avLst/>
              <a:gdLst/>
              <a:ahLst/>
              <a:cxnLst/>
              <a:rect l="0" t="0" r="0" b="0"/>
              <a:pathLst>
                <a:path w="1170333" h="1457995" extrusionOk="0">
                  <a:moveTo>
                    <a:pt x="30925" y="1454414"/>
                  </a:moveTo>
                  <a:cubicBezTo>
                    <a:pt x="-76489" y="846190"/>
                    <a:pt x="93641" y="201824"/>
                    <a:pt x="576777" y="0"/>
                  </a:cubicBezTo>
                  <a:cubicBezTo>
                    <a:pt x="1142463" y="227224"/>
                    <a:pt x="1258703" y="951371"/>
                    <a:pt x="1113189" y="1457995"/>
                  </a:cubicBezTo>
                  <a:cubicBezTo>
                    <a:pt x="648567" y="1076995"/>
                    <a:pt x="317747" y="1225814"/>
                    <a:pt x="30925" y="1454414"/>
                  </a:cubicBezTo>
                  <a:close/>
                </a:path>
              </a:pathLst>
            </a:custGeom>
            <a:grpFill/>
            <a:ln>
              <a:solidFill>
                <a:schemeClr val="accent2">
                  <a:lumMod val="50000"/>
                </a:schemeClr>
              </a:solid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Georgia"/>
                <a:ea typeface="Georgia"/>
                <a:cs typeface="Georgia"/>
                <a:sym typeface="Georgia"/>
              </a:endParaRPr>
            </a:p>
          </p:txBody>
        </p:sp>
        <p:sp>
          <p:nvSpPr>
            <p:cNvPr id="129" name="Shape 129"/>
            <p:cNvSpPr/>
            <p:nvPr/>
          </p:nvSpPr>
          <p:spPr>
            <a:xfrm>
              <a:off x="0" y="0"/>
              <a:ext cx="1072004855" cy="2147483647"/>
            </a:xfrm>
            <a:custGeom>
              <a:avLst/>
              <a:gdLst/>
              <a:ahLst/>
              <a:cxnLst/>
              <a:rect l="0" t="0" r="0" b="0"/>
              <a:pathLst>
                <a:path w="1396095" h="1446667" extrusionOk="0">
                  <a:moveTo>
                    <a:pt x="0" y="1446667"/>
                  </a:moveTo>
                  <a:cubicBezTo>
                    <a:pt x="11214" y="728941"/>
                    <a:pt x="703654" y="2803"/>
                    <a:pt x="1396095" y="0"/>
                  </a:cubicBezTo>
                  <a:cubicBezTo>
                    <a:pt x="838217" y="515865"/>
                    <a:pt x="801773" y="1149484"/>
                    <a:pt x="857841" y="1446667"/>
                  </a:cubicBezTo>
                  <a:cubicBezTo>
                    <a:pt x="563483" y="1152287"/>
                    <a:pt x="260716" y="1135465"/>
                    <a:pt x="0" y="1446667"/>
                  </a:cubicBezTo>
                  <a:close/>
                </a:path>
              </a:pathLst>
            </a:custGeom>
            <a:grpFill/>
            <a:ln>
              <a:solidFill>
                <a:schemeClr val="accent2">
                  <a:lumMod val="50000"/>
                </a:schemeClr>
              </a:solid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dirty="0">
                <a:solidFill>
                  <a:schemeClr val="dk1"/>
                </a:solidFill>
                <a:latin typeface="Georgia"/>
                <a:ea typeface="Georgia"/>
                <a:cs typeface="Georgia"/>
                <a:sym typeface="Georgia"/>
              </a:endParaRPr>
            </a:p>
          </p:txBody>
        </p:sp>
        <p:sp>
          <p:nvSpPr>
            <p:cNvPr id="130" name="Shape 130"/>
            <p:cNvSpPr/>
            <p:nvPr/>
          </p:nvSpPr>
          <p:spPr>
            <a:xfrm flipH="1">
              <a:off x="1075478691" y="0"/>
              <a:ext cx="1072004955" cy="2147483647"/>
            </a:xfrm>
            <a:custGeom>
              <a:avLst/>
              <a:gdLst/>
              <a:ahLst/>
              <a:cxnLst/>
              <a:rect l="0" t="0" r="0" b="0"/>
              <a:pathLst>
                <a:path w="1396095" h="1446667" extrusionOk="0">
                  <a:moveTo>
                    <a:pt x="0" y="1446667"/>
                  </a:moveTo>
                  <a:cubicBezTo>
                    <a:pt x="11214" y="728941"/>
                    <a:pt x="703654" y="2803"/>
                    <a:pt x="1396095" y="0"/>
                  </a:cubicBezTo>
                  <a:cubicBezTo>
                    <a:pt x="838217" y="515865"/>
                    <a:pt x="801773" y="1149484"/>
                    <a:pt x="857841" y="1446667"/>
                  </a:cubicBezTo>
                  <a:cubicBezTo>
                    <a:pt x="563483" y="1152287"/>
                    <a:pt x="260716" y="1135465"/>
                    <a:pt x="0" y="1446667"/>
                  </a:cubicBezTo>
                  <a:close/>
                </a:path>
              </a:pathLst>
            </a:custGeom>
            <a:grpFill/>
            <a:ln>
              <a:solidFill>
                <a:schemeClr val="accent2">
                  <a:lumMod val="50000"/>
                </a:schemeClr>
              </a:solid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Georgia"/>
                <a:ea typeface="Georgia"/>
                <a:cs typeface="Georgia"/>
                <a:sym typeface="Georgia"/>
              </a:endParaRPr>
            </a:p>
          </p:txBody>
        </p:sp>
      </p:grpSp>
      <p:sp>
        <p:nvSpPr>
          <p:cNvPr id="135" name="Shape 135"/>
          <p:cNvSpPr/>
          <p:nvPr/>
        </p:nvSpPr>
        <p:spPr>
          <a:xfrm rot="-2760000">
            <a:off x="5365980" y="1663413"/>
            <a:ext cx="277811" cy="277811"/>
          </a:xfrm>
          <a:custGeom>
            <a:avLst/>
            <a:gdLst/>
            <a:ahLst/>
            <a:cxnLst/>
            <a:rect l="0" t="0" r="0" b="0"/>
            <a:pathLst>
              <a:path w="277813" h="277813" extrusionOk="0">
                <a:moveTo>
                  <a:pt x="0" y="138907"/>
                </a:moveTo>
                <a:cubicBezTo>
                  <a:pt x="0" y="62191"/>
                  <a:pt x="62191" y="0"/>
                  <a:pt x="138907" y="0"/>
                </a:cubicBezTo>
                <a:cubicBezTo>
                  <a:pt x="207952" y="0"/>
                  <a:pt x="276997" y="-22743"/>
                  <a:pt x="346042" y="-68229"/>
                </a:cubicBezTo>
                <a:cubicBezTo>
                  <a:pt x="300556" y="816"/>
                  <a:pt x="277813" y="69862"/>
                  <a:pt x="277813" y="138907"/>
                </a:cubicBezTo>
                <a:cubicBezTo>
                  <a:pt x="277813" y="215623"/>
                  <a:pt x="215622" y="277814"/>
                  <a:pt x="138906" y="277814"/>
                </a:cubicBezTo>
                <a:cubicBezTo>
                  <a:pt x="62190" y="277814"/>
                  <a:pt x="-1" y="215623"/>
                  <a:pt x="-1" y="138907"/>
                </a:cubicBezTo>
                <a:lnTo>
                  <a:pt x="0" y="138907"/>
                </a:lnTo>
                <a:close/>
              </a:path>
            </a:pathLst>
          </a:custGeom>
          <a:solidFill>
            <a:srgbClr val="5298A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Georgia"/>
              <a:ea typeface="Georgia"/>
              <a:cs typeface="Georgia"/>
              <a:sym typeface="Georgia"/>
            </a:endParaRPr>
          </a:p>
        </p:txBody>
      </p:sp>
      <p:sp>
        <p:nvSpPr>
          <p:cNvPr id="4" name="TextBox 3"/>
          <p:cNvSpPr txBox="1"/>
          <p:nvPr/>
        </p:nvSpPr>
        <p:spPr>
          <a:xfrm>
            <a:off x="-101209" y="452902"/>
            <a:ext cx="7379551" cy="1015663"/>
          </a:xfrm>
          <a:prstGeom prst="rect">
            <a:avLst/>
          </a:prstGeom>
          <a:noFill/>
        </p:spPr>
        <p:txBody>
          <a:bodyPr wrap="square" rtlCol="0">
            <a:spAutoFit/>
          </a:bodyPr>
          <a:lstStyle/>
          <a:p>
            <a:pPr algn="ctr"/>
            <a:r>
              <a:rPr lang="en-US" sz="6000" dirty="0">
                <a:solidFill>
                  <a:schemeClr val="accent2">
                    <a:lumMod val="50000"/>
                  </a:schemeClr>
                </a:solidFill>
                <a:latin typeface="Rokkitt" panose="020B0604020202020204" charset="0"/>
              </a:rPr>
              <a:t>PROTECT ASSETS?</a:t>
            </a:r>
          </a:p>
        </p:txBody>
      </p:sp>
      <p:sp>
        <p:nvSpPr>
          <p:cNvPr id="21" name="Shape 135"/>
          <p:cNvSpPr/>
          <p:nvPr/>
        </p:nvSpPr>
        <p:spPr>
          <a:xfrm rot="-2760000">
            <a:off x="6266367" y="2388675"/>
            <a:ext cx="277811" cy="277811"/>
          </a:xfrm>
          <a:custGeom>
            <a:avLst/>
            <a:gdLst/>
            <a:ahLst/>
            <a:cxnLst/>
            <a:rect l="0" t="0" r="0" b="0"/>
            <a:pathLst>
              <a:path w="277813" h="277813" extrusionOk="0">
                <a:moveTo>
                  <a:pt x="0" y="138907"/>
                </a:moveTo>
                <a:cubicBezTo>
                  <a:pt x="0" y="62191"/>
                  <a:pt x="62191" y="0"/>
                  <a:pt x="138907" y="0"/>
                </a:cubicBezTo>
                <a:cubicBezTo>
                  <a:pt x="207952" y="0"/>
                  <a:pt x="276997" y="-22743"/>
                  <a:pt x="346042" y="-68229"/>
                </a:cubicBezTo>
                <a:cubicBezTo>
                  <a:pt x="300556" y="816"/>
                  <a:pt x="277813" y="69862"/>
                  <a:pt x="277813" y="138907"/>
                </a:cubicBezTo>
                <a:cubicBezTo>
                  <a:pt x="277813" y="215623"/>
                  <a:pt x="215622" y="277814"/>
                  <a:pt x="138906" y="277814"/>
                </a:cubicBezTo>
                <a:cubicBezTo>
                  <a:pt x="62190" y="277814"/>
                  <a:pt x="-1" y="215623"/>
                  <a:pt x="-1" y="138907"/>
                </a:cubicBezTo>
                <a:lnTo>
                  <a:pt x="0" y="138907"/>
                </a:lnTo>
                <a:close/>
              </a:path>
            </a:pathLst>
          </a:custGeom>
          <a:solidFill>
            <a:srgbClr val="5298A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Georgia"/>
              <a:ea typeface="Georgia"/>
              <a:cs typeface="Georgia"/>
              <a:sym typeface="Georgia"/>
            </a:endParaRPr>
          </a:p>
        </p:txBody>
      </p:sp>
      <p:sp>
        <p:nvSpPr>
          <p:cNvPr id="23" name="Shape 135"/>
          <p:cNvSpPr/>
          <p:nvPr/>
        </p:nvSpPr>
        <p:spPr>
          <a:xfrm rot="-2760000">
            <a:off x="777423" y="1859826"/>
            <a:ext cx="277811" cy="277811"/>
          </a:xfrm>
          <a:custGeom>
            <a:avLst/>
            <a:gdLst/>
            <a:ahLst/>
            <a:cxnLst/>
            <a:rect l="0" t="0" r="0" b="0"/>
            <a:pathLst>
              <a:path w="277813" h="277813" extrusionOk="0">
                <a:moveTo>
                  <a:pt x="0" y="138907"/>
                </a:moveTo>
                <a:cubicBezTo>
                  <a:pt x="0" y="62191"/>
                  <a:pt x="62191" y="0"/>
                  <a:pt x="138907" y="0"/>
                </a:cubicBezTo>
                <a:cubicBezTo>
                  <a:pt x="207952" y="0"/>
                  <a:pt x="276997" y="-22743"/>
                  <a:pt x="346042" y="-68229"/>
                </a:cubicBezTo>
                <a:cubicBezTo>
                  <a:pt x="300556" y="816"/>
                  <a:pt x="277813" y="69862"/>
                  <a:pt x="277813" y="138907"/>
                </a:cubicBezTo>
                <a:cubicBezTo>
                  <a:pt x="277813" y="215623"/>
                  <a:pt x="215622" y="277814"/>
                  <a:pt x="138906" y="277814"/>
                </a:cubicBezTo>
                <a:cubicBezTo>
                  <a:pt x="62190" y="277814"/>
                  <a:pt x="-1" y="215623"/>
                  <a:pt x="-1" y="138907"/>
                </a:cubicBezTo>
                <a:lnTo>
                  <a:pt x="0" y="138907"/>
                </a:lnTo>
                <a:close/>
              </a:path>
            </a:pathLst>
          </a:custGeom>
          <a:solidFill>
            <a:srgbClr val="5298A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Georgia"/>
              <a:ea typeface="Georgia"/>
              <a:cs typeface="Georgia"/>
              <a:sym typeface="Georgia"/>
            </a:endParaRPr>
          </a:p>
        </p:txBody>
      </p:sp>
      <p:sp>
        <p:nvSpPr>
          <p:cNvPr id="24" name="Shape 135"/>
          <p:cNvSpPr/>
          <p:nvPr/>
        </p:nvSpPr>
        <p:spPr>
          <a:xfrm rot="-2760000">
            <a:off x="1525027" y="2192263"/>
            <a:ext cx="277811" cy="277811"/>
          </a:xfrm>
          <a:custGeom>
            <a:avLst/>
            <a:gdLst/>
            <a:ahLst/>
            <a:cxnLst/>
            <a:rect l="0" t="0" r="0" b="0"/>
            <a:pathLst>
              <a:path w="277813" h="277813" extrusionOk="0">
                <a:moveTo>
                  <a:pt x="0" y="138907"/>
                </a:moveTo>
                <a:cubicBezTo>
                  <a:pt x="0" y="62191"/>
                  <a:pt x="62191" y="0"/>
                  <a:pt x="138907" y="0"/>
                </a:cubicBezTo>
                <a:cubicBezTo>
                  <a:pt x="207952" y="0"/>
                  <a:pt x="276997" y="-22743"/>
                  <a:pt x="346042" y="-68229"/>
                </a:cubicBezTo>
                <a:cubicBezTo>
                  <a:pt x="300556" y="816"/>
                  <a:pt x="277813" y="69862"/>
                  <a:pt x="277813" y="138907"/>
                </a:cubicBezTo>
                <a:cubicBezTo>
                  <a:pt x="277813" y="215623"/>
                  <a:pt x="215622" y="277814"/>
                  <a:pt x="138906" y="277814"/>
                </a:cubicBezTo>
                <a:cubicBezTo>
                  <a:pt x="62190" y="277814"/>
                  <a:pt x="-1" y="215623"/>
                  <a:pt x="-1" y="138907"/>
                </a:cubicBezTo>
                <a:lnTo>
                  <a:pt x="0" y="138907"/>
                </a:lnTo>
                <a:close/>
              </a:path>
            </a:pathLst>
          </a:custGeom>
          <a:solidFill>
            <a:srgbClr val="5298A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Georgia"/>
              <a:ea typeface="Georgia"/>
              <a:cs typeface="Georgia"/>
              <a:sym typeface="Georgia"/>
            </a:endParaRPr>
          </a:p>
        </p:txBody>
      </p:sp>
      <p:sp>
        <p:nvSpPr>
          <p:cNvPr id="26" name="Shape 135"/>
          <p:cNvSpPr/>
          <p:nvPr/>
        </p:nvSpPr>
        <p:spPr>
          <a:xfrm rot="-2760000">
            <a:off x="2231156" y="1538425"/>
            <a:ext cx="277811" cy="277811"/>
          </a:xfrm>
          <a:custGeom>
            <a:avLst/>
            <a:gdLst/>
            <a:ahLst/>
            <a:cxnLst/>
            <a:rect l="0" t="0" r="0" b="0"/>
            <a:pathLst>
              <a:path w="277813" h="277813" extrusionOk="0">
                <a:moveTo>
                  <a:pt x="0" y="138907"/>
                </a:moveTo>
                <a:cubicBezTo>
                  <a:pt x="0" y="62191"/>
                  <a:pt x="62191" y="0"/>
                  <a:pt x="138907" y="0"/>
                </a:cubicBezTo>
                <a:cubicBezTo>
                  <a:pt x="207952" y="0"/>
                  <a:pt x="276997" y="-22743"/>
                  <a:pt x="346042" y="-68229"/>
                </a:cubicBezTo>
                <a:cubicBezTo>
                  <a:pt x="300556" y="816"/>
                  <a:pt x="277813" y="69862"/>
                  <a:pt x="277813" y="138907"/>
                </a:cubicBezTo>
                <a:cubicBezTo>
                  <a:pt x="277813" y="215623"/>
                  <a:pt x="215622" y="277814"/>
                  <a:pt x="138906" y="277814"/>
                </a:cubicBezTo>
                <a:cubicBezTo>
                  <a:pt x="62190" y="277814"/>
                  <a:pt x="-1" y="215623"/>
                  <a:pt x="-1" y="138907"/>
                </a:cubicBezTo>
                <a:lnTo>
                  <a:pt x="0" y="138907"/>
                </a:lnTo>
                <a:close/>
              </a:path>
            </a:pathLst>
          </a:custGeom>
          <a:solidFill>
            <a:srgbClr val="5298A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p:nvPr/>
        </p:nvSpPr>
        <p:spPr>
          <a:xfrm>
            <a:off x="2214469" y="3361752"/>
            <a:ext cx="3569306" cy="177640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Rokkitt"/>
              <a:buNone/>
            </a:pPr>
            <a:r>
              <a:rPr lang="en-US" sz="8000" b="0" i="0" u="none" strike="noStrike" cap="none" dirty="0">
                <a:solidFill>
                  <a:schemeClr val="accent2">
                    <a:lumMod val="50000"/>
                  </a:schemeClr>
                </a:solidFill>
                <a:latin typeface="Rokkitt"/>
                <a:ea typeface="Rokkitt"/>
                <a:cs typeface="Rokkitt"/>
                <a:sym typeface="Rokkitt"/>
              </a:rPr>
              <a:t>Taxes?</a:t>
            </a:r>
          </a:p>
        </p:txBody>
      </p:sp>
      <p:sp>
        <p:nvSpPr>
          <p:cNvPr id="3" name="&quot;Not Allowed&quot; Symbol 2"/>
          <p:cNvSpPr/>
          <p:nvPr/>
        </p:nvSpPr>
        <p:spPr>
          <a:xfrm>
            <a:off x="2214469" y="2310963"/>
            <a:ext cx="3453190" cy="3346704"/>
          </a:xfrm>
          <a:prstGeom prst="noSmoking">
            <a:avLst>
              <a:gd name="adj" fmla="val 347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p:cNvSpPr txBox="1"/>
          <p:nvPr/>
        </p:nvSpPr>
        <p:spPr>
          <a:xfrm>
            <a:off x="310896" y="530352"/>
            <a:ext cx="7260336" cy="1938992"/>
          </a:xfrm>
          <a:prstGeom prst="rect">
            <a:avLst/>
          </a:prstGeom>
          <a:noFill/>
        </p:spPr>
        <p:txBody>
          <a:bodyPr wrap="square" rtlCol="0">
            <a:spAutoFit/>
          </a:bodyPr>
          <a:lstStyle/>
          <a:p>
            <a:pPr algn="ctr"/>
            <a:r>
              <a:rPr lang="en-US" sz="6000" dirty="0">
                <a:solidFill>
                  <a:schemeClr val="accent2">
                    <a:lumMod val="50000"/>
                  </a:schemeClr>
                </a:solidFill>
                <a:latin typeface="Rokkitt" panose="020B0604020202020204" charset="0"/>
              </a:rPr>
              <a:t>AVOID UNECESSARY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grpSp>
        <p:nvGrpSpPr>
          <p:cNvPr id="158" name="Shape 158"/>
          <p:cNvGrpSpPr/>
          <p:nvPr/>
        </p:nvGrpSpPr>
        <p:grpSpPr>
          <a:xfrm>
            <a:off x="740400" y="1819237"/>
            <a:ext cx="5571919" cy="4122902"/>
            <a:chOff x="0" y="0"/>
            <a:chExt cx="2147483647" cy="2147483647"/>
          </a:xfrm>
        </p:grpSpPr>
        <p:pic>
          <p:nvPicPr>
            <p:cNvPr id="159" name="Shape 159"/>
            <p:cNvPicPr preferRelativeResize="0"/>
            <p:nvPr/>
          </p:nvPicPr>
          <p:blipFill rotWithShape="1">
            <a:blip r:embed="rId3">
              <a:alphaModFix/>
            </a:blip>
            <a:srcRect/>
            <a:stretch/>
          </p:blipFill>
          <p:spPr>
            <a:xfrm>
              <a:off x="0" y="0"/>
              <a:ext cx="2147483647" cy="2147483647"/>
            </a:xfrm>
            <a:prstGeom prst="rect">
              <a:avLst/>
            </a:prstGeom>
            <a:noFill/>
            <a:ln>
              <a:noFill/>
            </a:ln>
          </p:spPr>
        </p:pic>
        <p:sp>
          <p:nvSpPr>
            <p:cNvPr id="160" name="Shape 160"/>
            <p:cNvSpPr txBox="1"/>
            <p:nvPr/>
          </p:nvSpPr>
          <p:spPr>
            <a:xfrm>
              <a:off x="876809889" y="877741145"/>
              <a:ext cx="395075852" cy="39456122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Georgia"/>
                <a:ea typeface="Georgia"/>
                <a:cs typeface="Georgia"/>
                <a:sym typeface="Georgia"/>
              </a:endParaRPr>
            </a:p>
          </p:txBody>
        </p:sp>
      </p:grpSp>
      <p:sp>
        <p:nvSpPr>
          <p:cNvPr id="166" name="Shape 166"/>
          <p:cNvSpPr txBox="1"/>
          <p:nvPr/>
        </p:nvSpPr>
        <p:spPr>
          <a:xfrm>
            <a:off x="0" y="5349547"/>
            <a:ext cx="7062127" cy="118518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Rokkitt"/>
              <a:buNone/>
            </a:pPr>
            <a:r>
              <a:rPr lang="en-US" sz="4000" dirty="0">
                <a:solidFill>
                  <a:srgbClr val="C00000"/>
                </a:solidFill>
                <a:latin typeface="Rokkitt"/>
                <a:ea typeface="Rokkitt"/>
                <a:cs typeface="Rokkitt"/>
                <a:sym typeface="Rokkitt"/>
              </a:rPr>
              <a:t>Your</a:t>
            </a:r>
            <a:r>
              <a:rPr lang="en-US" sz="4000" i="0" u="none" strike="noStrike" cap="none" dirty="0">
                <a:solidFill>
                  <a:srgbClr val="C00000"/>
                </a:solidFill>
                <a:latin typeface="Rokkitt"/>
                <a:ea typeface="Rokkitt"/>
                <a:cs typeface="Rokkitt"/>
                <a:sym typeface="Rokkitt"/>
              </a:rPr>
              <a:t> Body </a:t>
            </a:r>
            <a:r>
              <a:rPr lang="en-US" sz="4000" dirty="0">
                <a:solidFill>
                  <a:srgbClr val="C00000"/>
                </a:solidFill>
                <a:latin typeface="Rokkitt"/>
                <a:ea typeface="Rokkitt"/>
                <a:cs typeface="Rokkitt"/>
                <a:sym typeface="Rokkitt"/>
              </a:rPr>
              <a:t>and Choices </a:t>
            </a:r>
          </a:p>
          <a:p>
            <a:pPr marL="0" marR="0" lvl="0" indent="0" algn="ctr" rtl="0">
              <a:lnSpc>
                <a:spcPct val="100000"/>
              </a:lnSpc>
              <a:spcBef>
                <a:spcPts val="0"/>
              </a:spcBef>
              <a:spcAft>
                <a:spcPts val="0"/>
              </a:spcAft>
              <a:buClr>
                <a:schemeClr val="dk2"/>
              </a:buClr>
              <a:buSzPct val="25000"/>
              <a:buFont typeface="Rokkitt"/>
              <a:buNone/>
            </a:pPr>
            <a:r>
              <a:rPr lang="en-US" sz="4000" dirty="0">
                <a:solidFill>
                  <a:srgbClr val="C00000"/>
                </a:solidFill>
                <a:latin typeface="Rokkitt"/>
                <a:ea typeface="Rokkitt"/>
                <a:cs typeface="Rokkitt"/>
                <a:sym typeface="Rokkitt"/>
              </a:rPr>
              <a:t>Honored </a:t>
            </a:r>
          </a:p>
        </p:txBody>
      </p:sp>
      <p:pic>
        <p:nvPicPr>
          <p:cNvPr id="3" name="Picture 2" descr="FREE IS MY LIFE: FREE 1 Month Yoga Class sponsored by Henry Ford Wyandotte Hospital starts 11/1 ..."/>
          <p:cNvPicPr>
            <a:picLocks noChangeAspect="1"/>
          </p:cNvPicPr>
          <p:nvPr/>
        </p:nvPicPr>
        <p:blipFill>
          <a:blip r:embed="rId4"/>
          <a:stretch>
            <a:fillRect/>
          </a:stretch>
        </p:blipFill>
        <p:spPr>
          <a:xfrm>
            <a:off x="2411364" y="2031084"/>
            <a:ext cx="2486025" cy="3048000"/>
          </a:xfrm>
          <a:prstGeom prst="rect">
            <a:avLst/>
          </a:prstGeom>
        </p:spPr>
      </p:pic>
      <p:sp>
        <p:nvSpPr>
          <p:cNvPr id="4" name="TextBox 3"/>
          <p:cNvSpPr txBox="1"/>
          <p:nvPr/>
        </p:nvSpPr>
        <p:spPr>
          <a:xfrm>
            <a:off x="915879" y="803574"/>
            <a:ext cx="5230368" cy="1015663"/>
          </a:xfrm>
          <a:prstGeom prst="rect">
            <a:avLst/>
          </a:prstGeom>
          <a:noFill/>
        </p:spPr>
        <p:txBody>
          <a:bodyPr wrap="square" rtlCol="0">
            <a:spAutoFit/>
          </a:bodyPr>
          <a:lstStyle/>
          <a:p>
            <a:pPr algn="ctr"/>
            <a:r>
              <a:rPr lang="en-US" sz="6000" dirty="0">
                <a:solidFill>
                  <a:schemeClr val="accent2">
                    <a:lumMod val="50000"/>
                  </a:schemeClr>
                </a:solidFill>
                <a:latin typeface="Rokkitt" panose="020B0604020202020204" charset="0"/>
              </a:rPr>
              <a:t>SELF CARE?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E1A338-614F-475D-B513-E2CD0EC5E603}"/>
              </a:ext>
            </a:extLst>
          </p:cNvPr>
          <p:cNvSpPr/>
          <p:nvPr/>
        </p:nvSpPr>
        <p:spPr>
          <a:xfrm>
            <a:off x="347472" y="729938"/>
            <a:ext cx="6979392" cy="1809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accent2">
                    <a:lumMod val="50000"/>
                  </a:schemeClr>
                </a:solidFill>
                <a:latin typeface="Rokkitt" panose="020B0604020202020204" charset="0"/>
              </a:rPr>
              <a:t>Your Young Adult?</a:t>
            </a:r>
          </a:p>
        </p:txBody>
      </p:sp>
      <p:pic>
        <p:nvPicPr>
          <p:cNvPr id="3" name="Picture 2" descr="&quot;விசுAwesomeமின்துணிக்கைகள்&quot;: வாழும்மட்டும் நன்மைக்காக......"/>
          <p:cNvPicPr>
            <a:picLocks noChangeAspect="1"/>
          </p:cNvPicPr>
          <p:nvPr/>
        </p:nvPicPr>
        <p:blipFill>
          <a:blip r:embed="rId2"/>
          <a:stretch>
            <a:fillRect/>
          </a:stretch>
        </p:blipFill>
        <p:spPr>
          <a:xfrm>
            <a:off x="666228" y="2539831"/>
            <a:ext cx="2095500" cy="3810000"/>
          </a:xfrm>
          <a:prstGeom prst="rect">
            <a:avLst/>
          </a:prstGeom>
        </p:spPr>
      </p:pic>
      <p:sp>
        <p:nvSpPr>
          <p:cNvPr id="4" name="TextBox 3"/>
          <p:cNvSpPr txBox="1"/>
          <p:nvPr/>
        </p:nvSpPr>
        <p:spPr>
          <a:xfrm>
            <a:off x="3061044" y="3059836"/>
            <a:ext cx="4265820" cy="1815882"/>
          </a:xfrm>
          <a:prstGeom prst="rect">
            <a:avLst/>
          </a:prstGeom>
          <a:noFill/>
        </p:spPr>
        <p:txBody>
          <a:bodyPr wrap="square" rtlCol="0">
            <a:spAutoFit/>
          </a:bodyPr>
          <a:lstStyle/>
          <a:p>
            <a:r>
              <a:rPr lang="en-US" sz="2800" dirty="0">
                <a:solidFill>
                  <a:schemeClr val="accent2">
                    <a:lumMod val="50000"/>
                  </a:schemeClr>
                </a:solidFill>
                <a:latin typeface="Georgia" panose="02040502050405020303" pitchFamily="18" charset="0"/>
              </a:rPr>
              <a:t>Allow parents to continue to manage the legal and medical affairs of their  young adult children. </a:t>
            </a:r>
          </a:p>
        </p:txBody>
      </p:sp>
    </p:spTree>
    <p:extLst>
      <p:ext uri="{BB962C8B-B14F-4D97-AF65-F5344CB8AC3E}">
        <p14:creationId xmlns:p14="http://schemas.microsoft.com/office/powerpoint/2010/main" val="1568860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Shape 194"/>
          <p:cNvSpPr txBox="1">
            <a:spLocks noGrp="1"/>
          </p:cNvSpPr>
          <p:nvPr>
            <p:ph type="body" idx="1"/>
          </p:nvPr>
        </p:nvSpPr>
        <p:spPr>
          <a:xfrm>
            <a:off x="608900" y="352927"/>
            <a:ext cx="6348413" cy="2084832"/>
          </a:xfrm>
          <a:prstGeom prst="rect">
            <a:avLst/>
          </a:prstGeom>
          <a:noFill/>
          <a:ln>
            <a:noFill/>
          </a:ln>
        </p:spPr>
        <p:txBody>
          <a:bodyPr lIns="91425" tIns="45700" rIns="91425" bIns="45700" anchor="ctr" anchorCtr="0">
            <a:noAutofit/>
          </a:bodyPr>
          <a:lstStyle/>
          <a:p>
            <a:pPr marL="0" marR="0" lvl="0" indent="-69850" algn="l" rtl="0">
              <a:lnSpc>
                <a:spcPct val="100000"/>
              </a:lnSpc>
              <a:spcBef>
                <a:spcPts val="0"/>
              </a:spcBef>
              <a:spcAft>
                <a:spcPts val="0"/>
              </a:spcAft>
              <a:buClr>
                <a:srgbClr val="000000"/>
              </a:buClr>
              <a:buSzPct val="36666"/>
              <a:buFont typeface="Arial"/>
              <a:buNone/>
            </a:pPr>
            <a:endParaRPr sz="3000" b="1" dirty="0">
              <a:solidFill>
                <a:srgbClr val="000000"/>
              </a:solidFill>
              <a:latin typeface="Rokkitt" panose="020B0604020202020204" charset="0"/>
              <a:ea typeface="Arial"/>
              <a:cs typeface="Arial"/>
              <a:sym typeface="Arial"/>
            </a:endParaRPr>
          </a:p>
          <a:p>
            <a:pPr marL="0" marR="0" lvl="0" indent="-69850" algn="l" rtl="0">
              <a:lnSpc>
                <a:spcPct val="100000"/>
              </a:lnSpc>
              <a:spcBef>
                <a:spcPts val="0"/>
              </a:spcBef>
              <a:spcAft>
                <a:spcPts val="0"/>
              </a:spcAft>
              <a:buClr>
                <a:srgbClr val="000000"/>
              </a:buClr>
              <a:buSzPct val="36666"/>
              <a:buFont typeface="Arial"/>
              <a:buNone/>
            </a:pPr>
            <a:endParaRPr sz="3000" b="1" dirty="0">
              <a:solidFill>
                <a:srgbClr val="000000"/>
              </a:solidFill>
              <a:latin typeface="Rokkitt" panose="020B0604020202020204" charset="0"/>
              <a:ea typeface="Arial"/>
              <a:cs typeface="Arial"/>
              <a:sym typeface="Arial"/>
            </a:endParaRPr>
          </a:p>
          <a:p>
            <a:pPr marL="0" marR="0" lvl="0" indent="-69850" rtl="0">
              <a:lnSpc>
                <a:spcPct val="100000"/>
              </a:lnSpc>
              <a:spcBef>
                <a:spcPts val="0"/>
              </a:spcBef>
              <a:spcAft>
                <a:spcPts val="0"/>
              </a:spcAft>
              <a:buClr>
                <a:srgbClr val="000000"/>
              </a:buClr>
              <a:buSzPct val="36666"/>
              <a:buFont typeface="Arial"/>
              <a:buNone/>
            </a:pPr>
            <a:r>
              <a:rPr lang="en-US" sz="3000" b="1" dirty="0">
                <a:solidFill>
                  <a:schemeClr val="tx2">
                    <a:lumMod val="75000"/>
                  </a:schemeClr>
                </a:solidFill>
                <a:latin typeface="Rokkitt" panose="020B0604020202020204" charset="0"/>
                <a:ea typeface="Arial"/>
                <a:cs typeface="Arial"/>
                <a:sym typeface="Arial"/>
              </a:rPr>
              <a:t>		</a:t>
            </a:r>
          </a:p>
          <a:p>
            <a:pPr marL="0" marR="0" lvl="0" indent="-69850" rtl="0">
              <a:lnSpc>
                <a:spcPct val="100000"/>
              </a:lnSpc>
              <a:spcBef>
                <a:spcPts val="0"/>
              </a:spcBef>
              <a:spcAft>
                <a:spcPts val="0"/>
              </a:spcAft>
              <a:buClr>
                <a:srgbClr val="000000"/>
              </a:buClr>
              <a:buSzPct val="36666"/>
              <a:buFont typeface="Arial"/>
              <a:buNone/>
            </a:pPr>
            <a:r>
              <a:rPr lang="en-US" sz="4400" b="1" dirty="0">
                <a:solidFill>
                  <a:srgbClr val="C00000"/>
                </a:solidFill>
                <a:latin typeface="Rokkitt" panose="020B0604020202020204" charset="0"/>
                <a:ea typeface="Arial"/>
                <a:cs typeface="Arial"/>
                <a:sym typeface="Arial"/>
              </a:rPr>
              <a:t>Since most people do not have a Plan, what is the </a:t>
            </a:r>
            <a:r>
              <a:rPr lang="en-US" sz="4400" b="1">
                <a:solidFill>
                  <a:srgbClr val="C00000"/>
                </a:solidFill>
                <a:latin typeface="Rokkitt" panose="020B0604020202020204" charset="0"/>
                <a:ea typeface="Arial"/>
                <a:cs typeface="Arial"/>
                <a:sym typeface="Arial"/>
              </a:rPr>
              <a:t>State’s pPlan </a:t>
            </a:r>
            <a:r>
              <a:rPr lang="en-US" sz="4400" b="1" dirty="0">
                <a:solidFill>
                  <a:srgbClr val="C00000"/>
                </a:solidFill>
                <a:latin typeface="Rokkitt" panose="020B0604020202020204" charset="0"/>
                <a:ea typeface="Arial"/>
                <a:cs typeface="Arial"/>
                <a:sym typeface="Arial"/>
              </a:rPr>
              <a:t>for you and your family?</a:t>
            </a:r>
          </a:p>
          <a:p>
            <a:pPr marL="0" marR="0" lvl="0" indent="0" algn="l" rtl="0">
              <a:lnSpc>
                <a:spcPct val="100000"/>
              </a:lnSpc>
              <a:spcBef>
                <a:spcPts val="0"/>
              </a:spcBef>
              <a:spcAft>
                <a:spcPts val="0"/>
              </a:spcAft>
              <a:buClr>
                <a:srgbClr val="8E8C13"/>
              </a:buClr>
              <a:buSzPct val="25000"/>
              <a:buFont typeface="Arial"/>
              <a:buNone/>
            </a:pPr>
            <a:r>
              <a:rPr lang="en-US" sz="6000" b="1" dirty="0">
                <a:solidFill>
                  <a:srgbClr val="000000"/>
                </a:solidFill>
                <a:latin typeface="Rokkitt" panose="020B0604020202020204" charset="0"/>
              </a:rPr>
              <a:t> </a:t>
            </a:r>
          </a:p>
        </p:txBody>
      </p:sp>
      <p:pic>
        <p:nvPicPr>
          <p:cNvPr id="5" name="Picture 4" descr="A large stone building&#10;&#10;Description automatically generated">
            <a:extLst>
              <a:ext uri="{FF2B5EF4-FFF2-40B4-BE49-F238E27FC236}">
                <a16:creationId xmlns:a16="http://schemas.microsoft.com/office/drawing/2014/main" id="{2D544B27-A160-488D-B12F-4744FAC10BBA}"/>
              </a:ext>
            </a:extLst>
          </p:cNvPr>
          <p:cNvPicPr>
            <a:picLocks noChangeAspect="1"/>
          </p:cNvPicPr>
          <p:nvPr/>
        </p:nvPicPr>
        <p:blipFill>
          <a:blip r:embed="rId3"/>
          <a:stretch>
            <a:fillRect/>
          </a:stretch>
        </p:blipFill>
        <p:spPr>
          <a:xfrm>
            <a:off x="818147" y="2935706"/>
            <a:ext cx="5165558" cy="356936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Shape 224"/>
          <p:cNvPicPr preferRelativeResize="0"/>
          <p:nvPr/>
        </p:nvPicPr>
        <p:blipFill rotWithShape="1">
          <a:blip r:embed="rId3">
            <a:alphaModFix/>
          </a:blip>
          <a:srcRect/>
          <a:stretch/>
        </p:blipFill>
        <p:spPr>
          <a:xfrm>
            <a:off x="1511300" y="2095018"/>
            <a:ext cx="6653212" cy="2791304"/>
          </a:xfrm>
          <a:prstGeom prst="rect">
            <a:avLst/>
          </a:prstGeom>
          <a:noFill/>
          <a:ln>
            <a:noFill/>
          </a:ln>
        </p:spPr>
      </p:pic>
      <p:sp>
        <p:nvSpPr>
          <p:cNvPr id="225" name="Shape 225"/>
          <p:cNvSpPr txBox="1"/>
          <p:nvPr/>
        </p:nvSpPr>
        <p:spPr>
          <a:xfrm>
            <a:off x="1179512" y="2655883"/>
            <a:ext cx="1695450" cy="44609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2921E"/>
              </a:buClr>
              <a:buSzPct val="25000"/>
              <a:buFont typeface="Rokkitt"/>
              <a:buNone/>
            </a:pPr>
            <a:r>
              <a:rPr lang="en-US" sz="2400" b="1" i="0" u="none" strike="noStrike" cap="none" dirty="0">
                <a:solidFill>
                  <a:srgbClr val="FF0000"/>
                </a:solidFill>
                <a:latin typeface="Rokkitt"/>
                <a:ea typeface="Rokkitt"/>
                <a:cs typeface="Rokkitt"/>
                <a:sym typeface="Rokkitt"/>
              </a:rPr>
              <a:t>Attorney’s</a:t>
            </a:r>
          </a:p>
          <a:p>
            <a:pPr marL="0" marR="0" lvl="0" indent="0" algn="ctr" rtl="0">
              <a:lnSpc>
                <a:spcPct val="100000"/>
              </a:lnSpc>
              <a:spcBef>
                <a:spcPts val="0"/>
              </a:spcBef>
              <a:spcAft>
                <a:spcPts val="0"/>
              </a:spcAft>
              <a:buClr>
                <a:srgbClr val="72921E"/>
              </a:buClr>
              <a:buSzPct val="25000"/>
              <a:buFont typeface="Rokkitt"/>
              <a:buNone/>
            </a:pPr>
            <a:r>
              <a:rPr lang="en-US" sz="2400" b="1" i="0" u="none" strike="noStrike" cap="none" dirty="0">
                <a:solidFill>
                  <a:srgbClr val="FF0000"/>
                </a:solidFill>
                <a:latin typeface="Rokkitt"/>
                <a:ea typeface="Rokkitt"/>
                <a:cs typeface="Rokkitt"/>
                <a:sym typeface="Rokkitt"/>
              </a:rPr>
              <a:t>Fees</a:t>
            </a:r>
          </a:p>
        </p:txBody>
      </p:sp>
      <p:sp>
        <p:nvSpPr>
          <p:cNvPr id="226" name="Shape 226"/>
          <p:cNvSpPr txBox="1"/>
          <p:nvPr/>
        </p:nvSpPr>
        <p:spPr>
          <a:xfrm>
            <a:off x="50800" y="3505200"/>
            <a:ext cx="1758949" cy="8318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2921E"/>
              </a:buClr>
              <a:buSzPct val="25000"/>
              <a:buFont typeface="Rokkitt"/>
              <a:buNone/>
            </a:pPr>
            <a:r>
              <a:rPr lang="en-US" sz="2400" b="1" i="0" u="none" strike="noStrike" cap="none" dirty="0">
                <a:solidFill>
                  <a:srgbClr val="FF0000"/>
                </a:solidFill>
                <a:latin typeface="Rokkitt"/>
                <a:ea typeface="Rokkitt"/>
                <a:cs typeface="Rokkitt"/>
                <a:sym typeface="Rokkitt"/>
              </a:rPr>
              <a:t>Executor’s</a:t>
            </a:r>
          </a:p>
          <a:p>
            <a:pPr marL="0" marR="0" lvl="0" indent="0" algn="ctr" rtl="0">
              <a:lnSpc>
                <a:spcPct val="100000"/>
              </a:lnSpc>
              <a:spcBef>
                <a:spcPts val="0"/>
              </a:spcBef>
              <a:spcAft>
                <a:spcPts val="0"/>
              </a:spcAft>
              <a:buClr>
                <a:srgbClr val="72921E"/>
              </a:buClr>
              <a:buSzPct val="25000"/>
              <a:buFont typeface="Rokkitt"/>
              <a:buNone/>
            </a:pPr>
            <a:r>
              <a:rPr lang="en-US" sz="2400" b="1" i="0" u="none" strike="noStrike" cap="none" dirty="0">
                <a:solidFill>
                  <a:srgbClr val="FF0000"/>
                </a:solidFill>
                <a:latin typeface="Rokkitt"/>
                <a:ea typeface="Rokkitt"/>
                <a:cs typeface="Rokkitt"/>
                <a:sym typeface="Rokkitt"/>
              </a:rPr>
              <a:t>Fees</a:t>
            </a:r>
          </a:p>
        </p:txBody>
      </p:sp>
      <p:sp>
        <p:nvSpPr>
          <p:cNvPr id="227" name="Shape 227"/>
          <p:cNvSpPr txBox="1"/>
          <p:nvPr/>
        </p:nvSpPr>
        <p:spPr>
          <a:xfrm>
            <a:off x="2569274" y="3729034"/>
            <a:ext cx="1767776" cy="63976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2921E"/>
              </a:buClr>
              <a:buSzPct val="25000"/>
              <a:buFont typeface="Rokkitt"/>
              <a:buNone/>
            </a:pPr>
            <a:r>
              <a:rPr lang="en-US" sz="2400" b="1" i="0" u="none" strike="noStrike" cap="none" dirty="0">
                <a:solidFill>
                  <a:srgbClr val="FF0000"/>
                </a:solidFill>
                <a:latin typeface="Rokkitt"/>
                <a:ea typeface="Rokkitt"/>
                <a:cs typeface="Rokkitt"/>
                <a:sym typeface="Rokkitt"/>
              </a:rPr>
              <a:t>Appraiser’s</a:t>
            </a:r>
          </a:p>
          <a:p>
            <a:pPr marL="0" marR="0" lvl="0" indent="0" algn="ctr" rtl="0">
              <a:lnSpc>
                <a:spcPct val="100000"/>
              </a:lnSpc>
              <a:spcBef>
                <a:spcPts val="0"/>
              </a:spcBef>
              <a:spcAft>
                <a:spcPts val="0"/>
              </a:spcAft>
              <a:buClr>
                <a:srgbClr val="72921E"/>
              </a:buClr>
              <a:buSzPct val="25000"/>
              <a:buFont typeface="Rokkitt"/>
              <a:buNone/>
            </a:pPr>
            <a:r>
              <a:rPr lang="en-US" sz="2400" b="1" i="0" u="none" strike="noStrike" cap="none" dirty="0">
                <a:solidFill>
                  <a:srgbClr val="FF0000"/>
                </a:solidFill>
                <a:latin typeface="Rokkitt"/>
                <a:ea typeface="Rokkitt"/>
                <a:cs typeface="Rokkitt"/>
                <a:sym typeface="Rokkitt"/>
              </a:rPr>
              <a:t>Fees</a:t>
            </a:r>
          </a:p>
        </p:txBody>
      </p:sp>
      <p:sp>
        <p:nvSpPr>
          <p:cNvPr id="228" name="Shape 228"/>
          <p:cNvSpPr txBox="1"/>
          <p:nvPr/>
        </p:nvSpPr>
        <p:spPr>
          <a:xfrm>
            <a:off x="4845050" y="4171950"/>
            <a:ext cx="1776412" cy="4603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2921E"/>
              </a:buClr>
              <a:buSzPct val="25000"/>
              <a:buFont typeface="Rokkitt"/>
              <a:buNone/>
            </a:pPr>
            <a:r>
              <a:rPr lang="en-US" sz="2400" b="1" i="0" u="none" strike="noStrike" cap="none" dirty="0">
                <a:solidFill>
                  <a:srgbClr val="FF0000"/>
                </a:solidFill>
                <a:latin typeface="Rokkitt"/>
                <a:ea typeface="Rokkitt"/>
                <a:cs typeface="Rokkitt"/>
                <a:sym typeface="Rokkitt"/>
              </a:rPr>
              <a:t>Filing Fees</a:t>
            </a:r>
          </a:p>
        </p:txBody>
      </p:sp>
      <p:sp>
        <p:nvSpPr>
          <p:cNvPr id="229" name="Shape 229"/>
          <p:cNvSpPr txBox="1"/>
          <p:nvPr/>
        </p:nvSpPr>
        <p:spPr>
          <a:xfrm>
            <a:off x="5056187" y="1998853"/>
            <a:ext cx="1673224" cy="47129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2921E"/>
              </a:buClr>
              <a:buSzPct val="25000"/>
              <a:buFont typeface="Rokkitt"/>
              <a:buNone/>
            </a:pPr>
            <a:r>
              <a:rPr lang="en-US" sz="2400" b="1" i="0" u="none" strike="noStrike" cap="none" dirty="0">
                <a:solidFill>
                  <a:srgbClr val="FF0000"/>
                </a:solidFill>
                <a:latin typeface="Rokkitt"/>
                <a:ea typeface="Rokkitt"/>
                <a:cs typeface="Rokkitt"/>
                <a:sym typeface="Rokkitt"/>
              </a:rPr>
              <a:t>Bond</a:t>
            </a:r>
          </a:p>
          <a:p>
            <a:pPr marL="0" marR="0" lvl="0" indent="0" algn="ctr" rtl="0">
              <a:lnSpc>
                <a:spcPct val="100000"/>
              </a:lnSpc>
              <a:spcBef>
                <a:spcPts val="0"/>
              </a:spcBef>
              <a:spcAft>
                <a:spcPts val="0"/>
              </a:spcAft>
              <a:buClr>
                <a:srgbClr val="72921E"/>
              </a:buClr>
              <a:buSzPct val="25000"/>
              <a:buFont typeface="Rokkitt"/>
              <a:buNone/>
            </a:pPr>
            <a:r>
              <a:rPr lang="en-US" sz="2400" b="1" i="0" u="none" strike="noStrike" cap="none" dirty="0">
                <a:solidFill>
                  <a:srgbClr val="FF0000"/>
                </a:solidFill>
                <a:latin typeface="Rokkitt"/>
                <a:ea typeface="Rokkitt"/>
                <a:cs typeface="Rokkitt"/>
                <a:sym typeface="Rokkitt"/>
              </a:rPr>
              <a:t>Premiums</a:t>
            </a:r>
          </a:p>
        </p:txBody>
      </p:sp>
      <p:sp>
        <p:nvSpPr>
          <p:cNvPr id="230" name="Shape 230"/>
          <p:cNvSpPr txBox="1"/>
          <p:nvPr/>
        </p:nvSpPr>
        <p:spPr>
          <a:xfrm>
            <a:off x="5343525" y="3482975"/>
            <a:ext cx="1552575"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2921E"/>
              </a:buClr>
              <a:buSzPct val="25000"/>
              <a:buFont typeface="Rokkitt"/>
              <a:buNone/>
            </a:pPr>
            <a:r>
              <a:rPr lang="en-US" sz="2400" b="1" i="0" u="none" strike="noStrike" cap="none" dirty="0">
                <a:solidFill>
                  <a:srgbClr val="FF0000"/>
                </a:solidFill>
                <a:latin typeface="Rokkitt"/>
                <a:ea typeface="Rokkitt"/>
                <a:cs typeface="Rokkitt"/>
                <a:sym typeface="Rokkitt"/>
              </a:rPr>
              <a:t>Creditors</a:t>
            </a:r>
          </a:p>
        </p:txBody>
      </p:sp>
      <p:sp>
        <p:nvSpPr>
          <p:cNvPr id="231" name="Shape 231"/>
          <p:cNvSpPr txBox="1"/>
          <p:nvPr/>
        </p:nvSpPr>
        <p:spPr>
          <a:xfrm rot="5400000">
            <a:off x="7195343" y="3829844"/>
            <a:ext cx="1801812" cy="11080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2"/>
              </a:buClr>
              <a:buSzPct val="25000"/>
              <a:buFont typeface="Rokkitt"/>
              <a:buNone/>
            </a:pPr>
            <a:r>
              <a:rPr lang="en-US" sz="6600" b="1" i="0" u="none" strike="noStrike" cap="none" dirty="0">
                <a:solidFill>
                  <a:schemeClr val="tx1">
                    <a:lumMod val="95000"/>
                    <a:lumOff val="5000"/>
                  </a:schemeClr>
                </a:solidFill>
                <a:latin typeface="Rokkitt"/>
                <a:ea typeface="Rokkitt"/>
                <a:cs typeface="Rokkitt"/>
                <a:sym typeface="Rokkitt"/>
              </a:rPr>
              <a:t>slow</a:t>
            </a:r>
          </a:p>
        </p:txBody>
      </p:sp>
      <p:sp>
        <p:nvSpPr>
          <p:cNvPr id="232" name="Shape 232"/>
          <p:cNvSpPr txBox="1">
            <a:spLocks noGrp="1"/>
          </p:cNvSpPr>
          <p:nvPr>
            <p:ph type="title"/>
          </p:nvPr>
        </p:nvSpPr>
        <p:spPr>
          <a:xfrm>
            <a:off x="50800" y="160324"/>
            <a:ext cx="8514466" cy="1492261"/>
          </a:xfrm>
          <a:prstGeom prst="rect">
            <a:avLst/>
          </a:prstGeom>
          <a:noFill/>
          <a:ln>
            <a:noFill/>
          </a:ln>
        </p:spPr>
        <p:txBody>
          <a:bodyPr lIns="91425" tIns="45700" rIns="91425" bIns="45700" anchor="ctr" anchorCtr="0">
            <a:noAutofit/>
          </a:bodyPr>
          <a:lstStyle/>
          <a:p>
            <a:pPr marL="0" marR="0" lvl="0" indent="0" algn="l" rtl="0">
              <a:lnSpc>
                <a:spcPct val="110526"/>
              </a:lnSpc>
              <a:spcBef>
                <a:spcPts val="0"/>
              </a:spcBef>
              <a:spcAft>
                <a:spcPts val="0"/>
              </a:spcAft>
              <a:buClr>
                <a:schemeClr val="lt1"/>
              </a:buClr>
              <a:buSzPct val="25000"/>
              <a:buFont typeface="Rokkitt"/>
              <a:buNone/>
            </a:pPr>
            <a:r>
              <a:rPr lang="en-US" sz="3800" b="1" dirty="0">
                <a:solidFill>
                  <a:schemeClr val="accent2">
                    <a:lumMod val="50000"/>
                  </a:schemeClr>
                </a:solidFill>
                <a:latin typeface="Rokkitt" panose="020B0604020202020204" charset="0"/>
              </a:rPr>
              <a:t>The State’s</a:t>
            </a:r>
            <a:r>
              <a:rPr lang="en-US" sz="3800" b="1" i="0" u="none" strike="noStrike" cap="none" dirty="0">
                <a:solidFill>
                  <a:schemeClr val="accent2">
                    <a:lumMod val="50000"/>
                  </a:schemeClr>
                </a:solidFill>
                <a:latin typeface="Rokkitt" panose="020B0604020202020204" charset="0"/>
                <a:ea typeface="Rokkitt"/>
                <a:cs typeface="Rokkitt"/>
                <a:sym typeface="Rokkitt"/>
              </a:rPr>
              <a:t> Estate Plan For You: </a:t>
            </a:r>
            <a:br>
              <a:rPr lang="en-US" sz="3800" b="1" i="0" u="none" strike="noStrike" cap="none" dirty="0">
                <a:solidFill>
                  <a:schemeClr val="accent2">
                    <a:lumMod val="50000"/>
                  </a:schemeClr>
                </a:solidFill>
                <a:latin typeface="Rokkitt" panose="020B0604020202020204" charset="0"/>
                <a:ea typeface="Rokkitt"/>
                <a:cs typeface="Rokkitt"/>
                <a:sym typeface="Rokkitt"/>
              </a:rPr>
            </a:br>
            <a:r>
              <a:rPr lang="en-US" sz="2800" i="0" u="none" strike="noStrike" cap="none" dirty="0">
                <a:solidFill>
                  <a:schemeClr val="accent2">
                    <a:lumMod val="50000"/>
                  </a:schemeClr>
                </a:solidFill>
                <a:latin typeface="Rokkitt" panose="020B0604020202020204" charset="0"/>
                <a:ea typeface="Rokkitt"/>
                <a:cs typeface="Rokkitt"/>
                <a:sym typeface="Rokkitt"/>
              </a:rPr>
              <a:t>A </a:t>
            </a:r>
            <a:r>
              <a:rPr lang="en-US" sz="2800" dirty="0">
                <a:solidFill>
                  <a:schemeClr val="accent2">
                    <a:lumMod val="50000"/>
                  </a:schemeClr>
                </a:solidFill>
                <a:latin typeface="Rokkitt" panose="020B0604020202020204" charset="0"/>
              </a:rPr>
              <a:t>Court Process Called Guardianship/Probate</a:t>
            </a:r>
          </a:p>
        </p:txBody>
      </p:sp>
      <p:sp>
        <p:nvSpPr>
          <p:cNvPr id="233" name="Shape 233"/>
          <p:cNvSpPr txBox="1"/>
          <p:nvPr/>
        </p:nvSpPr>
        <p:spPr>
          <a:xfrm>
            <a:off x="293914" y="5340349"/>
            <a:ext cx="7248298" cy="98443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696158"/>
              </a:buClr>
              <a:buSzPct val="25000"/>
              <a:buFont typeface="Rokkitt"/>
              <a:buNone/>
            </a:pPr>
            <a:r>
              <a:rPr lang="en-US" sz="2400" b="0" i="1" u="none" strike="noStrike" cap="none" dirty="0">
                <a:solidFill>
                  <a:schemeClr val="accent2">
                    <a:lumMod val="50000"/>
                  </a:schemeClr>
                </a:solidFill>
                <a:latin typeface="Rokkitt"/>
                <a:ea typeface="Rokkitt"/>
                <a:cs typeface="Rokkitt"/>
                <a:sym typeface="Rokkitt"/>
              </a:rPr>
              <a:t>“A lawsuit you file against yourself, with your own</a:t>
            </a:r>
            <a:br>
              <a:rPr lang="en-US" sz="2400" b="0" i="1" u="none" strike="noStrike" cap="none" dirty="0">
                <a:solidFill>
                  <a:schemeClr val="accent2">
                    <a:lumMod val="50000"/>
                  </a:schemeClr>
                </a:solidFill>
                <a:latin typeface="Rokkitt"/>
                <a:ea typeface="Rokkitt"/>
                <a:cs typeface="Rokkitt"/>
                <a:sym typeface="Rokkitt"/>
              </a:rPr>
            </a:br>
            <a:r>
              <a:rPr lang="en-US" sz="2400" b="0" i="1" u="none" strike="noStrike" cap="none" dirty="0">
                <a:solidFill>
                  <a:schemeClr val="accent2">
                    <a:lumMod val="50000"/>
                  </a:schemeClr>
                </a:solidFill>
                <a:latin typeface="Rokkitt"/>
                <a:ea typeface="Rokkitt"/>
                <a:cs typeface="Rokkitt"/>
                <a:sym typeface="Rokkitt"/>
              </a:rPr>
              <a:t> money, for the b</a:t>
            </a:r>
            <a:r>
              <a:rPr lang="en-US" sz="2400" b="1" i="1" u="none" strike="noStrike" cap="none" dirty="0">
                <a:solidFill>
                  <a:schemeClr val="accent2">
                    <a:lumMod val="50000"/>
                  </a:schemeClr>
                </a:solidFill>
                <a:latin typeface="Rokkitt"/>
                <a:ea typeface="Rokkitt"/>
                <a:cs typeface="Rokkitt"/>
                <a:sym typeface="Rokkitt"/>
              </a:rPr>
              <a:t>enefit</a:t>
            </a:r>
            <a:r>
              <a:rPr lang="en-US" sz="2400" b="0" i="1" u="none" strike="noStrike" cap="none" dirty="0">
                <a:solidFill>
                  <a:schemeClr val="accent2">
                    <a:lumMod val="50000"/>
                  </a:schemeClr>
                </a:solidFill>
                <a:latin typeface="Rokkitt"/>
                <a:ea typeface="Rokkitt"/>
                <a:cs typeface="Rokkitt"/>
                <a:sym typeface="Rokkitt"/>
              </a:rPr>
              <a:t> of your creditors.”</a:t>
            </a:r>
          </a:p>
        </p:txBody>
      </p:sp>
      <p:grpSp>
        <p:nvGrpSpPr>
          <p:cNvPr id="234" name="Shape 234"/>
          <p:cNvGrpSpPr/>
          <p:nvPr/>
        </p:nvGrpSpPr>
        <p:grpSpPr>
          <a:xfrm>
            <a:off x="3001295" y="2355850"/>
            <a:ext cx="393446" cy="398835"/>
            <a:chOff x="0" y="0"/>
            <a:chExt cx="2147483647" cy="2147483647"/>
          </a:xfrm>
        </p:grpSpPr>
        <p:sp>
          <p:nvSpPr>
            <p:cNvPr id="235" name="Shape 235"/>
            <p:cNvSpPr/>
            <p:nvPr/>
          </p:nvSpPr>
          <p:spPr>
            <a:xfrm rot="-2760000">
              <a:off x="313133300" y="335778577"/>
              <a:ext cx="1521217042" cy="1499559767"/>
            </a:xfrm>
            <a:custGeom>
              <a:avLst/>
              <a:gdLst/>
              <a:ahLst/>
              <a:cxnLst/>
              <a:rect l="0" t="0" r="0" b="0"/>
              <a:pathLst>
                <a:path w="278980" h="278084" extrusionOk="0">
                  <a:moveTo>
                    <a:pt x="0" y="139042"/>
                  </a:moveTo>
                  <a:cubicBezTo>
                    <a:pt x="0" y="62251"/>
                    <a:pt x="62452" y="0"/>
                    <a:pt x="139490" y="0"/>
                  </a:cubicBezTo>
                  <a:cubicBezTo>
                    <a:pt x="208825" y="0"/>
                    <a:pt x="278161" y="-22765"/>
                    <a:pt x="347496" y="-68296"/>
                  </a:cubicBezTo>
                  <a:cubicBezTo>
                    <a:pt x="301819" y="817"/>
                    <a:pt x="278980" y="69929"/>
                    <a:pt x="278980" y="139042"/>
                  </a:cubicBezTo>
                  <a:cubicBezTo>
                    <a:pt x="278980" y="215833"/>
                    <a:pt x="216528" y="278084"/>
                    <a:pt x="139490" y="278084"/>
                  </a:cubicBezTo>
                  <a:cubicBezTo>
                    <a:pt x="62452" y="278084"/>
                    <a:pt x="0" y="215833"/>
                    <a:pt x="0" y="139042"/>
                  </a:cubicBezTo>
                  <a:close/>
                </a:path>
              </a:pathLst>
            </a:custGeom>
            <a:solidFill>
              <a:srgbClr val="5298A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Georgia"/>
                <a:ea typeface="Georgia"/>
                <a:cs typeface="Georgia"/>
                <a:sym typeface="Georgia"/>
              </a:endParaRPr>
            </a:p>
          </p:txBody>
        </p:sp>
        <p:sp>
          <p:nvSpPr>
            <p:cNvPr id="236" name="Shape 236"/>
            <p:cNvSpPr txBox="1"/>
            <p:nvPr/>
          </p:nvSpPr>
          <p:spPr>
            <a:xfrm>
              <a:off x="220261469" y="0"/>
              <a:ext cx="1706960617" cy="199161196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Rokkitt"/>
                <a:buNone/>
              </a:pPr>
              <a:r>
                <a:rPr lang="en-US" sz="1800" b="0" i="0" u="none" strike="noStrike" cap="none">
                  <a:solidFill>
                    <a:schemeClr val="lt1"/>
                  </a:solidFill>
                  <a:latin typeface="Rokkitt"/>
                  <a:ea typeface="Rokkitt"/>
                  <a:cs typeface="Rokkitt"/>
                  <a:sym typeface="Rokkitt"/>
                </a:rPr>
                <a:t>$</a:t>
              </a:r>
            </a:p>
          </p:txBody>
        </p:sp>
      </p:grpSp>
      <p:grpSp>
        <p:nvGrpSpPr>
          <p:cNvPr id="237" name="Shape 237"/>
          <p:cNvGrpSpPr/>
          <p:nvPr/>
        </p:nvGrpSpPr>
        <p:grpSpPr>
          <a:xfrm>
            <a:off x="2463132" y="3640137"/>
            <a:ext cx="393448" cy="398835"/>
            <a:chOff x="0" y="0"/>
            <a:chExt cx="2147483647" cy="2147483647"/>
          </a:xfrm>
        </p:grpSpPr>
        <p:sp>
          <p:nvSpPr>
            <p:cNvPr id="238" name="Shape 238"/>
            <p:cNvSpPr/>
            <p:nvPr/>
          </p:nvSpPr>
          <p:spPr>
            <a:xfrm rot="-2760000">
              <a:off x="313134692" y="335764648"/>
              <a:ext cx="1521214258" cy="1499572909"/>
            </a:xfrm>
            <a:custGeom>
              <a:avLst/>
              <a:gdLst/>
              <a:ahLst/>
              <a:cxnLst/>
              <a:rect l="0" t="0" r="0" b="0"/>
              <a:pathLst>
                <a:path w="278981" h="278086" extrusionOk="0">
                  <a:moveTo>
                    <a:pt x="0" y="139043"/>
                  </a:moveTo>
                  <a:cubicBezTo>
                    <a:pt x="0" y="62252"/>
                    <a:pt x="62452" y="0"/>
                    <a:pt x="139491" y="0"/>
                  </a:cubicBezTo>
                  <a:cubicBezTo>
                    <a:pt x="208826" y="0"/>
                    <a:pt x="278162" y="-22766"/>
                    <a:pt x="347497" y="-68297"/>
                  </a:cubicBezTo>
                  <a:cubicBezTo>
                    <a:pt x="301820" y="816"/>
                    <a:pt x="278981" y="69930"/>
                    <a:pt x="278981" y="139043"/>
                  </a:cubicBezTo>
                  <a:cubicBezTo>
                    <a:pt x="278981" y="215834"/>
                    <a:pt x="216529" y="278086"/>
                    <a:pt x="139490" y="278086"/>
                  </a:cubicBezTo>
                  <a:cubicBezTo>
                    <a:pt x="62451" y="278086"/>
                    <a:pt x="-1" y="215834"/>
                    <a:pt x="-1" y="139043"/>
                  </a:cubicBezTo>
                  <a:lnTo>
                    <a:pt x="0" y="139043"/>
                  </a:lnTo>
                  <a:close/>
                </a:path>
              </a:pathLst>
            </a:custGeom>
            <a:solidFill>
              <a:srgbClr val="5298A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Georgia"/>
                <a:ea typeface="Georgia"/>
                <a:cs typeface="Georgia"/>
                <a:sym typeface="Georgia"/>
              </a:endParaRPr>
            </a:p>
          </p:txBody>
        </p:sp>
        <p:sp>
          <p:nvSpPr>
            <p:cNvPr id="239" name="Shape 239"/>
            <p:cNvSpPr txBox="1"/>
            <p:nvPr/>
          </p:nvSpPr>
          <p:spPr>
            <a:xfrm>
              <a:off x="220261650" y="0"/>
              <a:ext cx="1706951373" cy="199161509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Rokkitt"/>
                <a:buNone/>
              </a:pPr>
              <a:r>
                <a:rPr lang="en-US" sz="1800" b="0" i="0" u="none" strike="noStrike" cap="none">
                  <a:solidFill>
                    <a:schemeClr val="lt1"/>
                  </a:solidFill>
                  <a:latin typeface="Rokkitt"/>
                  <a:ea typeface="Rokkitt"/>
                  <a:cs typeface="Rokkitt"/>
                  <a:sym typeface="Rokkitt"/>
                </a:rPr>
                <a:t>$</a:t>
              </a:r>
            </a:p>
          </p:txBody>
        </p:sp>
      </p:grpSp>
      <p:grpSp>
        <p:nvGrpSpPr>
          <p:cNvPr id="240" name="Shape 240"/>
          <p:cNvGrpSpPr/>
          <p:nvPr/>
        </p:nvGrpSpPr>
        <p:grpSpPr>
          <a:xfrm>
            <a:off x="3633120" y="4892674"/>
            <a:ext cx="393446" cy="398835"/>
            <a:chOff x="0" y="0"/>
            <a:chExt cx="2147483647" cy="2147483647"/>
          </a:xfrm>
        </p:grpSpPr>
        <p:sp>
          <p:nvSpPr>
            <p:cNvPr id="241" name="Shape 241"/>
            <p:cNvSpPr/>
            <p:nvPr/>
          </p:nvSpPr>
          <p:spPr>
            <a:xfrm rot="-2760000">
              <a:off x="313133300" y="335778577"/>
              <a:ext cx="1521217042" cy="1499559767"/>
            </a:xfrm>
            <a:custGeom>
              <a:avLst/>
              <a:gdLst/>
              <a:ahLst/>
              <a:cxnLst/>
              <a:rect l="0" t="0" r="0" b="0"/>
              <a:pathLst>
                <a:path w="278980" h="278084" extrusionOk="0">
                  <a:moveTo>
                    <a:pt x="0" y="139042"/>
                  </a:moveTo>
                  <a:cubicBezTo>
                    <a:pt x="0" y="62251"/>
                    <a:pt x="62452" y="0"/>
                    <a:pt x="139490" y="0"/>
                  </a:cubicBezTo>
                  <a:cubicBezTo>
                    <a:pt x="208825" y="0"/>
                    <a:pt x="278161" y="-22765"/>
                    <a:pt x="347496" y="-68296"/>
                  </a:cubicBezTo>
                  <a:cubicBezTo>
                    <a:pt x="301819" y="817"/>
                    <a:pt x="278980" y="69929"/>
                    <a:pt x="278980" y="139042"/>
                  </a:cubicBezTo>
                  <a:cubicBezTo>
                    <a:pt x="278980" y="215833"/>
                    <a:pt x="216528" y="278084"/>
                    <a:pt x="139490" y="278084"/>
                  </a:cubicBezTo>
                  <a:cubicBezTo>
                    <a:pt x="62452" y="278084"/>
                    <a:pt x="0" y="215833"/>
                    <a:pt x="0" y="139042"/>
                  </a:cubicBezTo>
                  <a:close/>
                </a:path>
              </a:pathLst>
            </a:custGeom>
            <a:solidFill>
              <a:srgbClr val="5298A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Georgia"/>
                <a:ea typeface="Georgia"/>
                <a:cs typeface="Georgia"/>
                <a:sym typeface="Georgia"/>
              </a:endParaRPr>
            </a:p>
          </p:txBody>
        </p:sp>
        <p:sp>
          <p:nvSpPr>
            <p:cNvPr id="242" name="Shape 242"/>
            <p:cNvSpPr txBox="1"/>
            <p:nvPr/>
          </p:nvSpPr>
          <p:spPr>
            <a:xfrm>
              <a:off x="220261469" y="0"/>
              <a:ext cx="1706960617" cy="199161196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Rokkitt"/>
                <a:buNone/>
              </a:pPr>
              <a:r>
                <a:rPr lang="en-US" sz="1800" b="0" i="0" u="none" strike="noStrike" cap="none">
                  <a:solidFill>
                    <a:schemeClr val="lt1"/>
                  </a:solidFill>
                  <a:latin typeface="Rokkitt"/>
                  <a:ea typeface="Rokkitt"/>
                  <a:cs typeface="Rokkitt"/>
                  <a:sym typeface="Rokkitt"/>
                </a:rPr>
                <a:t>$</a:t>
              </a:r>
            </a:p>
          </p:txBody>
        </p:sp>
      </p:grpSp>
      <p:grpSp>
        <p:nvGrpSpPr>
          <p:cNvPr id="243" name="Shape 243"/>
          <p:cNvGrpSpPr/>
          <p:nvPr/>
        </p:nvGrpSpPr>
        <p:grpSpPr>
          <a:xfrm>
            <a:off x="4549107" y="4030662"/>
            <a:ext cx="393448" cy="398835"/>
            <a:chOff x="0" y="0"/>
            <a:chExt cx="2147483647" cy="2147483647"/>
          </a:xfrm>
        </p:grpSpPr>
        <p:sp>
          <p:nvSpPr>
            <p:cNvPr id="244" name="Shape 244"/>
            <p:cNvSpPr/>
            <p:nvPr/>
          </p:nvSpPr>
          <p:spPr>
            <a:xfrm rot="-2760000">
              <a:off x="313134692" y="335764648"/>
              <a:ext cx="1521214258" cy="1499572909"/>
            </a:xfrm>
            <a:custGeom>
              <a:avLst/>
              <a:gdLst/>
              <a:ahLst/>
              <a:cxnLst/>
              <a:rect l="0" t="0" r="0" b="0"/>
              <a:pathLst>
                <a:path w="278981" h="278086" extrusionOk="0">
                  <a:moveTo>
                    <a:pt x="0" y="139043"/>
                  </a:moveTo>
                  <a:cubicBezTo>
                    <a:pt x="0" y="62252"/>
                    <a:pt x="62452" y="0"/>
                    <a:pt x="139491" y="0"/>
                  </a:cubicBezTo>
                  <a:cubicBezTo>
                    <a:pt x="208826" y="0"/>
                    <a:pt x="278162" y="-22766"/>
                    <a:pt x="347497" y="-68297"/>
                  </a:cubicBezTo>
                  <a:cubicBezTo>
                    <a:pt x="301820" y="816"/>
                    <a:pt x="278981" y="69930"/>
                    <a:pt x="278981" y="139043"/>
                  </a:cubicBezTo>
                  <a:cubicBezTo>
                    <a:pt x="278981" y="215834"/>
                    <a:pt x="216529" y="278086"/>
                    <a:pt x="139490" y="278086"/>
                  </a:cubicBezTo>
                  <a:cubicBezTo>
                    <a:pt x="62451" y="278086"/>
                    <a:pt x="-1" y="215834"/>
                    <a:pt x="-1" y="139043"/>
                  </a:cubicBezTo>
                  <a:lnTo>
                    <a:pt x="0" y="139043"/>
                  </a:lnTo>
                  <a:close/>
                </a:path>
              </a:pathLst>
            </a:custGeom>
            <a:solidFill>
              <a:srgbClr val="5298A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Georgia"/>
                <a:ea typeface="Georgia"/>
                <a:cs typeface="Georgia"/>
                <a:sym typeface="Georgia"/>
              </a:endParaRPr>
            </a:p>
          </p:txBody>
        </p:sp>
        <p:sp>
          <p:nvSpPr>
            <p:cNvPr id="245" name="Shape 245"/>
            <p:cNvSpPr txBox="1"/>
            <p:nvPr/>
          </p:nvSpPr>
          <p:spPr>
            <a:xfrm>
              <a:off x="220261650" y="0"/>
              <a:ext cx="1706951373" cy="199161509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Rokkitt"/>
                <a:buNone/>
              </a:pPr>
              <a:r>
                <a:rPr lang="en-US" sz="1800" b="0" i="0" u="none" strike="noStrike" cap="none">
                  <a:solidFill>
                    <a:schemeClr val="lt1"/>
                  </a:solidFill>
                  <a:latin typeface="Rokkitt"/>
                  <a:ea typeface="Rokkitt"/>
                  <a:cs typeface="Rokkitt"/>
                  <a:sym typeface="Rokkitt"/>
                </a:rPr>
                <a:t>$</a:t>
              </a:r>
            </a:p>
          </p:txBody>
        </p:sp>
      </p:grpSp>
      <p:grpSp>
        <p:nvGrpSpPr>
          <p:cNvPr id="246" name="Shape 246"/>
          <p:cNvGrpSpPr/>
          <p:nvPr/>
        </p:nvGrpSpPr>
        <p:grpSpPr>
          <a:xfrm>
            <a:off x="5111082" y="3132137"/>
            <a:ext cx="393448" cy="398835"/>
            <a:chOff x="0" y="0"/>
            <a:chExt cx="2147483647" cy="2147483647"/>
          </a:xfrm>
        </p:grpSpPr>
        <p:sp>
          <p:nvSpPr>
            <p:cNvPr id="247" name="Shape 247"/>
            <p:cNvSpPr/>
            <p:nvPr/>
          </p:nvSpPr>
          <p:spPr>
            <a:xfrm rot="-2760000">
              <a:off x="313134692" y="335764648"/>
              <a:ext cx="1521214258" cy="1499572909"/>
            </a:xfrm>
            <a:custGeom>
              <a:avLst/>
              <a:gdLst/>
              <a:ahLst/>
              <a:cxnLst/>
              <a:rect l="0" t="0" r="0" b="0"/>
              <a:pathLst>
                <a:path w="278981" h="278086" extrusionOk="0">
                  <a:moveTo>
                    <a:pt x="0" y="139043"/>
                  </a:moveTo>
                  <a:cubicBezTo>
                    <a:pt x="0" y="62252"/>
                    <a:pt x="62452" y="0"/>
                    <a:pt x="139491" y="0"/>
                  </a:cubicBezTo>
                  <a:cubicBezTo>
                    <a:pt x="208826" y="0"/>
                    <a:pt x="278162" y="-22766"/>
                    <a:pt x="347497" y="-68297"/>
                  </a:cubicBezTo>
                  <a:cubicBezTo>
                    <a:pt x="301820" y="816"/>
                    <a:pt x="278981" y="69930"/>
                    <a:pt x="278981" y="139043"/>
                  </a:cubicBezTo>
                  <a:cubicBezTo>
                    <a:pt x="278981" y="215834"/>
                    <a:pt x="216529" y="278086"/>
                    <a:pt x="139490" y="278086"/>
                  </a:cubicBezTo>
                  <a:cubicBezTo>
                    <a:pt x="62451" y="278086"/>
                    <a:pt x="-1" y="215834"/>
                    <a:pt x="-1" y="139043"/>
                  </a:cubicBezTo>
                  <a:lnTo>
                    <a:pt x="0" y="139043"/>
                  </a:lnTo>
                  <a:close/>
                </a:path>
              </a:pathLst>
            </a:custGeom>
            <a:solidFill>
              <a:srgbClr val="5298A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Georgia"/>
                <a:ea typeface="Georgia"/>
                <a:cs typeface="Georgia"/>
                <a:sym typeface="Georgia"/>
              </a:endParaRPr>
            </a:p>
          </p:txBody>
        </p:sp>
        <p:sp>
          <p:nvSpPr>
            <p:cNvPr id="248" name="Shape 248"/>
            <p:cNvSpPr txBox="1"/>
            <p:nvPr/>
          </p:nvSpPr>
          <p:spPr>
            <a:xfrm>
              <a:off x="220261650" y="0"/>
              <a:ext cx="1706951373" cy="199161509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Rokkitt"/>
                <a:buNone/>
              </a:pPr>
              <a:r>
                <a:rPr lang="en-US" sz="1800" b="0" i="0" u="none" strike="noStrike" cap="none">
                  <a:solidFill>
                    <a:schemeClr val="lt1"/>
                  </a:solidFill>
                  <a:latin typeface="Rokkitt"/>
                  <a:ea typeface="Rokkitt"/>
                  <a:cs typeface="Rokkitt"/>
                  <a:sym typeface="Rokkitt"/>
                </a:rPr>
                <a:t>$</a:t>
              </a:r>
            </a:p>
          </p:txBody>
        </p:sp>
      </p:grpSp>
      <p:grpSp>
        <p:nvGrpSpPr>
          <p:cNvPr id="249" name="Shape 249"/>
          <p:cNvGrpSpPr/>
          <p:nvPr/>
        </p:nvGrpSpPr>
        <p:grpSpPr>
          <a:xfrm>
            <a:off x="6389020" y="3140074"/>
            <a:ext cx="393446" cy="398835"/>
            <a:chOff x="0" y="0"/>
            <a:chExt cx="2147483647" cy="2147483647"/>
          </a:xfrm>
        </p:grpSpPr>
        <p:sp>
          <p:nvSpPr>
            <p:cNvPr id="250" name="Shape 250"/>
            <p:cNvSpPr/>
            <p:nvPr/>
          </p:nvSpPr>
          <p:spPr>
            <a:xfrm rot="-2760000">
              <a:off x="313133300" y="335778577"/>
              <a:ext cx="1521217042" cy="1499559767"/>
            </a:xfrm>
            <a:custGeom>
              <a:avLst/>
              <a:gdLst/>
              <a:ahLst/>
              <a:cxnLst/>
              <a:rect l="0" t="0" r="0" b="0"/>
              <a:pathLst>
                <a:path w="278980" h="278084" extrusionOk="0">
                  <a:moveTo>
                    <a:pt x="0" y="139042"/>
                  </a:moveTo>
                  <a:cubicBezTo>
                    <a:pt x="0" y="62251"/>
                    <a:pt x="62452" y="0"/>
                    <a:pt x="139490" y="0"/>
                  </a:cubicBezTo>
                  <a:cubicBezTo>
                    <a:pt x="208825" y="0"/>
                    <a:pt x="278161" y="-22765"/>
                    <a:pt x="347496" y="-68296"/>
                  </a:cubicBezTo>
                  <a:cubicBezTo>
                    <a:pt x="301819" y="817"/>
                    <a:pt x="278980" y="69929"/>
                    <a:pt x="278980" y="139042"/>
                  </a:cubicBezTo>
                  <a:cubicBezTo>
                    <a:pt x="278980" y="215833"/>
                    <a:pt x="216528" y="278084"/>
                    <a:pt x="139490" y="278084"/>
                  </a:cubicBezTo>
                  <a:cubicBezTo>
                    <a:pt x="62452" y="278084"/>
                    <a:pt x="0" y="215833"/>
                    <a:pt x="0" y="139042"/>
                  </a:cubicBezTo>
                  <a:close/>
                </a:path>
              </a:pathLst>
            </a:custGeom>
            <a:solidFill>
              <a:srgbClr val="5298A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Georgia"/>
                <a:ea typeface="Georgia"/>
                <a:cs typeface="Georgia"/>
                <a:sym typeface="Georgia"/>
              </a:endParaRPr>
            </a:p>
          </p:txBody>
        </p:sp>
        <p:sp>
          <p:nvSpPr>
            <p:cNvPr id="251" name="Shape 251"/>
            <p:cNvSpPr txBox="1"/>
            <p:nvPr/>
          </p:nvSpPr>
          <p:spPr>
            <a:xfrm>
              <a:off x="220261469" y="0"/>
              <a:ext cx="1706960617" cy="199161196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Rokkitt"/>
                <a:buNone/>
              </a:pPr>
              <a:r>
                <a:rPr lang="en-US" sz="1800" b="0" i="0" u="none" strike="noStrike" cap="none">
                  <a:solidFill>
                    <a:schemeClr val="lt1"/>
                  </a:solidFill>
                  <a:latin typeface="Rokkitt"/>
                  <a:ea typeface="Rokkitt"/>
                  <a:cs typeface="Rokkitt"/>
                  <a:sym typeface="Rokkitt"/>
                </a:rPr>
                <a:t>$</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Shape 259"/>
          <p:cNvPicPr preferRelativeResize="0"/>
          <p:nvPr/>
        </p:nvPicPr>
        <p:blipFill rotWithShape="1">
          <a:blip r:embed="rId3">
            <a:alphaModFix/>
          </a:blip>
          <a:srcRect/>
          <a:stretch/>
        </p:blipFill>
        <p:spPr>
          <a:xfrm>
            <a:off x="1119920" y="2263515"/>
            <a:ext cx="5809110" cy="3789813"/>
          </a:xfrm>
          <a:prstGeom prst="rect">
            <a:avLst/>
          </a:prstGeom>
          <a:noFill/>
          <a:ln>
            <a:noFill/>
          </a:ln>
        </p:spPr>
      </p:pic>
      <p:sp>
        <p:nvSpPr>
          <p:cNvPr id="260" name="Shape 260"/>
          <p:cNvSpPr txBox="1">
            <a:spLocks noGrp="1"/>
          </p:cNvSpPr>
          <p:nvPr>
            <p:ph type="title"/>
          </p:nvPr>
        </p:nvSpPr>
        <p:spPr>
          <a:xfrm>
            <a:off x="896112" y="1682494"/>
            <a:ext cx="6347713" cy="50786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lt1"/>
              </a:buClr>
              <a:buSzPct val="25000"/>
              <a:buFont typeface="Rokkitt"/>
              <a:buNone/>
            </a:pPr>
            <a:r>
              <a:rPr lang="en-US" sz="2800" i="0" u="none" strike="noStrike" cap="none" dirty="0">
                <a:solidFill>
                  <a:srgbClr val="002060"/>
                </a:solidFill>
                <a:latin typeface="Georgia" panose="02040502050405020303" pitchFamily="18" charset="0"/>
                <a:ea typeface="Rokkitt"/>
                <a:cs typeface="Rokkitt"/>
                <a:sym typeface="Rokkitt"/>
              </a:rPr>
              <a:t>Last Will of Jackie Kennedy Onassis:</a:t>
            </a:r>
          </a:p>
        </p:txBody>
      </p:sp>
      <p:sp>
        <p:nvSpPr>
          <p:cNvPr id="2" name="TextBox 1"/>
          <p:cNvSpPr txBox="1"/>
          <p:nvPr/>
        </p:nvSpPr>
        <p:spPr>
          <a:xfrm>
            <a:off x="896112" y="235944"/>
            <a:ext cx="8499423" cy="769441"/>
          </a:xfrm>
          <a:prstGeom prst="rect">
            <a:avLst/>
          </a:prstGeom>
          <a:noFill/>
        </p:spPr>
        <p:txBody>
          <a:bodyPr wrap="square" rtlCol="0">
            <a:spAutoFit/>
          </a:bodyPr>
          <a:lstStyle/>
          <a:p>
            <a:r>
              <a:rPr lang="en-US" sz="4400" b="1" dirty="0">
                <a:solidFill>
                  <a:srgbClr val="002060"/>
                </a:solidFill>
                <a:latin typeface="Rokkitt" panose="020B0604020202020204" charset="0"/>
              </a:rPr>
              <a:t>Court Process is Public </a:t>
            </a: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17049</TotalTime>
  <Words>4215</Words>
  <Application>Microsoft Office PowerPoint</Application>
  <PresentationFormat>On-screen Show (4:3)</PresentationFormat>
  <Paragraphs>275</Paragraphs>
  <Slides>29</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Wingdings 3</vt:lpstr>
      <vt:lpstr>Times New Roman</vt:lpstr>
      <vt:lpstr>Georgia</vt:lpstr>
      <vt:lpstr>Rokkitt</vt:lpstr>
      <vt:lpstr>Trebuchet MS</vt:lpstr>
      <vt:lpstr>Facet</vt:lpstr>
      <vt:lpstr>Estate, Life and Legacy  Planning</vt:lpstr>
      <vt:lpstr>PowerPoint Presentation</vt:lpstr>
      <vt:lpstr>PowerPoint Presentation</vt:lpstr>
      <vt:lpstr>PowerPoint Presentation</vt:lpstr>
      <vt:lpstr>PowerPoint Presentation</vt:lpstr>
      <vt:lpstr>PowerPoint Presentation</vt:lpstr>
      <vt:lpstr>PowerPoint Presentation</vt:lpstr>
      <vt:lpstr>The State’s Estate Plan For You:  A Court Process Called Guardianship/Probate</vt:lpstr>
      <vt:lpstr>Last Will of Jackie Kennedy Onassis:</vt:lpstr>
      <vt:lpstr>Your Minor Children Could Be at Risk - Even if there is a Will!</vt:lpstr>
      <vt:lpstr>Beneficiaries Receive Assets Outright and Unprotected</vt:lpstr>
      <vt:lpstr>Ready to head off to college?  What every adults needs in case of a Medical Crisis.</vt:lpstr>
      <vt:lpstr>Continue providing legal guidance for your young adult and stay involved in their medical care – in case of crisis. </vt:lpstr>
      <vt:lpstr>Once you are 18, grant your parent(s) or another trusted adult to stay informed and continue to assist you with health care decisions!</vt:lpstr>
      <vt:lpstr>PowerPoint Presentation</vt:lpstr>
      <vt:lpstr>What about you? Will Your Health Care Directive Work When You Need it?</vt:lpstr>
      <vt:lpstr>Common Planning Techniques that  DO NOT Work</vt:lpstr>
      <vt:lpstr>The Only Foolproof Way  to Avoid Court …</vt:lpstr>
      <vt:lpstr>Who Else Wants to Protect  Their Inheritance Completely?</vt:lpstr>
      <vt:lpstr>What About Estate Taxes?</vt:lpstr>
      <vt:lpstr>Assets being lost to State Department of Unclaimed Property</vt:lpstr>
      <vt:lpstr>And What About the Values, Insights, Stories and Experiences of Prior Generations? </vt:lpstr>
      <vt:lpstr>PowerPoint Presentation</vt:lpstr>
      <vt:lpstr>Planning for Death</vt:lpstr>
      <vt:lpstr>New Experience:</vt:lpstr>
      <vt:lpstr>One-Size Fits All Planning Leaves Your Family at Risk:</vt:lpstr>
      <vt:lpstr>How to Get Started: Estate, Life and Legacy Planning Session</vt:lpstr>
      <vt:lpstr>At the end of General Estate Planning Presentations:, I provide: </vt:lpstr>
      <vt:lpstr>MAKE A DIFFERENCE IN THE WORLD, ONE FAMILY AT A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Wealth Preservation Planning</dc:title>
  <dc:creator>LuAnne Hage</dc:creator>
  <cp:lastModifiedBy>Rozita Yacobi</cp:lastModifiedBy>
  <cp:revision>64</cp:revision>
  <dcterms:modified xsi:type="dcterms:W3CDTF">2018-12-28T23:11:18Z</dcterms:modified>
</cp:coreProperties>
</file>