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7"/>
    <p:sldMasterId id="2147483650" r:id="rId8"/>
    <p:sldMasterId id="2147483653" r:id="rId9"/>
    <p:sldMasterId id="2147483655" r:id="rId10"/>
  </p:sldMasterIdLst>
  <p:notesMasterIdLst>
    <p:notesMasterId r:id="rId20"/>
  </p:notesMasterIdLst>
  <p:handoutMasterIdLst>
    <p:handoutMasterId r:id="rId21"/>
  </p:handoutMasterIdLst>
  <p:sldIdLst>
    <p:sldId id="256" r:id="rId11"/>
    <p:sldId id="261" r:id="rId12"/>
    <p:sldId id="258" r:id="rId13"/>
    <p:sldId id="263" r:id="rId14"/>
    <p:sldId id="262" r:id="rId15"/>
    <p:sldId id="265" r:id="rId16"/>
    <p:sldId id="267" r:id="rId17"/>
    <p:sldId id="268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5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474747"/>
    <a:srgbClr val="7F9C90"/>
    <a:srgbClr val="91ABA1"/>
    <a:srgbClr val="D0D3D4"/>
    <a:srgbClr val="AB965D"/>
    <a:srgbClr val="7A99AC"/>
    <a:srgbClr val="8C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68" autoAdjust="0"/>
  </p:normalViewPr>
  <p:slideViewPr>
    <p:cSldViewPr snapToGrid="0" snapToObjects="1">
      <p:cViewPr varScale="1">
        <p:scale>
          <a:sx n="63" d="100"/>
          <a:sy n="63" d="100"/>
        </p:scale>
        <p:origin x="1380" y="64"/>
      </p:cViewPr>
      <p:guideLst>
        <p:guide orient="horz" pos="4205"/>
        <p:guide orient="horz" pos="2160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4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5C3A4-3821-463C-B3E1-4B9BACFBE7B6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F6D00-13A7-43DA-ACA4-59BDA4CA4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13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8AA82-2BFF-4499-BD70-026542061DF0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0DB8-73ED-4298-9AD7-AAE77C71E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38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932740" y="2548053"/>
            <a:ext cx="7278522" cy="1767456"/>
          </a:xfrm>
        </p:spPr>
        <p:txBody>
          <a:bodyPr lIns="0" tIns="0" rIns="0" bIns="0">
            <a:normAutofit/>
          </a:bodyPr>
          <a:lstStyle>
            <a:lvl1pPr>
              <a:lnSpc>
                <a:spcPts val="332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3505200" y="3841987"/>
            <a:ext cx="2133600" cy="365125"/>
          </a:xfrm>
        </p:spPr>
        <p:txBody>
          <a:bodyPr lIns="0" tIns="0" rIns="0" bIns="0" anchor="t"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4277255-6A8E-41BC-BF6F-0506884F1680}" type="datetime4">
              <a:rPr lang="en-US" smtClean="0"/>
              <a:pPr/>
              <a:t>April 4, 2019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73044"/>
            <a:ext cx="8229600" cy="4778269"/>
          </a:xfrm>
        </p:spPr>
        <p:txBody>
          <a:bodyPr lIns="0" tIns="0" rIns="0" bIns="0"/>
          <a:lstStyle>
            <a:lvl1pPr marL="169863" marR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C8E8E"/>
              </a:buClr>
              <a:buSzTx/>
              <a:buFont typeface="Wingdings" charset="2"/>
              <a:buChar char="§"/>
              <a:tabLst/>
              <a:defRPr sz="2000">
                <a:latin typeface="Arial"/>
                <a:cs typeface="Arial"/>
              </a:defRPr>
            </a:lvl1pPr>
            <a:lvl2pPr marL="338138" marR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C8E8E"/>
              </a:buClr>
              <a:buSzTx/>
              <a:buFont typeface="Arial"/>
              <a:buChar char="•"/>
              <a:tabLst/>
              <a:defRPr sz="1800"/>
            </a:lvl2pPr>
            <a:lvl3pPr marL="517525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C8E8E"/>
              </a:buClr>
              <a:buSzPct val="100000"/>
              <a:buFont typeface="Lucida Grande"/>
              <a:buChar char="-"/>
              <a:tabLst/>
              <a:defRPr sz="1600"/>
            </a:lvl3pPr>
            <a:lvl4pPr marL="687388" marR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C8E8E"/>
              </a:buClr>
              <a:buSzPct val="65000"/>
              <a:buFont typeface="Wingdings" charset="2"/>
              <a:buChar char=""/>
              <a:tabLst/>
              <a:defRPr sz="1400"/>
            </a:lvl4pPr>
            <a:lvl5pPr marL="800100" marR="0" indent="-112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C8E8E"/>
              </a:buClr>
              <a:buSzPct val="65000"/>
              <a:buFont typeface="Wingdings" charset="2"/>
              <a:buChar char=""/>
              <a:tabLst/>
              <a:defRPr sz="1400"/>
            </a:lvl5pPr>
          </a:lstStyle>
          <a:p>
            <a:pPr>
              <a:buFont typeface="Lucida Grande"/>
              <a:buChar char="◦"/>
            </a:pPr>
            <a:r>
              <a:rPr lang="en-US" dirty="0"/>
              <a:t>Body copy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>
              <a:buFont typeface="Lucida Grande"/>
              <a:buChar char="☐"/>
            </a:pPr>
            <a:r>
              <a:rPr lang="en-US" dirty="0"/>
              <a:t>Fourth level</a:t>
            </a:r>
          </a:p>
          <a:p>
            <a:pPr lvl="4">
              <a:buFont typeface="Lucida Grande"/>
              <a:buChar char="■"/>
            </a:pPr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B2C1-56EC-4C32-8C44-F07C9E8FC7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white"/>
        <p:txBody>
          <a:bodyPr lIns="0" tIns="0" rIns="0" bIns="0">
            <a:normAutofit/>
          </a:bodyPr>
          <a:lstStyle>
            <a:lvl1pPr>
              <a:defRPr sz="2400" b="0" i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0" y="2548053"/>
            <a:ext cx="8400569" cy="1767456"/>
          </a:xfrm>
        </p:spPr>
        <p:txBody>
          <a:bodyPr lIns="0" tIns="0" rIns="0" bIns="0">
            <a:normAutofit/>
          </a:bodyPr>
          <a:lstStyle>
            <a:lvl1pPr>
              <a:lnSpc>
                <a:spcPts val="332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88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73044"/>
            <a:ext cx="8229600" cy="4778269"/>
          </a:xfrm>
        </p:spPr>
        <p:txBody>
          <a:bodyPr lIns="0" tIns="0" rIns="0" bIns="0"/>
          <a:lstStyle>
            <a:lvl1pPr marL="169863" marR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C8E8E"/>
              </a:buClr>
              <a:buSzTx/>
              <a:buFont typeface="Wingdings" charset="2"/>
              <a:buChar char="§"/>
              <a:tabLst/>
              <a:defRPr sz="2000">
                <a:latin typeface="Arial"/>
                <a:cs typeface="Arial"/>
              </a:defRPr>
            </a:lvl1pPr>
            <a:lvl2pPr marL="338138" marR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C8E8E"/>
              </a:buClr>
              <a:buSzTx/>
              <a:buFont typeface="Arial"/>
              <a:buChar char="•"/>
              <a:tabLst/>
              <a:defRPr sz="1800"/>
            </a:lvl2pPr>
            <a:lvl3pPr marL="517525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C8E8E"/>
              </a:buClr>
              <a:buSzPct val="100000"/>
              <a:buFont typeface="Lucida Grande"/>
              <a:buChar char="-"/>
              <a:tabLst/>
              <a:defRPr sz="1600"/>
            </a:lvl3pPr>
            <a:lvl4pPr marL="687388" marR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C8E8E"/>
              </a:buClr>
              <a:buSzPct val="65000"/>
              <a:buFont typeface="Wingdings" charset="2"/>
              <a:buChar char=""/>
              <a:tabLst/>
              <a:defRPr sz="1400"/>
            </a:lvl4pPr>
            <a:lvl5pPr marL="800100" marR="0" indent="-112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C8E8E"/>
              </a:buClr>
              <a:buSzPct val="65000"/>
              <a:buFont typeface="Wingdings" charset="2"/>
              <a:buChar char=""/>
              <a:tabLst/>
              <a:defRPr sz="1400"/>
            </a:lvl5pPr>
          </a:lstStyle>
          <a:p>
            <a:pPr>
              <a:buFont typeface="Lucida Grande"/>
              <a:buChar char="◦"/>
            </a:pPr>
            <a:r>
              <a:rPr lang="en-US" dirty="0"/>
              <a:t>Body copy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>
              <a:buFont typeface="Lucida Grande"/>
              <a:buChar char="☐"/>
            </a:pPr>
            <a:r>
              <a:rPr lang="en-US" dirty="0"/>
              <a:t>Fourth level</a:t>
            </a:r>
          </a:p>
          <a:p>
            <a:pPr lvl="4">
              <a:buFont typeface="Lucida Grande"/>
              <a:buChar char="■"/>
            </a:pPr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B2C1-56EC-4C32-8C44-F07C9E8FC7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white"/>
        <p:txBody>
          <a:bodyPr lIns="0" tIns="0" rIns="0" bIns="0">
            <a:normAutofit/>
          </a:bodyPr>
          <a:lstStyle>
            <a:lvl1pPr>
              <a:defRPr sz="2400" b="0" i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180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4C09C-121B-4FA3-901F-7E86506CAC26}" type="datetime4">
              <a:rPr lang="en-US" smtClean="0"/>
              <a:pPr/>
              <a:t>April 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40EFA-CB25-4766-B1E9-72E8B2C37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88" cy="685754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893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Headline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Body copy goes here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9144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  <a:p>
            <a:pPr marL="1092200" marR="0" lvl="4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7784" y="6356350"/>
            <a:ext cx="6528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87CE6-2976-46C2-9AF9-A240BAD99121}" type="datetime4">
              <a:rPr lang="en-US" smtClean="0"/>
              <a:pPr/>
              <a:t>April 4,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0658" y="6356350"/>
            <a:ext cx="1372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540498"/>
            <a:ext cx="690504" cy="170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3EAB2C1-56EC-4C32-8C44-F07C9E8FC7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200"/>
        </a:spcAft>
        <a:buClr>
          <a:prstClr val="black"/>
        </a:buClr>
        <a:buSzTx/>
        <a:buFont typeface="Arial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200"/>
        </a:spcAft>
        <a:buClr>
          <a:prstClr val="black"/>
        </a:buClr>
        <a:buSzTx/>
        <a:buFont typeface="Arial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200"/>
        </a:spcAft>
        <a:buClr>
          <a:prstClr val="black"/>
        </a:buClr>
        <a:buSzTx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200"/>
        </a:spcAft>
        <a:buClr>
          <a:prstClr val="black"/>
        </a:buClr>
        <a:buSzTx/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92200" marR="0" indent="-1778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200"/>
        </a:spcAft>
        <a:buClr>
          <a:prstClr val="black"/>
        </a:buClr>
        <a:buSzTx/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40EFA-CB25-4766-B1E9-72E8B2C37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40EFA-CB25-4766-B1E9-72E8B2C37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3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2740" y="2160485"/>
            <a:ext cx="7278522" cy="270615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Jennifer Schachterle</a:t>
            </a:r>
            <a:br>
              <a:rPr lang="en-US" dirty="0"/>
            </a:br>
            <a:r>
              <a:rPr lang="en-US" dirty="0"/>
              <a:t>Comerica Bank</a:t>
            </a:r>
            <a:br>
              <a:rPr lang="en-US" dirty="0"/>
            </a:br>
            <a:r>
              <a:rPr lang="en-US" dirty="0"/>
              <a:t>Senior Vice President</a:t>
            </a:r>
            <a:br>
              <a:rPr lang="en-US" dirty="0"/>
            </a:br>
            <a:r>
              <a:rPr lang="en-US" sz="2800" dirty="0"/>
              <a:t>Mortgage Warehouse Lending</a:t>
            </a:r>
            <a:br>
              <a:rPr lang="en-US" sz="2800" dirty="0"/>
            </a:br>
            <a:r>
              <a:rPr lang="en-US" sz="2800" dirty="0"/>
              <a:t>April 2019</a:t>
            </a:r>
            <a:br>
              <a:rPr lang="en-US" dirty="0"/>
            </a:b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400" dirty="0">
                <a:latin typeface="Arial" charset="0"/>
                <a:cs typeface="Arial" charset="0"/>
              </a:rPr>
              <a:t>Grew up in Morrison, Colorado attended Bear Creek High School</a:t>
            </a:r>
          </a:p>
          <a:p>
            <a:pPr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400" dirty="0">
                <a:latin typeface="Arial" charset="0"/>
                <a:cs typeface="Arial" charset="0"/>
              </a:rPr>
              <a:t>Started working at U.S. Bank after high school</a:t>
            </a:r>
          </a:p>
          <a:p>
            <a:pPr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400" dirty="0">
                <a:latin typeface="Arial" charset="0"/>
                <a:cs typeface="Arial" charset="0"/>
              </a:rPr>
              <a:t>Earned my bachelors degree at The University of Denver while I worked full time</a:t>
            </a:r>
          </a:p>
          <a:p>
            <a:pPr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400" dirty="0">
                <a:latin typeface="Arial" charset="0"/>
                <a:cs typeface="Arial" charset="0"/>
              </a:rPr>
              <a:t>Used company tuition reimbursement to help pay for school</a:t>
            </a:r>
          </a:p>
          <a:p>
            <a:pPr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400" dirty="0">
                <a:latin typeface="Arial" charset="0"/>
                <a:cs typeface="Arial" charset="0"/>
              </a:rPr>
              <a:t>Took additional industry classes to help further my knowledge and advance my career</a:t>
            </a:r>
          </a:p>
          <a:p>
            <a:pPr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400" dirty="0">
                <a:latin typeface="Arial" charset="0"/>
                <a:cs typeface="Arial" charset="0"/>
              </a:rPr>
              <a:t>Moved to Simi Valley California in 2006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2400" y="6526389"/>
            <a:ext cx="690504" cy="202142"/>
          </a:xfrm>
        </p:spPr>
        <p:txBody>
          <a:bodyPr lIns="0" tIns="0" rIns="0" bIns="0"/>
          <a:lstStyle/>
          <a:p>
            <a:pPr algn="l"/>
            <a:fld id="{13EAB2C1-56EC-4C32-8C44-F07C9E8FC74B}" type="slidenum">
              <a:rPr lang="en-US" smtClean="0"/>
              <a:pPr algn="l"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60299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  <a:buFontTx/>
              <a:buChar char="•"/>
            </a:pPr>
            <a:r>
              <a:rPr lang="en-US" dirty="0">
                <a:latin typeface="Arial" charset="0"/>
                <a:cs typeface="Arial" charset="0"/>
              </a:rPr>
              <a:t>Founded in 1849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  <a:buFontTx/>
              <a:buChar char="•"/>
            </a:pPr>
            <a:r>
              <a:rPr lang="en-US" dirty="0">
                <a:latin typeface="Arial" charset="0"/>
                <a:cs typeface="Arial" charset="0"/>
              </a:rPr>
              <a:t>Among the 25 largest U.S. banking companies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  <a:buFontTx/>
              <a:buChar char="•"/>
            </a:pPr>
            <a:r>
              <a:rPr lang="en-US" dirty="0">
                <a:latin typeface="Arial" charset="0"/>
                <a:cs typeface="Arial" charset="0"/>
              </a:rPr>
              <a:t>Largest banking company headquartered in Texas (Dallas)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  <a:buFontTx/>
              <a:buChar char="•"/>
            </a:pPr>
            <a:r>
              <a:rPr lang="en-US" dirty="0">
                <a:latin typeface="Arial" charset="0"/>
                <a:cs typeface="Arial" charset="0"/>
              </a:rPr>
              <a:t>Publicly traded on the NYSE (CMA)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  <a:buFontTx/>
              <a:buChar char="•"/>
            </a:pPr>
            <a:r>
              <a:rPr lang="en-US" dirty="0">
                <a:latin typeface="Arial" charset="0"/>
                <a:cs typeface="Arial" charset="0"/>
              </a:rPr>
              <a:t>Total assets </a:t>
            </a:r>
            <a:r>
              <a:rPr lang="en-US" dirty="0"/>
              <a:t>of $70.8 billion </a:t>
            </a:r>
            <a:r>
              <a:rPr lang="en-US" dirty="0">
                <a:latin typeface="Arial" charset="0"/>
                <a:cs typeface="Arial" charset="0"/>
              </a:rPr>
              <a:t>as of December 31, 2018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  <a:buFontTx/>
              <a:buChar char="•"/>
            </a:pPr>
            <a:r>
              <a:rPr lang="en-US" dirty="0">
                <a:latin typeface="Arial" charset="0"/>
                <a:cs typeface="Arial" charset="0"/>
              </a:rPr>
              <a:t>Footprint in Texas, Michigan, California, Arizona, and Florida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  <a:buFontTx/>
              <a:buChar char="•"/>
            </a:pPr>
            <a:r>
              <a:rPr lang="en-US" dirty="0">
                <a:latin typeface="Arial" charset="0"/>
                <a:cs typeface="Arial" charset="0"/>
              </a:rPr>
              <a:t>Among the </a:t>
            </a:r>
            <a:r>
              <a:rPr lang="en-US" dirty="0" err="1">
                <a:latin typeface="Arial" charset="0"/>
                <a:cs typeface="Arial" charset="0"/>
              </a:rPr>
              <a:t>DiversityInc</a:t>
            </a:r>
            <a:r>
              <a:rPr lang="en-US" dirty="0">
                <a:latin typeface="Arial" charset="0"/>
                <a:cs typeface="Arial" charset="0"/>
              </a:rPr>
              <a:t>® “Top 10 Regional Companies for Diversity”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lr>
                <a:schemeClr val="tx2">
                  <a:lumMod val="60000"/>
                  <a:lumOff val="40000"/>
                </a:schemeClr>
              </a:buClr>
              <a:buFontTx/>
              <a:buChar char="•"/>
            </a:pPr>
            <a:r>
              <a:rPr lang="en-US" dirty="0">
                <a:latin typeface="Arial" charset="0"/>
                <a:cs typeface="Arial" charset="0"/>
              </a:rPr>
              <a:t>Strategically aligned in three segments: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lr>
                <a:schemeClr val="tx2">
                  <a:lumMod val="60000"/>
                  <a:lumOff val="40000"/>
                </a:schemeClr>
              </a:buClr>
              <a:buFontTx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The Business Bank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lr>
                <a:schemeClr val="tx2">
                  <a:lumMod val="60000"/>
                  <a:lumOff val="40000"/>
                </a:schemeClr>
              </a:buClr>
              <a:buFontTx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The Retail Bank 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lr>
                <a:schemeClr val="tx2">
                  <a:lumMod val="60000"/>
                  <a:lumOff val="40000"/>
                </a:schemeClr>
              </a:buClr>
              <a:buFontTx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Wealth Management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2400" y="6526389"/>
            <a:ext cx="690504" cy="202142"/>
          </a:xfrm>
        </p:spPr>
        <p:txBody>
          <a:bodyPr lIns="0" tIns="0" rIns="0" bIns="0"/>
          <a:lstStyle/>
          <a:p>
            <a:pPr algn="l"/>
            <a:fld id="{13EAB2C1-56EC-4C32-8C44-F07C9E8FC74B}" type="slidenum">
              <a:rPr lang="en-US" smtClean="0"/>
              <a:pPr algn="l"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Comerica Bank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b="1" dirty="0">
                <a:latin typeface="Arial" charset="0"/>
                <a:cs typeface="Arial" charset="0"/>
              </a:rPr>
              <a:t>Our Purpose:</a:t>
            </a:r>
            <a:r>
              <a:rPr lang="en-US" dirty="0">
                <a:latin typeface="Arial" charset="0"/>
                <a:cs typeface="Arial" charset="0"/>
              </a:rPr>
              <a:t> </a:t>
            </a:r>
          </a:p>
          <a:p>
            <a:pPr lvl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000" dirty="0">
                <a:latin typeface="Arial" charset="0"/>
                <a:cs typeface="Arial" charset="0"/>
              </a:rPr>
              <a:t>To finance the origination and acquisition of residential mortgage loans pending sale into the secondary mortgage market</a:t>
            </a:r>
          </a:p>
          <a:p>
            <a:pPr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b="1" dirty="0">
                <a:latin typeface="Arial" charset="0"/>
                <a:cs typeface="Arial" charset="0"/>
              </a:rPr>
              <a:t>Our Target Client Profile: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000" dirty="0">
                <a:latin typeface="Arial" charset="0"/>
                <a:cs typeface="Arial" charset="0"/>
              </a:rPr>
              <a:t>High quality, medium to large size mortgage bankers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000" dirty="0">
                <a:latin typeface="Arial" charset="0"/>
                <a:cs typeface="Arial" charset="0"/>
              </a:rPr>
              <a:t>Management integrity and experience capable of executing a sound business plan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000" dirty="0">
                <a:latin typeface="Arial" charset="0"/>
                <a:cs typeface="Arial" charset="0"/>
              </a:rPr>
              <a:t>Sufficient net worth and liquidity to support origination volume and/or servicing platform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000" dirty="0">
                <a:latin typeface="Arial" charset="0"/>
                <a:cs typeface="Arial" charset="0"/>
              </a:rPr>
              <a:t>Relationship oriented approach with expanded business opportunities</a:t>
            </a:r>
          </a:p>
          <a:p>
            <a:pPr marL="169863" lvl="1" indent="0">
              <a:spcBef>
                <a:spcPct val="0"/>
              </a:spcBef>
              <a:spcAft>
                <a:spcPct val="50000"/>
              </a:spcAft>
              <a:buNone/>
            </a:pP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2400" y="6526389"/>
            <a:ext cx="690504" cy="202142"/>
          </a:xfrm>
        </p:spPr>
        <p:txBody>
          <a:bodyPr lIns="0" tIns="0" rIns="0" bIns="0"/>
          <a:lstStyle/>
          <a:p>
            <a:pPr algn="l"/>
            <a:fld id="{13EAB2C1-56EC-4C32-8C44-F07C9E8FC74B}" type="slidenum">
              <a:rPr lang="en-US" smtClean="0"/>
              <a:pPr algn="l"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Comerica Warehouse Lending</a:t>
            </a:r>
          </a:p>
        </p:txBody>
      </p:sp>
    </p:spTree>
    <p:extLst>
      <p:ext uri="{BB962C8B-B14F-4D97-AF65-F5344CB8AC3E}">
        <p14:creationId xmlns:p14="http://schemas.microsoft.com/office/powerpoint/2010/main" val="3301966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b="1" dirty="0">
                <a:latin typeface="Arial" charset="0"/>
                <a:cs typeface="Arial" charset="0"/>
              </a:rPr>
              <a:t>Approach </a:t>
            </a:r>
            <a:r>
              <a:rPr lang="en-US" dirty="0">
                <a:latin typeface="Arial" charset="0"/>
                <a:cs typeface="Arial" charset="0"/>
              </a:rPr>
              <a:t>– By serving as a Trusted Advisor to our clients, we assist our clients with business growth, efficient cash management, and risk mitigation strategies, ultimately facilitating improved personal wealth for business owners and management</a:t>
            </a:r>
          </a:p>
          <a:p>
            <a:pPr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b="1" dirty="0">
                <a:latin typeface="Arial" charset="0"/>
                <a:cs typeface="Arial" charset="0"/>
              </a:rPr>
              <a:t>Experience</a:t>
            </a:r>
            <a:r>
              <a:rPr lang="en-US" dirty="0">
                <a:latin typeface="Arial" charset="0"/>
                <a:cs typeface="Arial" charset="0"/>
              </a:rPr>
              <a:t> – Our team of warehouse lenders averages over 16 years in warehouse lending and 20 years in commercial banking</a:t>
            </a:r>
          </a:p>
          <a:p>
            <a:pPr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b="1" dirty="0">
                <a:latin typeface="Arial" charset="0"/>
                <a:cs typeface="Arial" charset="0"/>
              </a:rPr>
              <a:t>Partnership</a:t>
            </a:r>
            <a:r>
              <a:rPr lang="en-US" dirty="0">
                <a:latin typeface="Arial" charset="0"/>
                <a:cs typeface="Arial" charset="0"/>
              </a:rPr>
              <a:t> – On average, our clients have been customers for more than seven years</a:t>
            </a:r>
          </a:p>
          <a:p>
            <a:pPr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b="1" dirty="0">
                <a:latin typeface="Arial" charset="0"/>
                <a:cs typeface="Arial" charset="0"/>
              </a:rPr>
              <a:t>Resourceful</a:t>
            </a:r>
            <a:r>
              <a:rPr lang="en-US" dirty="0">
                <a:latin typeface="Arial" charset="0"/>
                <a:cs typeface="Arial" charset="0"/>
              </a:rPr>
              <a:t> – We have a Corporate Finance team available to assist in syndicating larger warehouse facilities when necessary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2400" y="6526389"/>
            <a:ext cx="690504" cy="202142"/>
          </a:xfrm>
        </p:spPr>
        <p:txBody>
          <a:bodyPr lIns="0" tIns="0" rIns="0" bIns="0"/>
          <a:lstStyle/>
          <a:p>
            <a:pPr algn="l"/>
            <a:fld id="{13EAB2C1-56EC-4C32-8C44-F07C9E8FC74B}" type="slidenum">
              <a:rPr lang="en-US" smtClean="0"/>
              <a:pPr algn="l"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Comerica?</a:t>
            </a:r>
          </a:p>
        </p:txBody>
      </p:sp>
    </p:spTree>
    <p:extLst>
      <p:ext uri="{BB962C8B-B14F-4D97-AF65-F5344CB8AC3E}">
        <p14:creationId xmlns:p14="http://schemas.microsoft.com/office/powerpoint/2010/main" val="109033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2400" y="6526389"/>
            <a:ext cx="690504" cy="202142"/>
          </a:xfrm>
        </p:spPr>
        <p:txBody>
          <a:bodyPr lIns="0" tIns="0" rIns="0" bIns="0"/>
          <a:lstStyle/>
          <a:p>
            <a:pPr algn="l"/>
            <a:fld id="{13EAB2C1-56EC-4C32-8C44-F07C9E8FC74B}" type="slidenum">
              <a:rPr lang="en-US" smtClean="0"/>
              <a:pPr algn="l"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Terms, Covenants, and Controls*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57200" y="1173044"/>
            <a:ext cx="8229600" cy="477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>
                <a:latin typeface="Arial" charset="0"/>
                <a:cs typeface="Arial" charset="0"/>
              </a:rPr>
              <a:t>Net Worth – Minimum tangible net worth of $3 million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1600" dirty="0">
                <a:latin typeface="Arial" charset="0"/>
                <a:cs typeface="Arial" charset="0"/>
              </a:rPr>
              <a:t>TNW excludes LHFI, REO, and other soft assets and intangibles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1600" dirty="0">
                <a:latin typeface="Arial" charset="0"/>
                <a:cs typeface="Arial" charset="0"/>
              </a:rPr>
              <a:t>MSRs limited to 1.00% of </a:t>
            </a:r>
            <a:r>
              <a:rPr lang="en-US" sz="1600" dirty="0" err="1">
                <a:latin typeface="Arial" charset="0"/>
                <a:cs typeface="Arial" charset="0"/>
              </a:rPr>
              <a:t>upb</a:t>
            </a:r>
            <a:endParaRPr lang="en-US" sz="16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>
                <a:latin typeface="Arial" charset="0"/>
                <a:cs typeface="Arial" charset="0"/>
              </a:rPr>
              <a:t>Guarantors – Guaranties required from significant owners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>
                <a:latin typeface="Arial" charset="0"/>
                <a:cs typeface="Arial" charset="0"/>
              </a:rPr>
              <a:t>Committed and uncommitted facilities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>
                <a:latin typeface="Arial" charset="0"/>
                <a:cs typeface="Arial" charset="0"/>
              </a:rPr>
              <a:t>Term – 364-days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>
                <a:latin typeface="Arial" charset="0"/>
                <a:cs typeface="Arial" charset="0"/>
              </a:rPr>
              <a:t>Pricing – floating rate tied to 30-day LIBOR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>
                <a:latin typeface="Arial" charset="0"/>
                <a:cs typeface="Arial" charset="0"/>
              </a:rPr>
              <a:t>Annual audited financial statements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>
                <a:latin typeface="Arial" charset="0"/>
                <a:cs typeface="Arial" charset="0"/>
              </a:rPr>
              <a:t>Monthly financial statements and production reports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>
                <a:latin typeface="Arial" charset="0"/>
                <a:cs typeface="Arial" charset="0"/>
              </a:rPr>
              <a:t>Third-party operational audits of company (every 12 months)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None/>
            </a:pPr>
            <a:endParaRPr lang="en-US" sz="1200" dirty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None/>
            </a:pPr>
            <a:endParaRPr lang="en-US" sz="1200" dirty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None/>
            </a:pPr>
            <a:endParaRPr lang="en-US" sz="1200" dirty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1200" dirty="0">
                <a:latin typeface="Arial" charset="0"/>
                <a:cs typeface="Arial" charset="0"/>
              </a:rPr>
              <a:t>*All terms subject to credit approval</a:t>
            </a:r>
          </a:p>
          <a:p>
            <a:pPr marL="419100" indent="-419100" eaLnBrk="0" hangingPunct="0">
              <a:spcAft>
                <a:spcPct val="50000"/>
              </a:spcAft>
              <a:buClr>
                <a:srgbClr val="006699"/>
              </a:buClr>
              <a:buFont typeface="Arial" charset="0"/>
              <a:buNone/>
            </a:pPr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83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2400" y="6526389"/>
            <a:ext cx="690504" cy="202142"/>
          </a:xfrm>
        </p:spPr>
        <p:txBody>
          <a:bodyPr lIns="0" tIns="0" rIns="0" bIns="0"/>
          <a:lstStyle/>
          <a:p>
            <a:pPr algn="l"/>
            <a:fld id="{13EAB2C1-56EC-4C32-8C44-F07C9E8FC74B}" type="slidenum">
              <a:rPr lang="en-US" smtClean="0"/>
              <a:pPr algn="l"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dirty="0" err="1"/>
              <a:t>Aways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57200" y="1173044"/>
            <a:ext cx="8229600" cy="477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>
                <a:latin typeface="Arial" charset="0"/>
                <a:cs typeface="Arial" charset="0"/>
              </a:rPr>
              <a:t>Recommended Reading:</a:t>
            </a:r>
          </a:p>
          <a:p>
            <a:pPr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endParaRPr lang="en-US" dirty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endParaRPr lang="en-US" dirty="0">
              <a:latin typeface="Arial" charset="0"/>
              <a:cs typeface="Arial" charset="0"/>
            </a:endParaRP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>
                <a:latin typeface="Arial" charset="0"/>
                <a:cs typeface="Arial" charset="0"/>
              </a:rPr>
              <a:t>The Big Short by Michael Lewis  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endParaRPr lang="en-US" dirty="0">
              <a:latin typeface="Arial" charset="0"/>
              <a:cs typeface="Arial" charset="0"/>
            </a:endParaRP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endParaRPr lang="en-US" dirty="0">
              <a:latin typeface="Arial" charset="0"/>
              <a:cs typeface="Arial" charset="0"/>
            </a:endParaRP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endParaRPr lang="en-US" dirty="0">
              <a:latin typeface="Arial" charset="0"/>
              <a:cs typeface="Arial" charset="0"/>
            </a:endParaRP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endParaRPr lang="en-US" dirty="0">
              <a:latin typeface="Arial" charset="0"/>
              <a:cs typeface="Arial" charset="0"/>
            </a:endParaRPr>
          </a:p>
          <a:p>
            <a:pPr lvl="1">
              <a:spcBef>
                <a:spcPct val="0"/>
              </a:spcBef>
              <a:spcAft>
                <a:spcPct val="500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>
                <a:latin typeface="Arial" charset="0"/>
                <a:cs typeface="Arial" charset="0"/>
              </a:rPr>
              <a:t>Too Big to Fail by Andrew Ross Sorkin</a:t>
            </a:r>
          </a:p>
          <a:p>
            <a:pPr marL="419100" indent="-419100" eaLnBrk="0" hangingPunct="0">
              <a:spcAft>
                <a:spcPct val="50000"/>
              </a:spcAft>
              <a:buClr>
                <a:srgbClr val="006699"/>
              </a:buClr>
              <a:buFont typeface="Arial" charset="0"/>
              <a:buNone/>
            </a:pPr>
            <a:endParaRPr lang="en-US" sz="1200" dirty="0"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B48391-873D-49CE-A7C4-F7B69614B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333" y="4360974"/>
            <a:ext cx="828040" cy="1251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F61855-797A-4584-9477-6021632ED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64814"/>
            <a:ext cx="971233" cy="15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9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50000"/>
              </a:spcAft>
              <a:buFont typeface="Arial" charset="0"/>
              <a:buNone/>
              <a:tabLst>
                <a:tab pos="2633663" algn="l"/>
              </a:tabLst>
            </a:pPr>
            <a:r>
              <a:rPr lang="en-US" sz="1800" dirty="0">
                <a:latin typeface="Arial" charset="0"/>
                <a:cs typeface="Arial" charset="0"/>
              </a:rPr>
              <a:t>	</a:t>
            </a:r>
          </a:p>
          <a:p>
            <a:pPr>
              <a:lnSpc>
                <a:spcPct val="75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  <a:tabLst>
                <a:tab pos="2633663" algn="l"/>
              </a:tabLst>
            </a:pPr>
            <a:endParaRPr lang="en-US" sz="1800" dirty="0">
              <a:latin typeface="Arial" charset="0"/>
              <a:cs typeface="Arial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  <a:tabLst>
                <a:tab pos="2633663" algn="l"/>
              </a:tabLst>
            </a:pPr>
            <a:r>
              <a:rPr lang="en-US" sz="1900" b="1" dirty="0">
                <a:latin typeface="Arial" charset="0"/>
                <a:cs typeface="Arial" charset="0"/>
              </a:rPr>
              <a:t>Jennifer Norris Schachterle</a:t>
            </a:r>
          </a:p>
          <a:p>
            <a:pPr>
              <a:lnSpc>
                <a:spcPct val="75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  <a:tabLst>
                <a:tab pos="2633663" algn="l"/>
              </a:tabLst>
            </a:pPr>
            <a:r>
              <a:rPr lang="en-US" sz="1900" dirty="0">
                <a:latin typeface="Arial" charset="0"/>
                <a:cs typeface="Arial" charset="0"/>
              </a:rPr>
              <a:t>Senior Vice President</a:t>
            </a:r>
          </a:p>
          <a:p>
            <a:pPr>
              <a:lnSpc>
                <a:spcPct val="75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  <a:tabLst>
                <a:tab pos="2633663" algn="l"/>
              </a:tabLst>
            </a:pPr>
            <a:r>
              <a:rPr lang="en-US" sz="1900" dirty="0">
                <a:latin typeface="Arial" charset="0"/>
                <a:cs typeface="Arial" charset="0"/>
              </a:rPr>
              <a:t>(720) 261-5774</a:t>
            </a:r>
          </a:p>
          <a:p>
            <a:pPr>
              <a:lnSpc>
                <a:spcPct val="75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  <a:tabLst>
                <a:tab pos="2633663" algn="l"/>
              </a:tabLst>
            </a:pPr>
            <a:r>
              <a:rPr lang="en-US" sz="1900" dirty="0">
                <a:latin typeface="Arial" charset="0"/>
                <a:cs typeface="Arial" charset="0"/>
              </a:rPr>
              <a:t>jlnorris@comerica.com</a:t>
            </a:r>
          </a:p>
          <a:p>
            <a:pPr>
              <a:lnSpc>
                <a:spcPct val="75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  <a:tabLst>
                <a:tab pos="2633663" algn="l"/>
              </a:tabLst>
            </a:pPr>
            <a:endParaRPr lang="en-US" sz="1800" dirty="0">
              <a:latin typeface="Arial" charset="0"/>
              <a:cs typeface="Arial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</a:pPr>
            <a:r>
              <a:rPr lang="en-US" sz="1900" b="1" dirty="0">
                <a:latin typeface="Arial" charset="0"/>
                <a:cs typeface="Arial" charset="0"/>
              </a:rPr>
              <a:t>Comerica Bank</a:t>
            </a:r>
          </a:p>
          <a:p>
            <a:pPr>
              <a:lnSpc>
                <a:spcPct val="75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</a:pPr>
            <a:r>
              <a:rPr lang="en-US" sz="1900" dirty="0">
                <a:latin typeface="Arial" charset="0"/>
                <a:cs typeface="Arial" charset="0"/>
              </a:rPr>
              <a:t>Mortgage Warehouse Lending		</a:t>
            </a:r>
          </a:p>
          <a:p>
            <a:pPr>
              <a:lnSpc>
                <a:spcPct val="75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</a:pPr>
            <a:r>
              <a:rPr lang="en-US" sz="1900" dirty="0">
                <a:latin typeface="Arial" charset="0"/>
                <a:cs typeface="Arial" charset="0"/>
              </a:rPr>
              <a:t>1717 Main Street, 4</a:t>
            </a:r>
            <a:r>
              <a:rPr lang="en-US" sz="1900" baseline="30000" dirty="0">
                <a:latin typeface="Arial" charset="0"/>
                <a:cs typeface="Arial" charset="0"/>
              </a:rPr>
              <a:t>th</a:t>
            </a:r>
            <a:r>
              <a:rPr lang="en-US" sz="1900" dirty="0">
                <a:latin typeface="Arial" charset="0"/>
                <a:cs typeface="Arial" charset="0"/>
              </a:rPr>
              <a:t> Floor</a:t>
            </a:r>
          </a:p>
          <a:p>
            <a:pPr>
              <a:lnSpc>
                <a:spcPct val="75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</a:pPr>
            <a:r>
              <a:rPr lang="en-US" sz="1900" dirty="0">
                <a:latin typeface="Arial" charset="0"/>
                <a:cs typeface="Arial" charset="0"/>
              </a:rPr>
              <a:t>Dallas, Texas 75201</a:t>
            </a:r>
          </a:p>
          <a:p>
            <a:pPr marL="419100" indent="-419100" eaLnBrk="0" hangingPunct="0">
              <a:spcAft>
                <a:spcPct val="50000"/>
              </a:spcAft>
              <a:buClr>
                <a:srgbClr val="006699"/>
              </a:buClr>
              <a:buFont typeface="Arial" charset="0"/>
              <a:buNone/>
            </a:pPr>
            <a:endParaRPr lang="en-US" sz="1200" dirty="0"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algn="l"/>
            <a:fld id="{13EAB2C1-56EC-4C32-8C44-F07C9E8FC74B}" type="slidenum">
              <a:rPr lang="en-US" smtClean="0"/>
              <a:pPr algn="l"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298" y="1965608"/>
            <a:ext cx="2466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5" y="3762743"/>
            <a:ext cx="17907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571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142207"/>
      </p:ext>
    </p:extLst>
  </p:cSld>
  <p:clrMapOvr>
    <a:masterClrMapping/>
  </p:clrMapOvr>
</p:sld>
</file>

<file path=ppt/theme/theme1.xml><?xml version="1.0" encoding="utf-8"?>
<a:theme xmlns:a="http://schemas.openxmlformats.org/drawingml/2006/main" name="Warehouse Lending Template">
  <a:themeElements>
    <a:clrScheme name="cbc-3217-IR">
      <a:dk1>
        <a:srgbClr val="000000"/>
      </a:dk1>
      <a:lt1>
        <a:sysClr val="window" lastClr="FFFFFF"/>
      </a:lt1>
      <a:dk2>
        <a:srgbClr val="002F6C"/>
      </a:dk2>
      <a:lt2>
        <a:srgbClr val="D0D3D4"/>
      </a:lt2>
      <a:accent1>
        <a:srgbClr val="7F9C90"/>
      </a:accent1>
      <a:accent2>
        <a:srgbClr val="8F993E"/>
      </a:accent2>
      <a:accent3>
        <a:srgbClr val="C99700"/>
      </a:accent3>
      <a:accent4>
        <a:srgbClr val="A4493D"/>
      </a:accent4>
      <a:accent5>
        <a:srgbClr val="7E5475"/>
      </a:accent5>
      <a:accent6>
        <a:srgbClr val="9E652E"/>
      </a:accent6>
      <a:hlink>
        <a:srgbClr val="002F6C"/>
      </a:hlink>
      <a:folHlink>
        <a:srgbClr val="7DA1C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R color palette">
      <a:dk1>
        <a:srgbClr val="000000"/>
      </a:dk1>
      <a:lt1>
        <a:sysClr val="window" lastClr="FFFFFF"/>
      </a:lt1>
      <a:dk2>
        <a:srgbClr val="002F6C"/>
      </a:dk2>
      <a:lt2>
        <a:srgbClr val="D0D3D4"/>
      </a:lt2>
      <a:accent1>
        <a:srgbClr val="7F9C90"/>
      </a:accent1>
      <a:accent2>
        <a:srgbClr val="8F993E"/>
      </a:accent2>
      <a:accent3>
        <a:srgbClr val="C99700"/>
      </a:accent3>
      <a:accent4>
        <a:srgbClr val="A4493D"/>
      </a:accent4>
      <a:accent5>
        <a:srgbClr val="7E5475"/>
      </a:accent5>
      <a:accent6>
        <a:srgbClr val="9E652E"/>
      </a:accent6>
      <a:hlink>
        <a:srgbClr val="7DA1C4"/>
      </a:hlink>
      <a:folHlink>
        <a:srgbClr val="A3C7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cbc-3217-IR">
      <a:dk1>
        <a:srgbClr val="000000"/>
      </a:dk1>
      <a:lt1>
        <a:sysClr val="window" lastClr="FFFFFF"/>
      </a:lt1>
      <a:dk2>
        <a:srgbClr val="002F6C"/>
      </a:dk2>
      <a:lt2>
        <a:srgbClr val="D0D3D4"/>
      </a:lt2>
      <a:accent1>
        <a:srgbClr val="7F9C90"/>
      </a:accent1>
      <a:accent2>
        <a:srgbClr val="8F993E"/>
      </a:accent2>
      <a:accent3>
        <a:srgbClr val="C99700"/>
      </a:accent3>
      <a:accent4>
        <a:srgbClr val="A4493D"/>
      </a:accent4>
      <a:accent5>
        <a:srgbClr val="7E5475"/>
      </a:accent5>
      <a:accent6>
        <a:srgbClr val="9E652E"/>
      </a:accent6>
      <a:hlink>
        <a:srgbClr val="002F6C"/>
      </a:hlink>
      <a:folHlink>
        <a:srgbClr val="7DA1C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cbc-3217-IR">
      <a:dk1>
        <a:srgbClr val="000000"/>
      </a:dk1>
      <a:lt1>
        <a:sysClr val="window" lastClr="FFFFFF"/>
      </a:lt1>
      <a:dk2>
        <a:srgbClr val="002F6C"/>
      </a:dk2>
      <a:lt2>
        <a:srgbClr val="D0D3D4"/>
      </a:lt2>
      <a:accent1>
        <a:srgbClr val="7F9C90"/>
      </a:accent1>
      <a:accent2>
        <a:srgbClr val="8F993E"/>
      </a:accent2>
      <a:accent3>
        <a:srgbClr val="C99700"/>
      </a:accent3>
      <a:accent4>
        <a:srgbClr val="A4493D"/>
      </a:accent4>
      <a:accent5>
        <a:srgbClr val="7E5475"/>
      </a:accent5>
      <a:accent6>
        <a:srgbClr val="9E652E"/>
      </a:accent6>
      <a:hlink>
        <a:srgbClr val="002F6C"/>
      </a:hlink>
      <a:folHlink>
        <a:srgbClr val="7DA1C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ntns:customXsn xmlns:ntns="http://schemas.microsoft.com/office/2006/metadata/customXsn">
  <ntns:xsnLocation>https://connect.us.comerica.net/Promise/Templates/Forms/Comerica Default/df77088c9b123f0bcustomXsn.xsn</ntns:xsnLocation>
  <ntns:cached>False</ntns:cached>
  <ntns:openByDefault>False</ntns:openByDefault>
  <ntns:xsnScope>https://connect.us.comerica.net/Promise/Templates</ntns:xsnScope>
</ntns: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omerica Default" ma:contentTypeID="0x010100B56C86197EA71B4C80AB202886C2469F00F1CF9CB2DA60924AB49C5DE47592B6A60029821D162544F4479EAD46FF38D961A5" ma:contentTypeVersion="22" ma:contentTypeDescription="" ma:contentTypeScope="" ma:versionID="fd38612bc2f6fe32361a6282dd15aa61">
  <xsd:schema xmlns:xsd="http://www.w3.org/2001/XMLSchema" xmlns:xs="http://www.w3.org/2001/XMLSchema" xmlns:p="http://schemas.microsoft.com/office/2006/metadata/properties" xmlns:ns1="http://schemas.microsoft.com/sharepoint/v3" xmlns:ns2="f9ccd3ff-a248-4421-a90f-ca8ecd5eba28" targetNamespace="http://schemas.microsoft.com/office/2006/metadata/properties" ma:root="true" ma:fieldsID="6d0390bdf69f95b0ca833920805a51bf" ns1:_="" ns2:_="">
    <xsd:import namespace="http://schemas.microsoft.com/sharepoint/v3"/>
    <xsd:import namespace="f9ccd3ff-a248-4421-a90f-ca8ecd5eba28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Document_x0020_Owner"/>
                <xsd:element ref="ns2:Cost_x0020_Center"/>
                <xsd:element ref="ns2:Document_x0020_TypeTaxHTField0" minOccurs="0"/>
                <xsd:element ref="ns2:TaxCatchAll" minOccurs="0"/>
                <xsd:element ref="ns2:ContentSecurityLevelTaxHTField0" minOccurs="0"/>
                <xsd:element ref="ns2:acf1bcb2a4a74674be5d70346f2233b0" minOccurs="0"/>
                <xsd:element ref="ns2:_dlc_DocId" minOccurs="0"/>
                <xsd:element ref="ns2:_dlc_DocIdUrl" minOccurs="0"/>
                <xsd:element ref="ns2:_dlc_DocIdPersistId" minOccurs="0"/>
                <xsd:element ref="ns2:d5fc818d00b74f38b582bb31fb256138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cd3ff-a248-4421-a90f-ca8ecd5eba28" elementFormDefault="qualified">
    <xsd:import namespace="http://schemas.microsoft.com/office/2006/documentManagement/types"/>
    <xsd:import namespace="http://schemas.microsoft.com/office/infopath/2007/PartnerControls"/>
    <xsd:element name="Document_x0020_Owner" ma:index="3" ma:displayName="Document Owner" ma:description="Who is the owner of this document" ma:list="UserInfo" ma:SharePointGroup="0" ma:internalName="Docum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st_x0020_Center" ma:index="7" ma:displayName="Cost Center" ma:description="A 5 digit number, preferably the Cost Center of the Document Owner." ma:internalName="Cost_x0020_Center" ma:readOnly="false">
      <xsd:simpleType>
        <xsd:restriction base="dms:Text">
          <xsd:maxLength value="255"/>
        </xsd:restriction>
      </xsd:simpleType>
    </xsd:element>
    <xsd:element name="Document_x0020_TypeTaxHTField0" ma:index="12" nillable="true" ma:taxonomy="true" ma:internalName="Document_x0020_TypeTaxHTField0" ma:taxonomyFieldName="Document_x0020_Type" ma:displayName="Document Type" ma:readOnly="false" ma:default="" ma:fieldId="{3cb15a72-cfc2-4767-8abe-4bcd6d46edbc}" ma:sspId="0fe24192-b13f-42b0-b654-3510d064d2c8" ma:termSetId="a82b004a-1faf-4522-97ef-b58903205b1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87708837-ffd8-4855-a360-f428c24cd77b}" ma:internalName="TaxCatchAll" ma:showField="CatchAllData" ma:web="a008860e-e06b-4e12-869c-7d252374d0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ntentSecurityLevelTaxHTField0" ma:index="16" ma:taxonomy="true" ma:internalName="ContentSecurityLevelTaxHTField0" ma:taxonomyFieldName="ContentSecurityLevel" ma:displayName="CIPP Classification" ma:readOnly="false" ma:default="8;#Internal|f409f6e0-935e-4d18-9319-8b24ccde8587" ma:fieldId="{acd2de6e-8ae3-42ab-b478-682a6d06f1e3}" ma:sspId="0fe24192-b13f-42b0-b654-3510d064d2c8" ma:termSetId="4fe120ad-fe0f-4f9c-8dd9-93ff4593d87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cf1bcb2a4a74674be5d70346f2233b0" ma:index="17" nillable="true" ma:taxonomy="true" ma:internalName="acf1bcb2a4a74674be5d70346f2233b0" ma:taxonomyFieldName="Record_x0020_Retention_x0020_Classification" ma:displayName="Record Retention Classification" ma:readOnly="false" ma:default="22;#DPT140 - Departmental Administration and Correspondence - (ACT)|64414f65-2199-4b75-b0b3-6f8ddc8f47a3" ma:fieldId="{acf1bcb2-a4a7-4674-be5d-70346f2233b0}" ma:sspId="0fe24192-b13f-42b0-b654-3510d064d2c8" ma:termSetId="a83b4788-932a-467b-9ee8-1a3d2a71b54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5fc818d00b74f38b582bb31fb256138" ma:index="22" ma:taxonomy="true" ma:internalName="d5fc818d00b74f38b582bb31fb256138" ma:taxonomyFieldName="Record_x0020_Category" ma:displayName="Record Category" ma:readOnly="false" ma:default="" ma:fieldId="{d5fc818d-00b7-4f38-b582-bb31fb256138}" ma:sspId="0fe24192-b13f-42b0-b654-3510d064d2c8" ma:termSetId="cb97455b-c8c2-441b-80fe-c23c45ff4c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7708837-ffd8-4855-a360-f428c24cd77b}" ma:internalName="TaxCatchAllLabel" ma:readOnly="true" ma:showField="CatchAllDataLabel" ma:web="a008860e-e06b-4e12-869c-7d252374d0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axOccurs="1" ma:index="0" ma:displayName="Title"/>
        <xsd:element ref="dc:subject" minOccurs="0" maxOccurs="1"/>
        <xsd:element ref="dc:description" minOccurs="0" maxOccurs="1"/>
        <xsd:element name="keywords" minOccurs="0" maxOccurs="1" type="xsd:string" ma:index="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Owner xmlns="f9ccd3ff-a248-4421-a90f-ca8ecd5eba28">
      <UserInfo>
        <DisplayName>Miller, Macy M</DisplayName>
        <AccountId>6037</AccountId>
        <AccountType/>
      </UserInfo>
    </Document_x0020_Owner>
    <ContentSecurityLevelTaxHTField0 xmlns="f9ccd3ff-a248-4421-a90f-ca8ecd5eba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f409f6e0-935e-4d18-9319-8b24ccde8587</TermId>
        </TermInfo>
      </Terms>
    </ContentSecurityLevelTaxHTField0>
    <d5fc818d00b74f38b582bb31fb256138 xmlns="f9ccd3ff-a248-4421-a90f-ca8ecd5eba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Communications and Presentations (Active)</TermName>
          <TermId xmlns="http://schemas.microsoft.com/office/infopath/2007/PartnerControls">b2cc9127-0f78-4db1-b8e2-159e72efc382</TermId>
        </TermInfo>
      </Terms>
    </d5fc818d00b74f38b582bb31fb256138>
    <RoutingRuleDescription xmlns="http://schemas.microsoft.com/sharepoint/v3">Business Bank PowerPoint Template (option 1)</RoutingRuleDescription>
    <_dlc_DocId xmlns="f9ccd3ff-a248-4421-a90f-ca8ecd5eba28">MP75AES2NS6Y-149-2</_dlc_DocId>
    <Document_x0020_TypeTaxHTField0 xmlns="f9ccd3ff-a248-4421-a90f-ca8ecd5eba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6db897e9-f51c-4793-b88f-d83d97c69f32</TermId>
        </TermInfo>
      </Terms>
    </Document_x0020_TypeTaxHTField0>
    <TaxCatchAll xmlns="f9ccd3ff-a248-4421-a90f-ca8ecd5eba28">
      <Value>8</Value>
      <Value>52</Value>
      <Value>78</Value>
      <Value>22</Value>
    </TaxCatchAll>
    <_dlc_DocIdUrl xmlns="f9ccd3ff-a248-4421-a90f-ca8ecd5eba28">
      <Url>https://connect.us.comerica.net/Promise/_layouts/DocIdRedir.aspx?ID=MP75AES2NS6Y-149-2</Url>
      <Description>MP75AES2NS6Y-149-2</Description>
    </_dlc_DocIdUrl>
    <Cost_x0020_Center xmlns="f9ccd3ff-a248-4421-a90f-ca8ecd5eba28">70608</Cost_x0020_Center>
    <acf1bcb2a4a74674be5d70346f2233b0 xmlns="f9ccd3ff-a248-4421-a90f-ca8ecd5eba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DPT140 - Departmental Administration and Correspondence - (ACT)</TermName>
          <TermId xmlns="http://schemas.microsoft.com/office/infopath/2007/PartnerControls">64414f65-2199-4b75-b0b3-6f8ddc8f47a3</TermId>
        </TermInfo>
      </Terms>
    </acf1bcb2a4a74674be5d70346f2233b0>
  </documentManagement>
</p:properties>
</file>

<file path=customXml/item6.xml><?xml version="1.0" encoding="utf-8"?>
<?mso-contentType ?>
<SharedContentType xmlns="Microsoft.SharePoint.Taxonomy.ContentTypeSync" SourceId="0fe24192-b13f-42b0-b654-3510d064d2c8" ContentTypeId="0x010100B56C86197EA71B4C80AB202886C2469F00F1CF9CB2DA60924AB49C5DE47592B6A6" PreviousValue="false"/>
</file>

<file path=customXml/itemProps1.xml><?xml version="1.0" encoding="utf-8"?>
<ds:datastoreItem xmlns:ds="http://schemas.openxmlformats.org/officeDocument/2006/customXml" ds:itemID="{CD51786E-4ABD-43A4-A674-070C4A00B11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C620A18-DC15-4880-8597-2FC66937D448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2F4E7599-1471-4DA4-9FD0-CF26525A0E9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921AA56-6B13-4E9C-979D-D3D932AAAE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9ccd3ff-a248-4421-a90f-ca8ecd5eba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FAC9A2CF-FD77-41D8-A725-C485CFC2627A}">
  <ds:schemaRefs>
    <ds:schemaRef ds:uri="http://schemas.microsoft.com/sharepoint/v3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9ccd3ff-a248-4421-a90f-ca8ecd5eba28"/>
    <ds:schemaRef ds:uri="http://www.w3.org/XML/1998/namespace"/>
  </ds:schemaRefs>
</ds:datastoreItem>
</file>

<file path=customXml/itemProps6.xml><?xml version="1.0" encoding="utf-8"?>
<ds:datastoreItem xmlns:ds="http://schemas.openxmlformats.org/officeDocument/2006/customXml" ds:itemID="{BCE82EB1-1F34-4C8F-A9AB-4402E0D921C3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Warehouse Lending Template</Template>
  <TotalTime>212</TotalTime>
  <Words>428</Words>
  <Application>Microsoft Office PowerPoint</Application>
  <PresentationFormat>On-screen Show (4:3)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Bold</vt:lpstr>
      <vt:lpstr>Calibri</vt:lpstr>
      <vt:lpstr>Lucida Grande</vt:lpstr>
      <vt:lpstr>Wingdings</vt:lpstr>
      <vt:lpstr>Warehouse Lending Template</vt:lpstr>
      <vt:lpstr>Office Theme</vt:lpstr>
      <vt:lpstr>1_Office Theme</vt:lpstr>
      <vt:lpstr>2_Office Theme</vt:lpstr>
      <vt:lpstr>Jennifer Schachterle Comerica Bank Senior Vice President Mortgage Warehouse Lending April 2019 </vt:lpstr>
      <vt:lpstr>Background</vt:lpstr>
      <vt:lpstr>Comerica Bank</vt:lpstr>
      <vt:lpstr>Comerica Warehouse Lending</vt:lpstr>
      <vt:lpstr>Why Comerica?</vt:lpstr>
      <vt:lpstr>Terms, Covenants, and Controls*</vt:lpstr>
      <vt:lpstr>Take Aways</vt:lpstr>
      <vt:lpstr>Contact Information</vt:lpstr>
      <vt:lpstr>PowerPoint Presentation</vt:lpstr>
    </vt:vector>
  </TitlesOfParts>
  <Company>Comerica,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Mortgage Banker Finance (aka Warehouse Lending)</dc:title>
  <dc:creator>Worley  iii, Fred M</dc:creator>
  <cp:lastModifiedBy>Schachterle, Jennifer L</cp:lastModifiedBy>
  <cp:revision>35</cp:revision>
  <cp:lastPrinted>2014-01-15T22:39:01Z</cp:lastPrinted>
  <dcterms:created xsi:type="dcterms:W3CDTF">2014-09-17T14:40:53Z</dcterms:created>
  <dcterms:modified xsi:type="dcterms:W3CDTF">2019-04-04T23:41:31Z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SecurityLevel">
    <vt:lpwstr>8;#Internal|f409f6e0-935e-4d18-9319-8b24ccde8587</vt:lpwstr>
  </property>
  <property fmtid="{D5CDD505-2E9C-101B-9397-08002B2CF9AE}" pid="3" name="Record Retention Classification">
    <vt:lpwstr>22;#DPT140 - Departmental Administration and Correspondence - (ACT)|64414f65-2199-4b75-b0b3-6f8ddc8f47a3</vt:lpwstr>
  </property>
  <property fmtid="{D5CDD505-2E9C-101B-9397-08002B2CF9AE}" pid="4" name="Order">
    <vt:r8>200</vt:r8>
  </property>
  <property fmtid="{D5CDD505-2E9C-101B-9397-08002B2CF9AE}" pid="5" name="_dlc_DocIdItemGuid">
    <vt:lpwstr>98aec6d1-cfd3-4316-88d8-476f192acfb1</vt:lpwstr>
  </property>
  <property fmtid="{D5CDD505-2E9C-101B-9397-08002B2CF9AE}" pid="6" name="Record Category">
    <vt:lpwstr>78;#Internal Communications and Presentations (Active)|b2cc9127-0f78-4db1-b8e2-159e72efc382</vt:lpwstr>
  </property>
  <property fmtid="{D5CDD505-2E9C-101B-9397-08002B2CF9AE}" pid="7" name="ContentTypeId">
    <vt:lpwstr>0x010100B56C86197EA71B4C80AB202886C2469F00F1CF9CB2DA60924AB49C5DE47592B6A60029821D162544F4479EAD46FF38D961A5</vt:lpwstr>
  </property>
  <property fmtid="{D5CDD505-2E9C-101B-9397-08002B2CF9AE}" pid="8" name="Document Type">
    <vt:lpwstr>52;#Template|6db897e9-f51c-4793-b88f-d83d97c69f32</vt:lpwstr>
  </property>
</Properties>
</file>