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55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68" r:id="rId7"/>
    <p:sldId id="266" r:id="rId8"/>
    <p:sldId id="269" r:id="rId9"/>
    <p:sldId id="270" r:id="rId10"/>
    <p:sldId id="267" r:id="rId11"/>
  </p:sldIdLst>
  <p:sldSz cx="10058400" cy="7772400"/>
  <p:notesSz cx="9305925" cy="70199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Georgia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Georgia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Georgia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Georgia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Georgia" pitchFamily="18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Georgia" pitchFamily="18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Georgia" pitchFamily="18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Georgia" pitchFamily="18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Georgia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48">
          <p15:clr>
            <a:srgbClr val="A4A3A4"/>
          </p15:clr>
        </p15:guide>
        <p15:guide id="2" pos="60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B5F5"/>
    <a:srgbClr val="6E043B"/>
    <a:srgbClr val="EBEDEF"/>
    <a:srgbClr val="546E7A"/>
    <a:srgbClr val="94BEE6"/>
    <a:srgbClr val="C61C1E"/>
    <a:srgbClr val="D2492A"/>
    <a:srgbClr val="C50084"/>
    <a:srgbClr val="D9D9D9"/>
    <a:srgbClr val="00A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73" autoAdjust="0"/>
    <p:restoredTop sz="80399" autoAdjust="0"/>
  </p:normalViewPr>
  <p:slideViewPr>
    <p:cSldViewPr>
      <p:cViewPr varScale="1">
        <p:scale>
          <a:sx n="103" d="100"/>
          <a:sy n="103" d="100"/>
        </p:scale>
        <p:origin x="-1728" y="-96"/>
      </p:cViewPr>
      <p:guideLst>
        <p:guide orient="horz" pos="2448"/>
        <p:guide pos="60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33742" cy="353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40" tIns="46619" rIns="93240" bIns="46619" numCol="1" anchor="t" anchorCtr="0" compatLnSpc="1">
            <a:prstTxWarp prst="textNoShape">
              <a:avLst/>
            </a:prstTxWarp>
          </a:bodyPr>
          <a:lstStyle>
            <a:lvl1pPr defTabSz="931204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72185" y="0"/>
            <a:ext cx="4033741" cy="353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40" tIns="46619" rIns="93240" bIns="46619" numCol="1" anchor="t" anchorCtr="0" compatLnSpc="1">
            <a:prstTxWarp prst="textNoShape">
              <a:avLst/>
            </a:prstTxWarp>
          </a:bodyPr>
          <a:lstStyle>
            <a:lvl1pPr algn="r" defTabSz="931204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66357"/>
            <a:ext cx="4033742" cy="353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40" tIns="46619" rIns="93240" bIns="46619" numCol="1" anchor="b" anchorCtr="0" compatLnSpc="1">
            <a:prstTxWarp prst="textNoShape">
              <a:avLst/>
            </a:prstTxWarp>
          </a:bodyPr>
          <a:lstStyle>
            <a:lvl1pPr defTabSz="931204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72185" y="6666357"/>
            <a:ext cx="4033741" cy="353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40" tIns="46619" rIns="93240" bIns="46619" numCol="1" anchor="b" anchorCtr="0" compatLnSpc="1">
            <a:prstTxWarp prst="textNoShape">
              <a:avLst/>
            </a:prstTxWarp>
          </a:bodyPr>
          <a:lstStyle>
            <a:lvl1pPr algn="r" defTabSz="931204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fld id="{87056467-1A24-45F5-BCC2-B5F5D943AC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492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4032141" cy="351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50" tIns="45925" rIns="91850" bIns="45925" numCol="1" anchor="t" anchorCtr="0" compatLnSpc="1">
            <a:prstTxWarp prst="textNoShape">
              <a:avLst/>
            </a:prstTxWarp>
          </a:bodyPr>
          <a:lstStyle>
            <a:lvl1pPr defTabSz="918381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72185" y="2"/>
            <a:ext cx="4032141" cy="351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50" tIns="45925" rIns="91850" bIns="45925" numCol="1" anchor="t" anchorCtr="0" compatLnSpc="1">
            <a:prstTxWarp prst="textNoShape">
              <a:avLst/>
            </a:prstTxWarp>
          </a:bodyPr>
          <a:lstStyle>
            <a:lvl1pPr algn="r" defTabSz="918381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fld id="{D3E47BCA-5887-4D42-A72C-CCEA39083D3E}" type="datetimeFigureOut">
              <a:rPr lang="en-US"/>
              <a:pPr>
                <a:defRPr/>
              </a:pPr>
              <a:t>2/28/2019</a:t>
            </a:fld>
            <a:endParaRPr lang="en-US"/>
          </a:p>
        </p:txBody>
      </p:sp>
      <p:sp>
        <p:nvSpPr>
          <p:cNvPr id="757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49575" y="525463"/>
            <a:ext cx="3406775" cy="26336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vert="horz" wrap="square" lIns="92318" tIns="46160" rIns="92318" bIns="4616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163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234" y="3334788"/>
            <a:ext cx="7443460" cy="3159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50" tIns="45925" rIns="91850" bIns="459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666360"/>
            <a:ext cx="4032141" cy="351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50" tIns="45925" rIns="91850" bIns="45925" numCol="1" anchor="b" anchorCtr="0" compatLnSpc="1">
            <a:prstTxWarp prst="textNoShape">
              <a:avLst/>
            </a:prstTxWarp>
          </a:bodyPr>
          <a:lstStyle>
            <a:lvl1pPr defTabSz="918381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72185" y="6666360"/>
            <a:ext cx="4032141" cy="351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50" tIns="45925" rIns="91850" bIns="45925" numCol="1" anchor="b" anchorCtr="0" compatLnSpc="1">
            <a:prstTxWarp prst="textNoShape">
              <a:avLst/>
            </a:prstTxWarp>
          </a:bodyPr>
          <a:lstStyle>
            <a:lvl1pPr algn="r" defTabSz="918381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fld id="{BDDD2F66-B889-406C-953A-B48DCC6E85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0293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ltGray">
          <a:xfrm>
            <a:off x="457200" y="304800"/>
            <a:ext cx="9144000" cy="7162800"/>
          </a:xfrm>
          <a:prstGeom prst="rect">
            <a:avLst/>
          </a:prstGeom>
          <a:solidFill>
            <a:srgbClr val="6E043B"/>
          </a:solidFill>
          <a:ln>
            <a:noFill/>
          </a:ln>
          <a:effectLst/>
          <a:extLst/>
        </p:spPr>
        <p:txBody>
          <a:bodyPr wrap="none" anchor="ctr"/>
          <a:lstStyle>
            <a:lvl1pPr>
              <a:defRPr sz="22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6" name="AutoShape 1040"/>
          <p:cNvSpPr>
            <a:spLocks noChangeArrowheads="1"/>
          </p:cNvSpPr>
          <p:nvPr/>
        </p:nvSpPr>
        <p:spPr bwMode="white">
          <a:xfrm rot="13500000">
            <a:off x="338138" y="3681413"/>
            <a:ext cx="228600" cy="228600"/>
          </a:xfrm>
          <a:prstGeom prst="rtTriangl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lIns="0" tIns="0" rIns="0" bIns="0" anchor="ctr"/>
          <a:lstStyle>
            <a:lvl1pPr>
              <a:defRPr sz="22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endParaRPr lang="en-US" altLang="en-US" sz="1400" smtClean="0">
              <a:solidFill>
                <a:srgbClr val="000000"/>
              </a:solidFill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gray">
          <a:xfrm>
            <a:off x="457200" y="7086600"/>
            <a:ext cx="9144000" cy="381000"/>
          </a:xfrm>
          <a:prstGeom prst="rect">
            <a:avLst/>
          </a:prstGeom>
          <a:solidFill>
            <a:srgbClr val="94BEE6"/>
          </a:solidFill>
          <a:ln>
            <a:noFill/>
          </a:ln>
          <a:extLst/>
        </p:spPr>
        <p:txBody>
          <a:bodyPr wrap="none" anchor="ctr"/>
          <a:lstStyle>
            <a:lvl1pPr>
              <a:defRPr sz="22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>
              <a:defRPr/>
            </a:pPr>
            <a:endParaRPr lang="en-US" altLang="en-US" sz="2400" smtClean="0"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7789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371600" y="3535363"/>
            <a:ext cx="8162925" cy="51911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ctr"/>
          <a:lstStyle>
            <a:lvl1pPr>
              <a:defRPr sz="2800">
                <a:solidFill>
                  <a:srgbClr val="94BEE6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77895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267200"/>
            <a:ext cx="8162925" cy="19875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pic>
        <p:nvPicPr>
          <p:cNvPr id="161794" name="Picture 2" descr="G:\_Logo Library\CBB\TagLine\PNG\CBB_HORLogo_WhiteRGB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-2212" b="-14577"/>
          <a:stretch/>
        </p:blipFill>
        <p:spPr bwMode="auto">
          <a:xfrm>
            <a:off x="1414534" y="1371600"/>
            <a:ext cx="318591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1526680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641114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974235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 userDrawn="1"/>
        </p:nvSpPr>
        <p:spPr bwMode="ltGray">
          <a:xfrm>
            <a:off x="457200" y="304800"/>
            <a:ext cx="9144000" cy="5257800"/>
          </a:xfrm>
          <a:prstGeom prst="rect">
            <a:avLst/>
          </a:prstGeom>
          <a:solidFill>
            <a:srgbClr val="6E043B"/>
          </a:solidFill>
          <a:ln>
            <a:noFill/>
          </a:ln>
          <a:effectLst/>
          <a:extLst/>
        </p:spPr>
        <p:txBody>
          <a:bodyPr wrap="none" anchor="ctr"/>
          <a:lstStyle>
            <a:lvl1pPr>
              <a:defRPr sz="22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7" name="AutoShape 1040"/>
          <p:cNvSpPr>
            <a:spLocks noChangeArrowheads="1"/>
          </p:cNvSpPr>
          <p:nvPr userDrawn="1"/>
        </p:nvSpPr>
        <p:spPr bwMode="white">
          <a:xfrm rot="13500000">
            <a:off x="338138" y="3681413"/>
            <a:ext cx="228600" cy="228600"/>
          </a:xfrm>
          <a:prstGeom prst="rtTriangl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lIns="0" tIns="0" rIns="0" bIns="0" anchor="ctr"/>
          <a:lstStyle>
            <a:lvl1pPr>
              <a:defRPr sz="22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endParaRPr lang="en-US" altLang="en-US" sz="1400" smtClean="0">
              <a:solidFill>
                <a:srgbClr val="000000"/>
              </a:solidFill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7789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838200" y="4724400"/>
            <a:ext cx="8162925" cy="51911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ctr"/>
          <a:lstStyle>
            <a:lvl1pPr>
              <a:defRPr sz="2800" b="0">
                <a:solidFill>
                  <a:srgbClr val="94BEE6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677895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28675" y="5784850"/>
            <a:ext cx="8162925" cy="15303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/>
          <a:lstStyle>
            <a:lvl1pPr>
              <a:defRPr sz="1800">
                <a:solidFill>
                  <a:srgbClr val="6E043B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subtitle style</a:t>
            </a:r>
          </a:p>
        </p:txBody>
      </p:sp>
      <p:pic>
        <p:nvPicPr>
          <p:cNvPr id="161794" name="Picture 2" descr="G:\_Logo Library\CBB\TagLine\PNG\CBB_HORLogo_WhiteRGB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-2212" b="-14577"/>
          <a:stretch/>
        </p:blipFill>
        <p:spPr bwMode="auto">
          <a:xfrm>
            <a:off x="990599" y="838200"/>
            <a:ext cx="318591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9001874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70794"/>
            <a:ext cx="8763000" cy="472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854" tIns="50927" rIns="101854" bIns="50927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91440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854" tIns="0" rIns="101854" bIns="509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37" name="Text Box 13"/>
          <p:cNvSpPr txBox="1">
            <a:spLocks noChangeArrowheads="1"/>
          </p:cNvSpPr>
          <p:nvPr userDrawn="1"/>
        </p:nvSpPr>
        <p:spPr bwMode="auto">
          <a:xfrm>
            <a:off x="9418638" y="731838"/>
            <a:ext cx="182562" cy="182562"/>
          </a:xfrm>
          <a:prstGeom prst="rect">
            <a:avLst/>
          </a:prstGeom>
          <a:solidFill>
            <a:srgbClr val="94BEE6"/>
          </a:solidFill>
          <a:ln>
            <a:noFill/>
          </a:ln>
          <a:extLst/>
        </p:spPr>
        <p:txBody>
          <a:bodyPr wrap="none" lIns="0" tIns="0" rIns="0" bIns="0" anchor="ctr" anchorCtr="1"/>
          <a:lstStyle>
            <a:lvl1pPr defTabSz="719138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19138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19138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19138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19138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191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191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191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191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spcAft>
                <a:spcPct val="90000"/>
              </a:spcAft>
              <a:buClr>
                <a:srgbClr val="B2B2B2"/>
              </a:buClr>
              <a:buSzPct val="80000"/>
              <a:buFont typeface="Arial" charset="0"/>
              <a:buNone/>
              <a:defRPr/>
            </a:pPr>
            <a:fld id="{09224973-EBFE-4E28-9389-194BC5166E3C}" type="slidenum">
              <a:rPr lang="en-US" sz="800" smtClean="0">
                <a:solidFill>
                  <a:schemeClr val="bg1"/>
                </a:solidFill>
                <a:latin typeface="Franklin Gothic Medium" pitchFamily="34" charset="0"/>
                <a:cs typeface="Times New Roman" pitchFamily="18" charset="0"/>
              </a:rPr>
              <a:pPr algn="ctr" eaLnBrk="1" hangingPunct="1">
                <a:spcBef>
                  <a:spcPct val="50000"/>
                </a:spcBef>
                <a:spcAft>
                  <a:spcPct val="90000"/>
                </a:spcAft>
                <a:buClr>
                  <a:srgbClr val="B2B2B2"/>
                </a:buClr>
                <a:buSzPct val="80000"/>
                <a:buFont typeface="Arial" charset="0"/>
                <a:buNone/>
                <a:defRPr/>
              </a:pPr>
              <a:t>‹#›</a:t>
            </a:fld>
            <a:endParaRPr lang="en-US" sz="800" smtClean="0">
              <a:solidFill>
                <a:schemeClr val="bg1"/>
              </a:solidFill>
              <a:latin typeface="Franklin Gothic Medium" pitchFamily="34" charset="0"/>
              <a:cs typeface="Times New Roman" pitchFamily="18" charset="0"/>
            </a:endParaRPr>
          </a:p>
        </p:txBody>
      </p:sp>
      <p:sp>
        <p:nvSpPr>
          <p:cNvPr id="1030" name="Line 12"/>
          <p:cNvSpPr>
            <a:spLocks noChangeShapeType="1"/>
          </p:cNvSpPr>
          <p:nvPr userDrawn="1"/>
        </p:nvSpPr>
        <p:spPr bwMode="auto">
          <a:xfrm>
            <a:off x="457200" y="914400"/>
            <a:ext cx="9144000" cy="0"/>
          </a:xfrm>
          <a:prstGeom prst="line">
            <a:avLst/>
          </a:prstGeom>
          <a:noFill/>
          <a:ln w="25400">
            <a:solidFill>
              <a:srgbClr val="94BEE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6661" tIns="48331" rIns="96661" bIns="48331"/>
          <a:lstStyle/>
          <a:p>
            <a:endParaRPr lang="en-US"/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439092" y="7094219"/>
            <a:ext cx="8171507" cy="365760"/>
          </a:xfrm>
          <a:prstGeom prst="rect">
            <a:avLst/>
          </a:prstGeom>
          <a:solidFill>
            <a:srgbClr val="6E043B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8610599" y="7094219"/>
            <a:ext cx="990601" cy="365760"/>
          </a:xfrm>
          <a:prstGeom prst="rect">
            <a:avLst/>
          </a:prstGeom>
          <a:solidFill>
            <a:srgbClr val="94BEE6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</a:endParaRPr>
          </a:p>
        </p:txBody>
      </p:sp>
      <p:pic>
        <p:nvPicPr>
          <p:cNvPr id="14" name="Picture 2" descr="G:\_Logo Library\CBB\TagLine\PNG\CBB_HORLogo_WhiteRGB.png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945" b="27964"/>
          <a:stretch/>
        </p:blipFill>
        <p:spPr bwMode="auto">
          <a:xfrm>
            <a:off x="8850140" y="7146294"/>
            <a:ext cx="482416" cy="286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 userDrawn="1"/>
        </p:nvSpPr>
        <p:spPr>
          <a:xfrm>
            <a:off x="457200" y="7146294"/>
            <a:ext cx="15696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Citizens Business Bank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4" r:id="rId2"/>
    <p:sldLayoutId id="2147483760" r:id="rId3"/>
    <p:sldLayoutId id="2147483777" r:id="rId4"/>
  </p:sldLayoutIdLst>
  <p:transition spd="slow">
    <p:fade/>
  </p:transition>
  <p:hf sldNum="0" hdr="0" dt="0"/>
  <p:txStyles>
    <p:titleStyle>
      <a:lvl1pPr algn="l" defTabSz="1019175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  <a:lvl2pPr algn="l" defTabSz="1019175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Georgia" pitchFamily="18" charset="0"/>
        </a:defRPr>
      </a:lvl2pPr>
      <a:lvl3pPr algn="l" defTabSz="1019175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Georgia" pitchFamily="18" charset="0"/>
        </a:defRPr>
      </a:lvl3pPr>
      <a:lvl4pPr algn="l" defTabSz="1019175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Georgia" pitchFamily="18" charset="0"/>
        </a:defRPr>
      </a:lvl4pPr>
      <a:lvl5pPr algn="l" defTabSz="1019175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Georgia" pitchFamily="18" charset="0"/>
        </a:defRPr>
      </a:lvl5pPr>
      <a:lvl6pPr marL="457200" algn="l" defTabSz="1019175" rtl="0" fontAlgn="base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Georgia" pitchFamily="18" charset="0"/>
        </a:defRPr>
      </a:lvl6pPr>
      <a:lvl7pPr marL="914400" algn="l" defTabSz="1019175" rtl="0" fontAlgn="base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Georgia" pitchFamily="18" charset="0"/>
        </a:defRPr>
      </a:lvl7pPr>
      <a:lvl8pPr marL="1371600" algn="l" defTabSz="1019175" rtl="0" fontAlgn="base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Georgia" pitchFamily="18" charset="0"/>
        </a:defRPr>
      </a:lvl8pPr>
      <a:lvl9pPr marL="1828800" algn="l" defTabSz="1019175" rtl="0" fontAlgn="base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Georgia" pitchFamily="18" charset="0"/>
        </a:defRPr>
      </a:lvl9pPr>
    </p:titleStyle>
    <p:bodyStyle>
      <a:lvl1pPr marL="342900" indent="-342900" algn="l" defTabSz="1019175" rtl="0" eaLnBrk="0" fontAlgn="base" hangingPunct="0">
        <a:spcBef>
          <a:spcPct val="0"/>
        </a:spcBef>
        <a:spcAft>
          <a:spcPct val="50000"/>
        </a:spcAft>
        <a:buClr>
          <a:srgbClr val="94BEE6"/>
        </a:buClr>
        <a:buFont typeface="Arial" charset="0"/>
        <a:defRPr sz="20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  <a:lvl2pPr marL="395288" indent="-168275" algn="l" defTabSz="1019175" rtl="0" eaLnBrk="0" fontAlgn="base" hangingPunct="0">
        <a:spcBef>
          <a:spcPct val="0"/>
        </a:spcBef>
        <a:spcAft>
          <a:spcPct val="50000"/>
        </a:spcAft>
        <a:buClr>
          <a:srgbClr val="94BEE6"/>
        </a:buClr>
        <a:buFont typeface="Wingdings" pitchFamily="2" charset="2"/>
        <a:buChar char="§"/>
        <a:defRPr sz="16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2pPr>
      <a:lvl3pPr marL="744538" indent="-169863" algn="l" defTabSz="1019175" rtl="0" eaLnBrk="0" fontAlgn="base" hangingPunct="0">
        <a:spcBef>
          <a:spcPct val="0"/>
        </a:spcBef>
        <a:spcAft>
          <a:spcPct val="50000"/>
        </a:spcAft>
        <a:buClr>
          <a:srgbClr val="94BEE6"/>
        </a:buClr>
        <a:buFont typeface="Arial" charset="0"/>
        <a:buChar char="–"/>
        <a:defRPr sz="16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3pPr>
      <a:lvl4pPr marL="1082675" indent="-174625" algn="l" defTabSz="1019175" rtl="0" eaLnBrk="0" fontAlgn="base" hangingPunct="0">
        <a:spcBef>
          <a:spcPct val="0"/>
        </a:spcBef>
        <a:spcAft>
          <a:spcPct val="50000"/>
        </a:spcAft>
        <a:buClr>
          <a:srgbClr val="94BEE6"/>
        </a:buClr>
        <a:buFont typeface="Arial" charset="0"/>
        <a:buChar char="»"/>
        <a:defRPr sz="16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4pPr>
      <a:lvl5pPr marL="1371600" indent="-174625" algn="l" defTabSz="1019175" rtl="0" eaLnBrk="0" fontAlgn="base" hangingPunct="0">
        <a:spcBef>
          <a:spcPct val="0"/>
        </a:spcBef>
        <a:spcAft>
          <a:spcPct val="50000"/>
        </a:spcAft>
        <a:buClr>
          <a:srgbClr val="94BEE6"/>
        </a:buClr>
        <a:buFont typeface="Arial" charset="0"/>
        <a:buChar char="&gt;"/>
        <a:defRPr sz="16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5pPr>
      <a:lvl6pPr marL="1828800" indent="-174625" algn="l" defTabSz="1019175" rtl="0" fontAlgn="base">
        <a:spcBef>
          <a:spcPct val="0"/>
        </a:spcBef>
        <a:spcAft>
          <a:spcPct val="50000"/>
        </a:spcAft>
        <a:buClr>
          <a:schemeClr val="accent1"/>
        </a:buClr>
        <a:buFont typeface="Arial" charset="0"/>
        <a:buChar char="&gt;"/>
        <a:defRPr sz="1600">
          <a:solidFill>
            <a:schemeClr val="tx1"/>
          </a:solidFill>
          <a:latin typeface="+mn-lt"/>
        </a:defRPr>
      </a:lvl6pPr>
      <a:lvl7pPr marL="2286000" indent="-174625" algn="l" defTabSz="1019175" rtl="0" fontAlgn="base">
        <a:spcBef>
          <a:spcPct val="0"/>
        </a:spcBef>
        <a:spcAft>
          <a:spcPct val="50000"/>
        </a:spcAft>
        <a:buClr>
          <a:schemeClr val="accent1"/>
        </a:buClr>
        <a:buFont typeface="Arial" charset="0"/>
        <a:buChar char="&gt;"/>
        <a:defRPr sz="1600">
          <a:solidFill>
            <a:schemeClr val="tx1"/>
          </a:solidFill>
          <a:latin typeface="+mn-lt"/>
        </a:defRPr>
      </a:lvl7pPr>
      <a:lvl8pPr marL="2743200" indent="-174625" algn="l" defTabSz="1019175" rtl="0" fontAlgn="base">
        <a:spcBef>
          <a:spcPct val="0"/>
        </a:spcBef>
        <a:spcAft>
          <a:spcPct val="50000"/>
        </a:spcAft>
        <a:buClr>
          <a:schemeClr val="accent1"/>
        </a:buClr>
        <a:buFont typeface="Arial" charset="0"/>
        <a:buChar char="&gt;"/>
        <a:defRPr sz="1600">
          <a:solidFill>
            <a:schemeClr val="tx1"/>
          </a:solidFill>
          <a:latin typeface="+mn-lt"/>
        </a:defRPr>
      </a:lvl8pPr>
      <a:lvl9pPr marL="3200400" indent="-174625" algn="l" defTabSz="1019175" rtl="0" fontAlgn="base">
        <a:spcBef>
          <a:spcPct val="0"/>
        </a:spcBef>
        <a:spcAft>
          <a:spcPct val="50000"/>
        </a:spcAft>
        <a:buClr>
          <a:schemeClr val="accent1"/>
        </a:buClr>
        <a:buFont typeface="Arial" charset="0"/>
        <a:buChar char="&gt;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3429000"/>
            <a:ext cx="5029200" cy="954107"/>
          </a:xfrm>
        </p:spPr>
        <p:txBody>
          <a:bodyPr/>
          <a:lstStyle/>
          <a:p>
            <a:pPr algn="r"/>
            <a:r>
              <a:rPr lang="en-US" dirty="0" smtClean="0"/>
              <a:t>Anand Chokshi </a:t>
            </a:r>
            <a:br>
              <a:rPr lang="en-US" dirty="0" smtClean="0"/>
            </a:br>
            <a:r>
              <a:rPr lang="en-US" dirty="0" smtClean="0"/>
              <a:t>Vice President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0928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0794"/>
            <a:ext cx="8763000" cy="472181"/>
          </a:xfrm>
        </p:spPr>
        <p:txBody>
          <a:bodyPr/>
          <a:lstStyle/>
          <a:p>
            <a:r>
              <a:rPr lang="en-US" dirty="0" smtClean="0"/>
              <a:t>Why?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915400" cy="5562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Why am I here? </a:t>
            </a: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I was in your seat about 20 years ago struggling for information.  Not just about college and career path but life in general.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When I  got to University other kids were lot smarter and lot more equipped.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What if I can provide the right information and guidance upfront so that at least some of you can be much better prepared for future?  </a:t>
            </a:r>
            <a:endParaRPr lang="en-US" sz="1800" dirty="0"/>
          </a:p>
          <a:p>
            <a:pPr marL="0" lvl="0" indent="0">
              <a:spcBef>
                <a:spcPts val="1000"/>
              </a:spcBef>
              <a:spcAft>
                <a:spcPts val="1000"/>
              </a:spcAft>
            </a:pPr>
            <a:r>
              <a:rPr lang="en-US" sz="1800" dirty="0" smtClean="0"/>
              <a:t>	</a:t>
            </a:r>
            <a:endParaRPr lang="en-US" sz="1800" u="sng" dirty="0"/>
          </a:p>
        </p:txBody>
      </p:sp>
    </p:spTree>
    <p:extLst>
      <p:ext uri="{BB962C8B-B14F-4D97-AF65-F5344CB8AC3E}">
        <p14:creationId xmlns:p14="http://schemas.microsoft.com/office/powerpoint/2010/main" val="225437747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0794"/>
            <a:ext cx="8763000" cy="472181"/>
          </a:xfrm>
        </p:spPr>
        <p:txBody>
          <a:bodyPr/>
          <a:lstStyle/>
          <a:p>
            <a:r>
              <a:rPr lang="en-US" dirty="0" smtClean="0"/>
              <a:t>My Background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915400" cy="5715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Coming to America.  </a:t>
            </a:r>
            <a:endParaRPr lang="en-US" sz="1800" dirty="0"/>
          </a:p>
          <a:p>
            <a:pPr marL="687388" lvl="2" indent="-285750"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1997 / LAX / </a:t>
            </a:r>
            <a:r>
              <a:rPr lang="en-US" sz="1800" dirty="0"/>
              <a:t>$53 and family of 4. </a:t>
            </a:r>
          </a:p>
          <a:p>
            <a:pPr marL="687388" lvl="2" indent="-285750"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Lived in the most </a:t>
            </a:r>
            <a:r>
              <a:rPr lang="en-US" sz="1800" dirty="0" smtClean="0"/>
              <a:t>disenfranchised </a:t>
            </a:r>
            <a:r>
              <a:rPr lang="en-US" sz="1800" dirty="0"/>
              <a:t>neighborhood. </a:t>
            </a:r>
          </a:p>
          <a:p>
            <a:pPr marL="687388" lvl="2" indent="-285750"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Balancing academics and the cultural shock.  </a:t>
            </a:r>
          </a:p>
          <a:p>
            <a:pPr marL="687388" lvl="2" indent="-285750"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Challenges </a:t>
            </a:r>
            <a:r>
              <a:rPr lang="en-US" sz="1800" dirty="0"/>
              <a:t>– Language and Information (in Non-Google environment) </a:t>
            </a:r>
          </a:p>
          <a:p>
            <a:pPr marL="1025525" lvl="3" indent="-285750"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Embarrassing: </a:t>
            </a:r>
            <a:r>
              <a:rPr lang="en-US" sz="1800" dirty="0" smtClean="0"/>
              <a:t>Mr. Brandon / Eraser</a:t>
            </a:r>
            <a:r>
              <a:rPr lang="en-US" sz="1800" dirty="0"/>
              <a:t>. </a:t>
            </a:r>
          </a:p>
          <a:p>
            <a:pPr marL="1025525" lvl="3" indent="-285750"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Life threatening:  Drive by</a:t>
            </a:r>
          </a:p>
          <a:p>
            <a:pPr marL="1025525" lvl="3" indent="-285750"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Serious consequences: </a:t>
            </a:r>
            <a:r>
              <a:rPr lang="en-US" sz="1800" dirty="0" smtClean="0"/>
              <a:t> SATs</a:t>
            </a:r>
            <a:endParaRPr lang="en-US" sz="1800" dirty="0"/>
          </a:p>
          <a:p>
            <a:pPr marL="687388" lvl="2" indent="-285750"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Transition from JC to USC </a:t>
            </a:r>
            <a:r>
              <a:rPr lang="en-US" sz="1800" dirty="0" smtClean="0"/>
              <a:t>– </a:t>
            </a:r>
            <a:r>
              <a:rPr lang="en-US" sz="1800" dirty="0"/>
              <a:t>Two dictionaries. </a:t>
            </a:r>
          </a:p>
          <a:p>
            <a:pPr marL="687388" lvl="2" indent="-285750"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Interviews – </a:t>
            </a:r>
            <a:r>
              <a:rPr lang="en-US" sz="1800" dirty="0" smtClean="0"/>
              <a:t>Repeating </a:t>
            </a:r>
            <a:r>
              <a:rPr lang="en-US" sz="1800" dirty="0"/>
              <a:t>after news reporters</a:t>
            </a:r>
            <a:r>
              <a:rPr lang="en-US" sz="1800" dirty="0" smtClean="0"/>
              <a:t>.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b="1" u="sng" dirty="0" smtClean="0"/>
              <a:t>KEY – Do you have a strong enough WHY? </a:t>
            </a:r>
            <a:endParaRPr lang="en-US" sz="1800" b="1" u="sng" dirty="0"/>
          </a:p>
        </p:txBody>
      </p:sp>
    </p:spTree>
    <p:extLst>
      <p:ext uri="{BB962C8B-B14F-4D97-AF65-F5344CB8AC3E}">
        <p14:creationId xmlns:p14="http://schemas.microsoft.com/office/powerpoint/2010/main" val="22775230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 do now – Commercial Lending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1343735"/>
            <a:ext cx="90678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defTabSz="1019175">
              <a:spcAft>
                <a:spcPct val="50000"/>
              </a:spcAft>
              <a:buClr>
                <a:srgbClr val="94BEE6"/>
              </a:buClr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What is Commercial Lending  </a:t>
            </a:r>
          </a:p>
          <a:p>
            <a:pPr marL="342900" lvl="0" indent="-342900" defTabSz="1019175">
              <a:spcAft>
                <a:spcPct val="50000"/>
              </a:spcAft>
              <a:buClr>
                <a:srgbClr val="94BEE6"/>
              </a:buClr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Skill </a:t>
            </a:r>
            <a:r>
              <a:rPr lang="en-US" sz="2000" kern="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set needed to succeed</a:t>
            </a:r>
            <a:r>
              <a:rPr lang="en-US" sz="2000" kern="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</a:t>
            </a:r>
          </a:p>
          <a:p>
            <a:pPr marL="744538" lvl="2" indent="-169863" defTabSz="1019175">
              <a:spcAft>
                <a:spcPct val="50000"/>
              </a:spcAft>
              <a:buClr>
                <a:srgbClr val="94BEE6"/>
              </a:buClr>
              <a:buFont typeface="Arial" charset="0"/>
              <a:buChar char="–"/>
            </a:pPr>
            <a:r>
              <a:rPr lang="en-US" sz="1600" kern="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Accounting degree and Credit Training (fundamentals</a:t>
            </a:r>
            <a:r>
              <a:rPr lang="en-US" sz="1600" kern="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</a:t>
            </a:r>
          </a:p>
          <a:p>
            <a:pPr marL="744538" lvl="2" indent="-169863" defTabSz="1019175">
              <a:spcAft>
                <a:spcPct val="50000"/>
              </a:spcAft>
              <a:buClr>
                <a:srgbClr val="94BEE6"/>
              </a:buClr>
              <a:buFont typeface="Arial" charset="0"/>
              <a:buChar char="–"/>
            </a:pPr>
            <a:endParaRPr lang="en-US" sz="1600" kern="0" dirty="0" smtClean="0">
              <a:solidFill>
                <a:srgbClr val="00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744538" lvl="2" indent="-169863" defTabSz="1019175">
              <a:spcAft>
                <a:spcPct val="50000"/>
              </a:spcAft>
              <a:buClr>
                <a:srgbClr val="94BEE6"/>
              </a:buClr>
              <a:buFont typeface="Arial" charset="0"/>
              <a:buChar char="–"/>
            </a:pPr>
            <a:r>
              <a:rPr lang="en-US" sz="1600" kern="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Ability </a:t>
            </a:r>
            <a:r>
              <a:rPr lang="en-US" sz="1600" kern="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to open </a:t>
            </a:r>
            <a:r>
              <a:rPr lang="en-US" sz="1600" kern="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doors – More art than science.  </a:t>
            </a:r>
          </a:p>
          <a:p>
            <a:pPr marL="744538" lvl="2" indent="-169863" defTabSz="1019175">
              <a:spcAft>
                <a:spcPct val="50000"/>
              </a:spcAft>
              <a:buClr>
                <a:srgbClr val="94BEE6"/>
              </a:buClr>
              <a:buFont typeface="Arial" charset="0"/>
              <a:buChar char="–"/>
            </a:pPr>
            <a:endParaRPr lang="en-US" sz="1600" kern="0" dirty="0">
              <a:solidFill>
                <a:srgbClr val="00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744538" lvl="2" indent="-169863" defTabSz="1019175">
              <a:spcAft>
                <a:spcPct val="50000"/>
              </a:spcAft>
              <a:buClr>
                <a:srgbClr val="94BEE6"/>
              </a:buClr>
              <a:buFont typeface="Arial" charset="0"/>
              <a:buChar char="–"/>
            </a:pPr>
            <a:r>
              <a:rPr lang="en-US" sz="1600" kern="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Communication </a:t>
            </a:r>
            <a:r>
              <a:rPr lang="en-US" sz="1600" kern="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skills (</a:t>
            </a:r>
            <a:r>
              <a:rPr lang="en-US" sz="1600" kern="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external/internal)</a:t>
            </a:r>
          </a:p>
          <a:p>
            <a:pPr marL="744538" lvl="2" indent="-169863" defTabSz="1019175">
              <a:spcAft>
                <a:spcPct val="50000"/>
              </a:spcAft>
              <a:buClr>
                <a:srgbClr val="94BEE6"/>
              </a:buClr>
              <a:buFont typeface="Arial" charset="0"/>
              <a:buChar char="–"/>
            </a:pPr>
            <a:endParaRPr lang="en-US" sz="1600" kern="0" dirty="0" smtClean="0">
              <a:solidFill>
                <a:srgbClr val="00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744538" lvl="2" indent="-169863" defTabSz="1019175">
              <a:spcAft>
                <a:spcPct val="50000"/>
              </a:spcAft>
              <a:buClr>
                <a:srgbClr val="94BEE6"/>
              </a:buClr>
              <a:buFont typeface="Arial" charset="0"/>
              <a:buChar char="–"/>
            </a:pPr>
            <a:r>
              <a:rPr lang="en-US" sz="1600" kern="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Negotiations </a:t>
            </a:r>
            <a:r>
              <a:rPr lang="en-US" sz="1600" kern="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skills (</a:t>
            </a:r>
            <a:r>
              <a:rPr lang="en-US" sz="1600" kern="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external/internal</a:t>
            </a:r>
            <a:r>
              <a:rPr lang="en-US" sz="1600" kern="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).   </a:t>
            </a:r>
            <a:endParaRPr lang="en-US" sz="2400" kern="0" dirty="0">
              <a:solidFill>
                <a:srgbClr val="00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342900" lvl="0" indent="-342900" defTabSz="1019175">
              <a:spcAft>
                <a:spcPct val="50000"/>
              </a:spcAft>
              <a:buClr>
                <a:srgbClr val="94BEE6"/>
              </a:buClr>
              <a:buFont typeface="Arial" panose="020B0604020202020204" pitchFamily="34" charset="0"/>
              <a:buChar char="•"/>
            </a:pPr>
            <a:endParaRPr lang="en-US" sz="2000" kern="0" dirty="0" smtClean="0">
              <a:solidFill>
                <a:srgbClr val="00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342900" lvl="0" indent="-342900" defTabSz="1019175">
              <a:spcAft>
                <a:spcPct val="50000"/>
              </a:spcAft>
              <a:buClr>
                <a:srgbClr val="94BEE6"/>
              </a:buClr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How </a:t>
            </a:r>
            <a:r>
              <a:rPr lang="en-US" sz="2000" kern="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do you get paid the most and </a:t>
            </a:r>
            <a:r>
              <a:rPr lang="en-US" sz="2000" kern="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promoted </a:t>
            </a:r>
            <a:r>
              <a:rPr lang="en-US" sz="2000" kern="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fast? – Open Doors.  </a:t>
            </a:r>
            <a:endParaRPr lang="en-US" sz="3200" kern="0" dirty="0">
              <a:solidFill>
                <a:srgbClr val="00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342900" lvl="0" indent="-342900" defTabSz="1019175">
              <a:spcAft>
                <a:spcPct val="50000"/>
              </a:spcAft>
              <a:buClr>
                <a:srgbClr val="94BEE6"/>
              </a:buClr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Personality </a:t>
            </a:r>
            <a:r>
              <a:rPr lang="en-US" sz="2000" kern="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needed to succeed – Hybrid of somewhat </a:t>
            </a:r>
            <a:r>
              <a:rPr lang="en-US" sz="2000" kern="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social but very organized, analytical and willing to persevere in face of repeated failures. </a:t>
            </a:r>
            <a:endParaRPr lang="en-US" sz="3200" kern="0" dirty="0">
              <a:solidFill>
                <a:srgbClr val="00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42430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 Have Learned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1343735"/>
            <a:ext cx="90678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defTabSz="1019175">
              <a:spcAft>
                <a:spcPct val="50000"/>
              </a:spcAft>
              <a:buClr>
                <a:srgbClr val="94BEE6"/>
              </a:buClr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Exercise in self worth. </a:t>
            </a:r>
          </a:p>
          <a:p>
            <a:pPr marL="342900" lvl="0" indent="-342900" defTabSz="1019175">
              <a:spcAft>
                <a:spcPct val="50000"/>
              </a:spcAft>
              <a:buClr>
                <a:srgbClr val="94BEE6"/>
              </a:buClr>
              <a:buFont typeface="Arial" panose="020B0604020202020204" pitchFamily="34" charset="0"/>
              <a:buChar char="•"/>
            </a:pPr>
            <a:endParaRPr lang="en-US" sz="2000" kern="0" dirty="0" smtClean="0">
              <a:solidFill>
                <a:srgbClr val="00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342900" lvl="0" indent="-342900" defTabSz="1019175">
              <a:spcAft>
                <a:spcPct val="50000"/>
              </a:spcAft>
              <a:buClr>
                <a:srgbClr val="94BEE6"/>
              </a:buClr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What are your </a:t>
            </a:r>
            <a:r>
              <a:rPr lang="en-US" sz="2000" kern="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most valuable </a:t>
            </a:r>
            <a:r>
              <a:rPr lang="en-US" sz="2000" kern="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assets </a:t>
            </a:r>
            <a:r>
              <a:rPr lang="en-US" sz="2000" kern="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as an </a:t>
            </a:r>
            <a:r>
              <a:rPr lang="en-US" sz="2000" kern="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individual?</a:t>
            </a:r>
          </a:p>
          <a:p>
            <a:pPr marL="800100" lvl="1" indent="-342900" defTabSz="1019175">
              <a:spcAft>
                <a:spcPct val="50000"/>
              </a:spcAft>
              <a:buClr>
                <a:srgbClr val="94BEE6"/>
              </a:buClr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Your </a:t>
            </a:r>
            <a:r>
              <a:rPr lang="en-US" sz="2000" kern="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Health + Your Imagination  + Your Attention Span + Your Will 	Power to take action and stick to it = RESULTS. </a:t>
            </a:r>
          </a:p>
          <a:p>
            <a:pPr marL="800100" lvl="1" indent="-342900" defTabSz="1019175">
              <a:spcAft>
                <a:spcPct val="50000"/>
              </a:spcAft>
              <a:buClr>
                <a:srgbClr val="94BEE6"/>
              </a:buClr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For any achievement in life you will need these and they are unique to you and under your control. </a:t>
            </a:r>
          </a:p>
          <a:p>
            <a:pPr marL="800100" lvl="1" indent="-342900" defTabSz="1019175">
              <a:spcAft>
                <a:spcPct val="50000"/>
              </a:spcAft>
              <a:buClr>
                <a:srgbClr val="94BEE6"/>
              </a:buClr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Top athletes - 10% physical and 90% mental – so is the game of life. </a:t>
            </a:r>
          </a:p>
          <a:p>
            <a:pPr marL="342900" indent="-342900" defTabSz="1019175">
              <a:spcAft>
                <a:spcPct val="50000"/>
              </a:spcAft>
              <a:buClr>
                <a:srgbClr val="94BEE6"/>
              </a:buClr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Protect </a:t>
            </a:r>
            <a:r>
              <a:rPr lang="en-US" sz="2000" kern="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these </a:t>
            </a:r>
            <a:r>
              <a:rPr lang="en-US" sz="2000" kern="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valuables, feed them, exercise them and grow </a:t>
            </a:r>
            <a:r>
              <a:rPr lang="en-US" sz="2000" kern="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them. </a:t>
            </a:r>
            <a:endParaRPr lang="en-US" sz="2000" kern="0" dirty="0" smtClean="0">
              <a:solidFill>
                <a:srgbClr val="00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 defTabSz="1019175">
              <a:spcAft>
                <a:spcPct val="50000"/>
              </a:spcAft>
              <a:buClr>
                <a:srgbClr val="94BEE6"/>
              </a:buClr>
              <a:buFont typeface="Arial" panose="020B0604020202020204" pitchFamily="34" charset="0"/>
              <a:buChar char="•"/>
            </a:pPr>
            <a:endParaRPr lang="en-US" sz="2000" u="sng" kern="0" dirty="0" smtClean="0">
              <a:solidFill>
                <a:srgbClr val="00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 defTabSz="1019175">
              <a:spcAft>
                <a:spcPct val="50000"/>
              </a:spcAft>
              <a:buClr>
                <a:srgbClr val="94BEE6"/>
              </a:buClr>
              <a:buFont typeface="Arial" panose="020B0604020202020204" pitchFamily="34" charset="0"/>
              <a:buChar char="•"/>
            </a:pPr>
            <a:endParaRPr lang="en-US" sz="2000" u="sng" kern="0" dirty="0">
              <a:solidFill>
                <a:srgbClr val="00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 defTabSz="1019175">
              <a:spcAft>
                <a:spcPct val="50000"/>
              </a:spcAft>
              <a:buClr>
                <a:srgbClr val="94BEE6"/>
              </a:buClr>
              <a:buFont typeface="Arial" panose="020B0604020202020204" pitchFamily="34" charset="0"/>
              <a:buChar char="•"/>
            </a:pPr>
            <a:r>
              <a:rPr lang="en-US" sz="2000" b="1" u="sng" kern="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Your phone and social media platforms are the biggest threat to your future success</a:t>
            </a:r>
            <a:r>
              <a:rPr lang="en-US" sz="2000" kern="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</a:t>
            </a:r>
          </a:p>
          <a:p>
            <a:pPr lvl="0" defTabSz="1019175">
              <a:spcAft>
                <a:spcPct val="50000"/>
              </a:spcAft>
              <a:buClr>
                <a:srgbClr val="94BEE6"/>
              </a:buClr>
            </a:pPr>
            <a:endParaRPr lang="en-US" sz="2000" kern="0" dirty="0">
              <a:solidFill>
                <a:srgbClr val="00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5181600"/>
            <a:ext cx="91440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53062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 Have Learned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1343735"/>
            <a:ext cx="9067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defTabSz="1019175">
              <a:spcAft>
                <a:spcPct val="50000"/>
              </a:spcAft>
              <a:buClr>
                <a:srgbClr val="94BEE6"/>
              </a:buClr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Concept </a:t>
            </a:r>
            <a:r>
              <a:rPr lang="en-US" sz="2000" kern="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of Delayed Gratification (Discipline) </a:t>
            </a:r>
            <a:endParaRPr lang="en-US" sz="2000" kern="0" dirty="0" smtClean="0">
              <a:solidFill>
                <a:srgbClr val="00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800100" lvl="1" indent="-342900" defTabSz="1019175">
              <a:spcAft>
                <a:spcPct val="50000"/>
              </a:spcAft>
              <a:buClr>
                <a:srgbClr val="94BEE6"/>
              </a:buClr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Needed for: </a:t>
            </a:r>
          </a:p>
          <a:p>
            <a:pPr marL="1257300" lvl="2" indent="-342900" defTabSz="1019175">
              <a:spcAft>
                <a:spcPct val="50000"/>
              </a:spcAft>
              <a:buClr>
                <a:srgbClr val="94BEE6"/>
              </a:buClr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Health / Education </a:t>
            </a:r>
            <a:r>
              <a:rPr lang="en-US" sz="2000" kern="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/ Saving / </a:t>
            </a:r>
            <a:r>
              <a:rPr lang="en-US" sz="2000" kern="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Investing/ Work/ Friendships / Relationships…...  </a:t>
            </a:r>
            <a:endParaRPr lang="en-US" sz="2000" kern="0" dirty="0">
              <a:solidFill>
                <a:srgbClr val="00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342900" lvl="0" indent="-342900" defTabSz="1019175">
              <a:spcAft>
                <a:spcPct val="50000"/>
              </a:spcAft>
              <a:buClr>
                <a:srgbClr val="94BEE6"/>
              </a:buClr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Shift your mindset about problems:  </a:t>
            </a:r>
          </a:p>
          <a:p>
            <a:pPr marL="800100" lvl="1" indent="-342900" defTabSz="1019175">
              <a:spcAft>
                <a:spcPct val="50000"/>
              </a:spcAft>
              <a:buClr>
                <a:srgbClr val="94BEE6"/>
              </a:buClr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It </a:t>
            </a:r>
            <a:r>
              <a:rPr lang="en-US" sz="2000" kern="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</a:t>
            </a:r>
            <a:r>
              <a:rPr lang="en-US" sz="2000" kern="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uilds character and confidence.</a:t>
            </a:r>
          </a:p>
          <a:p>
            <a:pPr marL="800100" lvl="1" indent="-342900" defTabSz="1019175">
              <a:spcAft>
                <a:spcPct val="50000"/>
              </a:spcAft>
              <a:buClr>
                <a:srgbClr val="94BEE6"/>
              </a:buClr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Every disadvantage has at least one advantage. </a:t>
            </a:r>
            <a:br>
              <a:rPr lang="en-US" sz="2000" kern="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endParaRPr lang="en-US" sz="2000" kern="0" dirty="0" smtClean="0">
              <a:solidFill>
                <a:srgbClr val="00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 defTabSz="1019175">
              <a:spcAft>
                <a:spcPct val="50000"/>
              </a:spcAft>
              <a:buClr>
                <a:srgbClr val="94BEE6"/>
              </a:buClr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So proactively look for challenges: </a:t>
            </a:r>
          </a:p>
          <a:p>
            <a:pPr marL="800100" lvl="1" indent="-342900" defTabSz="1019175">
              <a:spcAft>
                <a:spcPct val="50000"/>
              </a:spcAft>
              <a:buClr>
                <a:srgbClr val="94BEE6"/>
              </a:buClr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Growth only </a:t>
            </a:r>
            <a:r>
              <a:rPr lang="en-US" sz="2000" kern="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happens outside your comfort zone.  </a:t>
            </a:r>
            <a:endParaRPr lang="en-US" sz="2000" kern="0" dirty="0" smtClean="0">
              <a:solidFill>
                <a:srgbClr val="00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lvl="1" defTabSz="1019175">
              <a:spcAft>
                <a:spcPct val="50000"/>
              </a:spcAft>
              <a:buClr>
                <a:srgbClr val="94BEE6"/>
              </a:buClr>
            </a:pPr>
            <a:endParaRPr lang="en-US" sz="2000" kern="0" dirty="0">
              <a:solidFill>
                <a:srgbClr val="00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 defTabSz="1019175">
              <a:spcAft>
                <a:spcPct val="50000"/>
              </a:spcAft>
              <a:buClr>
                <a:srgbClr val="94BEE6"/>
              </a:buClr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Last But Not Least - Live </a:t>
            </a:r>
            <a:r>
              <a:rPr lang="en-US" sz="2000" kern="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below your means if you value freedom.  </a:t>
            </a:r>
          </a:p>
          <a:p>
            <a:pPr lvl="0" defTabSz="1019175">
              <a:spcAft>
                <a:spcPct val="50000"/>
              </a:spcAft>
              <a:buClr>
                <a:srgbClr val="94BEE6"/>
              </a:buClr>
            </a:pPr>
            <a:endParaRPr lang="en-US" sz="2000" kern="0" dirty="0">
              <a:solidFill>
                <a:srgbClr val="00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1977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38200" y="1228033"/>
            <a:ext cx="8162925" cy="3970318"/>
          </a:xfrm>
        </p:spPr>
        <p:txBody>
          <a:bodyPr/>
          <a:lstStyle/>
          <a:p>
            <a:r>
              <a:rPr lang="en-US" b="1" dirty="0" smtClean="0"/>
              <a:t>		</a:t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i="1" dirty="0" smtClean="0"/>
              <a:t>Knowledge without Action is useless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YouTube: </a:t>
            </a:r>
            <a:r>
              <a:rPr lang="en-US" dirty="0" smtClean="0"/>
              <a:t>Six </a:t>
            </a:r>
            <a:r>
              <a:rPr lang="en-US" dirty="0"/>
              <a:t>basic human </a:t>
            </a:r>
            <a:r>
              <a:rPr lang="en-US" dirty="0" smtClean="0"/>
              <a:t>needs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 smtClean="0"/>
              <a:t>YouTube</a:t>
            </a:r>
            <a:r>
              <a:rPr lang="en-US" b="1" dirty="0"/>
              <a:t>: </a:t>
            </a:r>
            <a:r>
              <a:rPr lang="en-US" dirty="0" smtClean="0"/>
              <a:t>Bryan </a:t>
            </a:r>
            <a:r>
              <a:rPr lang="en-US" dirty="0"/>
              <a:t>Johnson </a:t>
            </a:r>
            <a:r>
              <a:rPr lang="en-US" dirty="0" smtClean="0"/>
              <a:t>Optimize</a:t>
            </a:r>
            <a:br>
              <a:rPr lang="en-US" dirty="0" smtClean="0"/>
            </a:br>
            <a:r>
              <a:rPr lang="en-US" b="1" dirty="0" smtClean="0"/>
              <a:t>Book</a:t>
            </a:r>
            <a:r>
              <a:rPr lang="en-US" b="1" dirty="0"/>
              <a:t>:</a:t>
            </a:r>
            <a:r>
              <a:rPr lang="en-US" dirty="0" smtClean="0"/>
              <a:t> The Tools </a:t>
            </a:r>
            <a:r>
              <a:rPr lang="en-US" dirty="0"/>
              <a:t>by Phil </a:t>
            </a:r>
            <a:r>
              <a:rPr lang="en-US" dirty="0" smtClean="0"/>
              <a:t>Stutz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7564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Page - Internal Presentation">
  <a:themeElements>
    <a:clrScheme name="Title Page - Internal Presentation 1">
      <a:dk1>
        <a:srgbClr val="000000"/>
      </a:dk1>
      <a:lt1>
        <a:srgbClr val="FFFFFF"/>
      </a:lt1>
      <a:dk2>
        <a:srgbClr val="F0AB00"/>
      </a:dk2>
      <a:lt2>
        <a:srgbClr val="00A8B4"/>
      </a:lt2>
      <a:accent1>
        <a:srgbClr val="7AB800"/>
      </a:accent1>
      <a:accent2>
        <a:srgbClr val="D52B1E"/>
      </a:accent2>
      <a:accent3>
        <a:srgbClr val="FFFFFF"/>
      </a:accent3>
      <a:accent4>
        <a:srgbClr val="000000"/>
      </a:accent4>
      <a:accent5>
        <a:srgbClr val="BED8AA"/>
      </a:accent5>
      <a:accent6>
        <a:srgbClr val="C1261A"/>
      </a:accent6>
      <a:hlink>
        <a:srgbClr val="666666"/>
      </a:hlink>
      <a:folHlink>
        <a:srgbClr val="4D4D4D"/>
      </a:folHlink>
    </a:clrScheme>
    <a:fontScheme name="Title Page - Internal Presentation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10191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10191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itchFamily="18" charset="0"/>
          </a:defRPr>
        </a:defPPr>
      </a:lstStyle>
    </a:lnDef>
  </a:objectDefaults>
  <a:extraClrSchemeLst>
    <a:extraClrScheme>
      <a:clrScheme name="Title Page - Internal Presentation 1">
        <a:dk1>
          <a:srgbClr val="000000"/>
        </a:dk1>
        <a:lt1>
          <a:srgbClr val="FFFFFF"/>
        </a:lt1>
        <a:dk2>
          <a:srgbClr val="F0AB00"/>
        </a:dk2>
        <a:lt2>
          <a:srgbClr val="00A8B4"/>
        </a:lt2>
        <a:accent1>
          <a:srgbClr val="7AB800"/>
        </a:accent1>
        <a:accent2>
          <a:srgbClr val="D52B1E"/>
        </a:accent2>
        <a:accent3>
          <a:srgbClr val="FFFFFF"/>
        </a:accent3>
        <a:accent4>
          <a:srgbClr val="000000"/>
        </a:accent4>
        <a:accent5>
          <a:srgbClr val="BED8AA"/>
        </a:accent5>
        <a:accent6>
          <a:srgbClr val="C1261A"/>
        </a:accent6>
        <a:hlink>
          <a:srgbClr val="666666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29CB75DA7C3249B6A7079BCEAF85CB" ma:contentTypeVersion="0" ma:contentTypeDescription="Create a new document." ma:contentTypeScope="" ma:versionID="12bbd57c017951f25edbdb503afe75f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8EA2258-29E2-47D6-BE2C-929E4359A3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F2A4802-AC60-47EE-A53E-CA003D35000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34272A-AF74-4FD5-B589-07C7FC37D30A}">
  <ds:schemaRefs>
    <ds:schemaRef ds:uri="http://schemas.microsoft.com/office/2006/metadata/properties"/>
    <ds:schemaRef ds:uri="http://purl.org/dc/dcmitype/"/>
    <ds:schemaRef ds:uri="http://purl.org/dc/terms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312</Words>
  <Application>Microsoft Office PowerPoint</Application>
  <PresentationFormat>Custom</PresentationFormat>
  <Paragraphs>57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Title Page - Internal Presentation</vt:lpstr>
      <vt:lpstr>Anand Chokshi  Vice President </vt:lpstr>
      <vt:lpstr>Why? </vt:lpstr>
      <vt:lpstr>My Background </vt:lpstr>
      <vt:lpstr>What I do now – Commercial Lending</vt:lpstr>
      <vt:lpstr>What I Have Learned</vt:lpstr>
      <vt:lpstr>What I Have Learned</vt:lpstr>
      <vt:lpstr>     Knowledge without Action is useless   YouTube: Six basic human needs YouTube: Bryan Johnson Optimize Book: The Tools by Phil Stutz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1601-01-01T00:00:00Z</dcterms:created>
  <dcterms:modified xsi:type="dcterms:W3CDTF">2019-03-01T00:23:27Z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0x0101005C29CB75DA7C3249B6A7079BCEAF85CB</vt:lpwstr>
  </property>
</Properties>
</file>