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96" r:id="rId3"/>
    <p:sldId id="257" r:id="rId4"/>
    <p:sldId id="279" r:id="rId5"/>
    <p:sldId id="260" r:id="rId6"/>
    <p:sldId id="261" r:id="rId7"/>
    <p:sldId id="282" r:id="rId8"/>
    <p:sldId id="293" r:id="rId9"/>
    <p:sldId id="287" r:id="rId10"/>
    <p:sldId id="265" r:id="rId11"/>
    <p:sldId id="284" r:id="rId12"/>
    <p:sldId id="285" r:id="rId13"/>
    <p:sldId id="289" r:id="rId14"/>
    <p:sldId id="294" r:id="rId15"/>
    <p:sldId id="269" r:id="rId16"/>
    <p:sldId id="290" r:id="rId17"/>
    <p:sldId id="291" r:id="rId18"/>
    <p:sldId id="270" r:id="rId19"/>
    <p:sldId id="275" r:id="rId20"/>
    <p:sldId id="298" r:id="rId21"/>
    <p:sldId id="295" r:id="rId22"/>
    <p:sldId id="274" r:id="rId23"/>
    <p:sldId id="292" r:id="rId24"/>
    <p:sldId id="288" r:id="rId25"/>
    <p:sldId id="297" r:id="rId26"/>
    <p:sldId id="27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AC4"/>
    <a:srgbClr val="AAEC39"/>
    <a:srgbClr val="1F2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1230" y="78"/>
      </p:cViewPr>
      <p:guideLst>
        <p:guide orient="horz" pos="624"/>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D8BAD-65C0-428B-B763-D5C262BA017E}" type="doc">
      <dgm:prSet loTypeId="urn:microsoft.com/office/officeart/2005/8/layout/arrow2" loCatId="process" qsTypeId="urn:microsoft.com/office/officeart/2005/8/quickstyle/simple1" qsCatId="simple" csTypeId="urn:microsoft.com/office/officeart/2005/8/colors/accent6_2" csCatId="accent6" phldr="1"/>
      <dgm:spPr/>
    </dgm:pt>
    <dgm:pt modelId="{2D8EC281-7FD2-4949-B782-9554AE8D8903}">
      <dgm:prSet phldrT="[Text]" custT="1"/>
      <dgm:spPr/>
      <dgm:t>
        <a:bodyPr/>
        <a:lstStyle/>
        <a:p>
          <a:r>
            <a:rPr lang="en-US" sz="1800" b="0" dirty="0">
              <a:solidFill>
                <a:schemeClr val="tx1"/>
              </a:solidFill>
            </a:rPr>
            <a:t>Air Force Officer (2Lt) – 1993 </a:t>
          </a:r>
        </a:p>
      </dgm:t>
    </dgm:pt>
    <dgm:pt modelId="{02539D6B-BCA0-40DA-AE90-785F17D4311C}" type="parTrans" cxnId="{8A517886-B1DE-4194-94CD-5F7FD1872650}">
      <dgm:prSet/>
      <dgm:spPr/>
      <dgm:t>
        <a:bodyPr/>
        <a:lstStyle/>
        <a:p>
          <a:endParaRPr lang="en-US" sz="1800" b="0">
            <a:solidFill>
              <a:schemeClr val="tx1"/>
            </a:solidFill>
          </a:endParaRPr>
        </a:p>
      </dgm:t>
    </dgm:pt>
    <dgm:pt modelId="{DF2CC60B-4232-4347-8942-424BC47FE99D}" type="sibTrans" cxnId="{8A517886-B1DE-4194-94CD-5F7FD1872650}">
      <dgm:prSet/>
      <dgm:spPr/>
      <dgm:t>
        <a:bodyPr/>
        <a:lstStyle/>
        <a:p>
          <a:endParaRPr lang="en-US" sz="1800" b="0">
            <a:solidFill>
              <a:schemeClr val="tx1"/>
            </a:solidFill>
          </a:endParaRPr>
        </a:p>
      </dgm:t>
    </dgm:pt>
    <dgm:pt modelId="{6DA49F52-C3D1-452B-A88A-2AE652547DCF}">
      <dgm:prSet phldrT="[Text]" custT="1"/>
      <dgm:spPr/>
      <dgm:t>
        <a:bodyPr/>
        <a:lstStyle/>
        <a:p>
          <a:r>
            <a:rPr lang="en-US" sz="1800" b="0" dirty="0">
              <a:solidFill>
                <a:schemeClr val="tx1"/>
              </a:solidFill>
            </a:rPr>
            <a:t>5 jobs in US – support to 8 different DoD &amp; Intelligence programs</a:t>
          </a:r>
        </a:p>
      </dgm:t>
    </dgm:pt>
    <dgm:pt modelId="{4674A92F-340D-407D-9C31-6EC44FD9D01C}" type="parTrans" cxnId="{7C5A54C9-3958-4972-A1E6-DB800E5D1814}">
      <dgm:prSet/>
      <dgm:spPr/>
      <dgm:t>
        <a:bodyPr/>
        <a:lstStyle/>
        <a:p>
          <a:endParaRPr lang="en-US" sz="1800" b="0"/>
        </a:p>
      </dgm:t>
    </dgm:pt>
    <dgm:pt modelId="{7FCD60D5-D063-4FB3-B00B-32CB50D8B7E0}" type="sibTrans" cxnId="{7C5A54C9-3958-4972-A1E6-DB800E5D1814}">
      <dgm:prSet/>
      <dgm:spPr/>
      <dgm:t>
        <a:bodyPr/>
        <a:lstStyle/>
        <a:p>
          <a:endParaRPr lang="en-US" sz="1800" b="0"/>
        </a:p>
      </dgm:t>
    </dgm:pt>
    <dgm:pt modelId="{6D147CFD-29FA-4B2D-B999-69268D356696}">
      <dgm:prSet phldrT="[Text]" custT="1"/>
      <dgm:spPr/>
      <dgm:t>
        <a:bodyPr/>
        <a:lstStyle/>
        <a:p>
          <a:r>
            <a:rPr lang="en-US" sz="1800" b="0" dirty="0">
              <a:solidFill>
                <a:schemeClr val="tx1"/>
              </a:solidFill>
            </a:rPr>
            <a:t>Retired in 2013 – last assignment supported USAF Launch Programs</a:t>
          </a:r>
        </a:p>
      </dgm:t>
    </dgm:pt>
    <dgm:pt modelId="{A1A99C50-62DC-4F85-9E52-8B5306B24AAE}" type="parTrans" cxnId="{ABFC192A-95FF-4059-A844-42AE1DAE2D7C}">
      <dgm:prSet/>
      <dgm:spPr/>
      <dgm:t>
        <a:bodyPr/>
        <a:lstStyle/>
        <a:p>
          <a:endParaRPr lang="en-US" sz="1800" b="0"/>
        </a:p>
      </dgm:t>
    </dgm:pt>
    <dgm:pt modelId="{E217EEF7-D74A-4127-9C43-4B9002B97E2C}" type="sibTrans" cxnId="{ABFC192A-95FF-4059-A844-42AE1DAE2D7C}">
      <dgm:prSet/>
      <dgm:spPr/>
      <dgm:t>
        <a:bodyPr/>
        <a:lstStyle/>
        <a:p>
          <a:endParaRPr lang="en-US" sz="1800" b="0"/>
        </a:p>
      </dgm:t>
    </dgm:pt>
    <dgm:pt modelId="{2CA1C279-8CAF-4522-A11C-0306FA8C7E1F}" type="pres">
      <dgm:prSet presAssocID="{117D8BAD-65C0-428B-B763-D5C262BA017E}" presName="arrowDiagram" presStyleCnt="0">
        <dgm:presLayoutVars>
          <dgm:chMax val="5"/>
          <dgm:dir/>
          <dgm:resizeHandles val="exact"/>
        </dgm:presLayoutVars>
      </dgm:prSet>
      <dgm:spPr/>
    </dgm:pt>
    <dgm:pt modelId="{A0B6057C-B937-4C17-83EE-1379B4801F9C}" type="pres">
      <dgm:prSet presAssocID="{117D8BAD-65C0-428B-B763-D5C262BA017E}" presName="arrow" presStyleLbl="bgShp" presStyleIdx="0" presStyleCnt="1"/>
      <dgm:spPr/>
    </dgm:pt>
    <dgm:pt modelId="{E9567CA6-FAAE-4B5B-A100-81E1D511003C}" type="pres">
      <dgm:prSet presAssocID="{117D8BAD-65C0-428B-B763-D5C262BA017E}" presName="arrowDiagram3" presStyleCnt="0"/>
      <dgm:spPr/>
    </dgm:pt>
    <dgm:pt modelId="{E77A9ED4-358F-42D0-ADFB-94CF0CF75EE9}" type="pres">
      <dgm:prSet presAssocID="{2D8EC281-7FD2-4949-B782-9554AE8D8903}" presName="bullet3a" presStyleLbl="node1" presStyleIdx="0" presStyleCnt="3"/>
      <dgm:spPr/>
    </dgm:pt>
    <dgm:pt modelId="{D506DBDF-3973-48DE-AE12-84599E730B38}" type="pres">
      <dgm:prSet presAssocID="{2D8EC281-7FD2-4949-B782-9554AE8D8903}" presName="textBox3a" presStyleLbl="revTx" presStyleIdx="0" presStyleCnt="3">
        <dgm:presLayoutVars>
          <dgm:bulletEnabled val="1"/>
        </dgm:presLayoutVars>
      </dgm:prSet>
      <dgm:spPr/>
      <dgm:t>
        <a:bodyPr/>
        <a:lstStyle/>
        <a:p>
          <a:endParaRPr lang="en-US"/>
        </a:p>
      </dgm:t>
    </dgm:pt>
    <dgm:pt modelId="{7AAACDC1-2174-48EF-B843-862C4A27BF4A}" type="pres">
      <dgm:prSet presAssocID="{6DA49F52-C3D1-452B-A88A-2AE652547DCF}" presName="bullet3b" presStyleLbl="node1" presStyleIdx="1" presStyleCnt="3"/>
      <dgm:spPr/>
    </dgm:pt>
    <dgm:pt modelId="{C32AD230-3360-4A9E-B612-31DE57E31DF4}" type="pres">
      <dgm:prSet presAssocID="{6DA49F52-C3D1-452B-A88A-2AE652547DCF}" presName="textBox3b" presStyleLbl="revTx" presStyleIdx="1" presStyleCnt="3">
        <dgm:presLayoutVars>
          <dgm:bulletEnabled val="1"/>
        </dgm:presLayoutVars>
      </dgm:prSet>
      <dgm:spPr/>
      <dgm:t>
        <a:bodyPr/>
        <a:lstStyle/>
        <a:p>
          <a:endParaRPr lang="en-US"/>
        </a:p>
      </dgm:t>
    </dgm:pt>
    <dgm:pt modelId="{56CF7CE7-6480-4D63-9BF6-0DB699F0EFF0}" type="pres">
      <dgm:prSet presAssocID="{6D147CFD-29FA-4B2D-B999-69268D356696}" presName="bullet3c" presStyleLbl="node1" presStyleIdx="2" presStyleCnt="3"/>
      <dgm:spPr/>
    </dgm:pt>
    <dgm:pt modelId="{EB587D27-FDA5-4B25-A514-493C69E3D7F5}" type="pres">
      <dgm:prSet presAssocID="{6D147CFD-29FA-4B2D-B999-69268D356696}" presName="textBox3c" presStyleLbl="revTx" presStyleIdx="2" presStyleCnt="3">
        <dgm:presLayoutVars>
          <dgm:bulletEnabled val="1"/>
        </dgm:presLayoutVars>
      </dgm:prSet>
      <dgm:spPr/>
      <dgm:t>
        <a:bodyPr/>
        <a:lstStyle/>
        <a:p>
          <a:endParaRPr lang="en-US"/>
        </a:p>
      </dgm:t>
    </dgm:pt>
  </dgm:ptLst>
  <dgm:cxnLst>
    <dgm:cxn modelId="{172834A6-6F63-4989-82A1-470B38306A57}" type="presOf" srcId="{6DA49F52-C3D1-452B-A88A-2AE652547DCF}" destId="{C32AD230-3360-4A9E-B612-31DE57E31DF4}" srcOrd="0" destOrd="0" presId="urn:microsoft.com/office/officeart/2005/8/layout/arrow2"/>
    <dgm:cxn modelId="{ABFC192A-95FF-4059-A844-42AE1DAE2D7C}" srcId="{117D8BAD-65C0-428B-B763-D5C262BA017E}" destId="{6D147CFD-29FA-4B2D-B999-69268D356696}" srcOrd="2" destOrd="0" parTransId="{A1A99C50-62DC-4F85-9E52-8B5306B24AAE}" sibTransId="{E217EEF7-D74A-4127-9C43-4B9002B97E2C}"/>
    <dgm:cxn modelId="{7C5A54C9-3958-4972-A1E6-DB800E5D1814}" srcId="{117D8BAD-65C0-428B-B763-D5C262BA017E}" destId="{6DA49F52-C3D1-452B-A88A-2AE652547DCF}" srcOrd="1" destOrd="0" parTransId="{4674A92F-340D-407D-9C31-6EC44FD9D01C}" sibTransId="{7FCD60D5-D063-4FB3-B00B-32CB50D8B7E0}"/>
    <dgm:cxn modelId="{9693F586-B490-4B88-90A7-F464D797084B}" type="presOf" srcId="{117D8BAD-65C0-428B-B763-D5C262BA017E}" destId="{2CA1C279-8CAF-4522-A11C-0306FA8C7E1F}" srcOrd="0" destOrd="0" presId="urn:microsoft.com/office/officeart/2005/8/layout/arrow2"/>
    <dgm:cxn modelId="{D8781412-7BFA-472D-B63D-D8179566EA28}" type="presOf" srcId="{6D147CFD-29FA-4B2D-B999-69268D356696}" destId="{EB587D27-FDA5-4B25-A514-493C69E3D7F5}" srcOrd="0" destOrd="0" presId="urn:microsoft.com/office/officeart/2005/8/layout/arrow2"/>
    <dgm:cxn modelId="{8A517886-B1DE-4194-94CD-5F7FD1872650}" srcId="{117D8BAD-65C0-428B-B763-D5C262BA017E}" destId="{2D8EC281-7FD2-4949-B782-9554AE8D8903}" srcOrd="0" destOrd="0" parTransId="{02539D6B-BCA0-40DA-AE90-785F17D4311C}" sibTransId="{DF2CC60B-4232-4347-8942-424BC47FE99D}"/>
    <dgm:cxn modelId="{D496BAA0-5910-47F4-A33F-497DF866906B}" type="presOf" srcId="{2D8EC281-7FD2-4949-B782-9554AE8D8903}" destId="{D506DBDF-3973-48DE-AE12-84599E730B38}" srcOrd="0" destOrd="0" presId="urn:microsoft.com/office/officeart/2005/8/layout/arrow2"/>
    <dgm:cxn modelId="{0D038166-238B-9D41-9E48-FBBC1A120D67}" type="presParOf" srcId="{2CA1C279-8CAF-4522-A11C-0306FA8C7E1F}" destId="{A0B6057C-B937-4C17-83EE-1379B4801F9C}" srcOrd="0" destOrd="0" presId="urn:microsoft.com/office/officeart/2005/8/layout/arrow2"/>
    <dgm:cxn modelId="{08273D32-7146-48A6-A24E-426C48D6F82B}" type="presParOf" srcId="{2CA1C279-8CAF-4522-A11C-0306FA8C7E1F}" destId="{E9567CA6-FAAE-4B5B-A100-81E1D511003C}" srcOrd="1" destOrd="0" presId="urn:microsoft.com/office/officeart/2005/8/layout/arrow2"/>
    <dgm:cxn modelId="{0DC2F88A-E8E3-4941-8B69-713B57774159}" type="presParOf" srcId="{E9567CA6-FAAE-4B5B-A100-81E1D511003C}" destId="{E77A9ED4-358F-42D0-ADFB-94CF0CF75EE9}" srcOrd="0" destOrd="0" presId="urn:microsoft.com/office/officeart/2005/8/layout/arrow2"/>
    <dgm:cxn modelId="{89537EAB-9BCB-43B6-9DFD-9FBF899BD2C6}" type="presParOf" srcId="{E9567CA6-FAAE-4B5B-A100-81E1D511003C}" destId="{D506DBDF-3973-48DE-AE12-84599E730B38}" srcOrd="1" destOrd="0" presId="urn:microsoft.com/office/officeart/2005/8/layout/arrow2"/>
    <dgm:cxn modelId="{2A910672-90D3-474A-8727-4B6490EEEE35}" type="presParOf" srcId="{E9567CA6-FAAE-4B5B-A100-81E1D511003C}" destId="{7AAACDC1-2174-48EF-B843-862C4A27BF4A}" srcOrd="2" destOrd="0" presId="urn:microsoft.com/office/officeart/2005/8/layout/arrow2"/>
    <dgm:cxn modelId="{45104251-65A2-4D2F-B69E-4684344D65C2}" type="presParOf" srcId="{E9567CA6-FAAE-4B5B-A100-81E1D511003C}" destId="{C32AD230-3360-4A9E-B612-31DE57E31DF4}" srcOrd="3" destOrd="0" presId="urn:microsoft.com/office/officeart/2005/8/layout/arrow2"/>
    <dgm:cxn modelId="{3CE9498D-0D55-45BB-B81B-FA150F476111}" type="presParOf" srcId="{E9567CA6-FAAE-4B5B-A100-81E1D511003C}" destId="{56CF7CE7-6480-4D63-9BF6-0DB699F0EFF0}" srcOrd="4" destOrd="0" presId="urn:microsoft.com/office/officeart/2005/8/layout/arrow2"/>
    <dgm:cxn modelId="{A40156C2-803C-4C54-9EE2-2847367BFFBB}" type="presParOf" srcId="{E9567CA6-FAAE-4B5B-A100-81E1D511003C}" destId="{EB587D27-FDA5-4B25-A514-493C69E3D7F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6057C-B937-4C17-83EE-1379B4801F9C}">
      <dsp:nvSpPr>
        <dsp:cNvPr id="0" name=""/>
        <dsp:cNvSpPr/>
      </dsp:nvSpPr>
      <dsp:spPr>
        <a:xfrm>
          <a:off x="494029" y="0"/>
          <a:ext cx="7241540" cy="4525963"/>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A9ED4-358F-42D0-ADFB-94CF0CF75EE9}">
      <dsp:nvSpPr>
        <dsp:cNvPr id="0" name=""/>
        <dsp:cNvSpPr/>
      </dsp:nvSpPr>
      <dsp:spPr>
        <a:xfrm>
          <a:off x="1413705" y="3123819"/>
          <a:ext cx="188280" cy="188280"/>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06DBDF-3973-48DE-AE12-84599E730B38}">
      <dsp:nvSpPr>
        <dsp:cNvPr id="0" name=""/>
        <dsp:cNvSpPr/>
      </dsp:nvSpPr>
      <dsp:spPr>
        <a:xfrm>
          <a:off x="1507845" y="3217959"/>
          <a:ext cx="1687279" cy="1308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766" tIns="0" rIns="0" bIns="0" numCol="1" spcCol="1270" anchor="t" anchorCtr="0">
          <a:noAutofit/>
        </a:bodyPr>
        <a:lstStyle/>
        <a:p>
          <a:pPr lvl="0" algn="l" defTabSz="800100">
            <a:lnSpc>
              <a:spcPct val="90000"/>
            </a:lnSpc>
            <a:spcBef>
              <a:spcPct val="0"/>
            </a:spcBef>
            <a:spcAft>
              <a:spcPct val="35000"/>
            </a:spcAft>
          </a:pPr>
          <a:r>
            <a:rPr lang="en-US" sz="1800" b="0" kern="1200" dirty="0">
              <a:solidFill>
                <a:schemeClr val="tx1"/>
              </a:solidFill>
            </a:rPr>
            <a:t>Air Force Officer (2Lt) – 1993 </a:t>
          </a:r>
        </a:p>
      </dsp:txBody>
      <dsp:txXfrm>
        <a:off x="1507845" y="3217959"/>
        <a:ext cx="1687279" cy="1308003"/>
      </dsp:txXfrm>
    </dsp:sp>
    <dsp:sp modelId="{7AAACDC1-2174-48EF-B843-862C4A27BF4A}">
      <dsp:nvSpPr>
        <dsp:cNvPr id="0" name=""/>
        <dsp:cNvSpPr/>
      </dsp:nvSpPr>
      <dsp:spPr>
        <a:xfrm>
          <a:off x="3075638" y="1893662"/>
          <a:ext cx="340352" cy="340352"/>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2AD230-3360-4A9E-B612-31DE57E31DF4}">
      <dsp:nvSpPr>
        <dsp:cNvPr id="0" name=""/>
        <dsp:cNvSpPr/>
      </dsp:nvSpPr>
      <dsp:spPr>
        <a:xfrm>
          <a:off x="3245815" y="2063839"/>
          <a:ext cx="1737969" cy="2462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346" tIns="0" rIns="0" bIns="0" numCol="1" spcCol="1270" anchor="t" anchorCtr="0">
          <a:noAutofit/>
        </a:bodyPr>
        <a:lstStyle/>
        <a:p>
          <a:pPr lvl="0" algn="l" defTabSz="800100">
            <a:lnSpc>
              <a:spcPct val="90000"/>
            </a:lnSpc>
            <a:spcBef>
              <a:spcPct val="0"/>
            </a:spcBef>
            <a:spcAft>
              <a:spcPct val="35000"/>
            </a:spcAft>
          </a:pPr>
          <a:r>
            <a:rPr lang="en-US" sz="1800" b="0" kern="1200" dirty="0">
              <a:solidFill>
                <a:schemeClr val="tx1"/>
              </a:solidFill>
            </a:rPr>
            <a:t>5 jobs in US – support to 8 different DoD &amp; Intelligence programs</a:t>
          </a:r>
        </a:p>
      </dsp:txBody>
      <dsp:txXfrm>
        <a:off x="3245815" y="2063839"/>
        <a:ext cx="1737969" cy="2462123"/>
      </dsp:txXfrm>
    </dsp:sp>
    <dsp:sp modelId="{56CF7CE7-6480-4D63-9BF6-0DB699F0EFF0}">
      <dsp:nvSpPr>
        <dsp:cNvPr id="0" name=""/>
        <dsp:cNvSpPr/>
      </dsp:nvSpPr>
      <dsp:spPr>
        <a:xfrm>
          <a:off x="5074304" y="1145068"/>
          <a:ext cx="470700" cy="470700"/>
        </a:xfrm>
        <a:prstGeom prst="ellipse">
          <a:avLst/>
        </a:prstGeom>
        <a:solidFill>
          <a:schemeClr val="accent6">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587D27-FDA5-4B25-A514-493C69E3D7F5}">
      <dsp:nvSpPr>
        <dsp:cNvPr id="0" name=""/>
        <dsp:cNvSpPr/>
      </dsp:nvSpPr>
      <dsp:spPr>
        <a:xfrm>
          <a:off x="5309654" y="1380418"/>
          <a:ext cx="1737969" cy="3145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4" tIns="0" rIns="0" bIns="0" numCol="1" spcCol="1270" anchor="t" anchorCtr="0">
          <a:noAutofit/>
        </a:bodyPr>
        <a:lstStyle/>
        <a:p>
          <a:pPr lvl="0" algn="l" defTabSz="800100">
            <a:lnSpc>
              <a:spcPct val="90000"/>
            </a:lnSpc>
            <a:spcBef>
              <a:spcPct val="0"/>
            </a:spcBef>
            <a:spcAft>
              <a:spcPct val="35000"/>
            </a:spcAft>
          </a:pPr>
          <a:r>
            <a:rPr lang="en-US" sz="1800" b="0" kern="1200" dirty="0">
              <a:solidFill>
                <a:schemeClr val="tx1"/>
              </a:solidFill>
            </a:rPr>
            <a:t>Retired in 2013 – last assignment supported USAF Launch Programs</a:t>
          </a:r>
        </a:p>
      </dsp:txBody>
      <dsp:txXfrm>
        <a:off x="5309654" y="1380418"/>
        <a:ext cx="1737969" cy="314554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0AA8B-C0B0-49DC-A79B-CAEEBBCE26C0}" type="datetimeFigureOut">
              <a:rPr lang="en-US" smtClean="0"/>
              <a:pPr/>
              <a:t>1/7/2019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9F3F-0E87-40EC-BFBE-C0725E033E14}" type="slidenum">
              <a:rPr lang="en-US" smtClean="0"/>
              <a:pPr/>
              <a:t>‹#›</a:t>
            </a:fld>
            <a:endParaRPr lang="en-US" dirty="0"/>
          </a:p>
        </p:txBody>
      </p:sp>
    </p:spTree>
    <p:extLst>
      <p:ext uri="{BB962C8B-B14F-4D97-AF65-F5344CB8AC3E}">
        <p14:creationId xmlns:p14="http://schemas.microsoft.com/office/powerpoint/2010/main" val="88395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629F3F-0E87-40EC-BFBE-C0725E033E14}" type="slidenum">
              <a:rPr lang="en-US" smtClean="0"/>
              <a:pPr/>
              <a:t>2</a:t>
            </a:fld>
            <a:endParaRPr lang="en-US" dirty="0"/>
          </a:p>
        </p:txBody>
      </p:sp>
    </p:spTree>
    <p:extLst>
      <p:ext uri="{BB962C8B-B14F-4D97-AF65-F5344CB8AC3E}">
        <p14:creationId xmlns:p14="http://schemas.microsoft.com/office/powerpoint/2010/main" val="3223136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13</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use this chart to describe your journey to the current career </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15</a:t>
            </a:fld>
            <a:endParaRPr lang="en-US" dirty="0"/>
          </a:p>
        </p:txBody>
      </p:sp>
    </p:spTree>
    <p:extLst>
      <p:ext uri="{BB962C8B-B14F-4D97-AF65-F5344CB8AC3E}">
        <p14:creationId xmlns:p14="http://schemas.microsoft.com/office/powerpoint/2010/main" val="307914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graph</a:t>
            </a:r>
            <a:r>
              <a:rPr lang="en-US" baseline="0" dirty="0"/>
              <a:t> to give more description of your role specifically (responsibilities, typical work week, direct reports, etc.)</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19</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graph</a:t>
            </a:r>
            <a:r>
              <a:rPr lang="en-US" baseline="0" dirty="0"/>
              <a:t> to give more description of your role specifically (responsibilities, typical work week, direct reports, etc.)</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20</a:t>
            </a:fld>
            <a:endParaRPr lang="en-US" dirty="0"/>
          </a:p>
        </p:txBody>
      </p:sp>
    </p:spTree>
    <p:extLst>
      <p:ext uri="{BB962C8B-B14F-4D97-AF65-F5344CB8AC3E}">
        <p14:creationId xmlns:p14="http://schemas.microsoft.com/office/powerpoint/2010/main" val="2083795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graph to show general compensation ranges for people in various roles in your company</a:t>
            </a:r>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22</a:t>
            </a:fld>
            <a:endParaRPr lang="en-US" dirty="0"/>
          </a:p>
        </p:txBody>
      </p:sp>
    </p:spTree>
    <p:extLst>
      <p:ext uri="{BB962C8B-B14F-4D97-AF65-F5344CB8AC3E}">
        <p14:creationId xmlns:p14="http://schemas.microsoft.com/office/powerpoint/2010/main" val="2984398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23</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24</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5</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6</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7</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8</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9</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10</a:t>
            </a:fld>
            <a:endParaRPr lang="en-US" dirty="0"/>
          </a:p>
        </p:txBody>
      </p:sp>
    </p:spTree>
    <p:extLst>
      <p:ext uri="{BB962C8B-B14F-4D97-AF65-F5344CB8AC3E}">
        <p14:creationId xmlns:p14="http://schemas.microsoft.com/office/powerpoint/2010/main" val="425286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11</a:t>
            </a:fld>
            <a:endParaRPr lang="en-US" dirty="0"/>
          </a:p>
        </p:txBody>
      </p:sp>
    </p:spTree>
    <p:extLst>
      <p:ext uri="{BB962C8B-B14F-4D97-AF65-F5344CB8AC3E}">
        <p14:creationId xmlns:p14="http://schemas.microsoft.com/office/powerpoint/2010/main" val="185167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629F3F-0E87-40EC-BFBE-C0725E033E14}" type="slidenum">
              <a:rPr lang="en-US" smtClean="0"/>
              <a:pPr/>
              <a:t>12</a:t>
            </a:fld>
            <a:endParaRPr lang="en-US" dirty="0"/>
          </a:p>
        </p:txBody>
      </p:sp>
    </p:spTree>
    <p:extLst>
      <p:ext uri="{BB962C8B-B14F-4D97-AF65-F5344CB8AC3E}">
        <p14:creationId xmlns:p14="http://schemas.microsoft.com/office/powerpoint/2010/main" val="4252864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8" name="Slide Number Placeholder 7"/>
          <p:cNvSpPr>
            <a:spLocks noGrp="1"/>
          </p:cNvSpPr>
          <p:nvPr>
            <p:ph type="sldNum" sz="quarter" idx="11"/>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9" name="Footer Placeholder 8"/>
          <p:cNvSpPr>
            <a:spLocks noGrp="1"/>
          </p:cNvSpPr>
          <p:nvPr>
            <p:ph type="ftr" sz="quarter" idx="12"/>
          </p:nvPr>
        </p:nvSpPr>
        <p:spPr/>
        <p:txBody>
          <a:bodyPr/>
          <a:lstStyle>
            <a:lvl1pPr>
              <a:defRPr>
                <a:solidFill>
                  <a:schemeClr val="tx1">
                    <a:lumMod val="50000"/>
                    <a:lumOff val="50000"/>
                  </a:schemeClr>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rgbClr val="00BAC4"/>
                </a:solidFill>
                <a:effectLst/>
                <a:latin typeface="Avenir Black"/>
                <a:ea typeface="+mj-ea"/>
                <a:cs typeface="Avenir Black"/>
              </a:defRPr>
            </a:lvl1pPr>
          </a:lstStyle>
          <a:p>
            <a:r>
              <a:rPr lang="en-US" dirty="0"/>
              <a:t>Click to edit Master title style</a:t>
            </a:r>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6" name="Slide Number Placeholder 5"/>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8" name="Footer Placeholder 7"/>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9" name="Slide Number Placeholder 8"/>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5" name="Slide Number Placeholder 4"/>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3" name="Footer Placeholder 2"/>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4" name="Slide Number Placeholder 3"/>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latin typeface="Avenir Black"/>
                <a:cs typeface="Avenir Black"/>
              </a:defRPr>
            </a:lvl1pPr>
          </a:lstStyle>
          <a:p>
            <a:r>
              <a:rPr lang="en-US" dirty="0"/>
              <a:t>Click to edit Master title style</a:t>
            </a:r>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10E295D2-AE44-4374-A884-1A794EA1BC3F}" type="datetimeFigureOut">
              <a:rPr lang="en-US" smtClean="0"/>
              <a:pPr/>
              <a:t>1/7/2019</a:t>
            </a:fld>
            <a:endParaRPr lang="en-US" dirty="0"/>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r>
              <a:rPr lang="en-US" dirty="0"/>
              <a:t>Youth Business : ALLIANCE</a:t>
            </a:r>
          </a:p>
        </p:txBody>
      </p:sp>
      <p:sp>
        <p:nvSpPr>
          <p:cNvPr id="7" name="Slide Number Placeholder 6"/>
          <p:cNvSpPr>
            <a:spLocks noGrp="1"/>
          </p:cNvSpPr>
          <p:nvPr>
            <p:ph type="sldNum" sz="quarter" idx="12"/>
          </p:nvPr>
        </p:nvSpPr>
        <p:spPr/>
        <p:txBody>
          <a:bodyPr/>
          <a:lstStyle>
            <a:lvl1pPr>
              <a:defRPr>
                <a:solidFill>
                  <a:schemeClr val="tx1">
                    <a:lumMod val="50000"/>
                    <a:lumOff val="50000"/>
                  </a:schemeClr>
                </a:solidFill>
              </a:defRPr>
            </a:lvl1pPr>
          </a:lstStyle>
          <a:p>
            <a:fld id="{83563B19-5B2B-4AAC-A66D-8FF7C83E88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8861"/>
            <a:ext cx="8229600" cy="1322479"/>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0E295D2-AE44-4374-A884-1A794EA1BC3F}" type="datetimeFigureOut">
              <a:rPr lang="en-US" smtClean="0"/>
              <a:pPr/>
              <a:t>1/7/2019</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3563B19-5B2B-4AAC-A66D-8FF7C83E8865}"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4800" kern="1200" cap="all">
          <a:solidFill>
            <a:srgbClr val="00BAC4"/>
          </a:solidFill>
          <a:effectLst/>
          <a:latin typeface="Avenir Heavy"/>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7.jpeg"/><Relationship Id="rId4" Type="http://schemas.openxmlformats.org/officeDocument/2006/relationships/diagramLayout" Target="../diagrams/layout1.xm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9601200" cy="7162800"/>
          </a:xfrm>
          <a:prstGeom prst="rect">
            <a:avLst/>
          </a:prstGeom>
          <a:solidFill>
            <a:srgbClr val="1F27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p:txBody>
          <a:bodyPr>
            <a:normAutofit/>
          </a:bodyPr>
          <a:lstStyle/>
          <a:p>
            <a:r>
              <a:rPr lang="en-US" dirty="0">
                <a:latin typeface="Avenir Roman"/>
                <a:cs typeface="Avenir Roman"/>
              </a:rPr>
              <a:t>“Rocket Scientist”</a:t>
            </a:r>
          </a:p>
          <a:p>
            <a:r>
              <a:rPr lang="en-US" dirty="0">
                <a:latin typeface="Avenir Roman"/>
                <a:cs typeface="Avenir Roman"/>
              </a:rPr>
              <a:t>Senior Systems Engineer</a:t>
            </a:r>
          </a:p>
        </p:txBody>
      </p:sp>
      <p:sp>
        <p:nvSpPr>
          <p:cNvPr id="6" name="Title 1"/>
          <p:cNvSpPr>
            <a:spLocks noGrp="1"/>
          </p:cNvSpPr>
          <p:nvPr>
            <p:ph type="ctrTitle"/>
          </p:nvPr>
        </p:nvSpPr>
        <p:spPr>
          <a:xfrm>
            <a:off x="-19665" y="3206242"/>
            <a:ext cx="9144000" cy="984759"/>
          </a:xfrm>
        </p:spPr>
        <p:txBody>
          <a:bodyPr/>
          <a:lstStyle/>
          <a:p>
            <a:r>
              <a:rPr lang="en-US" sz="6000" dirty="0">
                <a:solidFill>
                  <a:srgbClr val="00BAC4"/>
                </a:solidFill>
                <a:effectLst/>
                <a:latin typeface="Avenir Black"/>
                <a:cs typeface="Avenir Black"/>
              </a:rPr>
              <a:t>Jennifer Luce</a:t>
            </a:r>
          </a:p>
        </p:txBody>
      </p:sp>
      <p:pic>
        <p:nvPicPr>
          <p:cNvPr id="5" name="Picture 4">
            <a:extLst>
              <a:ext uri="{FF2B5EF4-FFF2-40B4-BE49-F238E27FC236}">
                <a16:creationId xmlns:a16="http://schemas.microsoft.com/office/drawing/2014/main" id="{A151A19E-B7AA-4A1B-BC9D-8960DA1080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049" y="381000"/>
            <a:ext cx="2121102" cy="2663513"/>
          </a:xfrm>
          <a:prstGeom prst="rect">
            <a:avLst/>
          </a:prstGeom>
        </p:spPr>
      </p:pic>
      <p:pic>
        <p:nvPicPr>
          <p:cNvPr id="9" name="Picture 2" descr="letterheadlogo">
            <a:extLst>
              <a:ext uri="{FF2B5EF4-FFF2-40B4-BE49-F238E27FC236}">
                <a16:creationId xmlns:a16="http://schemas.microsoft.com/office/drawing/2014/main" id="{DC9A0429-6645-4A8A-B441-DB6B7BDC0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575" y="6115639"/>
            <a:ext cx="1905000" cy="609600"/>
          </a:xfrm>
          <a:prstGeom prst="rect">
            <a:avLst/>
          </a:prstGeom>
          <a:solidFill>
            <a:schemeClr val="bg1"/>
          </a:solidFill>
          <a:ln>
            <a:noFill/>
          </a:ln>
          <a:extLst/>
        </p:spPr>
      </p:pic>
      <p:pic>
        <p:nvPicPr>
          <p:cNvPr id="11" name="Picture 10">
            <a:extLst>
              <a:ext uri="{FF2B5EF4-FFF2-40B4-BE49-F238E27FC236}">
                <a16:creationId xmlns:a16="http://schemas.microsoft.com/office/drawing/2014/main" id="{F56C83AC-A611-45B9-BFB6-7318220E78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751" y="114301"/>
            <a:ext cx="1981200" cy="2971800"/>
          </a:xfrm>
          <a:prstGeom prst="rect">
            <a:avLst/>
          </a:prstGeom>
        </p:spPr>
      </p:pic>
      <p:pic>
        <p:nvPicPr>
          <p:cNvPr id="13" name="Picture 12">
            <a:extLst>
              <a:ext uri="{FF2B5EF4-FFF2-40B4-BE49-F238E27FC236}">
                <a16:creationId xmlns:a16="http://schemas.microsoft.com/office/drawing/2014/main" id="{CC188A39-3EA6-4043-9308-3056E037B1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230278"/>
            <a:ext cx="1422568" cy="2133600"/>
          </a:xfrm>
          <a:prstGeom prst="rect">
            <a:avLst/>
          </a:prstGeom>
        </p:spPr>
      </p:pic>
      <p:pic>
        <p:nvPicPr>
          <p:cNvPr id="15" name="Picture 14">
            <a:extLst>
              <a:ext uri="{FF2B5EF4-FFF2-40B4-BE49-F238E27FC236}">
                <a16:creationId xmlns:a16="http://schemas.microsoft.com/office/drawing/2014/main" id="{78758976-7E0F-486F-92F1-D43AAFD9A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2865" y="-42386"/>
            <a:ext cx="2057399" cy="1371599"/>
          </a:xfrm>
          <a:prstGeom prst="rect">
            <a:avLst/>
          </a:prstGeom>
        </p:spPr>
      </p:pic>
      <p:pic>
        <p:nvPicPr>
          <p:cNvPr id="17" name="Picture 16">
            <a:extLst>
              <a:ext uri="{FF2B5EF4-FFF2-40B4-BE49-F238E27FC236}">
                <a16:creationId xmlns:a16="http://schemas.microsoft.com/office/drawing/2014/main" id="{6784863B-2B1F-49C6-BD9A-D3FD01A3F1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5702" y="561371"/>
            <a:ext cx="1676400" cy="2514600"/>
          </a:xfrm>
          <a:prstGeom prst="rect">
            <a:avLst/>
          </a:prstGeom>
        </p:spPr>
      </p:pic>
      <p:pic>
        <p:nvPicPr>
          <p:cNvPr id="12" name="Picture 11" descr="Delta IV NROL-71">
            <a:extLst>
              <a:ext uri="{FF2B5EF4-FFF2-40B4-BE49-F238E27FC236}">
                <a16:creationId xmlns:a16="http://schemas.microsoft.com/office/drawing/2014/main" id="{D82ED5F6-7C1A-4A23-B023-EF801F0284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2231" y="3676650"/>
            <a:ext cx="2013239"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260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079"/>
            <a:ext cx="8229600" cy="1322479"/>
          </a:xfrm>
        </p:spPr>
        <p:txBody>
          <a:bodyPr/>
          <a:lstStyle/>
          <a:p>
            <a:r>
              <a:rPr lang="en-US" sz="4000" dirty="0">
                <a:latin typeface="+mn-lt"/>
              </a:rPr>
              <a:t>College Attended</a:t>
            </a:r>
          </a:p>
        </p:txBody>
      </p:sp>
      <p:sp>
        <p:nvSpPr>
          <p:cNvPr id="3" name="Content Placeholder 2"/>
          <p:cNvSpPr>
            <a:spLocks noGrp="1"/>
          </p:cNvSpPr>
          <p:nvPr>
            <p:ph idx="1"/>
          </p:nvPr>
        </p:nvSpPr>
        <p:spPr>
          <a:xfrm>
            <a:off x="457200" y="1189037"/>
            <a:ext cx="8229600" cy="4525963"/>
          </a:xfrm>
        </p:spPr>
        <p:txBody>
          <a:bodyPr>
            <a:normAutofit/>
          </a:bodyPr>
          <a:lstStyle/>
          <a:p>
            <a:r>
              <a:rPr lang="en-US" sz="1800" dirty="0">
                <a:solidFill>
                  <a:schemeClr val="tx1"/>
                </a:solidFill>
                <a:latin typeface="+mn-lt"/>
              </a:rPr>
              <a:t>1993 - graduated from Baylor University in Waco, Texas</a:t>
            </a:r>
          </a:p>
          <a:p>
            <a:pPr lvl="1"/>
            <a:r>
              <a:rPr lang="en-US" sz="1800" dirty="0">
                <a:solidFill>
                  <a:schemeClr val="tx1"/>
                </a:solidFill>
                <a:latin typeface="+mn-lt"/>
              </a:rPr>
              <a:t>Bachelor of Science in Mathematics</a:t>
            </a:r>
          </a:p>
          <a:p>
            <a:r>
              <a:rPr lang="en-US" sz="1800" dirty="0">
                <a:solidFill>
                  <a:schemeClr val="tx1"/>
                </a:solidFill>
                <a:latin typeface="+mn-lt"/>
              </a:rPr>
              <a:t>2000 - graduated from grad school from University of Central Florida in Orlando, Florida </a:t>
            </a:r>
          </a:p>
          <a:p>
            <a:pPr lvl="1"/>
            <a:r>
              <a:rPr lang="en-US" sz="1800" dirty="0">
                <a:solidFill>
                  <a:schemeClr val="tx1"/>
                </a:solidFill>
                <a:latin typeface="+mn-lt"/>
              </a:rPr>
              <a:t>Masters in Engineering Management</a:t>
            </a:r>
          </a:p>
        </p:txBody>
      </p:sp>
      <p:sp>
        <p:nvSpPr>
          <p:cNvPr id="8" name="TextBox 7"/>
          <p:cNvSpPr txBox="1"/>
          <p:nvPr/>
        </p:nvSpPr>
        <p:spPr>
          <a:xfrm>
            <a:off x="5601545" y="5906577"/>
            <a:ext cx="2142125" cy="369332"/>
          </a:xfrm>
          <a:prstGeom prst="rect">
            <a:avLst/>
          </a:prstGeom>
          <a:noFill/>
        </p:spPr>
        <p:txBody>
          <a:bodyPr wrap="none" rtlCol="0">
            <a:spAutoFit/>
          </a:bodyPr>
          <a:lstStyle/>
          <a:p>
            <a:r>
              <a:rPr lang="en-US" dirty="0">
                <a:solidFill>
                  <a:schemeClr val="tx1">
                    <a:lumMod val="50000"/>
                    <a:lumOff val="50000"/>
                  </a:schemeClr>
                </a:solidFill>
              </a:rPr>
              <a:t>Insert map shot here</a:t>
            </a:r>
          </a:p>
        </p:txBody>
      </p:sp>
      <p:sp>
        <p:nvSpPr>
          <p:cNvPr id="7" name="Footer Placeholder 6"/>
          <p:cNvSpPr>
            <a:spLocks noGrp="1"/>
          </p:cNvSpPr>
          <p:nvPr>
            <p:ph type="ftr" sz="quarter" idx="11"/>
          </p:nvPr>
        </p:nvSpPr>
        <p:spPr/>
        <p:txBody>
          <a:bodyPr/>
          <a:lstStyle/>
          <a:p>
            <a:r>
              <a:rPr lang="en-US"/>
              <a:t>Youth Business : ALLIANCE</a:t>
            </a:r>
            <a:endParaRPr lang="en-US" dirty="0"/>
          </a:p>
        </p:txBody>
      </p:sp>
      <p:sp>
        <p:nvSpPr>
          <p:cNvPr id="9" name="Slide Number Placeholder 8"/>
          <p:cNvSpPr>
            <a:spLocks noGrp="1"/>
          </p:cNvSpPr>
          <p:nvPr>
            <p:ph type="sldNum" sz="quarter" idx="12"/>
          </p:nvPr>
        </p:nvSpPr>
        <p:spPr/>
        <p:txBody>
          <a:bodyPr/>
          <a:lstStyle/>
          <a:p>
            <a:fld id="{83563B19-5B2B-4AAC-A66D-8FF7C83E8865}" type="slidenum">
              <a:rPr lang="en-US" smtClean="0"/>
              <a:pPr/>
              <a:t>10</a:t>
            </a:fld>
            <a:endParaRPr lang="en-US" dirty="0"/>
          </a:p>
        </p:txBody>
      </p:sp>
      <p:pic>
        <p:nvPicPr>
          <p:cNvPr id="10" name="Picture 9" descr="Image result for map of texas">
            <a:extLst>
              <a:ext uri="{FF2B5EF4-FFF2-40B4-BE49-F238E27FC236}">
                <a16:creationId xmlns:a16="http://schemas.microsoft.com/office/drawing/2014/main" id="{3F1457B6-9C49-4782-92C9-AC90D5D3F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59" y="3200400"/>
            <a:ext cx="2803676" cy="2728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map of florida">
            <a:extLst>
              <a:ext uri="{FF2B5EF4-FFF2-40B4-BE49-F238E27FC236}">
                <a16:creationId xmlns:a16="http://schemas.microsoft.com/office/drawing/2014/main" id="{A62C95E8-C6C5-4911-A18B-AD7F9F7311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48569"/>
            <a:ext cx="2803676" cy="269798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C36BEA69-69A4-4601-8E44-274F3463BF87}"/>
              </a:ext>
            </a:extLst>
          </p:cNvPr>
          <p:cNvCxnSpPr>
            <a:cxnSpLocks/>
          </p:cNvCxnSpPr>
          <p:nvPr/>
        </p:nvCxnSpPr>
        <p:spPr>
          <a:xfrm flipH="1">
            <a:off x="2623372" y="3956647"/>
            <a:ext cx="676091" cy="50805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id="{93C2A61F-4D4A-4A13-9B89-567C0CC991C6}"/>
              </a:ext>
            </a:extLst>
          </p:cNvPr>
          <p:cNvCxnSpPr>
            <a:cxnSpLocks/>
          </p:cNvCxnSpPr>
          <p:nvPr/>
        </p:nvCxnSpPr>
        <p:spPr>
          <a:xfrm flipH="1">
            <a:off x="6781802" y="3733800"/>
            <a:ext cx="838198" cy="7620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4" name="Picture 13">
            <a:extLst>
              <a:ext uri="{FF2B5EF4-FFF2-40B4-BE49-F238E27FC236}">
                <a16:creationId xmlns:a16="http://schemas.microsoft.com/office/drawing/2014/main" id="{7C0D9E1A-AF8F-4E3F-B592-2A759ADD5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650" y="3268275"/>
            <a:ext cx="1851647" cy="654710"/>
          </a:xfrm>
          <a:prstGeom prst="rect">
            <a:avLst/>
          </a:prstGeom>
        </p:spPr>
      </p:pic>
      <p:pic>
        <p:nvPicPr>
          <p:cNvPr id="15" name="Picture 14">
            <a:extLst>
              <a:ext uri="{FF2B5EF4-FFF2-40B4-BE49-F238E27FC236}">
                <a16:creationId xmlns:a16="http://schemas.microsoft.com/office/drawing/2014/main" id="{BC596AA0-93D4-4669-87F1-98038FC09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8001" y="2648195"/>
            <a:ext cx="1962150" cy="1104410"/>
          </a:xfrm>
          <a:prstGeom prst="rect">
            <a:avLst/>
          </a:prstGeom>
        </p:spPr>
      </p:pic>
    </p:spTree>
    <p:extLst>
      <p:ext uri="{BB962C8B-B14F-4D97-AF65-F5344CB8AC3E}">
        <p14:creationId xmlns:p14="http://schemas.microsoft.com/office/powerpoint/2010/main" val="2301861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408079"/>
            <a:ext cx="8229600" cy="1322479"/>
          </a:xfrm>
        </p:spPr>
        <p:txBody>
          <a:bodyPr/>
          <a:lstStyle/>
          <a:p>
            <a:r>
              <a:rPr lang="en-US" sz="4000" dirty="0">
                <a:latin typeface="+mn-lt"/>
              </a:rPr>
              <a:t>College</a:t>
            </a:r>
          </a:p>
        </p:txBody>
      </p:sp>
      <p:sp>
        <p:nvSpPr>
          <p:cNvPr id="3" name="Text Placeholder 2"/>
          <p:cNvSpPr>
            <a:spLocks noGrp="1"/>
          </p:cNvSpPr>
          <p:nvPr>
            <p:ph type="body" idx="1"/>
          </p:nvPr>
        </p:nvSpPr>
        <p:spPr>
          <a:xfrm>
            <a:off x="457200" y="1143000"/>
            <a:ext cx="4040188" cy="609600"/>
          </a:xfrm>
        </p:spPr>
        <p:txBody>
          <a:bodyPr/>
          <a:lstStyle/>
          <a:p>
            <a:pPr algn="l"/>
            <a:r>
              <a:rPr lang="en-US" sz="1800" u="sng" dirty="0">
                <a:solidFill>
                  <a:schemeClr val="tx1"/>
                </a:solidFill>
                <a:latin typeface="+mn-lt"/>
              </a:rPr>
              <a:t>Things I enjoyed in College</a:t>
            </a:r>
          </a:p>
        </p:txBody>
      </p:sp>
      <p:sp>
        <p:nvSpPr>
          <p:cNvPr id="5" name="Text Placeholder 4"/>
          <p:cNvSpPr>
            <a:spLocks noGrp="1"/>
          </p:cNvSpPr>
          <p:nvPr>
            <p:ph type="body" sz="quarter" idx="3"/>
          </p:nvPr>
        </p:nvSpPr>
        <p:spPr>
          <a:xfrm>
            <a:off x="4648200" y="1143000"/>
            <a:ext cx="4041775" cy="609600"/>
          </a:xfrm>
        </p:spPr>
        <p:txBody>
          <a:bodyPr/>
          <a:lstStyle/>
          <a:p>
            <a:pPr algn="l"/>
            <a:r>
              <a:rPr lang="en-US" sz="1800" u="sng" dirty="0">
                <a:solidFill>
                  <a:schemeClr val="tx1"/>
                </a:solidFill>
                <a:latin typeface="+mn-lt"/>
              </a:rPr>
              <a:t>Things I didn’t enjoy in College</a:t>
            </a:r>
          </a:p>
        </p:txBody>
      </p:sp>
      <p:sp>
        <p:nvSpPr>
          <p:cNvPr id="10" name="Content Placeholder 9"/>
          <p:cNvSpPr>
            <a:spLocks noGrp="1"/>
          </p:cNvSpPr>
          <p:nvPr>
            <p:ph sz="quarter" idx="13"/>
          </p:nvPr>
        </p:nvSpPr>
        <p:spPr>
          <a:xfrm>
            <a:off x="457200" y="1755648"/>
            <a:ext cx="4041648" cy="3913632"/>
          </a:xfrm>
        </p:spPr>
        <p:txBody>
          <a:bodyPr>
            <a:normAutofit/>
          </a:bodyPr>
          <a:lstStyle/>
          <a:p>
            <a:r>
              <a:rPr lang="en-US" sz="1800" dirty="0">
                <a:solidFill>
                  <a:schemeClr val="tx1"/>
                </a:solidFill>
                <a:latin typeface="+mn-lt"/>
              </a:rPr>
              <a:t>Going to football games</a:t>
            </a:r>
          </a:p>
          <a:p>
            <a:r>
              <a:rPr lang="en-US" sz="1800" dirty="0">
                <a:solidFill>
                  <a:schemeClr val="tx1"/>
                </a:solidFill>
                <a:latin typeface="+mn-lt"/>
              </a:rPr>
              <a:t>Attending National Conclaves (Arnold Air Society)- my ‘Spring Break’</a:t>
            </a:r>
          </a:p>
          <a:p>
            <a:r>
              <a:rPr lang="en-US" sz="1800" dirty="0">
                <a:solidFill>
                  <a:schemeClr val="tx1"/>
                </a:solidFill>
                <a:latin typeface="+mn-lt"/>
              </a:rPr>
              <a:t>Freedom to choose classes</a:t>
            </a:r>
          </a:p>
          <a:p>
            <a:r>
              <a:rPr lang="en-US" sz="1800" dirty="0">
                <a:solidFill>
                  <a:schemeClr val="tx1"/>
                </a:solidFill>
                <a:latin typeface="+mn-lt"/>
              </a:rPr>
              <a:t>Being treated like an adult</a:t>
            </a:r>
          </a:p>
        </p:txBody>
      </p:sp>
      <p:sp>
        <p:nvSpPr>
          <p:cNvPr id="11" name="Content Placeholder 10"/>
          <p:cNvSpPr>
            <a:spLocks noGrp="1"/>
          </p:cNvSpPr>
          <p:nvPr>
            <p:ph sz="quarter" idx="14"/>
          </p:nvPr>
        </p:nvSpPr>
        <p:spPr>
          <a:xfrm>
            <a:off x="4672584" y="1755648"/>
            <a:ext cx="4041648" cy="3913187"/>
          </a:xfrm>
        </p:spPr>
        <p:txBody>
          <a:bodyPr>
            <a:normAutofit/>
          </a:bodyPr>
          <a:lstStyle/>
          <a:p>
            <a:r>
              <a:rPr lang="en-US" sz="1800" dirty="0">
                <a:solidFill>
                  <a:schemeClr val="tx1"/>
                </a:solidFill>
                <a:latin typeface="+mn-lt"/>
              </a:rPr>
              <a:t>Basic training – before junior year</a:t>
            </a:r>
          </a:p>
          <a:p>
            <a:r>
              <a:rPr lang="en-US" sz="1800" dirty="0">
                <a:solidFill>
                  <a:schemeClr val="tx1"/>
                </a:solidFill>
                <a:latin typeface="+mn-lt"/>
              </a:rPr>
              <a:t>My need to be perfect</a:t>
            </a:r>
          </a:p>
          <a:p>
            <a:r>
              <a:rPr lang="en-US" sz="1800" dirty="0">
                <a:solidFill>
                  <a:schemeClr val="tx1"/>
                </a:solidFill>
                <a:latin typeface="+mn-lt"/>
              </a:rPr>
              <a:t>Finding dorm room-mates</a:t>
            </a:r>
          </a:p>
          <a:p>
            <a:r>
              <a:rPr lang="en-US" sz="1800" dirty="0">
                <a:solidFill>
                  <a:schemeClr val="tx1"/>
                </a:solidFill>
                <a:latin typeface="+mn-lt"/>
              </a:rPr>
              <a:t>Getting my first B in my senior year</a:t>
            </a:r>
          </a:p>
        </p:txBody>
      </p:sp>
      <p:sp>
        <p:nvSpPr>
          <p:cNvPr id="12" name="Footer Placeholder 11"/>
          <p:cNvSpPr>
            <a:spLocks noGrp="1"/>
          </p:cNvSpPr>
          <p:nvPr>
            <p:ph type="ftr" sz="quarter" idx="11"/>
          </p:nvPr>
        </p:nvSpPr>
        <p:spPr/>
        <p:txBody>
          <a:bodyPr/>
          <a:lstStyle/>
          <a:p>
            <a:r>
              <a:rPr lang="en-US"/>
              <a:t>Youth Business : ALLIANCE</a:t>
            </a:r>
            <a:endParaRPr lang="en-US" dirty="0"/>
          </a:p>
        </p:txBody>
      </p:sp>
      <p:sp>
        <p:nvSpPr>
          <p:cNvPr id="13" name="Slide Number Placeholder 12"/>
          <p:cNvSpPr>
            <a:spLocks noGrp="1"/>
          </p:cNvSpPr>
          <p:nvPr>
            <p:ph type="sldNum" sz="quarter" idx="12"/>
          </p:nvPr>
        </p:nvSpPr>
        <p:spPr/>
        <p:txBody>
          <a:bodyPr/>
          <a:lstStyle/>
          <a:p>
            <a:fld id="{83563B19-5B2B-4AAC-A66D-8FF7C83E8865}" type="slidenum">
              <a:rPr lang="en-US" smtClean="0"/>
              <a:pPr/>
              <a:t>11</a:t>
            </a:fld>
            <a:endParaRPr lang="en-US" dirty="0"/>
          </a:p>
        </p:txBody>
      </p:sp>
      <p:sp>
        <p:nvSpPr>
          <p:cNvPr id="9" name="Text Placeholder 2">
            <a:extLst>
              <a:ext uri="{FF2B5EF4-FFF2-40B4-BE49-F238E27FC236}">
                <a16:creationId xmlns:a16="http://schemas.microsoft.com/office/drawing/2014/main" id="{63C8A837-FAD5-4AFE-B816-BF2B0EF1296B}"/>
              </a:ext>
            </a:extLst>
          </p:cNvPr>
          <p:cNvSpPr txBox="1">
            <a:spLocks/>
          </p:cNvSpPr>
          <p:nvPr/>
        </p:nvSpPr>
        <p:spPr>
          <a:xfrm>
            <a:off x="533400" y="3474720"/>
            <a:ext cx="4040188" cy="609600"/>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Font typeface="Arial" pitchFamily="34" charset="0"/>
              <a:buNone/>
              <a:defRPr sz="2400" b="0" kern="1200">
                <a:solidFill>
                  <a:schemeClr val="tx1">
                    <a:lumMod val="50000"/>
                    <a:lumOff val="50000"/>
                  </a:schemeClr>
                </a:solidFill>
                <a:latin typeface="Avenir Roman"/>
                <a:ea typeface="+mn-ea"/>
                <a:cs typeface="+mn-cs"/>
              </a:defRPr>
            </a:lvl1pPr>
            <a:lvl2pPr marL="457200" indent="0" algn="l" defTabSz="914400" rtl="0" eaLnBrk="1" latinLnBrk="0" hangingPunct="1">
              <a:spcBef>
                <a:spcPct val="20000"/>
              </a:spcBef>
              <a:buFont typeface="Courier New" pitchFamily="49" charset="0"/>
              <a:buNone/>
              <a:defRPr sz="2000" b="1" kern="1200">
                <a:solidFill>
                  <a:schemeClr val="tx1">
                    <a:lumMod val="50000"/>
                    <a:lumOff val="50000"/>
                  </a:schemeClr>
                </a:solidFill>
                <a:latin typeface="Avenir Roman"/>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lumMod val="50000"/>
                    <a:lumOff val="50000"/>
                  </a:schemeClr>
                </a:solidFill>
                <a:latin typeface="Avenir Roman"/>
                <a:ea typeface="+mn-ea"/>
                <a:cs typeface="+mn-cs"/>
              </a:defRPr>
            </a:lvl3pPr>
            <a:lvl4pPr marL="13716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Avenir Roman"/>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Avenir Roman"/>
                <a:ea typeface="+mn-ea"/>
                <a:cs typeface="+mn-cs"/>
              </a:defRPr>
            </a:lvl5pPr>
            <a:lvl6pPr marL="22860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7pPr>
            <a:lvl8pPr marL="32004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9pPr>
          </a:lstStyle>
          <a:p>
            <a:pPr algn="l"/>
            <a:r>
              <a:rPr lang="en-US" sz="1800" u="sng" dirty="0">
                <a:solidFill>
                  <a:schemeClr val="tx1"/>
                </a:solidFill>
                <a:latin typeface="+mn-lt"/>
              </a:rPr>
              <a:t>Favorite classes </a:t>
            </a:r>
          </a:p>
        </p:txBody>
      </p:sp>
      <p:sp>
        <p:nvSpPr>
          <p:cNvPr id="14" name="Text Placeholder 4">
            <a:extLst>
              <a:ext uri="{FF2B5EF4-FFF2-40B4-BE49-F238E27FC236}">
                <a16:creationId xmlns:a16="http://schemas.microsoft.com/office/drawing/2014/main" id="{E662099E-EEA2-4B32-807A-B9CFE9D1F8E5}"/>
              </a:ext>
            </a:extLst>
          </p:cNvPr>
          <p:cNvSpPr txBox="1">
            <a:spLocks/>
          </p:cNvSpPr>
          <p:nvPr/>
        </p:nvSpPr>
        <p:spPr>
          <a:xfrm>
            <a:off x="4724400" y="3474720"/>
            <a:ext cx="4041775" cy="609600"/>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Font typeface="Arial" pitchFamily="34" charset="0"/>
              <a:buNone/>
              <a:defRPr sz="2400" b="0" kern="1200">
                <a:solidFill>
                  <a:schemeClr val="tx1">
                    <a:lumMod val="50000"/>
                    <a:lumOff val="50000"/>
                  </a:schemeClr>
                </a:solidFill>
                <a:latin typeface="Avenir Roman"/>
                <a:ea typeface="+mn-ea"/>
                <a:cs typeface="+mn-cs"/>
              </a:defRPr>
            </a:lvl1pPr>
            <a:lvl2pPr marL="457200" indent="0" algn="l" defTabSz="914400" rtl="0" eaLnBrk="1" latinLnBrk="0" hangingPunct="1">
              <a:spcBef>
                <a:spcPct val="20000"/>
              </a:spcBef>
              <a:buFont typeface="Courier New" pitchFamily="49" charset="0"/>
              <a:buNone/>
              <a:defRPr sz="2000" b="1" kern="1200">
                <a:solidFill>
                  <a:schemeClr val="tx1">
                    <a:lumMod val="50000"/>
                    <a:lumOff val="50000"/>
                  </a:schemeClr>
                </a:solidFill>
                <a:latin typeface="Avenir Roman"/>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lumMod val="50000"/>
                    <a:lumOff val="50000"/>
                  </a:schemeClr>
                </a:solidFill>
                <a:latin typeface="Avenir Roman"/>
                <a:ea typeface="+mn-ea"/>
                <a:cs typeface="+mn-cs"/>
              </a:defRPr>
            </a:lvl3pPr>
            <a:lvl4pPr marL="13716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Avenir Roman"/>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Avenir Roman"/>
                <a:ea typeface="+mn-ea"/>
                <a:cs typeface="+mn-cs"/>
              </a:defRPr>
            </a:lvl5pPr>
            <a:lvl6pPr marL="22860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7pPr>
            <a:lvl8pPr marL="32004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9pPr>
          </a:lstStyle>
          <a:p>
            <a:pPr algn="l"/>
            <a:r>
              <a:rPr lang="en-US" sz="1800" u="sng" dirty="0">
                <a:solidFill>
                  <a:schemeClr val="tx1"/>
                </a:solidFill>
                <a:latin typeface="+mn-lt"/>
              </a:rPr>
              <a:t>Least favorite classes</a:t>
            </a:r>
          </a:p>
        </p:txBody>
      </p:sp>
      <p:sp>
        <p:nvSpPr>
          <p:cNvPr id="15" name="Content Placeholder 9">
            <a:extLst>
              <a:ext uri="{FF2B5EF4-FFF2-40B4-BE49-F238E27FC236}">
                <a16:creationId xmlns:a16="http://schemas.microsoft.com/office/drawing/2014/main" id="{A6BF9EFA-DC83-4842-828B-421CD12373B1}"/>
              </a:ext>
            </a:extLst>
          </p:cNvPr>
          <p:cNvSpPr txBox="1">
            <a:spLocks/>
          </p:cNvSpPr>
          <p:nvPr/>
        </p:nvSpPr>
        <p:spPr>
          <a:xfrm>
            <a:off x="533400" y="4087368"/>
            <a:ext cx="4041648" cy="20848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a:solidFill>
                  <a:schemeClr val="tx1"/>
                </a:solidFill>
                <a:latin typeface="+mn-lt"/>
              </a:rPr>
              <a:t>German</a:t>
            </a:r>
          </a:p>
          <a:p>
            <a:r>
              <a:rPr lang="en-US" sz="1800" dirty="0">
                <a:solidFill>
                  <a:schemeClr val="tx1"/>
                </a:solidFill>
                <a:latin typeface="+mn-lt"/>
              </a:rPr>
              <a:t>Abstract Algebra</a:t>
            </a:r>
          </a:p>
          <a:p>
            <a:r>
              <a:rPr lang="en-US" sz="1800" dirty="0">
                <a:solidFill>
                  <a:schemeClr val="tx1"/>
                </a:solidFill>
                <a:latin typeface="+mn-lt"/>
              </a:rPr>
              <a:t>Old Testament class</a:t>
            </a:r>
          </a:p>
          <a:p>
            <a:r>
              <a:rPr lang="en-US" sz="1800" dirty="0">
                <a:solidFill>
                  <a:schemeClr val="tx1"/>
                </a:solidFill>
                <a:latin typeface="+mn-lt"/>
              </a:rPr>
              <a:t>Economics</a:t>
            </a:r>
          </a:p>
          <a:p>
            <a:r>
              <a:rPr lang="en-US" sz="1800" dirty="0">
                <a:solidFill>
                  <a:schemeClr val="tx1"/>
                </a:solidFill>
                <a:latin typeface="+mn-lt"/>
              </a:rPr>
              <a:t>World Literature class</a:t>
            </a:r>
          </a:p>
        </p:txBody>
      </p:sp>
      <p:sp>
        <p:nvSpPr>
          <p:cNvPr id="16" name="Content Placeholder 10">
            <a:extLst>
              <a:ext uri="{FF2B5EF4-FFF2-40B4-BE49-F238E27FC236}">
                <a16:creationId xmlns:a16="http://schemas.microsoft.com/office/drawing/2014/main" id="{EAFFA7CC-7CEE-435B-A3BD-185BCF2AEF55}"/>
              </a:ext>
            </a:extLst>
          </p:cNvPr>
          <p:cNvSpPr txBox="1">
            <a:spLocks/>
          </p:cNvSpPr>
          <p:nvPr/>
        </p:nvSpPr>
        <p:spPr>
          <a:xfrm>
            <a:off x="4748784" y="4087369"/>
            <a:ext cx="4041648" cy="1475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a:solidFill>
                  <a:schemeClr val="tx1"/>
                </a:solidFill>
                <a:latin typeface="+mn-lt"/>
              </a:rPr>
              <a:t>Calculus III </a:t>
            </a:r>
          </a:p>
          <a:p>
            <a:r>
              <a:rPr lang="en-US" sz="1800" dirty="0">
                <a:solidFill>
                  <a:schemeClr val="tx1"/>
                </a:solidFill>
                <a:latin typeface="+mn-lt"/>
              </a:rPr>
              <a:t>Advanced Calculus</a:t>
            </a:r>
          </a:p>
          <a:p>
            <a:r>
              <a:rPr lang="en-US" sz="1800" dirty="0">
                <a:solidFill>
                  <a:schemeClr val="tx1"/>
                </a:solidFill>
                <a:latin typeface="+mn-lt"/>
              </a:rPr>
              <a:t>Lower level ROTC classes</a:t>
            </a:r>
          </a:p>
        </p:txBody>
      </p:sp>
      <p:sp>
        <p:nvSpPr>
          <p:cNvPr id="17" name="Right Brace 16">
            <a:extLst>
              <a:ext uri="{FF2B5EF4-FFF2-40B4-BE49-F238E27FC236}">
                <a16:creationId xmlns:a16="http://schemas.microsoft.com/office/drawing/2014/main" id="{33C37694-188A-48AA-BFA6-B8B688DB3A61}"/>
              </a:ext>
            </a:extLst>
          </p:cNvPr>
          <p:cNvSpPr/>
          <p:nvPr/>
        </p:nvSpPr>
        <p:spPr>
          <a:xfrm>
            <a:off x="7051418" y="4207883"/>
            <a:ext cx="381000" cy="4572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1E56D21-CE76-4FE8-BF86-D3B276FEDBDB}"/>
              </a:ext>
            </a:extLst>
          </p:cNvPr>
          <p:cNvSpPr txBox="1"/>
          <p:nvPr/>
        </p:nvSpPr>
        <p:spPr>
          <a:xfrm>
            <a:off x="7455745" y="4240996"/>
            <a:ext cx="1635512" cy="369332"/>
          </a:xfrm>
          <a:prstGeom prst="rect">
            <a:avLst/>
          </a:prstGeom>
          <a:noFill/>
        </p:spPr>
        <p:txBody>
          <a:bodyPr wrap="none" rtlCol="0">
            <a:spAutoFit/>
          </a:bodyPr>
          <a:lstStyle/>
          <a:p>
            <a:r>
              <a:rPr lang="en-US" dirty="0">
                <a:solidFill>
                  <a:srgbClr val="FF0000"/>
                </a:solidFill>
              </a:rPr>
              <a:t>Same professor</a:t>
            </a:r>
          </a:p>
        </p:txBody>
      </p:sp>
      <p:pic>
        <p:nvPicPr>
          <p:cNvPr id="4" name="Picture 3">
            <a:extLst>
              <a:ext uri="{FF2B5EF4-FFF2-40B4-BE49-F238E27FC236}">
                <a16:creationId xmlns:a16="http://schemas.microsoft.com/office/drawing/2014/main" id="{B4C81548-189A-49B2-9D45-BB191A84AD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5242179"/>
            <a:ext cx="2133600" cy="1479296"/>
          </a:xfrm>
          <a:prstGeom prst="rect">
            <a:avLst/>
          </a:prstGeom>
        </p:spPr>
      </p:pic>
    </p:spTree>
    <p:extLst>
      <p:ext uri="{BB962C8B-B14F-4D97-AF65-F5344CB8AC3E}">
        <p14:creationId xmlns:p14="http://schemas.microsoft.com/office/powerpoint/2010/main" val="3045260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During College</a:t>
            </a:r>
          </a:p>
        </p:txBody>
      </p:sp>
      <p:sp>
        <p:nvSpPr>
          <p:cNvPr id="3" name="Content Placeholder 2"/>
          <p:cNvSpPr>
            <a:spLocks noGrp="1"/>
          </p:cNvSpPr>
          <p:nvPr>
            <p:ph idx="1"/>
          </p:nvPr>
        </p:nvSpPr>
        <p:spPr>
          <a:xfrm>
            <a:off x="270815" y="1219200"/>
            <a:ext cx="8534400" cy="4525963"/>
          </a:xfrm>
        </p:spPr>
        <p:txBody>
          <a:bodyPr>
            <a:normAutofit/>
          </a:bodyPr>
          <a:lstStyle/>
          <a:p>
            <a:r>
              <a:rPr lang="en-US" sz="1800" dirty="0">
                <a:solidFill>
                  <a:schemeClr val="tx1"/>
                </a:solidFill>
                <a:latin typeface="+mn-lt"/>
              </a:rPr>
              <a:t>Jobs I worked during summer break while I was in College were:</a:t>
            </a:r>
          </a:p>
          <a:p>
            <a:pPr lvl="1"/>
            <a:r>
              <a:rPr lang="en-US" sz="1800" dirty="0">
                <a:solidFill>
                  <a:schemeClr val="tx1"/>
                </a:solidFill>
                <a:latin typeface="+mn-lt"/>
              </a:rPr>
              <a:t>Babysitting </a:t>
            </a:r>
          </a:p>
          <a:p>
            <a:pPr lvl="1"/>
            <a:r>
              <a:rPr lang="en-US" sz="1800" dirty="0">
                <a:solidFill>
                  <a:schemeClr val="tx1"/>
                </a:solidFill>
                <a:latin typeface="+mn-lt"/>
              </a:rPr>
              <a:t>Pizza delivery with Papa John’s</a:t>
            </a:r>
          </a:p>
          <a:p>
            <a:pPr lvl="1"/>
            <a:r>
              <a:rPr lang="en-US" sz="1800" dirty="0">
                <a:solidFill>
                  <a:schemeClr val="tx1"/>
                </a:solidFill>
                <a:latin typeface="+mn-lt"/>
              </a:rPr>
              <a:t>Worked at daycare</a:t>
            </a:r>
          </a:p>
          <a:p>
            <a:endParaRPr lang="en-US" sz="1800" dirty="0">
              <a:solidFill>
                <a:schemeClr val="tx1"/>
              </a:solidFill>
              <a:latin typeface="+mn-lt"/>
            </a:endParaRPr>
          </a:p>
          <a:p>
            <a:r>
              <a:rPr lang="en-US" sz="1800" dirty="0">
                <a:solidFill>
                  <a:schemeClr val="tx1"/>
                </a:solidFill>
                <a:latin typeface="+mn-lt"/>
              </a:rPr>
              <a:t>My 2 scholarships covered tuition, room and boarding for my 4 years of college</a:t>
            </a:r>
          </a:p>
          <a:p>
            <a:endParaRPr lang="en-US" sz="1800" dirty="0">
              <a:solidFill>
                <a:schemeClr val="tx1"/>
              </a:solidFill>
              <a:latin typeface="+mn-lt"/>
            </a:endParaRPr>
          </a:p>
          <a:p>
            <a:r>
              <a:rPr lang="en-US" sz="1800" dirty="0">
                <a:solidFill>
                  <a:schemeClr val="tx1"/>
                </a:solidFill>
                <a:latin typeface="+mn-lt"/>
              </a:rPr>
              <a:t>Things that felt difficult or challenging for me while I was in College were:</a:t>
            </a:r>
          </a:p>
          <a:p>
            <a:pPr lvl="1"/>
            <a:r>
              <a:rPr lang="en-US" sz="1800" dirty="0">
                <a:solidFill>
                  <a:schemeClr val="tx1"/>
                </a:solidFill>
                <a:latin typeface="+mn-lt"/>
              </a:rPr>
              <a:t>Dealing with a major I couldn’t just switch – </a:t>
            </a:r>
            <a:r>
              <a:rPr lang="en-US" sz="1800" dirty="0" smtClean="0">
                <a:solidFill>
                  <a:schemeClr val="tx1"/>
                </a:solidFill>
                <a:latin typeface="+mn-lt"/>
              </a:rPr>
              <a:t>AF wanted those with Math degrees</a:t>
            </a:r>
            <a:endParaRPr lang="en-US" sz="1800" dirty="0">
              <a:solidFill>
                <a:schemeClr val="tx1"/>
              </a:solidFill>
              <a:latin typeface="+mn-lt"/>
            </a:endParaRPr>
          </a:p>
          <a:p>
            <a:pPr lvl="2"/>
            <a:r>
              <a:rPr lang="en-US" sz="1800" dirty="0">
                <a:solidFill>
                  <a:schemeClr val="tx1"/>
                </a:solidFill>
                <a:latin typeface="+mn-lt"/>
              </a:rPr>
              <a:t>Learned to pick classes with teachers I liked; studied hard</a:t>
            </a:r>
          </a:p>
          <a:p>
            <a:pPr lvl="1"/>
            <a:r>
              <a:rPr lang="en-US" sz="1800" dirty="0">
                <a:solidFill>
                  <a:schemeClr val="tx1"/>
                </a:solidFill>
                <a:latin typeface="+mn-lt"/>
              </a:rPr>
              <a:t>Insomnia – caused by thinking I had to do everything perfectly</a:t>
            </a:r>
          </a:p>
          <a:p>
            <a:pPr lvl="2"/>
            <a:r>
              <a:rPr lang="en-US" sz="1800" dirty="0">
                <a:solidFill>
                  <a:schemeClr val="tx1"/>
                </a:solidFill>
                <a:latin typeface="+mn-lt"/>
              </a:rPr>
              <a:t>Prioritize and conquer things to be done </a:t>
            </a:r>
          </a:p>
          <a:p>
            <a:pPr lvl="2"/>
            <a:r>
              <a:rPr lang="en-US" sz="1800" dirty="0">
                <a:solidFill>
                  <a:schemeClr val="tx1"/>
                </a:solidFill>
                <a:latin typeface="+mn-lt"/>
              </a:rPr>
              <a:t>Learned how to cross stitch</a:t>
            </a:r>
            <a:endParaRPr lang="en-US" sz="1800" dirty="0">
              <a:solidFill>
                <a:srgbClr val="FF0000"/>
              </a:solidFill>
              <a:latin typeface="+mn-lt"/>
            </a:endParaRPr>
          </a:p>
          <a:p>
            <a:endParaRPr lang="en-US" sz="1800" dirty="0">
              <a:solidFill>
                <a:schemeClr val="tx1"/>
              </a:solidFill>
              <a:latin typeface="+mn-lt"/>
            </a:endParaRPr>
          </a:p>
          <a:p>
            <a:pPr lvl="1"/>
            <a:endParaRPr lang="en-US" sz="1800" dirty="0">
              <a:solidFill>
                <a:schemeClr val="tx1"/>
              </a:solidFill>
              <a:latin typeface="+mn-lt"/>
            </a:endParaRPr>
          </a:p>
          <a:p>
            <a:endParaRPr lang="en-US" sz="1800" dirty="0">
              <a:solidFill>
                <a:schemeClr val="tx1"/>
              </a:solidFill>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12</a:t>
            </a:fld>
            <a:endParaRPr lang="en-US" dirty="0"/>
          </a:p>
        </p:txBody>
      </p:sp>
      <p:pic>
        <p:nvPicPr>
          <p:cNvPr id="4" name="Picture 3">
            <a:extLst>
              <a:ext uri="{FF2B5EF4-FFF2-40B4-BE49-F238E27FC236}">
                <a16:creationId xmlns:a16="http://schemas.microsoft.com/office/drawing/2014/main" id="{FC209C7E-7253-4CCD-80F3-F9FB30C9C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998876"/>
            <a:ext cx="1607115" cy="1547812"/>
          </a:xfrm>
          <a:prstGeom prst="rect">
            <a:avLst/>
          </a:prstGeom>
        </p:spPr>
      </p:pic>
      <p:pic>
        <p:nvPicPr>
          <p:cNvPr id="10" name="Picture 9">
            <a:extLst>
              <a:ext uri="{FF2B5EF4-FFF2-40B4-BE49-F238E27FC236}">
                <a16:creationId xmlns:a16="http://schemas.microsoft.com/office/drawing/2014/main" id="{4A466956-354E-4729-9918-9B890FAC6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912" y="1141305"/>
            <a:ext cx="1385888" cy="1435638"/>
          </a:xfrm>
          <a:prstGeom prst="rect">
            <a:avLst/>
          </a:prstGeom>
        </p:spPr>
      </p:pic>
      <p:pic>
        <p:nvPicPr>
          <p:cNvPr id="13" name="Picture 2" descr="Image result for don quijote photos">
            <a:extLst>
              <a:ext uri="{FF2B5EF4-FFF2-40B4-BE49-F238E27FC236}">
                <a16:creationId xmlns:a16="http://schemas.microsoft.com/office/drawing/2014/main" id="{992150D7-F8D5-4E45-AF88-98E493E332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6765" y="5583391"/>
            <a:ext cx="2114839" cy="11984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9CAB4D5-287C-48E0-912D-0ED5C44DC02B}"/>
              </a:ext>
            </a:extLst>
          </p:cNvPr>
          <p:cNvSpPr txBox="1"/>
          <p:nvPr/>
        </p:nvSpPr>
        <p:spPr>
          <a:xfrm>
            <a:off x="1051038" y="5617686"/>
            <a:ext cx="1612493" cy="738664"/>
          </a:xfrm>
          <a:prstGeom prst="rect">
            <a:avLst/>
          </a:prstGeom>
          <a:noFill/>
        </p:spPr>
        <p:txBody>
          <a:bodyPr wrap="none" rtlCol="0">
            <a:spAutoFit/>
          </a:bodyPr>
          <a:lstStyle/>
          <a:p>
            <a:r>
              <a:rPr lang="en-US" sz="1400" dirty="0"/>
              <a:t>Someone told me</a:t>
            </a:r>
          </a:p>
          <a:p>
            <a:r>
              <a:rPr lang="en-US" sz="1400" dirty="0"/>
              <a:t>I would never make</a:t>
            </a:r>
          </a:p>
          <a:p>
            <a:r>
              <a:rPr lang="en-US" sz="1400" dirty="0"/>
              <a:t>It in the military</a:t>
            </a:r>
          </a:p>
        </p:txBody>
      </p:sp>
      <p:cxnSp>
        <p:nvCxnSpPr>
          <p:cNvPr id="15" name="Straight Arrow Connector 14">
            <a:extLst>
              <a:ext uri="{FF2B5EF4-FFF2-40B4-BE49-F238E27FC236}">
                <a16:creationId xmlns:a16="http://schemas.microsoft.com/office/drawing/2014/main" id="{3223F39E-20CD-440F-A3BF-F4B8EC179AEC}"/>
              </a:ext>
            </a:extLst>
          </p:cNvPr>
          <p:cNvCxnSpPr/>
          <p:nvPr/>
        </p:nvCxnSpPr>
        <p:spPr>
          <a:xfrm>
            <a:off x="2597214" y="6035966"/>
            <a:ext cx="694678"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268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0" y="-408079"/>
            <a:ext cx="9144000" cy="1322479"/>
          </a:xfrm>
        </p:spPr>
        <p:txBody>
          <a:bodyPr/>
          <a:lstStyle/>
          <a:p>
            <a:r>
              <a:rPr lang="en-US" sz="4000" dirty="0">
                <a:latin typeface="+mn-lt"/>
              </a:rPr>
              <a:t>Getting a job after College</a:t>
            </a:r>
          </a:p>
        </p:txBody>
      </p:sp>
      <p:sp>
        <p:nvSpPr>
          <p:cNvPr id="3" name="Content Placeholder 2"/>
          <p:cNvSpPr>
            <a:spLocks noGrp="1"/>
          </p:cNvSpPr>
          <p:nvPr>
            <p:ph idx="1"/>
          </p:nvPr>
        </p:nvSpPr>
        <p:spPr>
          <a:xfrm>
            <a:off x="457200" y="1219200"/>
            <a:ext cx="8229600" cy="4525963"/>
          </a:xfrm>
        </p:spPr>
        <p:txBody>
          <a:bodyPr>
            <a:normAutofit/>
          </a:bodyPr>
          <a:lstStyle/>
          <a:p>
            <a:r>
              <a:rPr lang="en-US" sz="1800" dirty="0">
                <a:solidFill>
                  <a:schemeClr val="tx1"/>
                </a:solidFill>
                <a:latin typeface="+mn-lt"/>
              </a:rPr>
              <a:t>In early 1990s, difficult job market following college graduation</a:t>
            </a:r>
          </a:p>
          <a:p>
            <a:r>
              <a:rPr lang="en-US" sz="1800" dirty="0">
                <a:solidFill>
                  <a:schemeClr val="tx1"/>
                </a:solidFill>
                <a:latin typeface="+mn-lt"/>
              </a:rPr>
              <a:t>For me, “mandatory” job for 4 years to “pay back” my United States Air Force ROTC scholarship</a:t>
            </a:r>
          </a:p>
          <a:p>
            <a:endParaRPr lang="en-US" sz="1800" dirty="0">
              <a:solidFill>
                <a:schemeClr val="tx1"/>
              </a:solidFill>
              <a:latin typeface="+mn-lt"/>
            </a:endParaRPr>
          </a:p>
          <a:p>
            <a:r>
              <a:rPr lang="en-US" sz="1800" dirty="0">
                <a:solidFill>
                  <a:schemeClr val="tx1"/>
                </a:solidFill>
                <a:latin typeface="+mn-lt"/>
              </a:rPr>
              <a:t>The top few things I did to ensure I got a good job after college were:</a:t>
            </a:r>
          </a:p>
          <a:p>
            <a:pPr lvl="1"/>
            <a:r>
              <a:rPr lang="en-US" sz="1800" dirty="0">
                <a:solidFill>
                  <a:schemeClr val="tx1"/>
                </a:solidFill>
                <a:latin typeface="+mn-lt"/>
              </a:rPr>
              <a:t>Grades – work hard to get the best grades – shows dedication</a:t>
            </a:r>
          </a:p>
          <a:p>
            <a:pPr lvl="1"/>
            <a:r>
              <a:rPr lang="en-US" sz="1800" dirty="0">
                <a:solidFill>
                  <a:schemeClr val="tx1"/>
                </a:solidFill>
                <a:latin typeface="+mn-lt"/>
              </a:rPr>
              <a:t>Exercise – physical fitness tests ~ 6 months</a:t>
            </a:r>
          </a:p>
          <a:p>
            <a:pPr lvl="1"/>
            <a:r>
              <a:rPr lang="en-US" sz="1800" dirty="0">
                <a:solidFill>
                  <a:schemeClr val="tx1"/>
                </a:solidFill>
                <a:latin typeface="+mn-lt"/>
              </a:rPr>
              <a:t>Fill out the - “Dream sheet” – top 3 wishes for an assignment</a:t>
            </a:r>
          </a:p>
          <a:p>
            <a:pPr lvl="1"/>
            <a:r>
              <a:rPr lang="en-US" sz="1800" dirty="0">
                <a:solidFill>
                  <a:schemeClr val="tx1"/>
                </a:solidFill>
                <a:latin typeface="+mn-lt"/>
              </a:rPr>
              <a:t>United States Air Force chose my assignment – not even on my dream sheet</a:t>
            </a:r>
          </a:p>
          <a:p>
            <a:pPr lvl="2"/>
            <a:r>
              <a:rPr lang="en-US" sz="1800" u="sng" dirty="0">
                <a:solidFill>
                  <a:schemeClr val="tx1"/>
                </a:solidFill>
                <a:latin typeface="+mn-lt"/>
              </a:rPr>
              <a:t>“63A” - Acquisition Manager</a:t>
            </a:r>
            <a:r>
              <a:rPr lang="en-US" sz="1800" dirty="0">
                <a:solidFill>
                  <a:schemeClr val="tx1"/>
                </a:solidFill>
                <a:latin typeface="+mn-lt"/>
              </a:rPr>
              <a:t> – Los Angeles Air Force Base</a:t>
            </a:r>
          </a:p>
          <a:p>
            <a:pPr lvl="3"/>
            <a:r>
              <a:rPr lang="en-US" sz="1800" dirty="0">
                <a:solidFill>
                  <a:schemeClr val="tx1"/>
                </a:solidFill>
                <a:latin typeface="+mn-lt"/>
              </a:rPr>
              <a:t>Manage space programs for military customers</a:t>
            </a:r>
          </a:p>
          <a:p>
            <a:endParaRPr lang="en-US" sz="1800" dirty="0">
              <a:solidFill>
                <a:schemeClr val="tx1"/>
              </a:solidFill>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13</a:t>
            </a:fld>
            <a:endParaRPr lang="en-US" dirty="0"/>
          </a:p>
        </p:txBody>
      </p:sp>
      <p:sp>
        <p:nvSpPr>
          <p:cNvPr id="4" name="TextBox 3">
            <a:extLst>
              <a:ext uri="{FF2B5EF4-FFF2-40B4-BE49-F238E27FC236}">
                <a16:creationId xmlns:a16="http://schemas.microsoft.com/office/drawing/2014/main" id="{36A1EFEF-CB25-4246-8DDF-0E6237A897CD}"/>
              </a:ext>
            </a:extLst>
          </p:cNvPr>
          <p:cNvSpPr txBox="1"/>
          <p:nvPr/>
        </p:nvSpPr>
        <p:spPr>
          <a:xfrm>
            <a:off x="609600" y="5124271"/>
            <a:ext cx="8001000" cy="1200329"/>
          </a:xfrm>
          <a:prstGeom prst="rect">
            <a:avLst/>
          </a:prstGeom>
          <a:noFill/>
          <a:ln>
            <a:solidFill>
              <a:schemeClr val="tx1"/>
            </a:solidFill>
          </a:ln>
        </p:spPr>
        <p:txBody>
          <a:bodyPr wrap="square" rtlCol="0">
            <a:spAutoFit/>
          </a:bodyPr>
          <a:lstStyle/>
          <a:p>
            <a:r>
              <a:rPr lang="en-US" dirty="0"/>
              <a:t>TIPS </a:t>
            </a:r>
          </a:p>
          <a:p>
            <a:pPr marL="285750" indent="-285750">
              <a:buFont typeface="Arial" panose="020B0604020202020204" pitchFamily="34" charset="0"/>
              <a:buChar char="•"/>
            </a:pPr>
            <a:r>
              <a:rPr lang="en-US" dirty="0"/>
              <a:t>Even if not a dream job, the current job can provide valuable lessons and experience for the next one</a:t>
            </a:r>
          </a:p>
          <a:p>
            <a:pPr marL="285750" indent="-285750">
              <a:buFont typeface="Arial" panose="020B0604020202020204" pitchFamily="34" charset="0"/>
              <a:buChar char="•"/>
            </a:pPr>
            <a:r>
              <a:rPr lang="en-US" dirty="0"/>
              <a:t>Want to be known as someone that is </a:t>
            </a:r>
            <a:r>
              <a:rPr lang="en-US" u="sng" dirty="0" smtClean="0"/>
              <a:t>easy</a:t>
            </a:r>
            <a:r>
              <a:rPr lang="en-US" dirty="0" smtClean="0"/>
              <a:t> </a:t>
            </a:r>
            <a:r>
              <a:rPr lang="en-US" dirty="0"/>
              <a:t>to work with; hard work helps, too!</a:t>
            </a:r>
          </a:p>
        </p:txBody>
      </p:sp>
    </p:spTree>
    <p:extLst>
      <p:ext uri="{BB962C8B-B14F-4D97-AF65-F5344CB8AC3E}">
        <p14:creationId xmlns:p14="http://schemas.microsoft.com/office/powerpoint/2010/main" val="2764738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57200" y="-381000"/>
            <a:ext cx="8229600" cy="1322479"/>
          </a:xfrm>
        </p:spPr>
        <p:txBody>
          <a:bodyPr/>
          <a:lstStyle/>
          <a:p>
            <a:r>
              <a:rPr lang="en-US" sz="4000" dirty="0">
                <a:latin typeface="+mn-lt"/>
              </a:rPr>
              <a:t>Company #1 – US Air Force</a:t>
            </a:r>
          </a:p>
        </p:txBody>
      </p:sp>
      <p:sp>
        <p:nvSpPr>
          <p:cNvPr id="12" name="Content Placeholder 2"/>
          <p:cNvSpPr>
            <a:spLocks noGrp="1"/>
          </p:cNvSpPr>
          <p:nvPr>
            <p:ph idx="1"/>
          </p:nvPr>
        </p:nvSpPr>
        <p:spPr>
          <a:xfrm>
            <a:off x="457200" y="1219200"/>
            <a:ext cx="8534400" cy="4525963"/>
          </a:xfrm>
        </p:spPr>
        <p:txBody>
          <a:bodyPr>
            <a:noAutofit/>
          </a:bodyPr>
          <a:lstStyle/>
          <a:p>
            <a:r>
              <a:rPr lang="en-US" sz="1800" dirty="0">
                <a:solidFill>
                  <a:schemeClr val="tx1"/>
                </a:solidFill>
                <a:latin typeface="+mn-lt"/>
              </a:rPr>
              <a:t>Separate Military Service – 18 Sep 1949</a:t>
            </a:r>
          </a:p>
          <a:p>
            <a:pPr lvl="1"/>
            <a:r>
              <a:rPr lang="en-US" sz="1800" dirty="0">
                <a:solidFill>
                  <a:schemeClr val="tx1"/>
                </a:solidFill>
                <a:latin typeface="+mn-lt"/>
              </a:rPr>
              <a:t>Began as “Aeronautical Division, Signal Corps” on  1 Aug 1907</a:t>
            </a:r>
          </a:p>
          <a:p>
            <a:r>
              <a:rPr lang="en-US" sz="1800" dirty="0">
                <a:solidFill>
                  <a:schemeClr val="tx1"/>
                </a:solidFill>
                <a:latin typeface="+mn-lt"/>
              </a:rPr>
              <a:t>Mission: </a:t>
            </a:r>
            <a:r>
              <a:rPr lang="en-US" sz="1800" b="1" i="1" dirty="0">
                <a:solidFill>
                  <a:schemeClr val="tx1"/>
                </a:solidFill>
                <a:latin typeface="+mn-lt"/>
              </a:rPr>
              <a:t>fly, fight</a:t>
            </a:r>
            <a:r>
              <a:rPr lang="en-US" sz="1800" b="1" dirty="0">
                <a:solidFill>
                  <a:schemeClr val="tx1"/>
                </a:solidFill>
                <a:latin typeface="+mn-lt"/>
              </a:rPr>
              <a:t> and </a:t>
            </a:r>
            <a:r>
              <a:rPr lang="en-US" sz="1800" b="1" i="1" dirty="0">
                <a:solidFill>
                  <a:schemeClr val="tx1"/>
                </a:solidFill>
                <a:latin typeface="+mn-lt"/>
              </a:rPr>
              <a:t>win</a:t>
            </a:r>
            <a:r>
              <a:rPr lang="en-US" sz="1800" b="1" dirty="0">
                <a:solidFill>
                  <a:schemeClr val="tx1"/>
                </a:solidFill>
                <a:latin typeface="+mn-lt"/>
              </a:rPr>
              <a:t>...in air, space and cyberspace.</a:t>
            </a:r>
          </a:p>
          <a:p>
            <a:r>
              <a:rPr lang="en-US" sz="1800" dirty="0">
                <a:solidFill>
                  <a:schemeClr val="tx1"/>
                </a:solidFill>
                <a:latin typeface="+mn-lt"/>
              </a:rPr>
              <a:t>Vision: USAF will be a trusted and reliable joint partner with our sister services known for integrity in all of our activities, including supporting the joint mission first and foremost. We will provide compelling air, space, and cyber capabilities for use by the combatant commanders. We will excel as stewards of all Air Force resources in service to the American people, while providing precise and reliable Global Vigilance, Reach and Power for the nation.</a:t>
            </a:r>
          </a:p>
          <a:p>
            <a:r>
              <a:rPr lang="en-US" sz="1800" dirty="0">
                <a:solidFill>
                  <a:schemeClr val="tx1"/>
                </a:solidFill>
              </a:rPr>
              <a:t>325,100 End Strength in 2018</a:t>
            </a:r>
          </a:p>
          <a:p>
            <a:pPr lvl="1"/>
            <a:r>
              <a:rPr lang="en-US" sz="1800" dirty="0">
                <a:solidFill>
                  <a:schemeClr val="tx1"/>
                </a:solidFill>
                <a:latin typeface="+mn-lt"/>
              </a:rPr>
              <a:t>Where based?  3 continents</a:t>
            </a:r>
          </a:p>
          <a:p>
            <a:r>
              <a:rPr lang="en-US" sz="1800" dirty="0">
                <a:solidFill>
                  <a:schemeClr val="tx1"/>
                </a:solidFill>
                <a:latin typeface="+mn-lt"/>
              </a:rPr>
              <a:t>Starting 2018 salary for officers: $3,100/month 			                            &amp; housing allowances</a:t>
            </a:r>
          </a:p>
          <a:p>
            <a:pPr lvl="1"/>
            <a:endParaRPr lang="en-US" sz="1800" dirty="0">
              <a:solidFill>
                <a:schemeClr val="tx1"/>
              </a:solidFill>
              <a:latin typeface="+mn-lt"/>
            </a:endParaRPr>
          </a:p>
          <a:p>
            <a:pPr lvl="1"/>
            <a:endParaRPr lang="en-US" sz="1800" dirty="0">
              <a:solidFill>
                <a:schemeClr val="tx1"/>
              </a:solidFill>
              <a:latin typeface="+mn-lt"/>
            </a:endParaRPr>
          </a:p>
          <a:p>
            <a:pPr lvl="1"/>
            <a:endParaRPr lang="en-US" sz="1800" dirty="0">
              <a:solidFill>
                <a:schemeClr val="tx1"/>
              </a:solidFill>
              <a:latin typeface="+mn-lt"/>
            </a:endParaRPr>
          </a:p>
          <a:p>
            <a:pPr lvl="1"/>
            <a:endParaRPr lang="en-US" sz="1800" dirty="0">
              <a:solidFill>
                <a:schemeClr val="tx1"/>
              </a:solidFill>
              <a:latin typeface="+mn-lt"/>
            </a:endParaRPr>
          </a:p>
          <a:p>
            <a:pPr lvl="1"/>
            <a:endParaRPr lang="en-US" sz="1800" dirty="0">
              <a:solidFill>
                <a:schemeClr val="tx1"/>
              </a:solidFill>
              <a:latin typeface="+mn-lt"/>
            </a:endParaRPr>
          </a:p>
          <a:p>
            <a:pPr marL="0" indent="0">
              <a:buNone/>
            </a:pPr>
            <a:endParaRPr lang="en-US" sz="1800" dirty="0">
              <a:solidFill>
                <a:schemeClr val="tx1"/>
              </a:solidFill>
              <a:latin typeface="+mn-lt"/>
            </a:endParaRPr>
          </a:p>
        </p:txBody>
      </p:sp>
      <p:sp>
        <p:nvSpPr>
          <p:cNvPr id="4" name="Footer Placeholder 3"/>
          <p:cNvSpPr>
            <a:spLocks noGrp="1"/>
          </p:cNvSpPr>
          <p:nvPr>
            <p:ph type="ftr" sz="quarter" idx="11"/>
          </p:nvPr>
        </p:nvSpPr>
        <p:spPr/>
        <p:txBody>
          <a:bodyPr/>
          <a:lstStyle/>
          <a:p>
            <a:r>
              <a:rPr lang="en-US" dirty="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14</a:t>
            </a:fld>
            <a:endParaRPr lang="en-US" dirty="0"/>
          </a:p>
        </p:txBody>
      </p:sp>
      <p:pic>
        <p:nvPicPr>
          <p:cNvPr id="3" name="Picture 2">
            <a:extLst>
              <a:ext uri="{FF2B5EF4-FFF2-40B4-BE49-F238E27FC236}">
                <a16:creationId xmlns:a16="http://schemas.microsoft.com/office/drawing/2014/main" id="{64188323-7DA1-4AC0-82D3-922FB33CF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609" y="4462001"/>
            <a:ext cx="1905000" cy="1591597"/>
          </a:xfrm>
          <a:prstGeom prst="rect">
            <a:avLst/>
          </a:prstGeom>
        </p:spPr>
      </p:pic>
    </p:spTree>
    <p:extLst>
      <p:ext uri="{BB962C8B-B14F-4D97-AF65-F5344CB8AC3E}">
        <p14:creationId xmlns:p14="http://schemas.microsoft.com/office/powerpoint/2010/main" val="95980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079"/>
            <a:ext cx="8229600" cy="1322479"/>
          </a:xfrm>
        </p:spPr>
        <p:txBody>
          <a:bodyPr/>
          <a:lstStyle/>
          <a:p>
            <a:r>
              <a:rPr lang="en-US" sz="4000" dirty="0">
                <a:latin typeface="+mn-lt"/>
              </a:rPr>
              <a:t>My USAF Career Path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18933799"/>
              </p:ext>
            </p:extLst>
          </p:nvPr>
        </p:nvGraphicFramePr>
        <p:xfrm>
          <a:off x="457200" y="187483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15</a:t>
            </a:fld>
            <a:endParaRPr lang="en-US" dirty="0"/>
          </a:p>
        </p:txBody>
      </p:sp>
      <p:sp>
        <p:nvSpPr>
          <p:cNvPr id="8" name="Text Placeholder 2">
            <a:extLst>
              <a:ext uri="{FF2B5EF4-FFF2-40B4-BE49-F238E27FC236}">
                <a16:creationId xmlns:a16="http://schemas.microsoft.com/office/drawing/2014/main" id="{9C4EB287-25F6-4EB0-B1E2-1DE94F5E76F8}"/>
              </a:ext>
            </a:extLst>
          </p:cNvPr>
          <p:cNvSpPr txBox="1">
            <a:spLocks/>
          </p:cNvSpPr>
          <p:nvPr/>
        </p:nvSpPr>
        <p:spPr>
          <a:xfrm>
            <a:off x="76201" y="838200"/>
            <a:ext cx="4972912" cy="609600"/>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Font typeface="Arial" pitchFamily="34" charset="0"/>
              <a:buNone/>
              <a:defRPr sz="2400" b="0" kern="1200">
                <a:solidFill>
                  <a:schemeClr val="tx1">
                    <a:lumMod val="50000"/>
                    <a:lumOff val="50000"/>
                  </a:schemeClr>
                </a:solidFill>
                <a:latin typeface="Avenir Roman"/>
                <a:ea typeface="+mn-ea"/>
                <a:cs typeface="+mn-cs"/>
              </a:defRPr>
            </a:lvl1pPr>
            <a:lvl2pPr marL="457200" indent="0" algn="l" defTabSz="914400" rtl="0" eaLnBrk="1" latinLnBrk="0" hangingPunct="1">
              <a:spcBef>
                <a:spcPct val="20000"/>
              </a:spcBef>
              <a:buFont typeface="Courier New" pitchFamily="49" charset="0"/>
              <a:buNone/>
              <a:defRPr sz="2000" b="1" kern="1200">
                <a:solidFill>
                  <a:schemeClr val="tx1">
                    <a:lumMod val="50000"/>
                    <a:lumOff val="50000"/>
                  </a:schemeClr>
                </a:solidFill>
                <a:latin typeface="Avenir Roman"/>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lumMod val="50000"/>
                    <a:lumOff val="50000"/>
                  </a:schemeClr>
                </a:solidFill>
                <a:latin typeface="Avenir Roman"/>
                <a:ea typeface="+mn-ea"/>
                <a:cs typeface="+mn-cs"/>
              </a:defRPr>
            </a:lvl3pPr>
            <a:lvl4pPr marL="13716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Avenir Roman"/>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Avenir Roman"/>
                <a:ea typeface="+mn-ea"/>
                <a:cs typeface="+mn-cs"/>
              </a:defRPr>
            </a:lvl5pPr>
            <a:lvl6pPr marL="22860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7pPr>
            <a:lvl8pPr marL="3200400" indent="0" algn="l" defTabSz="914400" rtl="0" eaLnBrk="1" latinLnBrk="0" hangingPunct="1">
              <a:spcBef>
                <a:spcPct val="20000"/>
              </a:spcBef>
              <a:buFont typeface="Courier New" pitchFamily="49" charset="0"/>
              <a:buNone/>
              <a:defRPr sz="1600" b="1" kern="1200">
                <a:solidFill>
                  <a:schemeClr val="tx1">
                    <a:lumMod val="50000"/>
                    <a:lumOff val="50000"/>
                  </a:schemeClr>
                </a:solidFill>
                <a:latin typeface="+mj-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lumMod val="50000"/>
                    <a:lumOff val="50000"/>
                  </a:schemeClr>
                </a:solidFill>
                <a:latin typeface="+mj-lt"/>
                <a:ea typeface="+mn-ea"/>
                <a:cs typeface="+mn-cs"/>
              </a:defRPr>
            </a:lvl9pPr>
          </a:lstStyle>
          <a:p>
            <a:pPr algn="l"/>
            <a:r>
              <a:rPr lang="en-US" sz="1800" b="1" u="sng" dirty="0">
                <a:solidFill>
                  <a:schemeClr val="accent1">
                    <a:lumMod val="75000"/>
                  </a:schemeClr>
                </a:solidFill>
                <a:latin typeface="+mn-lt"/>
              </a:rPr>
              <a:t>My USAF Jobs</a:t>
            </a:r>
          </a:p>
        </p:txBody>
      </p:sp>
      <p:sp>
        <p:nvSpPr>
          <p:cNvPr id="9" name="Content Placeholder 9">
            <a:extLst>
              <a:ext uri="{FF2B5EF4-FFF2-40B4-BE49-F238E27FC236}">
                <a16:creationId xmlns:a16="http://schemas.microsoft.com/office/drawing/2014/main" id="{4EEB4291-79AC-4BED-A896-DDF9139DEBF1}"/>
              </a:ext>
            </a:extLst>
          </p:cNvPr>
          <p:cNvSpPr txBox="1">
            <a:spLocks/>
          </p:cNvSpPr>
          <p:nvPr/>
        </p:nvSpPr>
        <p:spPr>
          <a:xfrm>
            <a:off x="76200" y="1450848"/>
            <a:ext cx="4974709" cy="39136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Avenir Roman"/>
                <a:ea typeface="+mn-ea"/>
                <a:cs typeface="+mn-cs"/>
              </a:defRPr>
            </a:lvl1pPr>
            <a:lvl2pPr marL="742950" indent="-28575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3pPr>
            <a:lvl4pPr marL="1600200" indent="-228600" algn="l" defTabSz="914400" rtl="0" eaLnBrk="1" latinLnBrk="0" hangingPunct="1">
              <a:spcBef>
                <a:spcPct val="20000"/>
              </a:spcBef>
              <a:buFont typeface="Courier New" pitchFamily="49" charset="0"/>
              <a:buChar char="o"/>
              <a:defRPr sz="2000" kern="1200">
                <a:solidFill>
                  <a:schemeClr val="tx1">
                    <a:lumMod val="50000"/>
                    <a:lumOff val="50000"/>
                  </a:schemeClr>
                </a:solidFill>
                <a:latin typeface="Avenir Roman"/>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Avenir Roman"/>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b="1" dirty="0">
                <a:solidFill>
                  <a:srgbClr val="FF0000"/>
                </a:solidFill>
                <a:latin typeface="+mn-lt"/>
              </a:rPr>
              <a:t>1993 - Los Angeles Air Force Base, CA</a:t>
            </a:r>
          </a:p>
          <a:p>
            <a:r>
              <a:rPr lang="en-US" sz="1800" b="1" dirty="0">
                <a:solidFill>
                  <a:schemeClr val="accent1">
                    <a:lumMod val="75000"/>
                  </a:schemeClr>
                </a:solidFill>
                <a:latin typeface="+mn-lt"/>
              </a:rPr>
              <a:t>1998 - Patrick Air Force Base, Florida</a:t>
            </a:r>
          </a:p>
          <a:p>
            <a:r>
              <a:rPr lang="en-US" sz="1800" b="1" dirty="0">
                <a:solidFill>
                  <a:schemeClr val="accent1">
                    <a:lumMod val="75000"/>
                  </a:schemeClr>
                </a:solidFill>
                <a:latin typeface="+mn-lt"/>
              </a:rPr>
              <a:t>2000 - Defense Manpower Data Center, Monterey, CA</a:t>
            </a:r>
          </a:p>
          <a:p>
            <a:r>
              <a:rPr lang="en-US" sz="1800" b="1" dirty="0">
                <a:solidFill>
                  <a:srgbClr val="FF0000"/>
                </a:solidFill>
                <a:latin typeface="+mn-lt"/>
              </a:rPr>
              <a:t>2003 - National Reconnaissance Office, VA</a:t>
            </a:r>
          </a:p>
          <a:p>
            <a:r>
              <a:rPr lang="en-US" sz="1800" b="1" dirty="0">
                <a:solidFill>
                  <a:srgbClr val="FF0000"/>
                </a:solidFill>
                <a:latin typeface="+mn-lt"/>
              </a:rPr>
              <a:t>2008 - Los Angeles Air Force Base, CA</a:t>
            </a:r>
          </a:p>
          <a:p>
            <a:endParaRPr lang="en-US" sz="1800" b="1" dirty="0">
              <a:solidFill>
                <a:schemeClr val="accent1">
                  <a:lumMod val="75000"/>
                </a:schemeClr>
              </a:solidFill>
              <a:latin typeface="+mn-lt"/>
            </a:endParaRPr>
          </a:p>
        </p:txBody>
      </p:sp>
      <p:pic>
        <p:nvPicPr>
          <p:cNvPr id="16" name="Picture 15">
            <a:extLst>
              <a:ext uri="{FF2B5EF4-FFF2-40B4-BE49-F238E27FC236}">
                <a16:creationId xmlns:a16="http://schemas.microsoft.com/office/drawing/2014/main" id="{BFB9B7AE-FE48-465D-8110-8A8CD219AD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61657" y="4789357"/>
            <a:ext cx="1544143" cy="1932118"/>
          </a:xfrm>
          <a:prstGeom prst="rect">
            <a:avLst/>
          </a:prstGeom>
        </p:spPr>
      </p:pic>
      <p:sp>
        <p:nvSpPr>
          <p:cNvPr id="17" name="TextBox 16">
            <a:extLst>
              <a:ext uri="{FF2B5EF4-FFF2-40B4-BE49-F238E27FC236}">
                <a16:creationId xmlns:a16="http://schemas.microsoft.com/office/drawing/2014/main" id="{6D1D0CE1-A0C4-43E6-94DF-1D3A8E9D0141}"/>
              </a:ext>
            </a:extLst>
          </p:cNvPr>
          <p:cNvSpPr txBox="1"/>
          <p:nvPr/>
        </p:nvSpPr>
        <p:spPr>
          <a:xfrm>
            <a:off x="5344089" y="5334000"/>
            <a:ext cx="1451038" cy="584775"/>
          </a:xfrm>
          <a:prstGeom prst="rect">
            <a:avLst/>
          </a:prstGeom>
          <a:noFill/>
        </p:spPr>
        <p:txBody>
          <a:bodyPr wrap="none" rtlCol="0">
            <a:spAutoFit/>
          </a:bodyPr>
          <a:lstStyle/>
          <a:p>
            <a:pPr algn="ctr"/>
            <a:r>
              <a:rPr lang="en-US" sz="1600" dirty="0"/>
              <a:t>NROL-49,</a:t>
            </a:r>
          </a:p>
          <a:p>
            <a:pPr algn="ctr"/>
            <a:r>
              <a:rPr lang="en-US" sz="1600" dirty="0"/>
              <a:t>Launched 2011</a:t>
            </a:r>
          </a:p>
        </p:txBody>
      </p:sp>
      <p:pic>
        <p:nvPicPr>
          <p:cNvPr id="5" name="Picture 4">
            <a:extLst>
              <a:ext uri="{FF2B5EF4-FFF2-40B4-BE49-F238E27FC236}">
                <a16:creationId xmlns:a16="http://schemas.microsoft.com/office/drawing/2014/main" id="{7643981C-8264-4AED-94AB-A9B2FD4720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6800" y="1039538"/>
            <a:ext cx="1336478" cy="1670597"/>
          </a:xfrm>
          <a:prstGeom prst="rect">
            <a:avLst/>
          </a:prstGeom>
        </p:spPr>
      </p:pic>
      <p:pic>
        <p:nvPicPr>
          <p:cNvPr id="12" name="Picture 11">
            <a:extLst>
              <a:ext uri="{FF2B5EF4-FFF2-40B4-BE49-F238E27FC236}">
                <a16:creationId xmlns:a16="http://schemas.microsoft.com/office/drawing/2014/main" id="{64523D02-C3E1-4873-ACCA-AA81134D4E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600" y="3429000"/>
            <a:ext cx="2180050" cy="1542609"/>
          </a:xfrm>
          <a:prstGeom prst="rect">
            <a:avLst/>
          </a:prstGeom>
        </p:spPr>
      </p:pic>
    </p:spTree>
    <p:extLst>
      <p:ext uri="{BB962C8B-B14F-4D97-AF65-F5344CB8AC3E}">
        <p14:creationId xmlns:p14="http://schemas.microsoft.com/office/powerpoint/2010/main" val="1632448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My Career #1</a:t>
            </a:r>
          </a:p>
        </p:txBody>
      </p:sp>
      <p:sp>
        <p:nvSpPr>
          <p:cNvPr id="3" name="Content Placeholder 2"/>
          <p:cNvSpPr>
            <a:spLocks noGrp="1"/>
          </p:cNvSpPr>
          <p:nvPr>
            <p:ph idx="1"/>
          </p:nvPr>
        </p:nvSpPr>
        <p:spPr>
          <a:xfrm>
            <a:off x="457200" y="1219200"/>
            <a:ext cx="8229600" cy="4525963"/>
          </a:xfrm>
        </p:spPr>
        <p:txBody>
          <a:bodyPr>
            <a:normAutofit/>
          </a:bodyPr>
          <a:lstStyle/>
          <a:p>
            <a:r>
              <a:rPr lang="en-US" sz="1800" dirty="0">
                <a:solidFill>
                  <a:schemeClr val="tx1"/>
                </a:solidFill>
                <a:latin typeface="+mn-lt"/>
              </a:rPr>
              <a:t>The first job I had after college was:</a:t>
            </a:r>
          </a:p>
          <a:p>
            <a:pPr lvl="1"/>
            <a:r>
              <a:rPr lang="en-US" sz="1800" dirty="0">
                <a:solidFill>
                  <a:schemeClr val="tx1"/>
                </a:solidFill>
                <a:latin typeface="+mn-lt"/>
              </a:rPr>
              <a:t>Project manager for the Global Positioning System (GPS)Ground Control Segment</a:t>
            </a:r>
          </a:p>
          <a:p>
            <a:pPr lvl="2"/>
            <a:r>
              <a:rPr lang="en-US" sz="1800" dirty="0">
                <a:solidFill>
                  <a:schemeClr val="tx1"/>
                </a:solidFill>
                <a:latin typeface="+mn-lt"/>
              </a:rPr>
              <a:t>Managed software upgrades that supported GPS IIR satellites after launch without breaking the older satellites</a:t>
            </a:r>
          </a:p>
          <a:p>
            <a:pPr lvl="2"/>
            <a:r>
              <a:rPr lang="en-US" sz="1800" dirty="0">
                <a:solidFill>
                  <a:schemeClr val="tx1"/>
                </a:solidFill>
                <a:latin typeface="+mn-lt"/>
              </a:rPr>
              <a:t>Lots of paperwork!</a:t>
            </a:r>
          </a:p>
          <a:p>
            <a:pPr lvl="2"/>
            <a:r>
              <a:rPr lang="en-US" sz="1800" dirty="0">
                <a:solidFill>
                  <a:schemeClr val="tx1"/>
                </a:solidFill>
                <a:latin typeface="+mn-lt"/>
              </a:rPr>
              <a:t>USAF told me where I was working</a:t>
            </a:r>
          </a:p>
          <a:p>
            <a:pPr lvl="1"/>
            <a:endParaRPr lang="en-US" sz="1800" dirty="0">
              <a:solidFill>
                <a:schemeClr val="tx1"/>
              </a:solidFill>
              <a:latin typeface="+mn-lt"/>
            </a:endParaRPr>
          </a:p>
          <a:p>
            <a:r>
              <a:rPr lang="en-US" sz="1800" dirty="0">
                <a:solidFill>
                  <a:schemeClr val="tx1"/>
                </a:solidFill>
                <a:latin typeface="+mn-lt"/>
              </a:rPr>
              <a:t>The worst (hardest) job I have ever had was:</a:t>
            </a:r>
          </a:p>
          <a:p>
            <a:pPr lvl="1"/>
            <a:r>
              <a:rPr lang="en-US" sz="1800" dirty="0">
                <a:solidFill>
                  <a:schemeClr val="tx1"/>
                </a:solidFill>
                <a:latin typeface="+mn-lt"/>
              </a:rPr>
              <a:t>Program Manager for Nuclear Treaty Subsurface (earthquake) System during Y2000 rollover</a:t>
            </a:r>
          </a:p>
          <a:p>
            <a:pPr lvl="2"/>
            <a:r>
              <a:rPr lang="en-US" sz="1800" dirty="0">
                <a:solidFill>
                  <a:schemeClr val="tx1"/>
                </a:solidFill>
                <a:latin typeface="+mn-lt"/>
              </a:rPr>
              <a:t>Micromanaging boss – 26+ revisions to 1 document</a:t>
            </a:r>
          </a:p>
          <a:p>
            <a:pPr lvl="2"/>
            <a:r>
              <a:rPr lang="en-US" sz="1800" dirty="0">
                <a:solidFill>
                  <a:schemeClr val="tx1"/>
                </a:solidFill>
                <a:latin typeface="+mn-lt"/>
              </a:rPr>
              <a:t>Gave WWII Panzers to his top performers</a:t>
            </a:r>
          </a:p>
          <a:p>
            <a:pPr lvl="2"/>
            <a:r>
              <a:rPr lang="en-US" sz="1800" dirty="0">
                <a:solidFill>
                  <a:schemeClr val="tx1"/>
                </a:solidFill>
                <a:latin typeface="+mn-lt"/>
              </a:rPr>
              <a:t>Learned </a:t>
            </a:r>
            <a:r>
              <a:rPr lang="en-US" sz="1800" u="sng" dirty="0">
                <a:solidFill>
                  <a:schemeClr val="tx1"/>
                </a:solidFill>
                <a:latin typeface="+mn-lt"/>
              </a:rPr>
              <a:t>how not to act as a boss</a:t>
            </a:r>
          </a:p>
        </p:txBody>
      </p:sp>
      <p:sp>
        <p:nvSpPr>
          <p:cNvPr id="7" name="Footer Placeholder 6"/>
          <p:cNvSpPr>
            <a:spLocks noGrp="1"/>
          </p:cNvSpPr>
          <p:nvPr>
            <p:ph type="ftr" sz="quarter" idx="11"/>
          </p:nvPr>
        </p:nvSpPr>
        <p:spPr/>
        <p:txBody>
          <a:bodyPr/>
          <a:lstStyle/>
          <a:p>
            <a:r>
              <a:rPr lang="en-US"/>
              <a:t>Youth Business : ALLIANCE</a:t>
            </a:r>
            <a:endParaRPr lang="en-US" dirty="0"/>
          </a:p>
        </p:txBody>
      </p:sp>
      <p:sp>
        <p:nvSpPr>
          <p:cNvPr id="8" name="Slide Number Placeholder 7"/>
          <p:cNvSpPr>
            <a:spLocks noGrp="1"/>
          </p:cNvSpPr>
          <p:nvPr>
            <p:ph type="sldNum" sz="quarter" idx="12"/>
          </p:nvPr>
        </p:nvSpPr>
        <p:spPr/>
        <p:txBody>
          <a:bodyPr/>
          <a:lstStyle/>
          <a:p>
            <a:fld id="{83563B19-5B2B-4AAC-A66D-8FF7C83E8865}" type="slidenum">
              <a:rPr lang="en-US" smtClean="0"/>
              <a:pPr/>
              <a:t>16</a:t>
            </a:fld>
            <a:endParaRPr lang="en-US" dirty="0"/>
          </a:p>
        </p:txBody>
      </p:sp>
      <p:pic>
        <p:nvPicPr>
          <p:cNvPr id="4" name="Picture 3">
            <a:extLst>
              <a:ext uri="{FF2B5EF4-FFF2-40B4-BE49-F238E27FC236}">
                <a16:creationId xmlns:a16="http://schemas.microsoft.com/office/drawing/2014/main" id="{9E6951B1-9A1A-43EE-8F86-20326437F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5181600"/>
            <a:ext cx="1828800" cy="1219200"/>
          </a:xfrm>
          <a:prstGeom prst="rect">
            <a:avLst/>
          </a:prstGeom>
        </p:spPr>
      </p:pic>
    </p:spTree>
    <p:extLst>
      <p:ext uri="{BB962C8B-B14F-4D97-AF65-F5344CB8AC3E}">
        <p14:creationId xmlns:p14="http://schemas.microsoft.com/office/powerpoint/2010/main" val="2538521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Things I learned in the USAF</a:t>
            </a:r>
          </a:p>
        </p:txBody>
      </p:sp>
      <p:sp>
        <p:nvSpPr>
          <p:cNvPr id="3" name="Content Placeholder 2"/>
          <p:cNvSpPr>
            <a:spLocks noGrp="1"/>
          </p:cNvSpPr>
          <p:nvPr>
            <p:ph idx="1"/>
          </p:nvPr>
        </p:nvSpPr>
        <p:spPr>
          <a:xfrm>
            <a:off x="466531" y="1219199"/>
            <a:ext cx="8229600" cy="4525963"/>
          </a:xfrm>
        </p:spPr>
        <p:txBody>
          <a:bodyPr>
            <a:normAutofit/>
          </a:bodyPr>
          <a:lstStyle/>
          <a:p>
            <a:r>
              <a:rPr lang="en-US" sz="1800" dirty="0">
                <a:solidFill>
                  <a:schemeClr val="tx1"/>
                </a:solidFill>
                <a:latin typeface="+mn-lt"/>
              </a:rPr>
              <a:t>Integrity – do the right thing even when no one is watching</a:t>
            </a:r>
          </a:p>
          <a:p>
            <a:pPr lvl="1"/>
            <a:r>
              <a:rPr lang="en-US" sz="1800" dirty="0">
                <a:solidFill>
                  <a:schemeClr val="tx1"/>
                </a:solidFill>
                <a:latin typeface="+mn-lt"/>
              </a:rPr>
              <a:t>Enhances trust in your coworkers and bosses</a:t>
            </a:r>
          </a:p>
          <a:p>
            <a:r>
              <a:rPr lang="en-US" sz="1800" dirty="0">
                <a:solidFill>
                  <a:schemeClr val="tx1"/>
                </a:solidFill>
                <a:latin typeface="+mn-lt"/>
              </a:rPr>
              <a:t>Importance of open communication </a:t>
            </a:r>
          </a:p>
          <a:p>
            <a:pPr lvl="1"/>
            <a:r>
              <a:rPr lang="en-US" sz="1800" dirty="0">
                <a:solidFill>
                  <a:schemeClr val="tx1"/>
                </a:solidFill>
                <a:latin typeface="+mn-lt"/>
              </a:rPr>
              <a:t>To some, information is power; this attitude can hinder getting the job done</a:t>
            </a:r>
          </a:p>
          <a:p>
            <a:pPr lvl="1"/>
            <a:r>
              <a:rPr lang="en-US" sz="1800" dirty="0">
                <a:solidFill>
                  <a:schemeClr val="tx1"/>
                </a:solidFill>
                <a:latin typeface="+mn-lt"/>
              </a:rPr>
              <a:t>Program saying, “Bad news does not improve with age”</a:t>
            </a:r>
          </a:p>
          <a:p>
            <a:r>
              <a:rPr lang="en-US" sz="1800" dirty="0">
                <a:solidFill>
                  <a:schemeClr val="tx1"/>
                </a:solidFill>
                <a:latin typeface="+mn-lt"/>
              </a:rPr>
              <a:t>Importance of saying “please” - some team members need it</a:t>
            </a:r>
          </a:p>
          <a:p>
            <a:pPr lvl="1"/>
            <a:r>
              <a:rPr lang="en-US" sz="1800" dirty="0">
                <a:solidFill>
                  <a:schemeClr val="tx1"/>
                </a:solidFill>
                <a:latin typeface="+mn-lt"/>
              </a:rPr>
              <a:t>Understand and adapt to team members</a:t>
            </a:r>
          </a:p>
          <a:p>
            <a:r>
              <a:rPr lang="en-US" sz="1800" dirty="0">
                <a:solidFill>
                  <a:schemeClr val="tx1"/>
                </a:solidFill>
                <a:latin typeface="+mn-lt"/>
              </a:rPr>
              <a:t>Attention to details are important</a:t>
            </a:r>
          </a:p>
          <a:p>
            <a:r>
              <a:rPr lang="en-US" sz="1800" dirty="0">
                <a:solidFill>
                  <a:schemeClr val="tx1"/>
                </a:solidFill>
                <a:latin typeface="+mn-lt"/>
              </a:rPr>
              <a:t>Hard work is often rewarded, even if you think no one                                                 is watching</a:t>
            </a:r>
          </a:p>
          <a:p>
            <a:r>
              <a:rPr lang="en-US" sz="1800" dirty="0">
                <a:solidFill>
                  <a:schemeClr val="tx1"/>
                </a:solidFill>
                <a:latin typeface="+mn-lt"/>
              </a:rPr>
              <a:t>Be humble, as one can always be replaced</a:t>
            </a:r>
          </a:p>
        </p:txBody>
      </p:sp>
      <p:sp>
        <p:nvSpPr>
          <p:cNvPr id="5" name="Footer Placeholder 4"/>
          <p:cNvSpPr>
            <a:spLocks noGrp="1"/>
          </p:cNvSpPr>
          <p:nvPr>
            <p:ph type="ftr" sz="quarter" idx="11"/>
          </p:nvPr>
        </p:nvSpPr>
        <p:spPr/>
        <p:txBody>
          <a:bodyPr/>
          <a:lstStyle/>
          <a:p>
            <a:r>
              <a:rPr lang="en-US"/>
              <a:t>Youth Business : ALLIANCE</a:t>
            </a:r>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17</a:t>
            </a:fld>
            <a:endParaRPr lang="en-US" dirty="0"/>
          </a:p>
        </p:txBody>
      </p:sp>
      <p:pic>
        <p:nvPicPr>
          <p:cNvPr id="7" name="Picture 6">
            <a:extLst>
              <a:ext uri="{FF2B5EF4-FFF2-40B4-BE49-F238E27FC236}">
                <a16:creationId xmlns:a16="http://schemas.microsoft.com/office/drawing/2014/main" id="{2293048C-798A-4F00-AE87-EB956CA48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527" y="3482181"/>
            <a:ext cx="2271738" cy="2838562"/>
          </a:xfrm>
          <a:prstGeom prst="rect">
            <a:avLst/>
          </a:prstGeom>
        </p:spPr>
      </p:pic>
      <p:sp>
        <p:nvSpPr>
          <p:cNvPr id="8" name="TextBox 7">
            <a:extLst>
              <a:ext uri="{FF2B5EF4-FFF2-40B4-BE49-F238E27FC236}">
                <a16:creationId xmlns:a16="http://schemas.microsoft.com/office/drawing/2014/main" id="{02E902A3-24FA-4DDD-8DA5-3252EBD1C3F7}"/>
              </a:ext>
            </a:extLst>
          </p:cNvPr>
          <p:cNvSpPr txBox="1"/>
          <p:nvPr/>
        </p:nvSpPr>
        <p:spPr>
          <a:xfrm>
            <a:off x="4991939" y="4853226"/>
            <a:ext cx="1561261" cy="861774"/>
          </a:xfrm>
          <a:prstGeom prst="rect">
            <a:avLst/>
          </a:prstGeom>
          <a:noFill/>
        </p:spPr>
        <p:txBody>
          <a:bodyPr wrap="none" rtlCol="0">
            <a:spAutoFit/>
          </a:bodyPr>
          <a:lstStyle/>
          <a:p>
            <a:r>
              <a:rPr lang="en-US" sz="1600" dirty="0"/>
              <a:t>NROL-42 Launch</a:t>
            </a:r>
          </a:p>
          <a:p>
            <a:r>
              <a:rPr lang="en-US" sz="1600" dirty="0"/>
              <a:t>(Cool to be part </a:t>
            </a:r>
          </a:p>
          <a:p>
            <a:r>
              <a:rPr lang="en-US" sz="1600" dirty="0"/>
              <a:t>Of this!)</a:t>
            </a:r>
          </a:p>
        </p:txBody>
      </p:sp>
    </p:spTree>
    <p:extLst>
      <p:ext uri="{BB962C8B-B14F-4D97-AF65-F5344CB8AC3E}">
        <p14:creationId xmlns:p14="http://schemas.microsoft.com/office/powerpoint/2010/main" val="977484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0" y="138861"/>
            <a:ext cx="9144000" cy="775539"/>
          </a:xfrm>
        </p:spPr>
        <p:txBody>
          <a:bodyPr/>
          <a:lstStyle/>
          <a:p>
            <a:r>
              <a:rPr lang="en-US" sz="4000" dirty="0">
                <a:latin typeface="+mn-lt"/>
              </a:rPr>
              <a:t>Company #2 – Stellar Solutions, Inc</a:t>
            </a:r>
          </a:p>
        </p:txBody>
      </p:sp>
      <p:sp>
        <p:nvSpPr>
          <p:cNvPr id="12" name="Content Placeholder 2"/>
          <p:cNvSpPr>
            <a:spLocks noGrp="1"/>
          </p:cNvSpPr>
          <p:nvPr>
            <p:ph idx="1"/>
          </p:nvPr>
        </p:nvSpPr>
        <p:spPr>
          <a:xfrm>
            <a:off x="346334" y="1025272"/>
            <a:ext cx="8416665" cy="4525963"/>
          </a:xfrm>
        </p:spPr>
        <p:txBody>
          <a:bodyPr>
            <a:noAutofit/>
          </a:bodyPr>
          <a:lstStyle/>
          <a:p>
            <a:r>
              <a:rPr lang="en-US" sz="1800" dirty="0">
                <a:solidFill>
                  <a:schemeClr val="tx1"/>
                </a:solidFill>
                <a:latin typeface="+mn-lt"/>
              </a:rPr>
              <a:t>Woman-owned small business founded by Celeste Ford in 1995 with a simple vision: </a:t>
            </a:r>
          </a:p>
          <a:p>
            <a:pPr lvl="1"/>
            <a:r>
              <a:rPr lang="en-US" sz="1800" i="1" dirty="0">
                <a:solidFill>
                  <a:schemeClr val="tx1"/>
                </a:solidFill>
                <a:latin typeface="+mn-lt"/>
              </a:rPr>
              <a:t>SATISFY OUR CUSTOMERS’ CRITICAL NEEDS WHILE REALIZING OUR DREAM JOBS</a:t>
            </a:r>
            <a:r>
              <a:rPr lang="en-US" sz="1800" dirty="0">
                <a:solidFill>
                  <a:schemeClr val="tx1"/>
                </a:solidFill>
                <a:latin typeface="+mn-lt"/>
              </a:rPr>
              <a:t>.</a:t>
            </a:r>
          </a:p>
          <a:p>
            <a:pPr lvl="1"/>
            <a:r>
              <a:rPr lang="en-US" sz="1800" dirty="0">
                <a:solidFill>
                  <a:schemeClr val="tx1"/>
                </a:solidFill>
                <a:latin typeface="+mn-lt"/>
              </a:rPr>
              <a:t>Headquarters: Palo Alto, CA</a:t>
            </a:r>
          </a:p>
          <a:p>
            <a:pPr lvl="2"/>
            <a:r>
              <a:rPr lang="en-US" sz="1800" dirty="0">
                <a:solidFill>
                  <a:schemeClr val="tx1"/>
                </a:solidFill>
                <a:latin typeface="+mn-lt"/>
              </a:rPr>
              <a:t>Offices: Colorado, Washington, DC, United Kingdom, France</a:t>
            </a:r>
          </a:p>
          <a:p>
            <a:pPr lvl="2"/>
            <a:r>
              <a:rPr lang="en-US" sz="1800" dirty="0">
                <a:solidFill>
                  <a:schemeClr val="tx1"/>
                </a:solidFill>
                <a:latin typeface="+mn-lt"/>
              </a:rPr>
              <a:t>~170 employees  </a:t>
            </a:r>
          </a:p>
          <a:p>
            <a:pPr lvl="2"/>
            <a:r>
              <a:rPr lang="en-US" sz="1800" dirty="0">
                <a:solidFill>
                  <a:schemeClr val="tx1"/>
                </a:solidFill>
                <a:latin typeface="+mn-lt"/>
              </a:rPr>
              <a:t>Customers: </a:t>
            </a:r>
            <a:r>
              <a:rPr lang="fr-FR" sz="1800" dirty="0">
                <a:solidFill>
                  <a:schemeClr val="tx1"/>
                </a:solidFill>
                <a:latin typeface="+mn-lt"/>
              </a:rPr>
              <a:t>Intelligence, </a:t>
            </a:r>
            <a:r>
              <a:rPr lang="fr-FR" sz="1800" dirty="0" err="1">
                <a:solidFill>
                  <a:schemeClr val="tx1"/>
                </a:solidFill>
                <a:latin typeface="+mn-lt"/>
              </a:rPr>
              <a:t>Defense</a:t>
            </a:r>
            <a:r>
              <a:rPr lang="fr-FR" sz="1800" dirty="0">
                <a:solidFill>
                  <a:schemeClr val="tx1"/>
                </a:solidFill>
                <a:latin typeface="+mn-lt"/>
              </a:rPr>
              <a:t>, Commercial, Civil, &amp; International</a:t>
            </a:r>
            <a:endParaRPr lang="en-US" sz="1800" dirty="0">
              <a:solidFill>
                <a:schemeClr val="tx1"/>
              </a:solidFill>
              <a:latin typeface="+mn-lt"/>
            </a:endParaRPr>
          </a:p>
          <a:p>
            <a:pPr lvl="2"/>
            <a:r>
              <a:rPr lang="en-US" sz="1800" dirty="0">
                <a:solidFill>
                  <a:schemeClr val="tx1"/>
                </a:solidFill>
                <a:latin typeface="+mn-lt"/>
              </a:rPr>
              <a:t>Our customers not only get access to our full-time staff of engineers, but also to our team of part-time Stellar Advisors who can be leveraged for key niche expertise in critical short-term applications.</a:t>
            </a:r>
          </a:p>
          <a:p>
            <a:endParaRPr lang="en-US" sz="1800" dirty="0">
              <a:solidFill>
                <a:schemeClr val="tx1"/>
              </a:solidFill>
              <a:latin typeface="+mn-lt"/>
            </a:endParaRPr>
          </a:p>
        </p:txBody>
      </p:sp>
      <p:sp>
        <p:nvSpPr>
          <p:cNvPr id="4" name="Footer Placeholder 3"/>
          <p:cNvSpPr>
            <a:spLocks noGrp="1"/>
          </p:cNvSpPr>
          <p:nvPr>
            <p:ph type="ftr" sz="quarter" idx="11"/>
          </p:nvPr>
        </p:nvSpPr>
        <p:spPr>
          <a:xfrm>
            <a:off x="659165" y="6569075"/>
            <a:ext cx="2847975" cy="365125"/>
          </a:xfrm>
        </p:spPr>
        <p:txBody>
          <a:bodyPr/>
          <a:lstStyle/>
          <a:p>
            <a:r>
              <a:rPr lang="en-US" dirty="0"/>
              <a:t>Youth Business : ALLIANCE</a:t>
            </a:r>
          </a:p>
        </p:txBody>
      </p:sp>
      <p:sp>
        <p:nvSpPr>
          <p:cNvPr id="6" name="Slide Number Placeholder 5"/>
          <p:cNvSpPr>
            <a:spLocks noGrp="1"/>
          </p:cNvSpPr>
          <p:nvPr>
            <p:ph type="sldNum" sz="quarter" idx="12"/>
          </p:nvPr>
        </p:nvSpPr>
        <p:spPr/>
        <p:txBody>
          <a:bodyPr/>
          <a:lstStyle/>
          <a:p>
            <a:fld id="{83563B19-5B2B-4AAC-A66D-8FF7C83E8865}" type="slidenum">
              <a:rPr lang="en-US" smtClean="0"/>
              <a:pPr/>
              <a:t>18</a:t>
            </a:fld>
            <a:endParaRPr lang="en-US" dirty="0"/>
          </a:p>
        </p:txBody>
      </p:sp>
      <p:graphicFrame>
        <p:nvGraphicFramePr>
          <p:cNvPr id="9" name="Content Placeholder 3">
            <a:extLst>
              <a:ext uri="{FF2B5EF4-FFF2-40B4-BE49-F238E27FC236}">
                <a16:creationId xmlns:a16="http://schemas.microsoft.com/office/drawing/2014/main" id="{55157E0E-F407-4927-BB0B-11885C109DF9}"/>
              </a:ext>
            </a:extLst>
          </p:cNvPr>
          <p:cNvGraphicFramePr>
            <a:graphicFrameLocks/>
          </p:cNvGraphicFramePr>
          <p:nvPr>
            <p:extLst>
              <p:ext uri="{D42A27DB-BD31-4B8C-83A1-F6EECF244321}">
                <p14:modId xmlns:p14="http://schemas.microsoft.com/office/powerpoint/2010/main" val="1391261462"/>
              </p:ext>
            </p:extLst>
          </p:nvPr>
        </p:nvGraphicFramePr>
        <p:xfrm>
          <a:off x="457200" y="4175760"/>
          <a:ext cx="8229600" cy="2072640"/>
        </p:xfrm>
        <a:graphic>
          <a:graphicData uri="http://schemas.openxmlformats.org/drawingml/2006/table">
            <a:tbl>
              <a:tblPr bandRow="1">
                <a:tableStyleId>{5C22544A-7EE6-4342-B048-85BDC9FD1C3A}</a:tableStyleId>
              </a:tblPr>
              <a:tblGrid>
                <a:gridCol w="4114800">
                  <a:extLst>
                    <a:ext uri="{9D8B030D-6E8A-4147-A177-3AD203B41FA5}">
                      <a16:colId xmlns:a16="http://schemas.microsoft.com/office/drawing/2014/main" val="227129428"/>
                    </a:ext>
                  </a:extLst>
                </a:gridCol>
                <a:gridCol w="4114800">
                  <a:extLst>
                    <a:ext uri="{9D8B030D-6E8A-4147-A177-3AD203B41FA5}">
                      <a16:colId xmlns:a16="http://schemas.microsoft.com/office/drawing/2014/main" val="3765327002"/>
                    </a:ext>
                  </a:extLst>
                </a:gridCol>
              </a:tblGrid>
              <a:tr h="381000">
                <a:tc>
                  <a:txBody>
                    <a:bodyPr/>
                    <a:lstStyle/>
                    <a:p>
                      <a:pPr marL="285750" lvl="0" indent="-285750">
                        <a:buFont typeface="Wingdings" panose="05000000000000000000" pitchFamily="2" charset="2"/>
                        <a:buChar char="ü"/>
                      </a:pPr>
                      <a:r>
                        <a:rPr lang="en-US" sz="1600" dirty="0">
                          <a:latin typeface="+mn-lt"/>
                        </a:rPr>
                        <a:t>Systems Engineering &amp; Integration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Subsystem Expertise</a:t>
                      </a:r>
                    </a:p>
                  </a:txBody>
                  <a:tcPr/>
                </a:tc>
                <a:extLst>
                  <a:ext uri="{0D108BD9-81ED-4DB2-BD59-A6C34878D82A}">
                    <a16:rowId xmlns:a16="http://schemas.microsoft.com/office/drawing/2014/main" val="1915603354"/>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Continuity, Resiliency &amp; Cyber Engineering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Technical Training</a:t>
                      </a:r>
                    </a:p>
                  </a:txBody>
                  <a:tcPr/>
                </a:tc>
                <a:extLst>
                  <a:ext uri="{0D108BD9-81ED-4DB2-BD59-A6C34878D82A}">
                    <a16:rowId xmlns:a16="http://schemas.microsoft.com/office/drawing/2014/main" val="874381205"/>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Mission Operations &amp; Engineering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Launch Vehicle Engineering, Integration &amp; Procurement</a:t>
                      </a:r>
                    </a:p>
                  </a:txBody>
                  <a:tcPr/>
                </a:tc>
                <a:extLst>
                  <a:ext uri="{0D108BD9-81ED-4DB2-BD59-A6C34878D82A}">
                    <a16:rowId xmlns:a16="http://schemas.microsoft.com/office/drawing/2014/main" val="106955175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Strategic Planning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Program Management</a:t>
                      </a:r>
                    </a:p>
                  </a:txBody>
                  <a:tcPr/>
                </a:tc>
                <a:extLst>
                  <a:ext uri="{0D108BD9-81ED-4DB2-BD59-A6C34878D82A}">
                    <a16:rowId xmlns:a16="http://schemas.microsoft.com/office/drawing/2014/main" val="3786175252"/>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rPr>
                        <a:t>Due Diligence</a:t>
                      </a:r>
                    </a:p>
                  </a:txBody>
                  <a:tcPr/>
                </a:tc>
                <a:tc>
                  <a:txBody>
                    <a:bodyPr/>
                    <a:lstStyle/>
                    <a:p>
                      <a:endParaRPr lang="en-US" sz="1600" dirty="0"/>
                    </a:p>
                  </a:txBody>
                  <a:tcPr/>
                </a:tc>
                <a:extLst>
                  <a:ext uri="{0D108BD9-81ED-4DB2-BD59-A6C34878D82A}">
                    <a16:rowId xmlns:a16="http://schemas.microsoft.com/office/drawing/2014/main" val="2940964135"/>
                  </a:ext>
                </a:extLst>
              </a:tr>
            </a:tbl>
          </a:graphicData>
        </a:graphic>
      </p:graphicFrame>
      <p:pic>
        <p:nvPicPr>
          <p:cNvPr id="1026" name="Picture 2" descr="letterheadlogo">
            <a:extLst>
              <a:ext uri="{FF2B5EF4-FFF2-40B4-BE49-F238E27FC236}">
                <a16:creationId xmlns:a16="http://schemas.microsoft.com/office/drawing/2014/main" id="{D853FF25-6103-448E-8FAD-C166C5A79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5853" y="6162807"/>
            <a:ext cx="190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580BCE9-79D0-40AF-A320-63CA878EBC47}"/>
              </a:ext>
            </a:extLst>
          </p:cNvPr>
          <p:cNvSpPr txBox="1"/>
          <p:nvPr/>
        </p:nvSpPr>
        <p:spPr>
          <a:xfrm rot="19912484">
            <a:off x="44367" y="3329141"/>
            <a:ext cx="1828800" cy="646331"/>
          </a:xfrm>
          <a:prstGeom prst="rect">
            <a:avLst/>
          </a:prstGeom>
          <a:noFill/>
        </p:spPr>
        <p:txBody>
          <a:bodyPr wrap="square" rtlCol="0">
            <a:spAutoFit/>
          </a:bodyPr>
          <a:lstStyle/>
          <a:p>
            <a:r>
              <a:rPr lang="en-US" u="sng" dirty="0"/>
              <a:t>Areas of Expertise</a:t>
            </a:r>
          </a:p>
        </p:txBody>
      </p:sp>
    </p:spTree>
    <p:extLst>
      <p:ext uri="{BB962C8B-B14F-4D97-AF65-F5344CB8AC3E}">
        <p14:creationId xmlns:p14="http://schemas.microsoft.com/office/powerpoint/2010/main" val="1428418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08079"/>
            <a:ext cx="8229600" cy="1322479"/>
          </a:xfrm>
        </p:spPr>
        <p:txBody>
          <a:bodyPr/>
          <a:lstStyle/>
          <a:p>
            <a:r>
              <a:rPr lang="en-US" sz="4000" dirty="0">
                <a:latin typeface="+mn-lt"/>
              </a:rPr>
              <a:t>My role within Stellar Solutions</a:t>
            </a:r>
          </a:p>
        </p:txBody>
      </p:sp>
      <p:sp>
        <p:nvSpPr>
          <p:cNvPr id="4" name="Footer Placeholder 3"/>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19</a:t>
            </a:fld>
            <a:endParaRPr lang="en-US" dirty="0"/>
          </a:p>
        </p:txBody>
      </p:sp>
      <p:sp>
        <p:nvSpPr>
          <p:cNvPr id="6" name="Content Placeholder 5">
            <a:extLst>
              <a:ext uri="{FF2B5EF4-FFF2-40B4-BE49-F238E27FC236}">
                <a16:creationId xmlns:a16="http://schemas.microsoft.com/office/drawing/2014/main" id="{5DFB2E75-9E49-4609-A835-955F2185DCA0}"/>
              </a:ext>
            </a:extLst>
          </p:cNvPr>
          <p:cNvSpPr>
            <a:spLocks noGrp="1"/>
          </p:cNvSpPr>
          <p:nvPr>
            <p:ph sz="quarter" idx="13"/>
          </p:nvPr>
        </p:nvSpPr>
        <p:spPr>
          <a:xfrm>
            <a:off x="365760" y="990600"/>
            <a:ext cx="4041648" cy="4526280"/>
          </a:xfrm>
        </p:spPr>
        <p:txBody>
          <a:bodyPr>
            <a:normAutofit lnSpcReduction="10000"/>
          </a:bodyPr>
          <a:lstStyle/>
          <a:p>
            <a:r>
              <a:rPr lang="en-US" sz="1800" dirty="0">
                <a:solidFill>
                  <a:schemeClr val="tx1"/>
                </a:solidFill>
              </a:rPr>
              <a:t>Launch Vehicle Integration Manager, DoD Sector</a:t>
            </a:r>
          </a:p>
          <a:p>
            <a:r>
              <a:rPr lang="en-US" sz="1800" dirty="0">
                <a:solidFill>
                  <a:schemeClr val="tx1"/>
                </a:solidFill>
              </a:rPr>
              <a:t>El Segundo, CA</a:t>
            </a:r>
          </a:p>
          <a:p>
            <a:r>
              <a:rPr lang="en-US" sz="1800" dirty="0">
                <a:solidFill>
                  <a:schemeClr val="tx1"/>
                </a:solidFill>
              </a:rPr>
              <a:t>Mon – Fri; 0700-1645</a:t>
            </a:r>
          </a:p>
          <a:p>
            <a:pPr lvl="1"/>
            <a:r>
              <a:rPr lang="en-US" sz="1800" dirty="0">
                <a:solidFill>
                  <a:schemeClr val="tx1"/>
                </a:solidFill>
              </a:rPr>
              <a:t>Except on launch Day!</a:t>
            </a:r>
          </a:p>
          <a:p>
            <a:r>
              <a:rPr lang="en-US" sz="1800" dirty="0">
                <a:solidFill>
                  <a:schemeClr val="tx1"/>
                </a:solidFill>
              </a:rPr>
              <a:t>No direct reports; work as a subcontractor part of a 3-person mission team</a:t>
            </a:r>
          </a:p>
          <a:p>
            <a:r>
              <a:rPr lang="en-US" sz="1800" dirty="0">
                <a:solidFill>
                  <a:schemeClr val="tx1"/>
                </a:solidFill>
              </a:rPr>
              <a:t>Main tasks:</a:t>
            </a:r>
          </a:p>
          <a:p>
            <a:pPr lvl="1"/>
            <a:r>
              <a:rPr lang="en-US" sz="1800" dirty="0">
                <a:solidFill>
                  <a:schemeClr val="tx1"/>
                </a:solidFill>
              </a:rPr>
              <a:t>Provide “mission” status via report or briefing to leadership</a:t>
            </a:r>
          </a:p>
          <a:p>
            <a:pPr lvl="1"/>
            <a:r>
              <a:rPr lang="en-US" sz="1800" dirty="0">
                <a:solidFill>
                  <a:schemeClr val="tx1"/>
                </a:solidFill>
              </a:rPr>
              <a:t>Develop briefings &amp; assessments</a:t>
            </a:r>
          </a:p>
          <a:p>
            <a:pPr lvl="1"/>
            <a:r>
              <a:rPr lang="en-US" sz="1800" dirty="0">
                <a:solidFill>
                  <a:schemeClr val="tx1"/>
                </a:solidFill>
              </a:rPr>
              <a:t>Coordinate launch rehearsals, tasks, and readiness reviews</a:t>
            </a:r>
          </a:p>
          <a:p>
            <a:pPr lvl="1"/>
            <a:endParaRPr lang="en-US" sz="1800" dirty="0">
              <a:solidFill>
                <a:schemeClr val="tx1"/>
              </a:solidFill>
            </a:endParaRPr>
          </a:p>
        </p:txBody>
      </p:sp>
      <p:sp>
        <p:nvSpPr>
          <p:cNvPr id="12" name="TextBox 11"/>
          <p:cNvSpPr txBox="1"/>
          <p:nvPr/>
        </p:nvSpPr>
        <p:spPr>
          <a:xfrm>
            <a:off x="1195833" y="816404"/>
            <a:ext cx="184666" cy="369332"/>
          </a:xfrm>
          <a:prstGeom prst="rect">
            <a:avLst/>
          </a:prstGeom>
          <a:noFill/>
        </p:spPr>
        <p:txBody>
          <a:bodyPr wrap="none" rtlCol="0">
            <a:spAutoFit/>
          </a:bodyPr>
          <a:lstStyle/>
          <a:p>
            <a:endParaRPr lang="en-US" dirty="0"/>
          </a:p>
        </p:txBody>
      </p:sp>
      <p:pic>
        <p:nvPicPr>
          <p:cNvPr id="28" name="Picture 1" descr="C:\Documents and Settings\Becca\My Documents\Stellar\Images\circleforprint-sm2b.jpg">
            <a:extLst>
              <a:ext uri="{FF2B5EF4-FFF2-40B4-BE49-F238E27FC236}">
                <a16:creationId xmlns:a16="http://schemas.microsoft.com/office/drawing/2014/main" id="{D6D93453-B24F-4870-8033-355C396D1E00}"/>
              </a:ext>
            </a:extLst>
          </p:cNvPr>
          <p:cNvPicPr>
            <a:picLocks noChangeAspect="1" noChangeArrowheads="1"/>
          </p:cNvPicPr>
          <p:nvPr/>
        </p:nvPicPr>
        <p:blipFill>
          <a:blip r:embed="rId3" cstate="print"/>
          <a:srcRect t="8244" b="10957"/>
          <a:stretch>
            <a:fillRect/>
          </a:stretch>
        </p:blipFill>
        <p:spPr bwMode="auto">
          <a:xfrm>
            <a:off x="4953000" y="1522498"/>
            <a:ext cx="3774278" cy="3049502"/>
          </a:xfrm>
          <a:prstGeom prst="rect">
            <a:avLst/>
          </a:prstGeom>
          <a:noFill/>
          <a:ln w="9525">
            <a:noFill/>
            <a:miter lim="800000"/>
            <a:headEnd/>
            <a:tailEnd/>
          </a:ln>
        </p:spPr>
      </p:pic>
      <p:sp>
        <p:nvSpPr>
          <p:cNvPr id="8" name="Arrow: Right 7">
            <a:extLst>
              <a:ext uri="{FF2B5EF4-FFF2-40B4-BE49-F238E27FC236}">
                <a16:creationId xmlns:a16="http://schemas.microsoft.com/office/drawing/2014/main" id="{FA323B79-4003-4283-B374-2F7D0825CCBA}"/>
              </a:ext>
            </a:extLst>
          </p:cNvPr>
          <p:cNvSpPr/>
          <p:nvPr/>
        </p:nvSpPr>
        <p:spPr>
          <a:xfrm rot="3665175">
            <a:off x="5380028" y="1374734"/>
            <a:ext cx="838200" cy="68580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www.stellarsolutions.com/wp-content/uploads/2018/05/2016-07-e1493237063165.png">
            <a:extLst>
              <a:ext uri="{FF2B5EF4-FFF2-40B4-BE49-F238E27FC236}">
                <a16:creationId xmlns:a16="http://schemas.microsoft.com/office/drawing/2014/main" id="{6E967D7B-DDF6-4B43-A88C-2FE71541B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668322"/>
            <a:ext cx="952500" cy="15621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29CC0A8-71F7-437A-8E43-7C2BC1F6F404}"/>
              </a:ext>
            </a:extLst>
          </p:cNvPr>
          <p:cNvSpPr/>
          <p:nvPr/>
        </p:nvSpPr>
        <p:spPr>
          <a:xfrm>
            <a:off x="5642630" y="6033184"/>
            <a:ext cx="3430938" cy="584775"/>
          </a:xfrm>
          <a:prstGeom prst="rect">
            <a:avLst/>
          </a:prstGeom>
        </p:spPr>
        <p:txBody>
          <a:bodyPr wrap="square">
            <a:spAutoFit/>
          </a:bodyPr>
          <a:lstStyle/>
          <a:p>
            <a:r>
              <a:rPr lang="en-US" sz="1600" dirty="0"/>
              <a:t>At Stellar Solutions, employee satisfaction is a priority. </a:t>
            </a:r>
          </a:p>
        </p:txBody>
      </p:sp>
      <p:sp>
        <p:nvSpPr>
          <p:cNvPr id="31" name="TextBox 30">
            <a:extLst>
              <a:ext uri="{FF2B5EF4-FFF2-40B4-BE49-F238E27FC236}">
                <a16:creationId xmlns:a16="http://schemas.microsoft.com/office/drawing/2014/main" id="{E67EC41E-6993-4180-92BD-38E5E4466F55}"/>
              </a:ext>
            </a:extLst>
          </p:cNvPr>
          <p:cNvSpPr txBox="1"/>
          <p:nvPr/>
        </p:nvSpPr>
        <p:spPr>
          <a:xfrm>
            <a:off x="393641" y="5571309"/>
            <a:ext cx="3826880" cy="646331"/>
          </a:xfrm>
          <a:prstGeom prst="rect">
            <a:avLst/>
          </a:prstGeom>
          <a:solidFill>
            <a:srgbClr val="FFFF00"/>
          </a:solidFill>
        </p:spPr>
        <p:txBody>
          <a:bodyPr wrap="none" rtlCol="0">
            <a:spAutoFit/>
          </a:bodyPr>
          <a:lstStyle/>
          <a:p>
            <a:pPr algn="ctr"/>
            <a:r>
              <a:rPr lang="en-US" dirty="0"/>
              <a:t>Communication &amp; interpersonal skills </a:t>
            </a:r>
          </a:p>
          <a:p>
            <a:pPr algn="ctr"/>
            <a:r>
              <a:rPr lang="en-US" dirty="0"/>
              <a:t>main part of my job</a:t>
            </a:r>
          </a:p>
        </p:txBody>
      </p:sp>
    </p:spTree>
    <p:extLst>
      <p:ext uri="{BB962C8B-B14F-4D97-AF65-F5344CB8AC3E}">
        <p14:creationId xmlns:p14="http://schemas.microsoft.com/office/powerpoint/2010/main" val="1764927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2161-B0FC-4F43-BCAC-9F3477E0BBEB}"/>
              </a:ext>
            </a:extLst>
          </p:cNvPr>
          <p:cNvSpPr>
            <a:spLocks noGrp="1"/>
          </p:cNvSpPr>
          <p:nvPr>
            <p:ph type="title"/>
          </p:nvPr>
        </p:nvSpPr>
        <p:spPr>
          <a:xfrm>
            <a:off x="457200" y="-304800"/>
            <a:ext cx="8229600" cy="1322479"/>
          </a:xfrm>
        </p:spPr>
        <p:txBody>
          <a:bodyPr/>
          <a:lstStyle/>
          <a:p>
            <a:r>
              <a:rPr lang="en-US" sz="4000" dirty="0">
                <a:latin typeface="+mn-lt"/>
              </a:rPr>
              <a:t>Launch Video – SBIRs GEO-3, 2017 </a:t>
            </a:r>
          </a:p>
        </p:txBody>
      </p:sp>
      <p:pic>
        <p:nvPicPr>
          <p:cNvPr id="8" name="av_sbirs_lh_1122201781351PM63">
            <a:hlinkClick r:id="" action="ppaction://media"/>
            <a:extLst>
              <a:ext uri="{FF2B5EF4-FFF2-40B4-BE49-F238E27FC236}">
                <a16:creationId xmlns:a16="http://schemas.microsoft.com/office/drawing/2014/main" id="{8448C5BE-5B71-4BCC-A052-BD53DAE202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371600"/>
            <a:ext cx="8045450" cy="4525963"/>
          </a:xfrm>
        </p:spPr>
      </p:pic>
    </p:spTree>
    <p:extLst>
      <p:ext uri="{BB962C8B-B14F-4D97-AF65-F5344CB8AC3E}">
        <p14:creationId xmlns:p14="http://schemas.microsoft.com/office/powerpoint/2010/main" val="54730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21199"/>
            <a:ext cx="8229600" cy="1322479"/>
          </a:xfrm>
        </p:spPr>
        <p:txBody>
          <a:bodyPr/>
          <a:lstStyle/>
          <a:p>
            <a:r>
              <a:rPr lang="en-US" sz="3600" dirty="0">
                <a:latin typeface="+mn-lt"/>
              </a:rPr>
              <a:t>Recent Missions (as a contractor)</a:t>
            </a:r>
          </a:p>
        </p:txBody>
      </p:sp>
      <p:sp>
        <p:nvSpPr>
          <p:cNvPr id="4" name="Footer Placeholder 3"/>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20</a:t>
            </a:fld>
            <a:endParaRPr lang="en-US" dirty="0"/>
          </a:p>
        </p:txBody>
      </p:sp>
      <p:sp>
        <p:nvSpPr>
          <p:cNvPr id="6" name="Content Placeholder 5">
            <a:extLst>
              <a:ext uri="{FF2B5EF4-FFF2-40B4-BE49-F238E27FC236}">
                <a16:creationId xmlns:a16="http://schemas.microsoft.com/office/drawing/2014/main" id="{5DFB2E75-9E49-4609-A835-955F2185DCA0}"/>
              </a:ext>
            </a:extLst>
          </p:cNvPr>
          <p:cNvSpPr>
            <a:spLocks noGrp="1"/>
          </p:cNvSpPr>
          <p:nvPr>
            <p:ph sz="quarter" idx="13"/>
          </p:nvPr>
        </p:nvSpPr>
        <p:spPr>
          <a:xfrm>
            <a:off x="365760" y="990600"/>
            <a:ext cx="4041648" cy="4526280"/>
          </a:xfrm>
        </p:spPr>
        <p:txBody>
          <a:bodyPr>
            <a:normAutofit fontScale="85000" lnSpcReduction="10000"/>
          </a:bodyPr>
          <a:lstStyle/>
          <a:p>
            <a:r>
              <a:rPr lang="en-US" sz="1800" dirty="0">
                <a:solidFill>
                  <a:schemeClr val="tx1"/>
                </a:solidFill>
              </a:rPr>
              <a:t>NROL-45 (Delta IV (5,2) – 10 Feb 16</a:t>
            </a:r>
          </a:p>
          <a:p>
            <a:pPr lvl="1"/>
            <a:r>
              <a:rPr lang="en-US" sz="1400" dirty="0">
                <a:solidFill>
                  <a:schemeClr val="tx1"/>
                </a:solidFill>
              </a:rPr>
              <a:t>Vandenberg AFB, CA</a:t>
            </a:r>
          </a:p>
          <a:p>
            <a:r>
              <a:rPr lang="en-US" sz="1800" dirty="0">
                <a:solidFill>
                  <a:schemeClr val="tx1"/>
                </a:solidFill>
              </a:rPr>
              <a:t>NROL-61 (Atlas V 421) – 28 Jul 16 </a:t>
            </a:r>
          </a:p>
          <a:p>
            <a:pPr lvl="1"/>
            <a:r>
              <a:rPr lang="en-US" sz="1400" dirty="0">
                <a:solidFill>
                  <a:schemeClr val="tx1"/>
                </a:solidFill>
              </a:rPr>
              <a:t>Cape Canaveral AFS, FL</a:t>
            </a:r>
          </a:p>
          <a:p>
            <a:r>
              <a:rPr lang="en-US" sz="1800" dirty="0">
                <a:solidFill>
                  <a:schemeClr val="tx1"/>
                </a:solidFill>
              </a:rPr>
              <a:t>SBIRS GEO-3 (Atlas V 401) – 20 Jan 17</a:t>
            </a:r>
          </a:p>
          <a:p>
            <a:pPr lvl="1"/>
            <a:r>
              <a:rPr lang="en-US" sz="1400" dirty="0">
                <a:solidFill>
                  <a:schemeClr val="tx1"/>
                </a:solidFill>
              </a:rPr>
              <a:t>Cape Canaveral AFS, FL</a:t>
            </a:r>
          </a:p>
          <a:p>
            <a:r>
              <a:rPr lang="en-US" sz="1800" dirty="0">
                <a:solidFill>
                  <a:schemeClr val="tx1"/>
                </a:solidFill>
              </a:rPr>
              <a:t>NROL-42 (Atlas V 541) – 23 Sep 17</a:t>
            </a:r>
          </a:p>
          <a:p>
            <a:pPr lvl="1"/>
            <a:r>
              <a:rPr lang="en-US" sz="1400" dirty="0">
                <a:solidFill>
                  <a:schemeClr val="tx1"/>
                </a:solidFill>
              </a:rPr>
              <a:t>Vandenberg AFB, CA</a:t>
            </a:r>
          </a:p>
          <a:p>
            <a:r>
              <a:rPr lang="en-US" sz="1800" dirty="0">
                <a:solidFill>
                  <a:schemeClr val="tx1"/>
                </a:solidFill>
              </a:rPr>
              <a:t>NROL-47 (Delta IV (5,2)) – 12 Jan 18</a:t>
            </a:r>
          </a:p>
          <a:p>
            <a:pPr lvl="1"/>
            <a:r>
              <a:rPr lang="en-US" sz="1400" dirty="0">
                <a:solidFill>
                  <a:schemeClr val="tx1"/>
                </a:solidFill>
              </a:rPr>
              <a:t>Vandenberg AFB, CA</a:t>
            </a:r>
          </a:p>
          <a:p>
            <a:r>
              <a:rPr lang="en-US" sz="1800" dirty="0">
                <a:solidFill>
                  <a:schemeClr val="tx1"/>
                </a:solidFill>
              </a:rPr>
              <a:t>NROL-71 (Delta IV Heavy) – 15 Jan 18??</a:t>
            </a:r>
          </a:p>
          <a:p>
            <a:pPr lvl="1"/>
            <a:r>
              <a:rPr lang="en-US" sz="1400" dirty="0">
                <a:solidFill>
                  <a:schemeClr val="tx1"/>
                </a:solidFill>
              </a:rPr>
              <a:t>Attempt 1 – 7 Dec – scrubbed due to ground comm issue</a:t>
            </a:r>
          </a:p>
          <a:p>
            <a:pPr lvl="1"/>
            <a:r>
              <a:rPr lang="en-US" sz="1400" dirty="0">
                <a:solidFill>
                  <a:schemeClr val="tx1"/>
                </a:solidFill>
              </a:rPr>
              <a:t>Attempt 2 – 8 Dec – aborted at 7.5s due to launch software violation</a:t>
            </a:r>
          </a:p>
          <a:p>
            <a:pPr lvl="1"/>
            <a:r>
              <a:rPr lang="en-US" sz="1400" dirty="0">
                <a:solidFill>
                  <a:schemeClr val="tx1"/>
                </a:solidFill>
              </a:rPr>
              <a:t>Attempt 3 – 18 Dec – scrubbed due to high ground winds</a:t>
            </a:r>
          </a:p>
          <a:p>
            <a:pPr lvl="1"/>
            <a:r>
              <a:rPr lang="en-US" sz="1400" dirty="0">
                <a:solidFill>
                  <a:schemeClr val="tx1"/>
                </a:solidFill>
              </a:rPr>
              <a:t>Attempt 4 – 19 Dec – scrubbed due to elevated levels of hydrogen leak in left engine compartment</a:t>
            </a:r>
          </a:p>
          <a:p>
            <a:pPr lvl="1"/>
            <a:endParaRPr lang="en-US" sz="1400" dirty="0">
              <a:solidFill>
                <a:schemeClr val="tx1"/>
              </a:solidFill>
            </a:endParaRPr>
          </a:p>
          <a:p>
            <a:endParaRPr lang="en-US" sz="1800" dirty="0">
              <a:solidFill>
                <a:schemeClr val="tx1"/>
              </a:solidFill>
            </a:endParaRPr>
          </a:p>
          <a:p>
            <a:pPr lvl="1"/>
            <a:endParaRPr lang="en-US" sz="1800" dirty="0">
              <a:solidFill>
                <a:schemeClr val="tx1"/>
              </a:solidFill>
            </a:endParaRPr>
          </a:p>
        </p:txBody>
      </p:sp>
      <p:sp>
        <p:nvSpPr>
          <p:cNvPr id="12" name="TextBox 11"/>
          <p:cNvSpPr txBox="1"/>
          <p:nvPr/>
        </p:nvSpPr>
        <p:spPr>
          <a:xfrm>
            <a:off x="1195833" y="816404"/>
            <a:ext cx="184666"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FBC8E56B-CC1B-4F30-A273-C7DE12C790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061" y="1143000"/>
            <a:ext cx="4790762" cy="3733800"/>
          </a:xfrm>
          <a:prstGeom prst="rect">
            <a:avLst/>
          </a:prstGeom>
        </p:spPr>
      </p:pic>
      <p:sp>
        <p:nvSpPr>
          <p:cNvPr id="9" name="Star: 5 Points 8">
            <a:extLst>
              <a:ext uri="{FF2B5EF4-FFF2-40B4-BE49-F238E27FC236}">
                <a16:creationId xmlns:a16="http://schemas.microsoft.com/office/drawing/2014/main" id="{BFD6BD0C-7FBE-4340-8AED-886D3DE1A0DA}"/>
              </a:ext>
            </a:extLst>
          </p:cNvPr>
          <p:cNvSpPr/>
          <p:nvPr/>
        </p:nvSpPr>
        <p:spPr>
          <a:xfrm>
            <a:off x="4407408" y="2743200"/>
            <a:ext cx="240792" cy="228600"/>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8501BD5B-15A4-45B3-B854-2B342195B442}"/>
              </a:ext>
            </a:extLst>
          </p:cNvPr>
          <p:cNvSpPr/>
          <p:nvPr/>
        </p:nvSpPr>
        <p:spPr>
          <a:xfrm>
            <a:off x="8001000" y="3581400"/>
            <a:ext cx="240792" cy="228600"/>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2F71651-EFE5-44DC-A62B-97B2D7D4D712}"/>
              </a:ext>
            </a:extLst>
          </p:cNvPr>
          <p:cNvSpPr txBox="1"/>
          <p:nvPr/>
        </p:nvSpPr>
        <p:spPr>
          <a:xfrm>
            <a:off x="304800" y="5678269"/>
            <a:ext cx="3753913" cy="646331"/>
          </a:xfrm>
          <a:prstGeom prst="rect">
            <a:avLst/>
          </a:prstGeom>
          <a:solidFill>
            <a:srgbClr val="FFFF00"/>
          </a:solidFill>
        </p:spPr>
        <p:txBody>
          <a:bodyPr wrap="none" rtlCol="0">
            <a:spAutoFit/>
          </a:bodyPr>
          <a:lstStyle/>
          <a:p>
            <a:pPr marL="285750" indent="-285750">
              <a:buFont typeface="Arial" panose="020B0604020202020204" pitchFamily="34" charset="0"/>
              <a:buChar char="•"/>
            </a:pPr>
            <a:r>
              <a:rPr lang="en-US" dirty="0"/>
              <a:t>All launches are complicated</a:t>
            </a:r>
          </a:p>
          <a:p>
            <a:pPr marL="285750" indent="-285750">
              <a:buFont typeface="Arial" panose="020B0604020202020204" pitchFamily="34" charset="0"/>
              <a:buChar char="•"/>
            </a:pPr>
            <a:r>
              <a:rPr lang="en-US" dirty="0"/>
              <a:t>Next one up is the most important </a:t>
            </a:r>
          </a:p>
        </p:txBody>
      </p:sp>
      <p:sp>
        <p:nvSpPr>
          <p:cNvPr id="10" name="Right Brace 9">
            <a:extLst>
              <a:ext uri="{FF2B5EF4-FFF2-40B4-BE49-F238E27FC236}">
                <a16:creationId xmlns:a16="http://schemas.microsoft.com/office/drawing/2014/main" id="{E2A73978-B258-4C24-9C90-D40D018E40CF}"/>
              </a:ext>
            </a:extLst>
          </p:cNvPr>
          <p:cNvSpPr/>
          <p:nvPr/>
        </p:nvSpPr>
        <p:spPr>
          <a:xfrm>
            <a:off x="4303061" y="3429000"/>
            <a:ext cx="802339" cy="1752600"/>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2BD4E024-D402-4EB0-AD5F-C1E2F473F372}"/>
              </a:ext>
            </a:extLst>
          </p:cNvPr>
          <p:cNvSpPr txBox="1"/>
          <p:nvPr/>
        </p:nvSpPr>
        <p:spPr>
          <a:xfrm>
            <a:off x="5223421" y="5263081"/>
            <a:ext cx="3881832" cy="923330"/>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none" rtlCol="0">
            <a:spAutoFit/>
          </a:bodyPr>
          <a:lstStyle/>
          <a:p>
            <a:r>
              <a:rPr lang="en-US" dirty="0"/>
              <a:t>Recent lesson in problem solving</a:t>
            </a:r>
          </a:p>
          <a:p>
            <a:r>
              <a:rPr lang="en-US" dirty="0"/>
              <a:t>GOAL – launch a good rocket to ensure </a:t>
            </a:r>
          </a:p>
          <a:p>
            <a:r>
              <a:rPr lang="en-US" dirty="0"/>
              <a:t>              satellite survives</a:t>
            </a:r>
          </a:p>
        </p:txBody>
      </p:sp>
      <p:cxnSp>
        <p:nvCxnSpPr>
          <p:cNvPr id="18" name="Straight Connector 17">
            <a:extLst>
              <a:ext uri="{FF2B5EF4-FFF2-40B4-BE49-F238E27FC236}">
                <a16:creationId xmlns:a16="http://schemas.microsoft.com/office/drawing/2014/main" id="{AD17B678-8C6B-47F6-B166-B8FB3F582EEC}"/>
              </a:ext>
            </a:extLst>
          </p:cNvPr>
          <p:cNvCxnSpPr>
            <a:stCxn id="10" idx="1"/>
          </p:cNvCxnSpPr>
          <p:nvPr/>
        </p:nvCxnSpPr>
        <p:spPr>
          <a:xfrm>
            <a:off x="5105400" y="4305300"/>
            <a:ext cx="152400" cy="1211580"/>
          </a:xfrm>
          <a:prstGeom prst="line">
            <a:avLst/>
          </a:prstGeom>
          <a:ln>
            <a:tailEnd type="stealth"/>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48667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2BD7-51AC-4307-9F48-7D2BBF007A8B}"/>
              </a:ext>
            </a:extLst>
          </p:cNvPr>
          <p:cNvSpPr>
            <a:spLocks noGrp="1"/>
          </p:cNvSpPr>
          <p:nvPr>
            <p:ph type="title"/>
          </p:nvPr>
        </p:nvSpPr>
        <p:spPr>
          <a:xfrm>
            <a:off x="457200" y="-331879"/>
            <a:ext cx="8229600" cy="1322479"/>
          </a:xfrm>
        </p:spPr>
        <p:txBody>
          <a:bodyPr/>
          <a:lstStyle/>
          <a:p>
            <a:r>
              <a:rPr lang="en-US" dirty="0">
                <a:latin typeface="+mn-lt"/>
              </a:rPr>
              <a:t>My Launch Team</a:t>
            </a:r>
          </a:p>
        </p:txBody>
      </p:sp>
      <p:pic>
        <p:nvPicPr>
          <p:cNvPr id="4" name="Content Placeholder 3">
            <a:extLst>
              <a:ext uri="{FF2B5EF4-FFF2-40B4-BE49-F238E27FC236}">
                <a16:creationId xmlns:a16="http://schemas.microsoft.com/office/drawing/2014/main" id="{AC0150D4-D84B-45E1-A9FF-EAE989BA9E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206857"/>
            <a:ext cx="4399490" cy="3299618"/>
          </a:xfrm>
          <a:prstGeom prst="rect">
            <a:avLst/>
          </a:prstGeom>
        </p:spPr>
      </p:pic>
      <p:pic>
        <p:nvPicPr>
          <p:cNvPr id="5" name="Picture 4">
            <a:extLst>
              <a:ext uri="{FF2B5EF4-FFF2-40B4-BE49-F238E27FC236}">
                <a16:creationId xmlns:a16="http://schemas.microsoft.com/office/drawing/2014/main" id="{AD16F9DC-CF24-4C17-B861-32E0E3DE3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352428"/>
            <a:ext cx="4800600" cy="3201963"/>
          </a:xfrm>
          <a:prstGeom prst="rect">
            <a:avLst/>
          </a:prstGeom>
        </p:spPr>
      </p:pic>
      <p:sp>
        <p:nvSpPr>
          <p:cNvPr id="6" name="TextBox 5">
            <a:extLst>
              <a:ext uri="{FF2B5EF4-FFF2-40B4-BE49-F238E27FC236}">
                <a16:creationId xmlns:a16="http://schemas.microsoft.com/office/drawing/2014/main" id="{AF329965-5769-4DEB-8BCC-54048B5F3426}"/>
              </a:ext>
            </a:extLst>
          </p:cNvPr>
          <p:cNvSpPr txBox="1"/>
          <p:nvPr/>
        </p:nvSpPr>
        <p:spPr>
          <a:xfrm>
            <a:off x="1228363" y="4506475"/>
            <a:ext cx="2552365" cy="646331"/>
          </a:xfrm>
          <a:prstGeom prst="rect">
            <a:avLst/>
          </a:prstGeom>
          <a:noFill/>
        </p:spPr>
        <p:txBody>
          <a:bodyPr wrap="none" rtlCol="0">
            <a:spAutoFit/>
          </a:bodyPr>
          <a:lstStyle/>
          <a:p>
            <a:pPr algn="ctr"/>
            <a:r>
              <a:rPr lang="en-US" dirty="0"/>
              <a:t>System Engineering </a:t>
            </a:r>
          </a:p>
          <a:p>
            <a:pPr algn="ctr"/>
            <a:r>
              <a:rPr lang="en-US" dirty="0"/>
              <a:t>Mission Integration Team</a:t>
            </a:r>
          </a:p>
        </p:txBody>
      </p:sp>
      <p:sp>
        <p:nvSpPr>
          <p:cNvPr id="7" name="TextBox 6">
            <a:extLst>
              <a:ext uri="{FF2B5EF4-FFF2-40B4-BE49-F238E27FC236}">
                <a16:creationId xmlns:a16="http://schemas.microsoft.com/office/drawing/2014/main" id="{60E5C60D-F534-4D2F-BD7F-A09BFD9CE582}"/>
              </a:ext>
            </a:extLst>
          </p:cNvPr>
          <p:cNvSpPr txBox="1"/>
          <p:nvPr/>
        </p:nvSpPr>
        <p:spPr>
          <a:xfrm>
            <a:off x="5005066" y="2706097"/>
            <a:ext cx="3204424" cy="646331"/>
          </a:xfrm>
          <a:prstGeom prst="rect">
            <a:avLst/>
          </a:prstGeom>
          <a:noFill/>
        </p:spPr>
        <p:txBody>
          <a:bodyPr wrap="square" rtlCol="0">
            <a:spAutoFit/>
          </a:bodyPr>
          <a:lstStyle/>
          <a:p>
            <a:r>
              <a:rPr lang="en-US" dirty="0"/>
              <a:t>NROL-45 – first mission</a:t>
            </a:r>
          </a:p>
          <a:p>
            <a:r>
              <a:rPr lang="en-US" dirty="0"/>
              <a:t>after joining Stellar Solutions</a:t>
            </a:r>
          </a:p>
        </p:txBody>
      </p:sp>
    </p:spTree>
    <p:extLst>
      <p:ext uri="{BB962C8B-B14F-4D97-AF65-F5344CB8AC3E}">
        <p14:creationId xmlns:p14="http://schemas.microsoft.com/office/powerpoint/2010/main" val="3910447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408079"/>
            <a:ext cx="8229600" cy="1322479"/>
          </a:xfrm>
        </p:spPr>
        <p:txBody>
          <a:bodyPr/>
          <a:lstStyle/>
          <a:p>
            <a:r>
              <a:rPr lang="en-US" sz="4000" dirty="0">
                <a:latin typeface="+mn-lt"/>
              </a:rPr>
              <a:t>Compensation at my company</a:t>
            </a:r>
          </a:p>
        </p:txBody>
      </p:sp>
      <p:sp>
        <p:nvSpPr>
          <p:cNvPr id="2" name="Content Placeholder 1">
            <a:extLst>
              <a:ext uri="{FF2B5EF4-FFF2-40B4-BE49-F238E27FC236}">
                <a16:creationId xmlns:a16="http://schemas.microsoft.com/office/drawing/2014/main" id="{62B45D9D-6748-485D-8DBE-6011E42CC17C}"/>
              </a:ext>
            </a:extLst>
          </p:cNvPr>
          <p:cNvSpPr>
            <a:spLocks noGrp="1"/>
          </p:cNvSpPr>
          <p:nvPr>
            <p:ph sz="half" idx="2"/>
          </p:nvPr>
        </p:nvSpPr>
        <p:spPr>
          <a:xfrm>
            <a:off x="4603102" y="982824"/>
            <a:ext cx="4038600" cy="4525963"/>
          </a:xfrm>
        </p:spPr>
        <p:txBody>
          <a:bodyPr>
            <a:normAutofit/>
          </a:bodyPr>
          <a:lstStyle/>
          <a:p>
            <a:pPr marL="0" indent="0" algn="ctr">
              <a:buNone/>
            </a:pPr>
            <a:r>
              <a:rPr lang="en-US" sz="1800" b="1" dirty="0">
                <a:solidFill>
                  <a:schemeClr val="tx1"/>
                </a:solidFill>
                <a:latin typeface="+mn-lt"/>
              </a:rPr>
              <a:t>Stellar Solutions</a:t>
            </a:r>
          </a:p>
          <a:p>
            <a:r>
              <a:rPr lang="en-US" sz="1800" dirty="0">
                <a:solidFill>
                  <a:schemeClr val="tx1"/>
                </a:solidFill>
                <a:latin typeface="+mn-lt"/>
              </a:rPr>
              <a:t>Lower base salary - $105K</a:t>
            </a:r>
          </a:p>
          <a:p>
            <a:r>
              <a:rPr lang="en-US" sz="1800" dirty="0">
                <a:solidFill>
                  <a:schemeClr val="tx1"/>
                </a:solidFill>
                <a:latin typeface="+mn-lt"/>
              </a:rPr>
              <a:t>Individual benefits account – 50% of base salary</a:t>
            </a:r>
          </a:p>
          <a:p>
            <a:r>
              <a:rPr lang="en-US" sz="1800" dirty="0">
                <a:solidFill>
                  <a:schemeClr val="tx1"/>
                </a:solidFill>
                <a:latin typeface="+mn-lt"/>
              </a:rPr>
              <a:t>Flexible time off – 20% of time worked, added to salary</a:t>
            </a:r>
          </a:p>
          <a:p>
            <a:r>
              <a:rPr lang="en-US" sz="1800" dirty="0">
                <a:solidFill>
                  <a:schemeClr val="tx1"/>
                </a:solidFill>
                <a:latin typeface="+mn-lt"/>
              </a:rPr>
              <a:t>Company paid benefits (insurance) </a:t>
            </a:r>
          </a:p>
          <a:p>
            <a:pPr lvl="1"/>
            <a:r>
              <a:rPr lang="en-US" sz="1800" dirty="0">
                <a:solidFill>
                  <a:schemeClr val="tx1"/>
                </a:solidFill>
                <a:latin typeface="+mn-lt"/>
              </a:rPr>
              <a:t>Or credits if don’t accept benefits</a:t>
            </a:r>
          </a:p>
          <a:p>
            <a:r>
              <a:rPr lang="en-US" sz="1800" dirty="0">
                <a:solidFill>
                  <a:schemeClr val="tx1"/>
                </a:solidFill>
                <a:latin typeface="+mn-lt"/>
              </a:rPr>
              <a:t>Annual bonus – 10% of salary</a:t>
            </a:r>
          </a:p>
          <a:p>
            <a:r>
              <a:rPr lang="en-US" sz="1800" dirty="0">
                <a:solidFill>
                  <a:schemeClr val="tx1"/>
                </a:solidFill>
                <a:latin typeface="+mn-lt"/>
              </a:rPr>
              <a:t>Annual charity donation - $1K</a:t>
            </a:r>
          </a:p>
          <a:p>
            <a:r>
              <a:rPr lang="en-US" sz="1800" dirty="0">
                <a:solidFill>
                  <a:schemeClr val="tx1"/>
                </a:solidFill>
                <a:latin typeface="+mn-lt"/>
              </a:rPr>
              <a:t>Subtotal - </a:t>
            </a:r>
            <a:r>
              <a:rPr lang="en-US" sz="1800" b="1" u="sng" dirty="0">
                <a:solidFill>
                  <a:schemeClr val="tx1"/>
                </a:solidFill>
                <a:latin typeface="+mn-lt"/>
              </a:rPr>
              <a:t>$170K</a:t>
            </a:r>
          </a:p>
          <a:p>
            <a:endParaRPr lang="en-US" sz="1800" dirty="0">
              <a:solidFill>
                <a:schemeClr val="tx1"/>
              </a:solidFill>
              <a:latin typeface="+mn-lt"/>
            </a:endParaRPr>
          </a:p>
        </p:txBody>
      </p:sp>
      <p:sp>
        <p:nvSpPr>
          <p:cNvPr id="11" name="Footer Placeholder 10"/>
          <p:cNvSpPr>
            <a:spLocks noGrp="1"/>
          </p:cNvSpPr>
          <p:nvPr>
            <p:ph type="ftr" sz="quarter" idx="11"/>
          </p:nvPr>
        </p:nvSpPr>
        <p:spPr/>
        <p:txBody>
          <a:bodyPr/>
          <a:lstStyle/>
          <a:p>
            <a:r>
              <a:rPr lang="en-US"/>
              <a:t>Youth Business : ALLIANCE</a:t>
            </a:r>
            <a:endParaRPr lang="en-US" dirty="0"/>
          </a:p>
        </p:txBody>
      </p:sp>
      <p:sp>
        <p:nvSpPr>
          <p:cNvPr id="12" name="Slide Number Placeholder 11"/>
          <p:cNvSpPr>
            <a:spLocks noGrp="1"/>
          </p:cNvSpPr>
          <p:nvPr>
            <p:ph type="sldNum" sz="quarter" idx="12"/>
          </p:nvPr>
        </p:nvSpPr>
        <p:spPr/>
        <p:txBody>
          <a:bodyPr/>
          <a:lstStyle/>
          <a:p>
            <a:fld id="{83563B19-5B2B-4AAC-A66D-8FF7C83E8865}" type="slidenum">
              <a:rPr lang="en-US" smtClean="0"/>
              <a:pPr/>
              <a:t>22</a:t>
            </a:fld>
            <a:endParaRPr lang="en-US" dirty="0"/>
          </a:p>
        </p:txBody>
      </p:sp>
      <p:sp>
        <p:nvSpPr>
          <p:cNvPr id="3" name="Content Placeholder 2">
            <a:extLst>
              <a:ext uri="{FF2B5EF4-FFF2-40B4-BE49-F238E27FC236}">
                <a16:creationId xmlns:a16="http://schemas.microsoft.com/office/drawing/2014/main" id="{40BFB260-2038-4495-90EE-20C8FE1D6DED}"/>
              </a:ext>
            </a:extLst>
          </p:cNvPr>
          <p:cNvSpPr>
            <a:spLocks noGrp="1"/>
          </p:cNvSpPr>
          <p:nvPr>
            <p:ph sz="quarter" idx="13"/>
          </p:nvPr>
        </p:nvSpPr>
        <p:spPr>
          <a:xfrm>
            <a:off x="365760" y="990600"/>
            <a:ext cx="4041648" cy="4526280"/>
          </a:xfrm>
        </p:spPr>
        <p:txBody>
          <a:bodyPr>
            <a:normAutofit/>
          </a:bodyPr>
          <a:lstStyle/>
          <a:p>
            <a:pPr marL="0" indent="0" algn="ctr">
              <a:buNone/>
            </a:pPr>
            <a:r>
              <a:rPr lang="en-US" sz="1800" dirty="0">
                <a:latin typeface="+mn-lt"/>
              </a:rPr>
              <a:t>“</a:t>
            </a:r>
            <a:r>
              <a:rPr lang="en-US" sz="1800" b="1" dirty="0">
                <a:latin typeface="+mn-lt"/>
              </a:rPr>
              <a:t>Typical” Company</a:t>
            </a:r>
          </a:p>
          <a:p>
            <a:r>
              <a:rPr lang="en-US" sz="1800" dirty="0">
                <a:latin typeface="+mn-lt"/>
              </a:rPr>
              <a:t> Take home pay: $125K</a:t>
            </a:r>
          </a:p>
          <a:p>
            <a:r>
              <a:rPr lang="en-US" sz="1800" dirty="0">
                <a:latin typeface="+mn-lt"/>
              </a:rPr>
              <a:t>Holidays, vacation, sick days included</a:t>
            </a:r>
          </a:p>
          <a:p>
            <a:r>
              <a:rPr lang="en-US" sz="1800" dirty="0">
                <a:latin typeface="+mn-lt"/>
              </a:rPr>
              <a:t>No company paid benefits (insurance)</a:t>
            </a:r>
          </a:p>
          <a:p>
            <a:r>
              <a:rPr lang="en-US" sz="1800" dirty="0">
                <a:latin typeface="+mn-lt"/>
              </a:rPr>
              <a:t>401k deductions with employer matching</a:t>
            </a:r>
          </a:p>
          <a:p>
            <a:r>
              <a:rPr lang="en-US" sz="1800" dirty="0" err="1">
                <a:latin typeface="+mn-lt"/>
              </a:rPr>
              <a:t>SubTotal</a:t>
            </a:r>
            <a:r>
              <a:rPr lang="en-US" sz="1800" dirty="0">
                <a:latin typeface="+mn-lt"/>
              </a:rPr>
              <a:t> -  </a:t>
            </a:r>
            <a:r>
              <a:rPr lang="en-US" sz="1800" b="1" u="sng" dirty="0">
                <a:latin typeface="+mn-lt"/>
              </a:rPr>
              <a:t>$130K </a:t>
            </a:r>
          </a:p>
          <a:p>
            <a:endParaRPr lang="en-US" sz="1800" dirty="0">
              <a:latin typeface="+mn-lt"/>
            </a:endParaRPr>
          </a:p>
        </p:txBody>
      </p:sp>
      <p:pic>
        <p:nvPicPr>
          <p:cNvPr id="13" name="Picture 12">
            <a:extLst>
              <a:ext uri="{FF2B5EF4-FFF2-40B4-BE49-F238E27FC236}">
                <a16:creationId xmlns:a16="http://schemas.microsoft.com/office/drawing/2014/main" id="{14869D0E-1DA8-41E2-BA4B-C64E13959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051240"/>
            <a:ext cx="2539862" cy="1516336"/>
          </a:xfrm>
          <a:prstGeom prst="rect">
            <a:avLst/>
          </a:prstGeom>
        </p:spPr>
      </p:pic>
      <p:sp>
        <p:nvSpPr>
          <p:cNvPr id="14" name="TextBox 13">
            <a:extLst>
              <a:ext uri="{FF2B5EF4-FFF2-40B4-BE49-F238E27FC236}">
                <a16:creationId xmlns:a16="http://schemas.microsoft.com/office/drawing/2014/main" id="{7AC669D8-432A-4FE8-BBD9-DB0CD631DFB4}"/>
              </a:ext>
            </a:extLst>
          </p:cNvPr>
          <p:cNvSpPr txBox="1"/>
          <p:nvPr/>
        </p:nvSpPr>
        <p:spPr>
          <a:xfrm>
            <a:off x="1297519" y="5567576"/>
            <a:ext cx="1417376" cy="338554"/>
          </a:xfrm>
          <a:prstGeom prst="rect">
            <a:avLst/>
          </a:prstGeom>
          <a:noFill/>
        </p:spPr>
        <p:txBody>
          <a:bodyPr wrap="none" rtlCol="0">
            <a:spAutoFit/>
          </a:bodyPr>
          <a:lstStyle/>
          <a:p>
            <a:r>
              <a:rPr lang="en-US" sz="1600" dirty="0"/>
              <a:t>Buy 2, Buy 200</a:t>
            </a:r>
          </a:p>
        </p:txBody>
      </p:sp>
      <p:pic>
        <p:nvPicPr>
          <p:cNvPr id="16" name="Picture 15">
            <a:extLst>
              <a:ext uri="{FF2B5EF4-FFF2-40B4-BE49-F238E27FC236}">
                <a16:creationId xmlns:a16="http://schemas.microsoft.com/office/drawing/2014/main" id="{53A0CB4C-13F2-4696-B214-064B1497A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4881151"/>
            <a:ext cx="2635120" cy="1587422"/>
          </a:xfrm>
          <a:prstGeom prst="rect">
            <a:avLst/>
          </a:prstGeom>
        </p:spPr>
      </p:pic>
    </p:spTree>
    <p:extLst>
      <p:ext uri="{BB962C8B-B14F-4D97-AF65-F5344CB8AC3E}">
        <p14:creationId xmlns:p14="http://schemas.microsoft.com/office/powerpoint/2010/main" val="4074895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More than just work</a:t>
            </a:r>
          </a:p>
        </p:txBody>
      </p:sp>
      <p:sp>
        <p:nvSpPr>
          <p:cNvPr id="3" name="Content Placeholder 2"/>
          <p:cNvSpPr>
            <a:spLocks noGrp="1"/>
          </p:cNvSpPr>
          <p:nvPr>
            <p:ph idx="1"/>
          </p:nvPr>
        </p:nvSpPr>
        <p:spPr>
          <a:xfrm>
            <a:off x="457200" y="990600"/>
            <a:ext cx="6349582" cy="4525963"/>
          </a:xfrm>
        </p:spPr>
        <p:txBody>
          <a:bodyPr>
            <a:normAutofit/>
          </a:bodyPr>
          <a:lstStyle/>
          <a:p>
            <a:r>
              <a:rPr lang="en-US" sz="1800" dirty="0">
                <a:latin typeface="+mn-lt"/>
              </a:rPr>
              <a:t>When I am not at work I like to:</a:t>
            </a:r>
          </a:p>
          <a:p>
            <a:pPr lvl="1"/>
            <a:r>
              <a:rPr lang="en-US" sz="1800" dirty="0">
                <a:latin typeface="+mn-lt"/>
              </a:rPr>
              <a:t>Run – half-marathons, Army Ten-milers</a:t>
            </a:r>
          </a:p>
          <a:p>
            <a:pPr lvl="1"/>
            <a:r>
              <a:rPr lang="en-US" sz="1800" dirty="0">
                <a:latin typeface="+mn-lt"/>
              </a:rPr>
              <a:t>Travel inside and outside the US</a:t>
            </a:r>
          </a:p>
          <a:p>
            <a:pPr lvl="1"/>
            <a:r>
              <a:rPr lang="en-US" sz="1800" dirty="0">
                <a:latin typeface="+mn-lt"/>
              </a:rPr>
              <a:t>Going to Disneyland – not just for kids</a:t>
            </a:r>
          </a:p>
          <a:p>
            <a:pPr lvl="1"/>
            <a:r>
              <a:rPr lang="en-US" sz="1800" dirty="0">
                <a:latin typeface="+mn-lt"/>
              </a:rPr>
              <a:t>Read </a:t>
            </a:r>
          </a:p>
          <a:p>
            <a:pPr lvl="1"/>
            <a:r>
              <a:rPr lang="en-US" sz="1800" dirty="0">
                <a:latin typeface="+mn-lt"/>
              </a:rPr>
              <a:t>Volunteer – sexual assault crisis counselor for YWCA GLA since 2014</a:t>
            </a:r>
          </a:p>
          <a:p>
            <a:pPr lvl="1"/>
            <a:r>
              <a:rPr lang="en-US" sz="1800" dirty="0">
                <a:latin typeface="+mn-lt"/>
              </a:rPr>
              <a:t>Spending time with family is important</a:t>
            </a:r>
          </a:p>
          <a:p>
            <a:pPr lvl="2"/>
            <a:r>
              <a:rPr lang="en-US" sz="1800" dirty="0">
                <a:latin typeface="+mn-lt"/>
              </a:rPr>
              <a:t>Married in 1995, two daughters (14 ½, 5 ½)</a:t>
            </a:r>
          </a:p>
          <a:p>
            <a:endParaRPr lang="en-US" sz="1800" dirty="0">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23</a:t>
            </a:fld>
            <a:endParaRPr lang="en-US" dirty="0"/>
          </a:p>
        </p:txBody>
      </p:sp>
      <p:pic>
        <p:nvPicPr>
          <p:cNvPr id="4" name="Picture 3">
            <a:extLst>
              <a:ext uri="{FF2B5EF4-FFF2-40B4-BE49-F238E27FC236}">
                <a16:creationId xmlns:a16="http://schemas.microsoft.com/office/drawing/2014/main" id="{C50BEE38-000E-4806-AA59-B6D532A7A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2746" y="4531380"/>
            <a:ext cx="2235200" cy="1676400"/>
          </a:xfrm>
          <a:prstGeom prst="rect">
            <a:avLst/>
          </a:prstGeom>
        </p:spPr>
      </p:pic>
      <p:pic>
        <p:nvPicPr>
          <p:cNvPr id="9" name="Picture 8">
            <a:extLst>
              <a:ext uri="{FF2B5EF4-FFF2-40B4-BE49-F238E27FC236}">
                <a16:creationId xmlns:a16="http://schemas.microsoft.com/office/drawing/2014/main" id="{7F1ED133-9410-40C0-95BB-0107190F24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57" y="4455180"/>
            <a:ext cx="2438400" cy="1828800"/>
          </a:xfrm>
          <a:prstGeom prst="rect">
            <a:avLst/>
          </a:prstGeom>
        </p:spPr>
      </p:pic>
      <p:pic>
        <p:nvPicPr>
          <p:cNvPr id="11" name="Picture 10">
            <a:extLst>
              <a:ext uri="{FF2B5EF4-FFF2-40B4-BE49-F238E27FC236}">
                <a16:creationId xmlns:a16="http://schemas.microsoft.com/office/drawing/2014/main" id="{F71A2994-E025-4C69-B0F3-F34D41EDF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4386263"/>
            <a:ext cx="2014537" cy="2014537"/>
          </a:xfrm>
          <a:prstGeom prst="rect">
            <a:avLst/>
          </a:prstGeom>
        </p:spPr>
      </p:pic>
      <p:pic>
        <p:nvPicPr>
          <p:cNvPr id="5" name="Picture 4">
            <a:extLst>
              <a:ext uri="{FF2B5EF4-FFF2-40B4-BE49-F238E27FC236}">
                <a16:creationId xmlns:a16="http://schemas.microsoft.com/office/drawing/2014/main" id="{BE8F9FBC-53BF-443E-82D0-9EE9B6608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6782" y="1684150"/>
            <a:ext cx="1880018" cy="2583050"/>
          </a:xfrm>
          <a:prstGeom prst="rect">
            <a:avLst/>
          </a:prstGeom>
        </p:spPr>
      </p:pic>
      <p:sp>
        <p:nvSpPr>
          <p:cNvPr id="13" name="TextBox 12">
            <a:extLst>
              <a:ext uri="{FF2B5EF4-FFF2-40B4-BE49-F238E27FC236}">
                <a16:creationId xmlns:a16="http://schemas.microsoft.com/office/drawing/2014/main" id="{A69E93F5-2137-4ACB-8C46-BAC687572701}"/>
              </a:ext>
            </a:extLst>
          </p:cNvPr>
          <p:cNvSpPr txBox="1"/>
          <p:nvPr/>
        </p:nvSpPr>
        <p:spPr>
          <a:xfrm>
            <a:off x="817625" y="4116626"/>
            <a:ext cx="1410964" cy="338554"/>
          </a:xfrm>
          <a:prstGeom prst="rect">
            <a:avLst/>
          </a:prstGeom>
          <a:noFill/>
        </p:spPr>
        <p:txBody>
          <a:bodyPr wrap="none" rtlCol="0">
            <a:spAutoFit/>
          </a:bodyPr>
          <a:lstStyle/>
          <a:p>
            <a:r>
              <a:rPr lang="en-US" sz="1600" dirty="0"/>
              <a:t>Denmark 2018</a:t>
            </a:r>
          </a:p>
        </p:txBody>
      </p:sp>
      <p:sp>
        <p:nvSpPr>
          <p:cNvPr id="14" name="TextBox 13">
            <a:extLst>
              <a:ext uri="{FF2B5EF4-FFF2-40B4-BE49-F238E27FC236}">
                <a16:creationId xmlns:a16="http://schemas.microsoft.com/office/drawing/2014/main" id="{5D959060-6B96-410E-B42C-8BC90874FF58}"/>
              </a:ext>
            </a:extLst>
          </p:cNvPr>
          <p:cNvSpPr txBox="1"/>
          <p:nvPr/>
        </p:nvSpPr>
        <p:spPr>
          <a:xfrm>
            <a:off x="7041309" y="1345596"/>
            <a:ext cx="1295355" cy="338554"/>
          </a:xfrm>
          <a:prstGeom prst="rect">
            <a:avLst/>
          </a:prstGeom>
          <a:noFill/>
        </p:spPr>
        <p:txBody>
          <a:bodyPr wrap="none" rtlCol="0">
            <a:spAutoFit/>
          </a:bodyPr>
          <a:lstStyle/>
          <a:p>
            <a:r>
              <a:rPr lang="en-US" sz="1600" dirty="0"/>
              <a:t>Norway 2005</a:t>
            </a:r>
          </a:p>
        </p:txBody>
      </p:sp>
    </p:spTree>
    <p:extLst>
      <p:ext uri="{BB962C8B-B14F-4D97-AF65-F5344CB8AC3E}">
        <p14:creationId xmlns:p14="http://schemas.microsoft.com/office/powerpoint/2010/main" val="3544113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560479"/>
            <a:ext cx="8229600" cy="1322479"/>
          </a:xfrm>
        </p:spPr>
        <p:txBody>
          <a:bodyPr/>
          <a:lstStyle/>
          <a:p>
            <a:r>
              <a:rPr lang="en-US" sz="4000" dirty="0">
                <a:latin typeface="+mn-lt"/>
              </a:rPr>
              <a:t>Do it all over again?</a:t>
            </a:r>
          </a:p>
        </p:txBody>
      </p:sp>
      <p:sp>
        <p:nvSpPr>
          <p:cNvPr id="3" name="Content Placeholder 2"/>
          <p:cNvSpPr>
            <a:spLocks noGrp="1"/>
          </p:cNvSpPr>
          <p:nvPr>
            <p:ph idx="1"/>
          </p:nvPr>
        </p:nvSpPr>
        <p:spPr>
          <a:xfrm>
            <a:off x="228600" y="990600"/>
            <a:ext cx="8763000" cy="4525963"/>
          </a:xfrm>
        </p:spPr>
        <p:txBody>
          <a:bodyPr>
            <a:noAutofit/>
          </a:bodyPr>
          <a:lstStyle/>
          <a:p>
            <a:r>
              <a:rPr lang="en-US" sz="1800" dirty="0">
                <a:latin typeface="+mn-lt"/>
              </a:rPr>
              <a:t>If I could talk to my high school self, what would I say?</a:t>
            </a:r>
          </a:p>
          <a:p>
            <a:endParaRPr lang="en-US" sz="1800" dirty="0">
              <a:latin typeface="+mn-lt"/>
            </a:endParaRPr>
          </a:p>
          <a:p>
            <a:pPr lvl="1"/>
            <a:r>
              <a:rPr lang="en-US" sz="1800" dirty="0">
                <a:latin typeface="+mn-lt"/>
              </a:rPr>
              <a:t>Go after opportunities – 100% guaranteed to not succeed if you don’t go for it</a:t>
            </a:r>
          </a:p>
          <a:p>
            <a:pPr lvl="1"/>
            <a:endParaRPr lang="en-US" sz="1800" dirty="0">
              <a:latin typeface="+mn-lt"/>
            </a:endParaRPr>
          </a:p>
          <a:p>
            <a:pPr lvl="1"/>
            <a:r>
              <a:rPr lang="en-US" sz="1800" dirty="0">
                <a:latin typeface="+mn-lt"/>
              </a:rPr>
              <a:t>Honestly stand up for one’s self – at times, you will be the only one to do so (don’t oversell)</a:t>
            </a:r>
          </a:p>
          <a:p>
            <a:pPr marL="457200" lvl="1" indent="0">
              <a:buNone/>
            </a:pPr>
            <a:endParaRPr lang="en-US" sz="1800" dirty="0">
              <a:latin typeface="+mn-lt"/>
            </a:endParaRPr>
          </a:p>
          <a:p>
            <a:pPr lvl="1"/>
            <a:r>
              <a:rPr lang="en-US" sz="1800" dirty="0">
                <a:latin typeface="+mn-lt"/>
              </a:rPr>
              <a:t>Learning how to deal with failure is more important than the failure – it helps us learn what doesn’t work and helps us improve</a:t>
            </a:r>
          </a:p>
          <a:p>
            <a:pPr lvl="1"/>
            <a:endParaRPr lang="en-US" sz="1800" dirty="0">
              <a:latin typeface="+mn-lt"/>
            </a:endParaRPr>
          </a:p>
          <a:p>
            <a:pPr lvl="1"/>
            <a:r>
              <a:rPr lang="en-US" sz="1800" dirty="0">
                <a:latin typeface="+mn-lt"/>
              </a:rPr>
              <a:t>People respect “I don’t know, but I will find out” vs trying to make up an answer</a:t>
            </a:r>
          </a:p>
          <a:p>
            <a:pPr lvl="1"/>
            <a:endParaRPr lang="en-US" sz="1800" dirty="0">
              <a:latin typeface="+mn-lt"/>
            </a:endParaRPr>
          </a:p>
          <a:p>
            <a:pPr lvl="1"/>
            <a:r>
              <a:rPr lang="en-US" sz="1800" dirty="0" smtClean="0">
                <a:latin typeface="+mn-lt"/>
              </a:rPr>
              <a:t>Flexibility is key </a:t>
            </a:r>
            <a:r>
              <a:rPr lang="en-US" sz="1800" dirty="0">
                <a:latin typeface="+mn-lt"/>
              </a:rPr>
              <a:t>– what you may want to do </a:t>
            </a:r>
            <a:r>
              <a:rPr lang="en-US" sz="1800" dirty="0" smtClean="0">
                <a:latin typeface="+mn-lt"/>
              </a:rPr>
              <a:t>now may not be what </a:t>
            </a:r>
            <a:r>
              <a:rPr lang="en-US" sz="1800" dirty="0">
                <a:latin typeface="+mn-lt"/>
              </a:rPr>
              <a:t>you want </a:t>
            </a:r>
            <a:r>
              <a:rPr lang="en-US" sz="1800" dirty="0" smtClean="0">
                <a:latin typeface="+mn-lt"/>
              </a:rPr>
              <a:t>later</a:t>
            </a:r>
            <a:endParaRPr lang="en-US" sz="1800" dirty="0">
              <a:latin typeface="+mn-lt"/>
            </a:endParaRPr>
          </a:p>
          <a:p>
            <a:pPr lvl="1"/>
            <a:endParaRPr lang="en-US" sz="1800" dirty="0">
              <a:latin typeface="+mn-lt"/>
            </a:endParaRPr>
          </a:p>
          <a:p>
            <a:pPr lvl="1"/>
            <a:r>
              <a:rPr lang="en-US" sz="1800" dirty="0">
                <a:latin typeface="+mn-lt"/>
              </a:rPr>
              <a:t>An introvert can be trained to be an </a:t>
            </a:r>
            <a:r>
              <a:rPr lang="en-US" sz="1800">
                <a:latin typeface="+mn-lt"/>
              </a:rPr>
              <a:t>extrovert </a:t>
            </a:r>
            <a:r>
              <a:rPr lang="en-US" sz="1800" smtClean="0">
                <a:latin typeface="+mn-lt"/>
              </a:rPr>
              <a:t>(for </a:t>
            </a:r>
            <a:r>
              <a:rPr lang="en-US" sz="1800">
                <a:latin typeface="+mn-lt"/>
              </a:rPr>
              <a:t>a </a:t>
            </a:r>
            <a:r>
              <a:rPr lang="en-US" sz="1800" smtClean="0">
                <a:latin typeface="+mn-lt"/>
              </a:rPr>
              <a:t>bit)</a:t>
            </a:r>
            <a:endParaRPr lang="en-US" sz="1800" dirty="0">
              <a:latin typeface="+mn-lt"/>
            </a:endParaRPr>
          </a:p>
          <a:p>
            <a:pPr lvl="1"/>
            <a:endParaRPr lang="en-US" sz="1800" dirty="0">
              <a:latin typeface="+mn-lt"/>
            </a:endParaRPr>
          </a:p>
          <a:p>
            <a:pPr lvl="1"/>
            <a:endParaRPr lang="en-US" sz="1800" dirty="0">
              <a:latin typeface="+mn-lt"/>
            </a:endParaRPr>
          </a:p>
          <a:p>
            <a:endParaRPr lang="en-US" sz="1800" dirty="0">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24</a:t>
            </a:fld>
            <a:endParaRPr lang="en-US" dirty="0"/>
          </a:p>
        </p:txBody>
      </p:sp>
    </p:spTree>
    <p:extLst>
      <p:ext uri="{BB962C8B-B14F-4D97-AF65-F5344CB8AC3E}">
        <p14:creationId xmlns:p14="http://schemas.microsoft.com/office/powerpoint/2010/main" val="1252050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E0E7-DB93-41A2-BE30-9C569A4CD8E0}"/>
              </a:ext>
            </a:extLst>
          </p:cNvPr>
          <p:cNvSpPr>
            <a:spLocks noGrp="1"/>
          </p:cNvSpPr>
          <p:nvPr>
            <p:ph type="title"/>
          </p:nvPr>
        </p:nvSpPr>
        <p:spPr>
          <a:xfrm>
            <a:off x="304800" y="-331879"/>
            <a:ext cx="8382000" cy="1322479"/>
          </a:xfrm>
        </p:spPr>
        <p:txBody>
          <a:bodyPr/>
          <a:lstStyle/>
          <a:p>
            <a:r>
              <a:rPr lang="en-US" sz="4000" dirty="0">
                <a:latin typeface="+mn-lt"/>
              </a:rPr>
              <a:t>Launch video – NROL-47 in 2018</a:t>
            </a:r>
          </a:p>
        </p:txBody>
      </p:sp>
      <p:pic>
        <p:nvPicPr>
          <p:cNvPr id="4" name="div_nrol47_lh_download113201833527AM63">
            <a:hlinkClick r:id="" action="ppaction://media"/>
            <a:extLst>
              <a:ext uri="{FF2B5EF4-FFF2-40B4-BE49-F238E27FC236}">
                <a16:creationId xmlns:a16="http://schemas.microsoft.com/office/drawing/2014/main" id="{506DA228-4FC2-4AEA-9CA8-EF3745DD04A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795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479"/>
            <a:ext cx="8229600" cy="1322479"/>
          </a:xfrm>
        </p:spPr>
        <p:txBody>
          <a:bodyPr/>
          <a:lstStyle/>
          <a:p>
            <a:r>
              <a:rPr lang="en-US" sz="4000" dirty="0">
                <a:latin typeface="+mn-lt"/>
              </a:rPr>
              <a:t>QUESTION AND ANSWER</a:t>
            </a:r>
          </a:p>
        </p:txBody>
      </p:sp>
      <p:sp>
        <p:nvSpPr>
          <p:cNvPr id="5" name="Footer Placeholder 4"/>
          <p:cNvSpPr>
            <a:spLocks noGrp="1"/>
          </p:cNvSpPr>
          <p:nvPr>
            <p:ph type="ftr" sz="quarter" idx="11"/>
          </p:nvPr>
        </p:nvSpPr>
        <p:spPr/>
        <p:txBody>
          <a:bodyPr/>
          <a:lstStyle/>
          <a:p>
            <a:r>
              <a:rPr lang="en-US"/>
              <a:t>Youth Business : ALLIANCE</a:t>
            </a:r>
            <a:endParaRPr lang="en-US" dirty="0"/>
          </a:p>
        </p:txBody>
      </p:sp>
      <p:sp>
        <p:nvSpPr>
          <p:cNvPr id="6" name="Slide Number Placeholder 5"/>
          <p:cNvSpPr>
            <a:spLocks noGrp="1"/>
          </p:cNvSpPr>
          <p:nvPr>
            <p:ph type="sldNum" sz="quarter" idx="12"/>
          </p:nvPr>
        </p:nvSpPr>
        <p:spPr/>
        <p:txBody>
          <a:bodyPr/>
          <a:lstStyle/>
          <a:p>
            <a:fld id="{83563B19-5B2B-4AAC-A66D-8FF7C83E8865}" type="slidenum">
              <a:rPr lang="en-US" smtClean="0"/>
              <a:pPr/>
              <a:t>26</a:t>
            </a:fld>
            <a:endParaRPr lang="en-US" dirty="0"/>
          </a:p>
        </p:txBody>
      </p:sp>
      <p:pic>
        <p:nvPicPr>
          <p:cNvPr id="8" name="Content Placeholder 7">
            <a:extLst>
              <a:ext uri="{FF2B5EF4-FFF2-40B4-BE49-F238E27FC236}">
                <a16:creationId xmlns:a16="http://schemas.microsoft.com/office/drawing/2014/main" id="{FCD60628-55F6-4E8D-BC05-4907613E20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3187" y="2824956"/>
            <a:ext cx="3857625" cy="2076450"/>
          </a:xfrm>
        </p:spPr>
      </p:pic>
    </p:spTree>
    <p:extLst>
      <p:ext uri="{BB962C8B-B14F-4D97-AF65-F5344CB8AC3E}">
        <p14:creationId xmlns:p14="http://schemas.microsoft.com/office/powerpoint/2010/main" val="136218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079"/>
            <a:ext cx="8229600" cy="1322479"/>
          </a:xfrm>
        </p:spPr>
        <p:txBody>
          <a:bodyPr/>
          <a:lstStyle/>
          <a:p>
            <a:r>
              <a:rPr lang="en-US" sz="4000" dirty="0">
                <a:latin typeface="+mn-lt"/>
              </a:rPr>
              <a:t>INTRODUCTION</a:t>
            </a:r>
          </a:p>
        </p:txBody>
      </p:sp>
      <p:sp>
        <p:nvSpPr>
          <p:cNvPr id="3" name="Content Placeholder 2"/>
          <p:cNvSpPr>
            <a:spLocks noGrp="1"/>
          </p:cNvSpPr>
          <p:nvPr>
            <p:ph idx="1"/>
          </p:nvPr>
        </p:nvSpPr>
        <p:spPr>
          <a:xfrm>
            <a:off x="228600" y="1219200"/>
            <a:ext cx="8686800" cy="4525963"/>
          </a:xfrm>
        </p:spPr>
        <p:txBody>
          <a:bodyPr>
            <a:noAutofit/>
          </a:bodyPr>
          <a:lstStyle/>
          <a:p>
            <a:r>
              <a:rPr lang="en-US" sz="1800" dirty="0">
                <a:latin typeface="+mn-lt"/>
              </a:rPr>
              <a:t>My name is Jennifer Luce and I am 47 years old. </a:t>
            </a:r>
          </a:p>
          <a:p>
            <a:endParaRPr lang="en-US" sz="1800" dirty="0">
              <a:latin typeface="+mn-lt"/>
            </a:endParaRPr>
          </a:p>
          <a:p>
            <a:r>
              <a:rPr lang="en-US" sz="1800" dirty="0">
                <a:latin typeface="+mn-lt"/>
              </a:rPr>
              <a:t>I currently work for Stellar Solutions, Inc.</a:t>
            </a:r>
          </a:p>
          <a:p>
            <a:endParaRPr lang="en-US" sz="1800" dirty="0">
              <a:latin typeface="+mn-lt"/>
            </a:endParaRPr>
          </a:p>
          <a:p>
            <a:r>
              <a:rPr lang="en-US" sz="1800" dirty="0">
                <a:latin typeface="+mn-lt"/>
              </a:rPr>
              <a:t>My company provides:</a:t>
            </a:r>
          </a:p>
          <a:p>
            <a:pPr lvl="1"/>
            <a:r>
              <a:rPr lang="en-US" sz="1800" dirty="0">
                <a:latin typeface="+mn-lt"/>
              </a:rPr>
              <a:t>High impact engineering services, end-to-end technical expertise &amp; creative solutions to significant national &amp; international customers with space project focus</a:t>
            </a:r>
          </a:p>
          <a:p>
            <a:pPr lvl="2"/>
            <a:r>
              <a:rPr lang="en-US" sz="1800" dirty="0">
                <a:latin typeface="+mn-lt"/>
              </a:rPr>
              <a:t>Systems engineering and integration</a:t>
            </a:r>
          </a:p>
          <a:p>
            <a:pPr lvl="2"/>
            <a:r>
              <a:rPr lang="en-US" sz="1800" dirty="0">
                <a:latin typeface="+mn-lt"/>
              </a:rPr>
              <a:t>Mission operations</a:t>
            </a:r>
          </a:p>
          <a:p>
            <a:pPr lvl="2"/>
            <a:r>
              <a:rPr lang="en-US" sz="1800" dirty="0">
                <a:latin typeface="+mn-lt"/>
              </a:rPr>
              <a:t>Program management</a:t>
            </a:r>
          </a:p>
          <a:p>
            <a:pPr lvl="2"/>
            <a:r>
              <a:rPr lang="en-US" sz="1800" dirty="0">
                <a:latin typeface="+mn-lt"/>
              </a:rPr>
              <a:t>Strategic planning </a:t>
            </a:r>
          </a:p>
          <a:p>
            <a:endParaRPr lang="en-US" sz="1800" dirty="0">
              <a:latin typeface="+mn-lt"/>
            </a:endParaRPr>
          </a:p>
          <a:p>
            <a:r>
              <a:rPr lang="en-US" sz="1800" dirty="0">
                <a:latin typeface="+mn-lt"/>
              </a:rPr>
              <a:t>Job title: senior systems engineer</a:t>
            </a:r>
          </a:p>
          <a:p>
            <a:pPr lvl="1"/>
            <a:r>
              <a:rPr lang="en-US" sz="1800" dirty="0">
                <a:latin typeface="+mn-lt"/>
              </a:rPr>
              <a:t>Manage tasks required to successfully prepare a satellite for launch on a rocket</a:t>
            </a:r>
          </a:p>
          <a:p>
            <a:pPr lvl="1"/>
            <a:r>
              <a:rPr lang="en-US" sz="1800" dirty="0">
                <a:latin typeface="+mn-lt"/>
              </a:rPr>
              <a:t>Communicate and interface with a complex, technical team</a:t>
            </a:r>
          </a:p>
        </p:txBody>
      </p:sp>
      <p:sp>
        <p:nvSpPr>
          <p:cNvPr id="7" name="Footer Placeholder 6"/>
          <p:cNvSpPr>
            <a:spLocks noGrp="1"/>
          </p:cNvSpPr>
          <p:nvPr>
            <p:ph type="ftr" sz="quarter" idx="11"/>
          </p:nvPr>
        </p:nvSpPr>
        <p:spPr/>
        <p:txBody>
          <a:bodyPr/>
          <a:lstStyle/>
          <a:p>
            <a:r>
              <a:rPr lang="en-US"/>
              <a:t>Youth Business : ALLIANCE</a:t>
            </a:r>
            <a:endParaRPr lang="en-US" dirty="0"/>
          </a:p>
        </p:txBody>
      </p:sp>
      <p:sp>
        <p:nvSpPr>
          <p:cNvPr id="8" name="Slide Number Placeholder 7"/>
          <p:cNvSpPr>
            <a:spLocks noGrp="1"/>
          </p:cNvSpPr>
          <p:nvPr>
            <p:ph type="sldNum" sz="quarter" idx="12"/>
          </p:nvPr>
        </p:nvSpPr>
        <p:spPr/>
        <p:txBody>
          <a:bodyPr/>
          <a:lstStyle/>
          <a:p>
            <a:fld id="{83563B19-5B2B-4AAC-A66D-8FF7C83E8865}" type="slidenum">
              <a:rPr lang="en-US" smtClean="0"/>
              <a:pPr/>
              <a:t>3</a:t>
            </a:fld>
            <a:endParaRPr lang="en-US" dirty="0"/>
          </a:p>
        </p:txBody>
      </p:sp>
    </p:spTree>
    <p:extLst>
      <p:ext uri="{BB962C8B-B14F-4D97-AF65-F5344CB8AC3E}">
        <p14:creationId xmlns:p14="http://schemas.microsoft.com/office/powerpoint/2010/main" val="3965783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079"/>
            <a:ext cx="8229600" cy="1322479"/>
          </a:xfrm>
        </p:spPr>
        <p:txBody>
          <a:bodyPr/>
          <a:lstStyle/>
          <a:p>
            <a:r>
              <a:rPr lang="en-US" sz="4000" dirty="0">
                <a:latin typeface="+mn-lt"/>
              </a:rPr>
              <a:t>My childhood &amp; family</a:t>
            </a:r>
          </a:p>
        </p:txBody>
      </p:sp>
      <p:sp>
        <p:nvSpPr>
          <p:cNvPr id="9" name="Content Placeholder 2"/>
          <p:cNvSpPr txBox="1">
            <a:spLocks/>
          </p:cNvSpPr>
          <p:nvPr/>
        </p:nvSpPr>
        <p:spPr>
          <a:xfrm>
            <a:off x="435230" y="1203258"/>
            <a:ext cx="8229600" cy="47314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800" dirty="0">
                <a:cs typeface="Avenir Roman"/>
              </a:rPr>
              <a:t>Born in Wichita, Kansas and moved a lot in my first 2 years (military “brat”)</a:t>
            </a:r>
          </a:p>
          <a:p>
            <a:r>
              <a:rPr lang="en-US" sz="1800" dirty="0">
                <a:cs typeface="Avenir Roman"/>
              </a:rPr>
              <a:t>Last 8 years of childhood in Jacksonville, AR</a:t>
            </a:r>
          </a:p>
          <a:p>
            <a:r>
              <a:rPr lang="en-US" sz="1800" dirty="0">
                <a:cs typeface="Avenir Roman"/>
              </a:rPr>
              <a:t>Small family – one older sister &amp; didn’t live near any relatives</a:t>
            </a:r>
          </a:p>
          <a:p>
            <a:r>
              <a:rPr lang="en-US" sz="1800" dirty="0">
                <a:cs typeface="Avenir Roman"/>
              </a:rPr>
              <a:t>Loving, but introverted parents</a:t>
            </a:r>
          </a:p>
          <a:p>
            <a:r>
              <a:rPr lang="en-US" sz="1800" dirty="0">
                <a:cs typeface="Avenir Roman"/>
              </a:rPr>
              <a:t>Didn’t have a lot of money growing up (hint – parents couldn’t pay for college)</a:t>
            </a:r>
          </a:p>
          <a:p>
            <a:endParaRPr lang="en-US" sz="1800" dirty="0">
              <a:cs typeface="Avenir Roman"/>
            </a:endParaRPr>
          </a:p>
          <a:p>
            <a:pPr marL="0" indent="0">
              <a:buFont typeface="Arial" pitchFamily="34" charset="0"/>
              <a:buNone/>
            </a:pPr>
            <a:endParaRPr lang="en-US" sz="1800" dirty="0">
              <a:cs typeface="Avenir Roman"/>
            </a:endParaRPr>
          </a:p>
        </p:txBody>
      </p:sp>
      <p:sp>
        <p:nvSpPr>
          <p:cNvPr id="4" name="TextBox 3"/>
          <p:cNvSpPr txBox="1"/>
          <p:nvPr/>
        </p:nvSpPr>
        <p:spPr>
          <a:xfrm>
            <a:off x="509296" y="3242846"/>
            <a:ext cx="1419808" cy="338554"/>
          </a:xfrm>
          <a:prstGeom prst="rect">
            <a:avLst/>
          </a:prstGeom>
          <a:noFill/>
        </p:spPr>
        <p:txBody>
          <a:bodyPr wrap="square" rtlCol="0">
            <a:spAutoFit/>
          </a:bodyPr>
          <a:lstStyle/>
          <a:p>
            <a:r>
              <a:rPr lang="en-US" sz="1600" dirty="0">
                <a:cs typeface="Avenir Roman"/>
              </a:rPr>
              <a:t>6 months old</a:t>
            </a:r>
          </a:p>
        </p:txBody>
      </p:sp>
      <p:sp>
        <p:nvSpPr>
          <p:cNvPr id="13" name="Footer Placeholder 12"/>
          <p:cNvSpPr>
            <a:spLocks noGrp="1"/>
          </p:cNvSpPr>
          <p:nvPr>
            <p:ph type="ftr" sz="quarter" idx="11"/>
          </p:nvPr>
        </p:nvSpPr>
        <p:spPr/>
        <p:txBody>
          <a:bodyPr/>
          <a:lstStyle/>
          <a:p>
            <a:r>
              <a:rPr lang="en-US"/>
              <a:t>Youth Business : ALLIANCE</a:t>
            </a:r>
            <a:endParaRPr lang="en-US" dirty="0"/>
          </a:p>
        </p:txBody>
      </p:sp>
      <p:sp>
        <p:nvSpPr>
          <p:cNvPr id="14" name="Slide Number Placeholder 13"/>
          <p:cNvSpPr>
            <a:spLocks noGrp="1"/>
          </p:cNvSpPr>
          <p:nvPr>
            <p:ph type="sldNum" sz="quarter" idx="12"/>
          </p:nvPr>
        </p:nvSpPr>
        <p:spPr/>
        <p:txBody>
          <a:bodyPr/>
          <a:lstStyle/>
          <a:p>
            <a:fld id="{83563B19-5B2B-4AAC-A66D-8FF7C83E8865}" type="slidenum">
              <a:rPr lang="en-US" smtClean="0"/>
              <a:pPr/>
              <a:t>4</a:t>
            </a:fld>
            <a:endParaRPr lang="en-US" dirty="0"/>
          </a:p>
        </p:txBody>
      </p:sp>
      <p:pic>
        <p:nvPicPr>
          <p:cNvPr id="8" name="Content Placeholder 7">
            <a:extLst>
              <a:ext uri="{FF2B5EF4-FFF2-40B4-BE49-F238E27FC236}">
                <a16:creationId xmlns:a16="http://schemas.microsoft.com/office/drawing/2014/main" id="{D40C8BEF-3779-419F-A41B-FC66B68B1C28}"/>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52400" y="3598026"/>
            <a:ext cx="2133600" cy="2758324"/>
          </a:xfrm>
        </p:spPr>
      </p:pic>
      <p:sp>
        <p:nvSpPr>
          <p:cNvPr id="10" name="TextBox 9">
            <a:extLst>
              <a:ext uri="{FF2B5EF4-FFF2-40B4-BE49-F238E27FC236}">
                <a16:creationId xmlns:a16="http://schemas.microsoft.com/office/drawing/2014/main" id="{341E6C32-22F5-4AC9-A56F-72680306F384}"/>
              </a:ext>
            </a:extLst>
          </p:cNvPr>
          <p:cNvSpPr txBox="1"/>
          <p:nvPr/>
        </p:nvSpPr>
        <p:spPr>
          <a:xfrm>
            <a:off x="2743200" y="6214646"/>
            <a:ext cx="2240656" cy="338554"/>
          </a:xfrm>
          <a:prstGeom prst="rect">
            <a:avLst/>
          </a:prstGeom>
          <a:noFill/>
        </p:spPr>
        <p:txBody>
          <a:bodyPr wrap="square" rtlCol="0">
            <a:spAutoFit/>
          </a:bodyPr>
          <a:lstStyle/>
          <a:p>
            <a:pPr algn="ctr"/>
            <a:r>
              <a:rPr lang="en-US" sz="1600" dirty="0">
                <a:cs typeface="Avenir Roman"/>
              </a:rPr>
              <a:t>Me and My sister</a:t>
            </a:r>
          </a:p>
        </p:txBody>
      </p:sp>
      <p:pic>
        <p:nvPicPr>
          <p:cNvPr id="11" name="Content Placeholder 5">
            <a:extLst>
              <a:ext uri="{FF2B5EF4-FFF2-40B4-BE49-F238E27FC236}">
                <a16:creationId xmlns:a16="http://schemas.microsoft.com/office/drawing/2014/main" id="{3D6C977C-7C1F-467B-B4BE-1D8FCC823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927" y="3517483"/>
            <a:ext cx="1897203" cy="2697163"/>
          </a:xfrm>
          <a:prstGeom prst="rect">
            <a:avLst/>
          </a:prstGeom>
        </p:spPr>
      </p:pic>
      <p:pic>
        <p:nvPicPr>
          <p:cNvPr id="12" name="Picture 11">
            <a:extLst>
              <a:ext uri="{FF2B5EF4-FFF2-40B4-BE49-F238E27FC236}">
                <a16:creationId xmlns:a16="http://schemas.microsoft.com/office/drawing/2014/main" id="{DD974528-98DC-40E9-ABF1-9DA875C7E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4283" y="3504184"/>
            <a:ext cx="3520440" cy="2514600"/>
          </a:xfrm>
          <a:prstGeom prst="rect">
            <a:avLst/>
          </a:prstGeom>
        </p:spPr>
      </p:pic>
      <p:sp>
        <p:nvSpPr>
          <p:cNvPr id="15" name="TextBox 14">
            <a:extLst>
              <a:ext uri="{FF2B5EF4-FFF2-40B4-BE49-F238E27FC236}">
                <a16:creationId xmlns:a16="http://schemas.microsoft.com/office/drawing/2014/main" id="{97E35762-DB02-4771-847B-B360260D21ED}"/>
              </a:ext>
            </a:extLst>
          </p:cNvPr>
          <p:cNvSpPr txBox="1"/>
          <p:nvPr/>
        </p:nvSpPr>
        <p:spPr>
          <a:xfrm>
            <a:off x="4558004" y="6045946"/>
            <a:ext cx="4952999" cy="338554"/>
          </a:xfrm>
          <a:prstGeom prst="rect">
            <a:avLst/>
          </a:prstGeom>
          <a:noFill/>
        </p:spPr>
        <p:txBody>
          <a:bodyPr wrap="square" rtlCol="0">
            <a:spAutoFit/>
          </a:bodyPr>
          <a:lstStyle/>
          <a:p>
            <a:pPr algn="ctr"/>
            <a:r>
              <a:rPr lang="en-US" sz="1600" dirty="0">
                <a:cs typeface="Avenir Roman"/>
              </a:rPr>
              <a:t>My parents and I meeting Governor Clinton</a:t>
            </a:r>
          </a:p>
        </p:txBody>
      </p:sp>
    </p:spTree>
    <p:extLst>
      <p:ext uri="{BB962C8B-B14F-4D97-AF65-F5344CB8AC3E}">
        <p14:creationId xmlns:p14="http://schemas.microsoft.com/office/powerpoint/2010/main" val="2091753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08079"/>
            <a:ext cx="8229600" cy="1322479"/>
          </a:xfrm>
        </p:spPr>
        <p:txBody>
          <a:bodyPr/>
          <a:lstStyle/>
          <a:p>
            <a:r>
              <a:rPr lang="en-US" sz="4000" dirty="0">
                <a:latin typeface="+mn-lt"/>
              </a:rPr>
              <a:t>MY HIGH SCHOOL</a:t>
            </a:r>
          </a:p>
        </p:txBody>
      </p:sp>
      <p:sp>
        <p:nvSpPr>
          <p:cNvPr id="3" name="Content Placeholder 2"/>
          <p:cNvSpPr>
            <a:spLocks noGrp="1"/>
          </p:cNvSpPr>
          <p:nvPr>
            <p:ph idx="1"/>
          </p:nvPr>
        </p:nvSpPr>
        <p:spPr>
          <a:xfrm>
            <a:off x="114947" y="1219200"/>
            <a:ext cx="9333853" cy="4525963"/>
          </a:xfrm>
        </p:spPr>
        <p:txBody>
          <a:bodyPr>
            <a:normAutofit/>
          </a:bodyPr>
          <a:lstStyle/>
          <a:p>
            <a:r>
              <a:rPr lang="en-US" sz="1800" dirty="0">
                <a:solidFill>
                  <a:schemeClr val="tx1"/>
                </a:solidFill>
                <a:latin typeface="+mn-lt"/>
              </a:rPr>
              <a:t>I attended Jacksonville High School (10</a:t>
            </a:r>
            <a:r>
              <a:rPr lang="en-US" sz="1800" baseline="30000" dirty="0">
                <a:solidFill>
                  <a:schemeClr val="tx1"/>
                </a:solidFill>
                <a:latin typeface="+mn-lt"/>
              </a:rPr>
              <a:t>th</a:t>
            </a:r>
            <a:r>
              <a:rPr lang="en-US" sz="1800" dirty="0">
                <a:solidFill>
                  <a:schemeClr val="tx1"/>
                </a:solidFill>
                <a:latin typeface="+mn-lt"/>
              </a:rPr>
              <a:t> – 12</a:t>
            </a:r>
            <a:r>
              <a:rPr lang="en-US" sz="1800" baseline="30000" dirty="0">
                <a:solidFill>
                  <a:schemeClr val="tx1"/>
                </a:solidFill>
                <a:latin typeface="+mn-lt"/>
              </a:rPr>
              <a:t>th</a:t>
            </a:r>
            <a:r>
              <a:rPr lang="en-US" sz="1800" dirty="0">
                <a:solidFill>
                  <a:schemeClr val="tx1"/>
                </a:solidFill>
                <a:latin typeface="+mn-lt"/>
              </a:rPr>
              <a:t>) in Jacksonville, AR</a:t>
            </a:r>
          </a:p>
          <a:p>
            <a:endParaRPr lang="en-US" sz="1800" dirty="0">
              <a:solidFill>
                <a:schemeClr val="tx1"/>
              </a:solidFill>
              <a:latin typeface="+mn-lt"/>
            </a:endParaRPr>
          </a:p>
        </p:txBody>
      </p:sp>
      <p:sp>
        <p:nvSpPr>
          <p:cNvPr id="11" name="Footer Placeholder 10"/>
          <p:cNvSpPr>
            <a:spLocks noGrp="1"/>
          </p:cNvSpPr>
          <p:nvPr>
            <p:ph type="ftr" sz="quarter" idx="11"/>
          </p:nvPr>
        </p:nvSpPr>
        <p:spPr/>
        <p:txBody>
          <a:bodyPr/>
          <a:lstStyle/>
          <a:p>
            <a:r>
              <a:rPr lang="en-US"/>
              <a:t>Youth Business : ALLIANCE</a:t>
            </a:r>
            <a:endParaRPr lang="en-US" dirty="0"/>
          </a:p>
        </p:txBody>
      </p:sp>
      <p:sp>
        <p:nvSpPr>
          <p:cNvPr id="12" name="Slide Number Placeholder 11"/>
          <p:cNvSpPr>
            <a:spLocks noGrp="1"/>
          </p:cNvSpPr>
          <p:nvPr>
            <p:ph type="sldNum" sz="quarter" idx="12"/>
          </p:nvPr>
        </p:nvSpPr>
        <p:spPr/>
        <p:txBody>
          <a:bodyPr/>
          <a:lstStyle/>
          <a:p>
            <a:fld id="{83563B19-5B2B-4AAC-A66D-8FF7C83E8865}" type="slidenum">
              <a:rPr lang="en-US" smtClean="0"/>
              <a:pPr/>
              <a:t>5</a:t>
            </a:fld>
            <a:endParaRPr lang="en-US" dirty="0"/>
          </a:p>
        </p:txBody>
      </p:sp>
      <p:pic>
        <p:nvPicPr>
          <p:cNvPr id="2" name="Picture 1">
            <a:extLst>
              <a:ext uri="{FF2B5EF4-FFF2-40B4-BE49-F238E27FC236}">
                <a16:creationId xmlns:a16="http://schemas.microsoft.com/office/drawing/2014/main" id="{A137E0F7-C15B-4BCB-B8B6-81880D376EED}"/>
              </a:ext>
            </a:extLst>
          </p:cNvPr>
          <p:cNvPicPr>
            <a:picLocks noChangeAspect="1"/>
          </p:cNvPicPr>
          <p:nvPr/>
        </p:nvPicPr>
        <p:blipFill rotWithShape="1">
          <a:blip r:embed="rId3"/>
          <a:srcRect l="8001" t="45561" r="41997" b="29551"/>
          <a:stretch/>
        </p:blipFill>
        <p:spPr>
          <a:xfrm>
            <a:off x="269947" y="2311118"/>
            <a:ext cx="4572000" cy="1280160"/>
          </a:xfrm>
          <a:prstGeom prst="rect">
            <a:avLst/>
          </a:prstGeom>
        </p:spPr>
      </p:pic>
      <p:grpSp>
        <p:nvGrpSpPr>
          <p:cNvPr id="4" name="Group 3">
            <a:extLst>
              <a:ext uri="{FF2B5EF4-FFF2-40B4-BE49-F238E27FC236}">
                <a16:creationId xmlns:a16="http://schemas.microsoft.com/office/drawing/2014/main" id="{B2FEA7B3-0781-4B35-BA9C-7D7773BB4E4C}"/>
              </a:ext>
            </a:extLst>
          </p:cNvPr>
          <p:cNvGrpSpPr/>
          <p:nvPr/>
        </p:nvGrpSpPr>
        <p:grpSpPr>
          <a:xfrm>
            <a:off x="5245569" y="2667000"/>
            <a:ext cx="3800475" cy="3222803"/>
            <a:chOff x="5186362" y="2099529"/>
            <a:chExt cx="3800475" cy="3222803"/>
          </a:xfrm>
        </p:grpSpPr>
        <p:pic>
          <p:nvPicPr>
            <p:cNvPr id="7" name="Picture 6">
              <a:extLst>
                <a:ext uri="{FF2B5EF4-FFF2-40B4-BE49-F238E27FC236}">
                  <a16:creationId xmlns:a16="http://schemas.microsoft.com/office/drawing/2014/main" id="{39C2EFF8-D723-46A1-BDB8-7A78797F2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362" y="2099529"/>
              <a:ext cx="3800475" cy="3222803"/>
            </a:xfrm>
            <a:prstGeom prst="rect">
              <a:avLst/>
            </a:prstGeom>
          </p:spPr>
        </p:pic>
        <p:sp>
          <p:nvSpPr>
            <p:cNvPr id="10" name="Star: 5 Points 9">
              <a:extLst>
                <a:ext uri="{FF2B5EF4-FFF2-40B4-BE49-F238E27FC236}">
                  <a16:creationId xmlns:a16="http://schemas.microsoft.com/office/drawing/2014/main" id="{5A19B97B-3700-47C3-9255-FDE70F8B4BDE}"/>
                </a:ext>
              </a:extLst>
            </p:cNvPr>
            <p:cNvSpPr/>
            <p:nvPr/>
          </p:nvSpPr>
          <p:spPr>
            <a:xfrm flipH="1">
              <a:off x="7086599" y="3429000"/>
              <a:ext cx="152400" cy="186769"/>
            </a:xfrm>
            <a:prstGeom prst="star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A05F2A39-8A59-4366-BF11-76E4465BD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463" y="3863181"/>
            <a:ext cx="3546862" cy="1991079"/>
          </a:xfrm>
          <a:prstGeom prst="rect">
            <a:avLst/>
          </a:prstGeom>
        </p:spPr>
      </p:pic>
    </p:spTree>
    <p:extLst>
      <p:ext uri="{BB962C8B-B14F-4D97-AF65-F5344CB8AC3E}">
        <p14:creationId xmlns:p14="http://schemas.microsoft.com/office/powerpoint/2010/main" val="3674165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High School</a:t>
            </a:r>
          </a:p>
        </p:txBody>
      </p:sp>
      <p:sp>
        <p:nvSpPr>
          <p:cNvPr id="3" name="Content Placeholder 2"/>
          <p:cNvSpPr>
            <a:spLocks noGrp="1"/>
          </p:cNvSpPr>
          <p:nvPr>
            <p:ph idx="1"/>
          </p:nvPr>
        </p:nvSpPr>
        <p:spPr>
          <a:xfrm>
            <a:off x="457200" y="1219200"/>
            <a:ext cx="8229600" cy="4525963"/>
          </a:xfrm>
        </p:spPr>
        <p:txBody>
          <a:bodyPr>
            <a:normAutofit/>
          </a:bodyPr>
          <a:lstStyle/>
          <a:p>
            <a:r>
              <a:rPr lang="en-US" sz="1800" dirty="0">
                <a:solidFill>
                  <a:schemeClr val="tx1"/>
                </a:solidFill>
                <a:latin typeface="+mn-lt"/>
              </a:rPr>
              <a:t>As a HS student I was shy,  serious, and nerdy (first in my class)</a:t>
            </a:r>
          </a:p>
        </p:txBody>
      </p:sp>
      <p:sp>
        <p:nvSpPr>
          <p:cNvPr id="6" name="TextBox 5"/>
          <p:cNvSpPr txBox="1"/>
          <p:nvPr/>
        </p:nvSpPr>
        <p:spPr>
          <a:xfrm>
            <a:off x="1516072" y="5528846"/>
            <a:ext cx="1352165" cy="338554"/>
          </a:xfrm>
          <a:prstGeom prst="rect">
            <a:avLst/>
          </a:prstGeom>
          <a:noFill/>
        </p:spPr>
        <p:txBody>
          <a:bodyPr wrap="none" rtlCol="0">
            <a:spAutoFit/>
          </a:bodyPr>
          <a:lstStyle/>
          <a:p>
            <a:r>
              <a:rPr lang="en-US" sz="1600" dirty="0"/>
              <a:t>Senior picture</a:t>
            </a:r>
          </a:p>
        </p:txBody>
      </p:sp>
      <p:sp>
        <p:nvSpPr>
          <p:cNvPr id="10" name="Footer Placeholder 9"/>
          <p:cNvSpPr>
            <a:spLocks noGrp="1"/>
          </p:cNvSpPr>
          <p:nvPr>
            <p:ph type="ftr" sz="quarter" idx="11"/>
          </p:nvPr>
        </p:nvSpPr>
        <p:spPr/>
        <p:txBody>
          <a:bodyPr/>
          <a:lstStyle/>
          <a:p>
            <a:r>
              <a:rPr lang="en-US"/>
              <a:t>Youth Business : ALLIANCE</a:t>
            </a:r>
            <a:endParaRPr lang="en-US" dirty="0"/>
          </a:p>
        </p:txBody>
      </p:sp>
      <p:sp>
        <p:nvSpPr>
          <p:cNvPr id="11" name="Slide Number Placeholder 10"/>
          <p:cNvSpPr>
            <a:spLocks noGrp="1"/>
          </p:cNvSpPr>
          <p:nvPr>
            <p:ph type="sldNum" sz="quarter" idx="12"/>
          </p:nvPr>
        </p:nvSpPr>
        <p:spPr/>
        <p:txBody>
          <a:bodyPr/>
          <a:lstStyle/>
          <a:p>
            <a:fld id="{83563B19-5B2B-4AAC-A66D-8FF7C83E8865}" type="slidenum">
              <a:rPr lang="en-US" smtClean="0"/>
              <a:pPr/>
              <a:t>6</a:t>
            </a:fld>
            <a:endParaRPr lang="en-US" dirty="0"/>
          </a:p>
        </p:txBody>
      </p:sp>
      <p:pic>
        <p:nvPicPr>
          <p:cNvPr id="5" name="Picture 4">
            <a:extLst>
              <a:ext uri="{FF2B5EF4-FFF2-40B4-BE49-F238E27FC236}">
                <a16:creationId xmlns:a16="http://schemas.microsoft.com/office/drawing/2014/main" id="{C26CCE51-3422-44F8-9BD4-DE01C37FDB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614823"/>
            <a:ext cx="2093065" cy="2891028"/>
          </a:xfrm>
          <a:prstGeom prst="rect">
            <a:avLst/>
          </a:prstGeom>
        </p:spPr>
      </p:pic>
      <p:pic>
        <p:nvPicPr>
          <p:cNvPr id="8" name="Picture 7">
            <a:extLst>
              <a:ext uri="{FF2B5EF4-FFF2-40B4-BE49-F238E27FC236}">
                <a16:creationId xmlns:a16="http://schemas.microsoft.com/office/drawing/2014/main" id="{7BCDDCE8-D3E5-41D0-933A-6B227BB8AB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2057400"/>
            <a:ext cx="2955236" cy="2054352"/>
          </a:xfrm>
          <a:prstGeom prst="rect">
            <a:avLst/>
          </a:prstGeom>
        </p:spPr>
      </p:pic>
      <p:sp>
        <p:nvSpPr>
          <p:cNvPr id="9" name="TextBox 8">
            <a:extLst>
              <a:ext uri="{FF2B5EF4-FFF2-40B4-BE49-F238E27FC236}">
                <a16:creationId xmlns:a16="http://schemas.microsoft.com/office/drawing/2014/main" id="{813D6EF2-BBEF-4A71-B1DE-000395B64BDA}"/>
              </a:ext>
            </a:extLst>
          </p:cNvPr>
          <p:cNvSpPr txBox="1"/>
          <p:nvPr/>
        </p:nvSpPr>
        <p:spPr>
          <a:xfrm>
            <a:off x="4864930" y="4158537"/>
            <a:ext cx="1638013" cy="338554"/>
          </a:xfrm>
          <a:prstGeom prst="rect">
            <a:avLst/>
          </a:prstGeom>
          <a:noFill/>
        </p:spPr>
        <p:txBody>
          <a:bodyPr wrap="none" rtlCol="0">
            <a:spAutoFit/>
          </a:bodyPr>
          <a:lstStyle/>
          <a:p>
            <a:r>
              <a:rPr lang="en-US" sz="1600" dirty="0"/>
              <a:t>Co-Valedictorians</a:t>
            </a:r>
          </a:p>
        </p:txBody>
      </p:sp>
      <p:pic>
        <p:nvPicPr>
          <p:cNvPr id="4" name="Picture 3">
            <a:extLst>
              <a:ext uri="{FF2B5EF4-FFF2-40B4-BE49-F238E27FC236}">
                <a16:creationId xmlns:a16="http://schemas.microsoft.com/office/drawing/2014/main" id="{63E89BFB-F825-485D-B02D-0389FEDE2D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3568" y="4849083"/>
            <a:ext cx="1828800" cy="1201674"/>
          </a:xfrm>
          <a:prstGeom prst="rect">
            <a:avLst/>
          </a:prstGeom>
        </p:spPr>
      </p:pic>
    </p:spTree>
    <p:extLst>
      <p:ext uri="{BB962C8B-B14F-4D97-AF65-F5344CB8AC3E}">
        <p14:creationId xmlns:p14="http://schemas.microsoft.com/office/powerpoint/2010/main" val="1956416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t>High School</a:t>
            </a:r>
          </a:p>
        </p:txBody>
      </p:sp>
      <p:sp>
        <p:nvSpPr>
          <p:cNvPr id="3" name="Content Placeholder 2"/>
          <p:cNvSpPr>
            <a:spLocks noGrp="1"/>
          </p:cNvSpPr>
          <p:nvPr>
            <p:ph idx="1"/>
          </p:nvPr>
        </p:nvSpPr>
        <p:spPr>
          <a:xfrm>
            <a:off x="457200" y="1219200"/>
            <a:ext cx="8229600" cy="4525963"/>
          </a:xfrm>
        </p:spPr>
        <p:txBody>
          <a:bodyPr>
            <a:normAutofit/>
          </a:bodyPr>
          <a:lstStyle/>
          <a:p>
            <a:r>
              <a:rPr lang="en-US" sz="1800" dirty="0">
                <a:solidFill>
                  <a:schemeClr val="tx1"/>
                </a:solidFill>
                <a:latin typeface="+mn-lt"/>
              </a:rPr>
              <a:t>Things that I really liked in High School were:</a:t>
            </a:r>
          </a:p>
          <a:p>
            <a:pPr lvl="1"/>
            <a:r>
              <a:rPr lang="en-US" sz="1800" dirty="0">
                <a:solidFill>
                  <a:schemeClr val="tx1"/>
                </a:solidFill>
                <a:latin typeface="+mn-lt"/>
              </a:rPr>
              <a:t>Band</a:t>
            </a:r>
          </a:p>
          <a:p>
            <a:pPr lvl="1"/>
            <a:r>
              <a:rPr lang="en-US" sz="1800" dirty="0">
                <a:solidFill>
                  <a:schemeClr val="tx1"/>
                </a:solidFill>
                <a:latin typeface="+mn-lt"/>
              </a:rPr>
              <a:t>Gifted and Talented classes</a:t>
            </a:r>
          </a:p>
          <a:p>
            <a:pPr lvl="2"/>
            <a:r>
              <a:rPr lang="en-US" sz="1800" dirty="0">
                <a:solidFill>
                  <a:schemeClr val="tx1"/>
                </a:solidFill>
                <a:latin typeface="+mn-lt"/>
              </a:rPr>
              <a:t>Governor’s School – Summer 1998 – ‘think for one’s self’</a:t>
            </a:r>
          </a:p>
          <a:p>
            <a:pPr lvl="1"/>
            <a:r>
              <a:rPr lang="en-US" sz="1800" dirty="0">
                <a:solidFill>
                  <a:schemeClr val="tx1"/>
                </a:solidFill>
                <a:latin typeface="+mn-lt"/>
              </a:rPr>
              <a:t>Studying</a:t>
            </a:r>
          </a:p>
          <a:p>
            <a:pPr lvl="1"/>
            <a:endParaRPr lang="en-US" sz="1800" dirty="0">
              <a:solidFill>
                <a:schemeClr val="tx1"/>
              </a:solidFill>
              <a:latin typeface="+mn-lt"/>
            </a:endParaRPr>
          </a:p>
          <a:p>
            <a:r>
              <a:rPr lang="en-US" sz="1800" dirty="0">
                <a:solidFill>
                  <a:schemeClr val="tx1"/>
                </a:solidFill>
              </a:rPr>
              <a:t>Jobs I worked while I was in High School were:</a:t>
            </a:r>
          </a:p>
          <a:p>
            <a:pPr lvl="1"/>
            <a:r>
              <a:rPr lang="en-US" sz="1800" dirty="0">
                <a:solidFill>
                  <a:schemeClr val="tx1"/>
                </a:solidFill>
              </a:rPr>
              <a:t>Church nursery worker </a:t>
            </a:r>
          </a:p>
          <a:p>
            <a:pPr lvl="1"/>
            <a:r>
              <a:rPr lang="en-US" sz="1800" dirty="0">
                <a:solidFill>
                  <a:schemeClr val="tx1"/>
                </a:solidFill>
              </a:rPr>
              <a:t>Babysitter</a:t>
            </a:r>
          </a:p>
          <a:p>
            <a:pPr lvl="1"/>
            <a:r>
              <a:rPr lang="en-US" sz="1800" dirty="0" smtClean="0">
                <a:solidFill>
                  <a:schemeClr val="tx1"/>
                </a:solidFill>
              </a:rPr>
              <a:t>Sonic </a:t>
            </a:r>
            <a:r>
              <a:rPr lang="en-US" sz="1800" dirty="0">
                <a:solidFill>
                  <a:schemeClr val="tx1"/>
                </a:solidFill>
              </a:rPr>
              <a:t>Restaurant</a:t>
            </a:r>
          </a:p>
          <a:p>
            <a:pPr lvl="1"/>
            <a:endParaRPr lang="en-US" sz="1800" dirty="0">
              <a:solidFill>
                <a:schemeClr val="tx1"/>
              </a:solidFill>
              <a:latin typeface="+mn-lt"/>
            </a:endParaRPr>
          </a:p>
          <a:p>
            <a:pPr marL="457200" lvl="1" indent="0">
              <a:buNone/>
            </a:pPr>
            <a:endParaRPr lang="en-US" sz="1800" dirty="0">
              <a:solidFill>
                <a:schemeClr val="tx1"/>
              </a:solidFill>
              <a:latin typeface="+mn-lt"/>
            </a:endParaRPr>
          </a:p>
          <a:p>
            <a:endParaRPr lang="en-US" sz="1800" dirty="0">
              <a:solidFill>
                <a:schemeClr val="tx1"/>
              </a:solidFill>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7</a:t>
            </a:fld>
            <a:endParaRPr lang="en-US" dirty="0"/>
          </a:p>
        </p:txBody>
      </p:sp>
      <p:pic>
        <p:nvPicPr>
          <p:cNvPr id="4" name="Picture 3">
            <a:extLst>
              <a:ext uri="{FF2B5EF4-FFF2-40B4-BE49-F238E27FC236}">
                <a16:creationId xmlns:a16="http://schemas.microsoft.com/office/drawing/2014/main" id="{8AE28DE0-F9ED-4BF6-90DB-CD04364C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47115">
            <a:off x="5652150" y="4573689"/>
            <a:ext cx="2988537" cy="1019785"/>
          </a:xfrm>
          <a:prstGeom prst="rect">
            <a:avLst/>
          </a:prstGeom>
        </p:spPr>
      </p:pic>
      <p:pic>
        <p:nvPicPr>
          <p:cNvPr id="1026" name="Picture 2" descr="Image result for School Band Clip Art">
            <a:extLst>
              <a:ext uri="{FF2B5EF4-FFF2-40B4-BE49-F238E27FC236}">
                <a16:creationId xmlns:a16="http://schemas.microsoft.com/office/drawing/2014/main" id="{6569C50D-12F5-4CEF-9160-9929AF440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7920" y="4881562"/>
            <a:ext cx="195262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448FB6F-1352-4A7C-9B79-1630AAE8F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956174"/>
            <a:ext cx="2190750" cy="1285875"/>
          </a:xfrm>
          <a:prstGeom prst="rect">
            <a:avLst/>
          </a:prstGeom>
        </p:spPr>
      </p:pic>
    </p:spTree>
    <p:extLst>
      <p:ext uri="{BB962C8B-B14F-4D97-AF65-F5344CB8AC3E}">
        <p14:creationId xmlns:p14="http://schemas.microsoft.com/office/powerpoint/2010/main" val="227878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High School</a:t>
            </a:r>
          </a:p>
        </p:txBody>
      </p:sp>
      <p:sp>
        <p:nvSpPr>
          <p:cNvPr id="3" name="Content Placeholder 2"/>
          <p:cNvSpPr>
            <a:spLocks noGrp="1"/>
          </p:cNvSpPr>
          <p:nvPr>
            <p:ph idx="1"/>
          </p:nvPr>
        </p:nvSpPr>
        <p:spPr>
          <a:xfrm>
            <a:off x="457200" y="1219200"/>
            <a:ext cx="8229600" cy="4525963"/>
          </a:xfrm>
        </p:spPr>
        <p:txBody>
          <a:bodyPr>
            <a:normAutofit/>
          </a:bodyPr>
          <a:lstStyle/>
          <a:p>
            <a:r>
              <a:rPr lang="en-US" sz="1800" dirty="0">
                <a:solidFill>
                  <a:schemeClr val="tx1"/>
                </a:solidFill>
                <a:latin typeface="+mn-lt"/>
              </a:rPr>
              <a:t>Things that felt difficult or challenging for me while I was in High School were:</a:t>
            </a:r>
          </a:p>
          <a:p>
            <a:pPr lvl="1"/>
            <a:endParaRPr lang="en-US" sz="1800" dirty="0">
              <a:solidFill>
                <a:schemeClr val="tx1"/>
              </a:solidFill>
              <a:latin typeface="+mn-lt"/>
            </a:endParaRPr>
          </a:p>
          <a:p>
            <a:pPr lvl="1"/>
            <a:r>
              <a:rPr lang="en-US" sz="1800" dirty="0">
                <a:solidFill>
                  <a:schemeClr val="tx1"/>
                </a:solidFill>
                <a:latin typeface="+mn-lt"/>
              </a:rPr>
              <a:t>Hard to make close friends (gifted classes helped)</a:t>
            </a:r>
          </a:p>
          <a:p>
            <a:pPr lvl="1"/>
            <a:endParaRPr lang="en-US" sz="1800" dirty="0">
              <a:solidFill>
                <a:schemeClr val="tx1"/>
              </a:solidFill>
              <a:latin typeface="+mn-lt"/>
            </a:endParaRPr>
          </a:p>
          <a:p>
            <a:pPr lvl="1"/>
            <a:r>
              <a:rPr lang="en-US" sz="1800" dirty="0">
                <a:solidFill>
                  <a:schemeClr val="tx1"/>
                </a:solidFill>
                <a:latin typeface="+mn-lt"/>
              </a:rPr>
              <a:t>Figuring out what I wanted to do in life</a:t>
            </a:r>
          </a:p>
          <a:p>
            <a:pPr lvl="2"/>
            <a:r>
              <a:rPr lang="en-US" sz="1800" dirty="0">
                <a:solidFill>
                  <a:schemeClr val="tx1"/>
                </a:solidFill>
                <a:latin typeface="+mn-lt"/>
              </a:rPr>
              <a:t>No real goal, but </a:t>
            </a:r>
            <a:r>
              <a:rPr lang="en-US" sz="1800" u="sng" dirty="0">
                <a:solidFill>
                  <a:schemeClr val="tx1"/>
                </a:solidFill>
                <a:latin typeface="+mn-lt"/>
              </a:rPr>
              <a:t>wanted</a:t>
            </a:r>
            <a:r>
              <a:rPr lang="en-US" sz="1800" dirty="0">
                <a:solidFill>
                  <a:schemeClr val="tx1"/>
                </a:solidFill>
                <a:latin typeface="+mn-lt"/>
              </a:rPr>
              <a:t> to leave Arkansas</a:t>
            </a:r>
          </a:p>
          <a:p>
            <a:pPr lvl="2"/>
            <a:r>
              <a:rPr lang="en-US" sz="1800" dirty="0">
                <a:solidFill>
                  <a:schemeClr val="tx1"/>
                </a:solidFill>
                <a:latin typeface="+mn-lt"/>
              </a:rPr>
              <a:t>Concentrated on ‘basic’ courses to set me up for college</a:t>
            </a:r>
          </a:p>
          <a:p>
            <a:pPr lvl="1"/>
            <a:endParaRPr lang="en-US" sz="1800" dirty="0">
              <a:solidFill>
                <a:schemeClr val="tx1"/>
              </a:solidFill>
              <a:latin typeface="+mn-lt"/>
            </a:endParaRPr>
          </a:p>
          <a:p>
            <a:pPr lvl="1"/>
            <a:r>
              <a:rPr lang="en-US" sz="1800" dirty="0">
                <a:solidFill>
                  <a:schemeClr val="tx1"/>
                </a:solidFill>
                <a:latin typeface="+mn-lt"/>
              </a:rPr>
              <a:t>As a sophomore, told I was pre-diabetic due to weight</a:t>
            </a:r>
          </a:p>
          <a:p>
            <a:pPr lvl="2"/>
            <a:r>
              <a:rPr lang="en-US" sz="1800" dirty="0">
                <a:solidFill>
                  <a:schemeClr val="tx1"/>
                </a:solidFill>
                <a:latin typeface="+mn-lt"/>
              </a:rPr>
              <a:t>Started walking </a:t>
            </a:r>
            <a:r>
              <a:rPr lang="en-US" sz="1800" u="sng" dirty="0">
                <a:solidFill>
                  <a:schemeClr val="tx1"/>
                </a:solidFill>
                <a:latin typeface="+mn-lt"/>
              </a:rPr>
              <a:t>a lot </a:t>
            </a:r>
            <a:r>
              <a:rPr lang="en-US" sz="1800" dirty="0">
                <a:solidFill>
                  <a:schemeClr val="tx1"/>
                </a:solidFill>
                <a:latin typeface="+mn-lt"/>
              </a:rPr>
              <a:t> and ate less – lost 37 pounds</a:t>
            </a:r>
          </a:p>
          <a:p>
            <a:pPr lvl="2"/>
            <a:endParaRPr lang="en-US" sz="1800" dirty="0">
              <a:solidFill>
                <a:schemeClr val="tx1"/>
              </a:solidFill>
              <a:latin typeface="+mn-lt"/>
            </a:endParaRPr>
          </a:p>
          <a:p>
            <a:endParaRPr lang="en-US" sz="1800" dirty="0">
              <a:solidFill>
                <a:schemeClr val="tx1"/>
              </a:solidFill>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8</a:t>
            </a:fld>
            <a:endParaRPr lang="en-US" dirty="0"/>
          </a:p>
        </p:txBody>
      </p:sp>
      <p:pic>
        <p:nvPicPr>
          <p:cNvPr id="8" name="Picture 7">
            <a:extLst>
              <a:ext uri="{FF2B5EF4-FFF2-40B4-BE49-F238E27FC236}">
                <a16:creationId xmlns:a16="http://schemas.microsoft.com/office/drawing/2014/main" id="{A74744D6-6AE0-47D9-A48B-66C772E5C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724400"/>
            <a:ext cx="2137833" cy="1524000"/>
          </a:xfrm>
          <a:prstGeom prst="rect">
            <a:avLst/>
          </a:prstGeom>
        </p:spPr>
      </p:pic>
      <p:pic>
        <p:nvPicPr>
          <p:cNvPr id="10" name="Picture 9">
            <a:extLst>
              <a:ext uri="{FF2B5EF4-FFF2-40B4-BE49-F238E27FC236}">
                <a16:creationId xmlns:a16="http://schemas.microsoft.com/office/drawing/2014/main" id="{B5726A0F-99FC-4611-8891-EB1CC2B37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4114800"/>
            <a:ext cx="1963737" cy="2133600"/>
          </a:xfrm>
          <a:prstGeom prst="rect">
            <a:avLst/>
          </a:prstGeom>
        </p:spPr>
      </p:pic>
    </p:spTree>
    <p:extLst>
      <p:ext uri="{BB962C8B-B14F-4D97-AF65-F5344CB8AC3E}">
        <p14:creationId xmlns:p14="http://schemas.microsoft.com/office/powerpoint/2010/main" val="1848056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408079"/>
            <a:ext cx="8229600" cy="1322479"/>
          </a:xfrm>
        </p:spPr>
        <p:txBody>
          <a:bodyPr/>
          <a:lstStyle/>
          <a:p>
            <a:r>
              <a:rPr lang="en-US" sz="4000" dirty="0">
                <a:latin typeface="+mn-lt"/>
              </a:rPr>
              <a:t>Getting in to College</a:t>
            </a:r>
          </a:p>
        </p:txBody>
      </p:sp>
      <p:sp>
        <p:nvSpPr>
          <p:cNvPr id="3" name="Content Placeholder 2"/>
          <p:cNvSpPr>
            <a:spLocks noGrp="1"/>
          </p:cNvSpPr>
          <p:nvPr>
            <p:ph idx="1"/>
          </p:nvPr>
        </p:nvSpPr>
        <p:spPr>
          <a:xfrm>
            <a:off x="457200" y="1219200"/>
            <a:ext cx="8229600" cy="4525963"/>
          </a:xfrm>
        </p:spPr>
        <p:txBody>
          <a:bodyPr>
            <a:normAutofit/>
          </a:bodyPr>
          <a:lstStyle/>
          <a:p>
            <a:r>
              <a:rPr lang="en-US" sz="1800" dirty="0">
                <a:solidFill>
                  <a:schemeClr val="tx1"/>
                </a:solidFill>
                <a:latin typeface="+mn-lt"/>
              </a:rPr>
              <a:t>The top few things I did to ensure I got into college were:</a:t>
            </a:r>
          </a:p>
          <a:p>
            <a:pPr lvl="1"/>
            <a:r>
              <a:rPr lang="en-US" sz="1800" u="sng" dirty="0">
                <a:solidFill>
                  <a:schemeClr val="tx1"/>
                </a:solidFill>
                <a:latin typeface="+mn-lt"/>
              </a:rPr>
              <a:t>Good grades &amp; community involvement</a:t>
            </a:r>
          </a:p>
          <a:p>
            <a:pPr lvl="1"/>
            <a:endParaRPr lang="en-US" sz="1800" dirty="0">
              <a:solidFill>
                <a:schemeClr val="tx1"/>
              </a:solidFill>
              <a:latin typeface="+mn-lt"/>
            </a:endParaRPr>
          </a:p>
          <a:p>
            <a:pPr lvl="1"/>
            <a:r>
              <a:rPr lang="en-US" sz="1800" dirty="0">
                <a:solidFill>
                  <a:schemeClr val="tx1"/>
                </a:solidFill>
                <a:latin typeface="+mn-lt"/>
              </a:rPr>
              <a:t>High college test scores: SAT &amp; ACT </a:t>
            </a:r>
          </a:p>
          <a:p>
            <a:pPr lvl="2"/>
            <a:r>
              <a:rPr lang="en-US" sz="1800" dirty="0">
                <a:solidFill>
                  <a:schemeClr val="tx1"/>
                </a:solidFill>
                <a:latin typeface="+mn-lt"/>
              </a:rPr>
              <a:t>Awarded National Merit Scholarship</a:t>
            </a:r>
          </a:p>
          <a:p>
            <a:pPr lvl="1"/>
            <a:endParaRPr lang="en-US" sz="1800" dirty="0">
              <a:solidFill>
                <a:schemeClr val="tx1"/>
              </a:solidFill>
              <a:latin typeface="+mn-lt"/>
            </a:endParaRPr>
          </a:p>
          <a:p>
            <a:pPr lvl="1"/>
            <a:r>
              <a:rPr lang="en-US" sz="1800" dirty="0">
                <a:solidFill>
                  <a:schemeClr val="tx1"/>
                </a:solidFill>
                <a:latin typeface="+mn-lt"/>
              </a:rPr>
              <a:t>Talked with school counselor; helped with applications</a:t>
            </a:r>
          </a:p>
          <a:p>
            <a:pPr lvl="1"/>
            <a:endParaRPr lang="en-US" sz="1800" dirty="0">
              <a:solidFill>
                <a:schemeClr val="tx1"/>
              </a:solidFill>
              <a:latin typeface="+mn-lt"/>
            </a:endParaRPr>
          </a:p>
          <a:p>
            <a:pPr lvl="1"/>
            <a:r>
              <a:rPr lang="en-US" sz="1800" dirty="0">
                <a:solidFill>
                  <a:schemeClr val="tx1"/>
                </a:solidFill>
                <a:latin typeface="+mn-lt"/>
              </a:rPr>
              <a:t>Planned for filling out applications</a:t>
            </a:r>
          </a:p>
          <a:p>
            <a:pPr lvl="1"/>
            <a:endParaRPr lang="en-US" sz="1800" dirty="0">
              <a:solidFill>
                <a:schemeClr val="tx1"/>
              </a:solidFill>
              <a:latin typeface="+mn-lt"/>
            </a:endParaRPr>
          </a:p>
          <a:p>
            <a:pPr lvl="1"/>
            <a:r>
              <a:rPr lang="en-US" sz="1800" dirty="0">
                <a:solidFill>
                  <a:schemeClr val="tx1"/>
                </a:solidFill>
                <a:latin typeface="+mn-lt"/>
              </a:rPr>
              <a:t>Applied for NAVY ROTC and USAF ROTC Scholarships </a:t>
            </a:r>
          </a:p>
          <a:p>
            <a:pPr lvl="2"/>
            <a:r>
              <a:rPr lang="en-US" sz="1800" dirty="0">
                <a:solidFill>
                  <a:schemeClr val="tx1"/>
                </a:solidFill>
                <a:latin typeface="+mn-lt"/>
              </a:rPr>
              <a:t>Accepted 4-year USAF scholarship</a:t>
            </a:r>
          </a:p>
          <a:p>
            <a:endParaRPr lang="en-US" sz="1800" dirty="0">
              <a:solidFill>
                <a:schemeClr val="tx1"/>
              </a:solidFill>
              <a:latin typeface="+mn-lt"/>
            </a:endParaRPr>
          </a:p>
        </p:txBody>
      </p:sp>
      <p:sp>
        <p:nvSpPr>
          <p:cNvPr id="6" name="Footer Placeholder 5"/>
          <p:cNvSpPr>
            <a:spLocks noGrp="1"/>
          </p:cNvSpPr>
          <p:nvPr>
            <p:ph type="ftr" sz="quarter" idx="11"/>
          </p:nvPr>
        </p:nvSpPr>
        <p:spPr/>
        <p:txBody>
          <a:bodyPr/>
          <a:lstStyle/>
          <a:p>
            <a:r>
              <a:rPr lang="en-US"/>
              <a:t>Youth Business : ALLIANCE</a:t>
            </a:r>
            <a:endParaRPr lang="en-US" dirty="0"/>
          </a:p>
        </p:txBody>
      </p:sp>
      <p:sp>
        <p:nvSpPr>
          <p:cNvPr id="7" name="Slide Number Placeholder 6"/>
          <p:cNvSpPr>
            <a:spLocks noGrp="1"/>
          </p:cNvSpPr>
          <p:nvPr>
            <p:ph type="sldNum" sz="quarter" idx="12"/>
          </p:nvPr>
        </p:nvSpPr>
        <p:spPr/>
        <p:txBody>
          <a:bodyPr/>
          <a:lstStyle/>
          <a:p>
            <a:fld id="{83563B19-5B2B-4AAC-A66D-8FF7C83E8865}" type="slidenum">
              <a:rPr lang="en-US" smtClean="0"/>
              <a:pPr/>
              <a:t>9</a:t>
            </a:fld>
            <a:endParaRPr lang="en-US" dirty="0"/>
          </a:p>
        </p:txBody>
      </p:sp>
      <p:pic>
        <p:nvPicPr>
          <p:cNvPr id="4" name="Picture 3">
            <a:extLst>
              <a:ext uri="{FF2B5EF4-FFF2-40B4-BE49-F238E27FC236}">
                <a16:creationId xmlns:a16="http://schemas.microsoft.com/office/drawing/2014/main" id="{0BDBEA28-797C-4E8A-B3EA-6878F879C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731" y="1939131"/>
            <a:ext cx="1808657" cy="1543050"/>
          </a:xfrm>
          <a:prstGeom prst="rect">
            <a:avLst/>
          </a:prstGeom>
        </p:spPr>
      </p:pic>
      <p:pic>
        <p:nvPicPr>
          <p:cNvPr id="13" name="Picture 12">
            <a:extLst>
              <a:ext uri="{FF2B5EF4-FFF2-40B4-BE49-F238E27FC236}">
                <a16:creationId xmlns:a16="http://schemas.microsoft.com/office/drawing/2014/main" id="{C82499D6-2DBD-46A3-A1DF-2DEE4560A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791702"/>
            <a:ext cx="1362075" cy="1308024"/>
          </a:xfrm>
          <a:prstGeom prst="rect">
            <a:avLst/>
          </a:prstGeom>
        </p:spPr>
      </p:pic>
    </p:spTree>
    <p:extLst>
      <p:ext uri="{BB962C8B-B14F-4D97-AF65-F5344CB8AC3E}">
        <p14:creationId xmlns:p14="http://schemas.microsoft.com/office/powerpoint/2010/main" val="25949503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2426</TotalTime>
  <Words>2056</Words>
  <Application>Microsoft Office PowerPoint</Application>
  <PresentationFormat>On-screen Show (4:3)</PresentationFormat>
  <Paragraphs>349</Paragraphs>
  <Slides>26</Slides>
  <Notes>18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Avenir Black</vt:lpstr>
      <vt:lpstr>Avenir Heavy</vt:lpstr>
      <vt:lpstr>Avenir Roman</vt:lpstr>
      <vt:lpstr>Calibri</vt:lpstr>
      <vt:lpstr>Century Gothic</vt:lpstr>
      <vt:lpstr>Courier New</vt:lpstr>
      <vt:lpstr>Wingdings</vt:lpstr>
      <vt:lpstr>Executive</vt:lpstr>
      <vt:lpstr>Jennifer Luce</vt:lpstr>
      <vt:lpstr>Launch Video – SBIRs GEO-3, 2017 </vt:lpstr>
      <vt:lpstr>INTRODUCTION</vt:lpstr>
      <vt:lpstr>My childhood &amp; family</vt:lpstr>
      <vt:lpstr>MY HIGH SCHOOL</vt:lpstr>
      <vt:lpstr>High School</vt:lpstr>
      <vt:lpstr>High School</vt:lpstr>
      <vt:lpstr>High School</vt:lpstr>
      <vt:lpstr>Getting in to College</vt:lpstr>
      <vt:lpstr>College Attended</vt:lpstr>
      <vt:lpstr>College</vt:lpstr>
      <vt:lpstr>During College</vt:lpstr>
      <vt:lpstr>Getting a job after College</vt:lpstr>
      <vt:lpstr>Company #1 – US Air Force</vt:lpstr>
      <vt:lpstr>My USAF Career Path</vt:lpstr>
      <vt:lpstr>My Career #1</vt:lpstr>
      <vt:lpstr>Things I learned in the USAF</vt:lpstr>
      <vt:lpstr>Company #2 – Stellar Solutions, Inc</vt:lpstr>
      <vt:lpstr>My role within Stellar Solutions</vt:lpstr>
      <vt:lpstr>Recent Missions (as a contractor)</vt:lpstr>
      <vt:lpstr>My Launch Team</vt:lpstr>
      <vt:lpstr>Compensation at my company</vt:lpstr>
      <vt:lpstr>More than just work</vt:lpstr>
      <vt:lpstr>Do it all over again?</vt:lpstr>
      <vt:lpstr>Launch video – NROL-47 in 2018</vt:lpstr>
      <vt:lpstr>QUESTION AND ANSWER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YBA GUEST RESOURCE TEMPLATE</dc:title>
  <dc:creator>Stephen Minix</dc:creator>
  <cp:lastModifiedBy>LUCE, JENNIFER L CTR USAF AFSPC SMC/LEM</cp:lastModifiedBy>
  <cp:revision>127</cp:revision>
  <dcterms:created xsi:type="dcterms:W3CDTF">2013-01-02T21:12:08Z</dcterms:created>
  <dcterms:modified xsi:type="dcterms:W3CDTF">2019-01-07T22:56:45Z</dcterms:modified>
</cp:coreProperties>
</file>