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comments/comment1.xml" ContentType="application/vnd.openxmlformats-officedocument.presentationml.comment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s/comment2.xml" ContentType="application/vnd.openxmlformats-officedocument.presentationml.comments+xml"/>
  <Override PartName="/ppt/slides/slide5.xml" ContentType="application/vnd.openxmlformats-officedocument.presentationml.slide+xml"/>
  <Override PartName="/ppt/comments/comment3.xml" ContentType="application/vnd.openxmlformats-officedocument.presentationml.comments+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s/comment4.xml" ContentType="application/vnd.openxmlformats-officedocument.presentationml.comments+xml"/>
  <Override PartName="/ppt/slides/slide15.xml" ContentType="application/vnd.openxmlformats-officedocument.presentationml.slide+xml"/>
  <Override PartName="/ppt/slides/slide16.xml" ContentType="application/vnd.openxmlformats-officedocument.presentationml.slide+xml"/>
  <Override PartName="/ppt/comments/comment5.xml" ContentType="application/vnd.openxmlformats-officedocument.presentationml.comments+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s/comment6.xml" ContentType="application/vnd.openxmlformats-officedocument.presentationml.comments+xml"/>
  <Override PartName="/ppt/slides/slide20.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Override PartName="/ppt/media/image9.jpeg" ContentType="image/jpeg"/>
  <Override PartName="/ppt/media/image10.jpeg" ContentType="image/jpeg"/>
  <Override PartName="/ppt/media/image11.jpeg" ContentType="image/jpeg"/>
  <Override PartName="/ppt/media/image12.jpeg" ContentType="image/jpeg"/>
  <Override PartName="/ppt/media/image13.jpeg" ContentType="image/jpeg"/>
  <Override PartName="/ppt/media/image14.jpeg" ContentType="image/jpeg"/>
  <Override PartName="/ppt/media/image15.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10"/>
    <p:sldId id="258" r:id="rId11"/>
    <p:sldId id="259" r:id="rId12"/>
    <p:sldId id="260" r:id="rId14"/>
    <p:sldId id="261" r:id="rId16"/>
    <p:sldId id="262" r:id="rId17"/>
    <p:sldId id="263" r:id="rId18"/>
    <p:sldId id="264" r:id="rId19"/>
    <p:sldId id="265" r:id="rId20"/>
    <p:sldId id="266" r:id="rId21"/>
    <p:sldId id="267" r:id="rId22"/>
    <p:sldId id="268" r:id="rId23"/>
    <p:sldId id="269" r:id="rId24"/>
    <p:sldId id="270" r:id="rId26"/>
    <p:sldId id="271" r:id="rId27"/>
    <p:sldId id="272" r:id="rId29"/>
    <p:sldId id="273" r:id="rId30"/>
    <p:sldId id="274" r:id="rId31"/>
    <p:sldId id="275" r:id="rId33"/>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mAuthor id="0" name="Stephanie Rose" initials="SR" lastIdx="6" clrIdx="0"/>
</p:cmAuthorLst>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comments" Target="comments/comment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comments" Target="comments/comment2.xml"/><Relationship Id="rId14" Type="http://schemas.openxmlformats.org/officeDocument/2006/relationships/slide" Target="slides/slide5.xml"/><Relationship Id="rId15" Type="http://schemas.openxmlformats.org/officeDocument/2006/relationships/comments" Target="comments/comment3.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slide" Target="slides/slide12.xml"/><Relationship Id="rId23" Type="http://schemas.openxmlformats.org/officeDocument/2006/relationships/slide" Target="slides/slide13.xml"/><Relationship Id="rId24" Type="http://schemas.openxmlformats.org/officeDocument/2006/relationships/slide" Target="slides/slide14.xml"/><Relationship Id="rId25" Type="http://schemas.openxmlformats.org/officeDocument/2006/relationships/comments" Target="comments/comment4.xml"/><Relationship Id="rId26" Type="http://schemas.openxmlformats.org/officeDocument/2006/relationships/slide" Target="slides/slide15.xml"/><Relationship Id="rId27" Type="http://schemas.openxmlformats.org/officeDocument/2006/relationships/slide" Target="slides/slide16.xml"/><Relationship Id="rId28" Type="http://schemas.openxmlformats.org/officeDocument/2006/relationships/comments" Target="comments/comment5.xml"/><Relationship Id="rId29" Type="http://schemas.openxmlformats.org/officeDocument/2006/relationships/slide" Target="slides/slide17.xml"/><Relationship Id="rId30" Type="http://schemas.openxmlformats.org/officeDocument/2006/relationships/slide" Target="slides/slide18.xml"/><Relationship Id="rId31" Type="http://schemas.openxmlformats.org/officeDocument/2006/relationships/slide" Target="slides/slide19.xml"/><Relationship Id="rId32" Type="http://schemas.openxmlformats.org/officeDocument/2006/relationships/comments" Target="comments/comment6.xml"/><Relationship Id="rId33" Type="http://schemas.openxmlformats.org/officeDocument/2006/relationships/slide" Target="slides/slide20.xml"/></Relationships>

</file>

<file path=ppt/comments/comment1.xml><?xml version="1.0" encoding="utf-8"?>
<p:cm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m authorId="0" dt="2018-09-23T12:08:39.211" idx="1">
    <p:pos x="5749" y="3193"/>
    <p:text>2005 - mom
2007 - me - no white food diet
2010 - Kara
2015 - dad
</p:text>
    <p:extLst>
      <p:ext uri="{C676402C-5697-4E1C-873F-D02D1690AC5C}">
        <p15:threadingInfo xmlns:p15="http://schemas.microsoft.com/office/powerpoint/2012/main" timeZoneBias="420"/>
      </p:ext>
    </p:extLst>
  </p:cm>
</p:cmLst>
</file>

<file path=ppt/comments/comment2.xml><?xml version="1.0" encoding="utf-8"?>
<p:cm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m authorId="0" dt="2018-09-23T11:54:44.403" idx="2">
    <p:pos x="4819" y="3076"/>
    <p:text>Historians have labeled the years from 1870-1914 as the period of the Second Industrial Revolution. While the First Industrial Revolution caused the growth of industries, such as coal, iron, railroads and textiles, the Second Industrial Revolution witnessed the expansion of electricity, petroleum and steel.</p:text>
    <p:extLst>
      <p:ext uri="{C676402C-5697-4E1C-873F-D02D1690AC5C}">
        <p15:threadingInfo xmlns:p15="http://schemas.microsoft.com/office/powerpoint/2012/main" timeZoneBias="420"/>
      </p:ext>
    </p:extLst>
  </p:cm>
</p:cmLst>
</file>

<file path=ppt/comments/comment3.xml><?xml version="1.0" encoding="utf-8"?>
<p:cm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m authorId="0" dt="2018-09-23T11:58:31.349" idx="3">
    <p:pos x="5758" y="3314"/>
    <p:text>Expansion of the food supply
Shortened manufacturing times
Convenience and affordability
Are we really better off?</p:text>
    <p:extLst>
      <p:ext uri="{C676402C-5697-4E1C-873F-D02D1690AC5C}">
        <p15:threadingInfo xmlns:p15="http://schemas.microsoft.com/office/powerpoint/2012/main" timeZoneBias="420"/>
      </p:ext>
    </p:extLst>
  </p:cm>
</p:cmLst>
</file>

<file path=ppt/comments/comment4.xml><?xml version="1.0" encoding="utf-8"?>
<p:cm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m authorId="0" dt="2018-09-23T12:02:59.798" idx="4">
    <p:pos x="5731" y="3327"/>
    <p:text>20-25 grams of added sugar per day
45-60 grams of protein
225-325 grams of carbs
Sugar vs. fat</p:text>
    <p:extLst>
      <p:ext uri="{C676402C-5697-4E1C-873F-D02D1690AC5C}">
        <p15:threadingInfo xmlns:p15="http://schemas.microsoft.com/office/powerpoint/2012/main" timeZoneBias="420"/>
      </p:ext>
    </p:extLst>
  </p:cm>
</p:cmLst>
</file>

<file path=ppt/comments/comment5.xml><?xml version="1.0" encoding="utf-8"?>
<p:cm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m authorId="0" dt="2018-09-23T12:06:50.181" idx="5">
    <p:pos x="5722" y="3158"/>
    <p:text>Order of ingredients - percentage of the product</p:text>
    <p:extLst>
      <p:ext uri="{C676402C-5697-4E1C-873F-D02D1690AC5C}">
        <p15:threadingInfo xmlns:p15="http://schemas.microsoft.com/office/powerpoint/2012/main" timeZoneBias="420"/>
      </p:ext>
    </p:extLst>
  </p:cm>
</p:cmLst>
</file>

<file path=ppt/comments/comment6.xml><?xml version="1.0" encoding="utf-8"?>
<p:cm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m authorId="0" dt="2018-09-23T12:08:03.549" idx="6">
    <p:pos x="5731" y="3407"/>
    <p:text>packaged foods—no more than one ingredient</p:text>
    <p:extLst>
      <p:ext uri="{C676402C-5697-4E1C-873F-D02D1690AC5C}">
        <p15:threadingInfo xmlns:p15="http://schemas.microsoft.com/office/powerpoint/2012/main" timeZoneBias="420"/>
      </p:ext>
    </p:extLst>
  </p:cm>
</p:cmLst>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9" name="Shape 119"/>
          <p:cNvSpPr/>
          <p:nvPr>
            <p:ph type="sldImg"/>
          </p:nvPr>
        </p:nvSpPr>
        <p:spPr>
          <a:xfrm>
            <a:off x="1143000" y="685800"/>
            <a:ext cx="4572000" cy="3429000"/>
          </a:xfrm>
          <a:prstGeom prst="rect">
            <a:avLst/>
          </a:prstGeom>
        </p:spPr>
        <p:txBody>
          <a:bodyPr/>
          <a:lstStyle/>
          <a:p>
            <a:pPr/>
          </a:p>
        </p:txBody>
      </p:sp>
      <p:sp>
        <p:nvSpPr>
          <p:cNvPr id="120" name="Shape 12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2"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3"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Vertical Text">
    <p:spTree>
      <p:nvGrpSpPr>
        <p:cNvPr id="1" name=""/>
        <p:cNvGrpSpPr/>
        <p:nvPr/>
      </p:nvGrpSpPr>
      <p:grpSpPr>
        <a:xfrm>
          <a:off x="0" y="0"/>
          <a:ext cx="0" cy="0"/>
          <a:chOff x="0" y="0"/>
          <a:chExt cx="0" cy="0"/>
        </a:xfrm>
      </p:grpSpPr>
      <p:sp>
        <p:nvSpPr>
          <p:cNvPr id="93" name="Title Text"/>
          <p:cNvSpPr txBox="1"/>
          <p:nvPr>
            <p:ph type="title"/>
          </p:nvPr>
        </p:nvSpPr>
        <p:spPr>
          <a:prstGeom prst="rect">
            <a:avLst/>
          </a:prstGeom>
        </p:spPr>
        <p:txBody>
          <a:bodyPr/>
          <a:lstStyle/>
          <a:p>
            <a:pPr/>
            <a:r>
              <a:t>Title Text</a:t>
            </a:r>
          </a:p>
        </p:txBody>
      </p:sp>
      <p:sp>
        <p:nvSpPr>
          <p:cNvPr id="94"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ertical Title and Text">
    <p:spTree>
      <p:nvGrpSpPr>
        <p:cNvPr id="1" name=""/>
        <p:cNvGrpSpPr/>
        <p:nvPr/>
      </p:nvGrpSpPr>
      <p:grpSpPr>
        <a:xfrm>
          <a:off x="0" y="0"/>
          <a:ext cx="0" cy="0"/>
          <a:chOff x="0" y="0"/>
          <a:chExt cx="0" cy="0"/>
        </a:xfrm>
      </p:grpSpPr>
      <p:sp>
        <p:nvSpPr>
          <p:cNvPr id="102" name="Title Text"/>
          <p:cNvSpPr txBox="1"/>
          <p:nvPr>
            <p:ph type="title"/>
          </p:nvPr>
        </p:nvSpPr>
        <p:spPr>
          <a:xfrm>
            <a:off x="8724900" y="365125"/>
            <a:ext cx="2628900" cy="5811838"/>
          </a:xfrm>
          <a:prstGeom prst="rect">
            <a:avLst/>
          </a:prstGeom>
        </p:spPr>
        <p:txBody>
          <a:bodyPr/>
          <a:lstStyle/>
          <a:p>
            <a:pPr/>
            <a:r>
              <a:t>Title Text</a:t>
            </a:r>
          </a:p>
        </p:txBody>
      </p:sp>
      <p:sp>
        <p:nvSpPr>
          <p:cNvPr id="103" name="Body Level One…"/>
          <p:cNvSpPr txBox="1"/>
          <p:nvPr>
            <p:ph type="body" idx="1"/>
          </p:nvPr>
        </p:nvSpPr>
        <p:spPr>
          <a:xfrm>
            <a:off x="838200" y="365125"/>
            <a:ext cx="7734300" cy="58118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0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111" name="Title Text"/>
          <p:cNvSpPr txBox="1"/>
          <p:nvPr>
            <p:ph type="title"/>
          </p:nvPr>
        </p:nvSpPr>
        <p:spPr>
          <a:prstGeom prst="rect">
            <a:avLst/>
          </a:prstGeom>
        </p:spPr>
        <p:txBody>
          <a:bodyPr/>
          <a:lstStyle/>
          <a:p>
            <a:pPr/>
            <a:r>
              <a:t>Title Text</a:t>
            </a:r>
          </a:p>
        </p:txBody>
      </p:sp>
      <p:sp>
        <p:nvSpPr>
          <p:cNvPr id="112"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1" name="Title Text"/>
          <p:cNvSpPr txBox="1"/>
          <p:nvPr>
            <p:ph type="title"/>
          </p:nvPr>
        </p:nvSpPr>
        <p:spPr>
          <a:prstGeom prst="rect">
            <a:avLst/>
          </a:prstGeom>
        </p:spPr>
        <p:txBody>
          <a:bodyPr/>
          <a:lstStyle/>
          <a:p>
            <a:pPr/>
            <a:r>
              <a:t>Title Text</a:t>
            </a:r>
          </a:p>
        </p:txBody>
      </p:sp>
      <p:sp>
        <p:nvSpPr>
          <p:cNvPr id="22"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30"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1" name="Body Level One…"/>
          <p:cNvSpPr txBox="1"/>
          <p:nvPr>
            <p:ph type="body" sz="quarter" idx="1"/>
          </p:nvPr>
        </p:nvSpPr>
        <p:spPr>
          <a:xfrm>
            <a:off x="831850" y="4589462"/>
            <a:ext cx="10515600" cy="1500189"/>
          </a:xfrm>
          <a:prstGeom prst="rect">
            <a:avLst/>
          </a:prstGeom>
        </p:spPr>
        <p:txBody>
          <a:bodyPr/>
          <a:lstStyle>
            <a:lvl1pPr marL="0" indent="0">
              <a:buSzTx/>
              <a:buFontTx/>
              <a:buNone/>
              <a:defRPr sz="2400">
                <a:solidFill>
                  <a:srgbClr val="888888"/>
                </a:solidFill>
              </a:defRPr>
            </a:lvl1pPr>
            <a:lvl2pPr marL="0" indent="0">
              <a:buSzTx/>
              <a:buFontTx/>
              <a:buNone/>
              <a:defRPr sz="2400">
                <a:solidFill>
                  <a:srgbClr val="888888"/>
                </a:solidFill>
              </a:defRPr>
            </a:lvl2pPr>
            <a:lvl3pPr marL="0" indent="0">
              <a:buSzTx/>
              <a:buFontTx/>
              <a:buNone/>
              <a:defRPr sz="2400">
                <a:solidFill>
                  <a:srgbClr val="888888"/>
                </a:solidFill>
              </a:defRPr>
            </a:lvl3pPr>
            <a:lvl4pPr marL="0" indent="0">
              <a:buSzTx/>
              <a:buFontTx/>
              <a:buNone/>
              <a:defRPr sz="2400">
                <a:solidFill>
                  <a:srgbClr val="888888"/>
                </a:solidFill>
              </a:defRPr>
            </a:lvl4pPr>
            <a:lvl5pPr marL="0" indent="0">
              <a:buSzTx/>
              <a:buFontTx/>
              <a:buNone/>
              <a:defRPr sz="24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9" name="Title Text"/>
          <p:cNvSpPr txBox="1"/>
          <p:nvPr>
            <p:ph type="title"/>
          </p:nvPr>
        </p:nvSpPr>
        <p:spPr>
          <a:prstGeom prst="rect">
            <a:avLst/>
          </a:prstGeom>
        </p:spPr>
        <p:txBody>
          <a:bodyPr/>
          <a:lstStyle/>
          <a:p>
            <a:pPr/>
            <a:r>
              <a:t>Title Text</a:t>
            </a:r>
          </a:p>
        </p:txBody>
      </p:sp>
      <p:sp>
        <p:nvSpPr>
          <p:cNvPr id="40"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8" name="Title Text"/>
          <p:cNvSpPr txBox="1"/>
          <p:nvPr>
            <p:ph type="title"/>
          </p:nvPr>
        </p:nvSpPr>
        <p:spPr>
          <a:xfrm>
            <a:off x="839787" y="365125"/>
            <a:ext cx="10515601" cy="1325563"/>
          </a:xfrm>
          <a:prstGeom prst="rect">
            <a:avLst/>
          </a:prstGeom>
        </p:spPr>
        <p:txBody>
          <a:bodyPr/>
          <a:lstStyle/>
          <a:p>
            <a:pPr/>
            <a:r>
              <a:t>Title Text</a:t>
            </a:r>
          </a:p>
        </p:txBody>
      </p:sp>
      <p:sp>
        <p:nvSpPr>
          <p:cNvPr id="49" name="Body Level One…"/>
          <p:cNvSpPr txBox="1"/>
          <p:nvPr>
            <p:ph type="body" sz="quarter" idx="1"/>
          </p:nvPr>
        </p:nvSpPr>
        <p:spPr>
          <a:xfrm>
            <a:off x="839787" y="1681163"/>
            <a:ext cx="5157790"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50" name="Rectangle"/>
          <p:cNvSpPr/>
          <p:nvPr>
            <p:ph type="body" sz="quarter" idx="13"/>
          </p:nvPr>
        </p:nvSpPr>
        <p:spPr>
          <a:xfrm>
            <a:off x="6172200" y="1681163"/>
            <a:ext cx="5183188" cy="823914"/>
          </a:xfrm>
          <a:prstGeom prst="rect">
            <a:avLst/>
          </a:prstGeom>
        </p:spPr>
        <p:txBody>
          <a:bodyPr anchor="b"/>
          <a:lstStyle/>
          <a:p>
            <a:pPr/>
          </a:p>
        </p:txBody>
      </p:sp>
      <p:sp>
        <p:nvSpPr>
          <p:cNvPr id="5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8" name="Title Text"/>
          <p:cNvSpPr txBox="1"/>
          <p:nvPr>
            <p:ph type="title"/>
          </p:nvPr>
        </p:nvSpPr>
        <p:spPr>
          <a:prstGeom prst="rect">
            <a:avLst/>
          </a:prstGeom>
        </p:spPr>
        <p:txBody>
          <a:bodyPr/>
          <a:lstStyle/>
          <a:p>
            <a:pPr/>
            <a:r>
              <a:t>Title Text</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3"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4" name="Body Level One…"/>
          <p:cNvSpPr txBox="1"/>
          <p:nvPr>
            <p:ph type="body" sz="half" idx="1"/>
          </p:nvPr>
        </p:nvSpPr>
        <p:spPr>
          <a:xfrm>
            <a:off x="5183187" y="987425"/>
            <a:ext cx="6172202"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5" name="Rectangle"/>
          <p:cNvSpPr/>
          <p:nvPr>
            <p:ph type="body" sz="quarter" idx="13"/>
          </p:nvPr>
        </p:nvSpPr>
        <p:spPr>
          <a:xfrm>
            <a:off x="839787" y="2057400"/>
            <a:ext cx="3932238" cy="3811588"/>
          </a:xfrm>
          <a:prstGeom prst="rect">
            <a:avLst/>
          </a:prstGeom>
        </p:spPr>
        <p:txBody>
          <a:bodyPr/>
          <a:lstStyle/>
          <a:p>
            <a:pP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3"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4" name="Image"/>
          <p:cNvSpPr/>
          <p:nvPr>
            <p:ph type="pic" sz="half" idx="13"/>
          </p:nvPr>
        </p:nvSpPr>
        <p:spPr>
          <a:xfrm>
            <a:off x="5183187" y="987425"/>
            <a:ext cx="6172202" cy="4873625"/>
          </a:xfrm>
          <a:prstGeom prst="rect">
            <a:avLst/>
          </a:prstGeom>
        </p:spPr>
        <p:txBody>
          <a:bodyPr lIns="91439" tIns="45719" rIns="91439" bIns="45719">
            <a:noAutofit/>
          </a:bodyPr>
          <a:lstStyle/>
          <a:p>
            <a:pPr/>
          </a:p>
        </p:txBody>
      </p:sp>
      <p:sp>
        <p:nvSpPr>
          <p:cNvPr id="85"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pic>
        <p:nvPicPr>
          <p:cNvPr id="2" name="image1.jpeg" descr="image1.jpeg"/>
          <p:cNvPicPr>
            <a:picLocks noChangeAspect="1"/>
          </p:cNvPicPr>
          <p:nvPr/>
        </p:nvPicPr>
        <p:blipFill>
          <a:blip r:embed="rId2">
            <a:extLst/>
          </a:blip>
          <a:stretch>
            <a:fillRect/>
          </a:stretch>
        </p:blipFill>
        <p:spPr>
          <a:xfrm>
            <a:off x="3582" y="-2560322"/>
            <a:ext cx="12188419" cy="9418323"/>
          </a:xfrm>
          <a:prstGeom prst="rect">
            <a:avLst/>
          </a:prstGeom>
          <a:ln w="12700">
            <a:miter lim="400000"/>
          </a:ln>
        </p:spPr>
      </p:pic>
      <p:sp>
        <p:nvSpPr>
          <p:cNvPr id="3"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Title Text</a:t>
            </a:r>
          </a:p>
        </p:txBody>
      </p:sp>
      <p:sp>
        <p:nvSpPr>
          <p:cNvPr id="4"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5" name="Slide Number"/>
          <p:cNvSpPr txBox="1"/>
          <p:nvPr>
            <p:ph type="sldNum" sz="quarter" idx="2"/>
          </p:nvPr>
        </p:nvSpPr>
        <p:spPr>
          <a:xfrm>
            <a:off x="8610600" y="6356350"/>
            <a:ext cx="335864" cy="370838"/>
          </a:xfrm>
          <a:prstGeom prst="rect">
            <a:avLst/>
          </a:prstGeom>
          <a:ln w="12700">
            <a:miter lim="400000"/>
          </a:ln>
        </p:spPr>
        <p:txBody>
          <a:bodyPr wrap="none" lIns="45718" tIns="45718" rIns="45718" bIns="45718">
            <a:spAutoFit/>
          </a:bodyPr>
          <a:lstStyle>
            <a:lvl1pPr>
              <a:defRPr>
                <a:latin typeface="+mn-lt"/>
                <a:ea typeface="+mn-ea"/>
                <a:cs typeface="+mn-cs"/>
                <a:sym typeface="Calibri"/>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9pPr>
    </p:bodyStyle>
    <p:otherStyle>
      <a:lvl1pPr marL="0" marR="0" indent="0" algn="l"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Calibri"/>
        </a:defRPr>
      </a:lvl1pPr>
      <a:lvl2pPr marL="0" marR="0" indent="0" algn="l"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Calibri"/>
        </a:defRPr>
      </a:lvl2pPr>
      <a:lvl3pPr marL="0" marR="0" indent="0" algn="l"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Calibri"/>
        </a:defRPr>
      </a:lvl3pPr>
      <a:lvl4pPr marL="0" marR="0" indent="0" algn="l"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Calibri"/>
        </a:defRPr>
      </a:lvl4pPr>
      <a:lvl5pPr marL="0" marR="0" indent="0" algn="l"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Calibri"/>
        </a:defRPr>
      </a:lvl5pPr>
      <a:lvl6pPr marL="0" marR="0" indent="0" algn="l"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Calibri"/>
        </a:defRPr>
      </a:lvl6pPr>
      <a:lvl7pPr marL="0" marR="0" indent="0" algn="l"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Calibri"/>
        </a:defRPr>
      </a:lvl7pPr>
      <a:lvl8pPr marL="0" marR="0" indent="0" algn="l"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Calibri"/>
        </a:defRPr>
      </a:lvl8pPr>
      <a:lvl9pPr marL="0" marR="0" indent="0" algn="l"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omments" Target="../comments/commen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e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e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4.xml"/><Relationship Id="rId3" Type="http://schemas.openxmlformats.org/officeDocument/2006/relationships/image" Target="../media/image1.gif"/></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jpeg"/></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5.xml"/><Relationship Id="rId3" Type="http://schemas.openxmlformats.org/officeDocument/2006/relationships/image" Target="../media/image15.jpeg"/></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roseld@gmail.com?subject=" TargetMode="External"/><Relationship Id="rId3" Type="http://schemas.openxmlformats.org/officeDocument/2006/relationships/hyperlink" Target="http://stephanierose.arbonne.com" TargetMode="Externa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4.jpeg"/><Relationship Id="rId4" Type="http://schemas.openxmlformats.org/officeDocument/2006/relationships/image" Target="../media/image5.jpeg"/><Relationship Id="rId5" Type="http://schemas.openxmlformats.org/officeDocument/2006/relationships/image" Target="../media/image6.jpeg"/><Relationship Id="rId6" Type="http://schemas.openxmlformats.org/officeDocument/2006/relationships/image" Target="../media/image7.jpeg"/><Relationship Id="rId7" Type="http://schemas.openxmlformats.org/officeDocument/2006/relationships/image" Target="../media/image8.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comments" Target="../comments/comment2.xml"/><Relationship Id="rId3" Type="http://schemas.openxmlformats.org/officeDocument/2006/relationships/image" Target="../media/image9.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3.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 Id="rId3" Type="http://schemas.openxmlformats.org/officeDocument/2006/relationships/image" Target="../media/image5.jpeg"/><Relationship Id="rId4" Type="http://schemas.openxmlformats.org/officeDocument/2006/relationships/image" Target="../media/image8.jpe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6.jpeg"/><Relationship Id="rId4" Type="http://schemas.openxmlformats.org/officeDocument/2006/relationships/image" Target="../media/image7.jpe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Clean Living…"/>
          <p:cNvSpPr txBox="1"/>
          <p:nvPr/>
        </p:nvSpPr>
        <p:spPr>
          <a:xfrm>
            <a:off x="3724607" y="1514840"/>
            <a:ext cx="4332569" cy="298703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lgn="ctr">
              <a:defRPr b="1" sz="6200">
                <a:solidFill>
                  <a:srgbClr val="531B93"/>
                </a:solidFill>
                <a:latin typeface="Candara"/>
                <a:ea typeface="Candara"/>
                <a:cs typeface="Candara"/>
                <a:sym typeface="Candara"/>
              </a:defRPr>
            </a:pPr>
            <a:r>
              <a:t>Clean Living</a:t>
            </a:r>
          </a:p>
          <a:p>
            <a:pPr algn="ctr">
              <a:defRPr b="1" sz="6200">
                <a:solidFill>
                  <a:srgbClr val="531B93"/>
                </a:solidFill>
                <a:latin typeface="Candara"/>
                <a:ea typeface="Candara"/>
                <a:cs typeface="Candara"/>
                <a:sym typeface="Candara"/>
              </a:defRPr>
            </a:pPr>
            <a:r>
              <a:t>in a</a:t>
            </a:r>
          </a:p>
          <a:p>
            <a:pPr algn="ctr">
              <a:defRPr b="1" sz="6200">
                <a:solidFill>
                  <a:srgbClr val="531B93"/>
                </a:solidFill>
                <a:latin typeface="Candara"/>
                <a:ea typeface="Candara"/>
                <a:cs typeface="Candara"/>
                <a:sym typeface="Candara"/>
              </a:defRPr>
            </a:pPr>
            <a:r>
              <a:t>Toxic World</a:t>
            </a:r>
          </a:p>
        </p:txBody>
      </p:sp>
      <p:sp>
        <p:nvSpPr>
          <p:cNvPr id="123" name="Rectangle"/>
          <p:cNvSpPr/>
          <p:nvPr/>
        </p:nvSpPr>
        <p:spPr>
          <a:xfrm>
            <a:off x="12700" y="5575300"/>
            <a:ext cx="12166600" cy="1270000"/>
          </a:xfrm>
          <a:prstGeom prst="rect">
            <a:avLst/>
          </a:prstGeom>
          <a:solidFill>
            <a:srgbClr val="FFFFFF"/>
          </a:solidFill>
          <a:ln w="12700">
            <a:miter lim="400000"/>
          </a:ln>
        </p:spPr>
        <p:txBody>
          <a:bodyPr lIns="45718" tIns="45718" rIns="45718" bIns="45718" anchor="ctr"/>
          <a:lstStyle/>
          <a:p>
            <a:pP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66" name="image12.jpeg" descr="image12.jpeg"/>
          <p:cNvPicPr>
            <a:picLocks noChangeAspect="1"/>
          </p:cNvPicPr>
          <p:nvPr/>
        </p:nvPicPr>
        <p:blipFill>
          <a:blip r:embed="rId2">
            <a:extLst/>
          </a:blip>
          <a:stretch>
            <a:fillRect/>
          </a:stretch>
        </p:blipFill>
        <p:spPr>
          <a:xfrm>
            <a:off x="5903922" y="1671442"/>
            <a:ext cx="4693687" cy="3127281"/>
          </a:xfrm>
          <a:prstGeom prst="rect">
            <a:avLst/>
          </a:prstGeom>
          <a:ln w="12700">
            <a:miter lim="400000"/>
          </a:ln>
        </p:spPr>
      </p:pic>
      <p:sp>
        <p:nvSpPr>
          <p:cNvPr id="167" name="Your intestinal wall becomes damaged by diet, antibiotics, medications, and stress…"/>
          <p:cNvSpPr txBox="1"/>
          <p:nvPr>
            <p:ph type="body" sz="quarter" idx="1"/>
          </p:nvPr>
        </p:nvSpPr>
        <p:spPr>
          <a:xfrm>
            <a:off x="1297669" y="1436412"/>
            <a:ext cx="4058931" cy="3597343"/>
          </a:xfrm>
          <a:prstGeom prst="rect">
            <a:avLst/>
          </a:prstGeom>
        </p:spPr>
        <p:txBody>
          <a:bodyPr/>
          <a:lstStyle/>
          <a:p>
            <a:pPr marL="201929" indent="-201929" defTabSz="484630">
              <a:lnSpc>
                <a:spcPct val="100000"/>
              </a:lnSpc>
              <a:spcBef>
                <a:spcPts val="400"/>
              </a:spcBef>
              <a:buFontTx/>
              <a:defRPr b="1" sz="2000">
                <a:solidFill>
                  <a:srgbClr val="008000"/>
                </a:solidFill>
                <a:latin typeface="Candara"/>
                <a:ea typeface="Candara"/>
                <a:cs typeface="Candara"/>
                <a:sym typeface="Candara"/>
              </a:defRPr>
            </a:pPr>
            <a:r>
              <a:t>Your intestinal wall becomes damaged by diet, antibiotics, medications, and stress </a:t>
            </a:r>
          </a:p>
          <a:p>
            <a:pPr marL="201929" indent="-201929" defTabSz="484630">
              <a:lnSpc>
                <a:spcPct val="100000"/>
              </a:lnSpc>
              <a:spcBef>
                <a:spcPts val="400"/>
              </a:spcBef>
              <a:buFontTx/>
              <a:defRPr b="1" sz="2000">
                <a:solidFill>
                  <a:srgbClr val="008000"/>
                </a:solidFill>
                <a:latin typeface="Candara"/>
                <a:ea typeface="Candara"/>
                <a:cs typeface="Candara"/>
                <a:sym typeface="Candara"/>
              </a:defRPr>
            </a:pPr>
            <a:r>
              <a:t>Your gut is responsible for 80% of your immune system health</a:t>
            </a:r>
          </a:p>
          <a:p>
            <a:pPr marL="201929" indent="-201929" defTabSz="484630">
              <a:lnSpc>
                <a:spcPct val="100000"/>
              </a:lnSpc>
              <a:spcBef>
                <a:spcPts val="400"/>
              </a:spcBef>
              <a:buFontTx/>
              <a:defRPr b="1" sz="2000">
                <a:solidFill>
                  <a:srgbClr val="008000"/>
                </a:solidFill>
                <a:latin typeface="Candara"/>
                <a:ea typeface="Candara"/>
                <a:cs typeface="Candara"/>
                <a:sym typeface="Candara"/>
              </a:defRPr>
            </a:pPr>
            <a:r>
              <a:t>80% of serotonin is created in your gut - responsible for mood, libido, sleep, appetite, and memory</a:t>
            </a:r>
          </a:p>
          <a:p>
            <a:pPr marL="201929" indent="-201929" defTabSz="484630">
              <a:lnSpc>
                <a:spcPct val="100000"/>
              </a:lnSpc>
              <a:spcBef>
                <a:spcPts val="400"/>
              </a:spcBef>
              <a:buFontTx/>
              <a:defRPr b="1" sz="2000">
                <a:solidFill>
                  <a:srgbClr val="008000"/>
                </a:solidFill>
                <a:latin typeface="Candara"/>
                <a:ea typeface="Candara"/>
                <a:cs typeface="Candara"/>
                <a:sym typeface="Candara"/>
              </a:defRPr>
            </a:pPr>
            <a:r>
              <a:t>Nearly all skin conditions start in the gut</a:t>
            </a:r>
          </a:p>
        </p:txBody>
      </p:sp>
      <p:sp>
        <p:nvSpPr>
          <p:cNvPr id="168" name="Toxic Load - Unhealthy Digestive Tract"/>
          <p:cNvSpPr txBox="1"/>
          <p:nvPr/>
        </p:nvSpPr>
        <p:spPr>
          <a:xfrm>
            <a:off x="2711901" y="665090"/>
            <a:ext cx="6768198" cy="586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3200">
                <a:solidFill>
                  <a:srgbClr val="531B93"/>
                </a:solidFill>
                <a:latin typeface="Candara"/>
                <a:ea typeface="Candara"/>
                <a:cs typeface="Candara"/>
                <a:sym typeface="Candara"/>
              </a:defRPr>
            </a:lvl1pPr>
          </a:lstStyle>
          <a:p>
            <a:pPr/>
            <a:r>
              <a:t>Toxic Load - Unhealthy Digestive Tract</a:t>
            </a:r>
          </a:p>
        </p:txBody>
      </p:sp>
      <p:sp>
        <p:nvSpPr>
          <p:cNvPr id="169" name="Rectangle"/>
          <p:cNvSpPr/>
          <p:nvPr/>
        </p:nvSpPr>
        <p:spPr>
          <a:xfrm>
            <a:off x="12700" y="5575300"/>
            <a:ext cx="12166600" cy="1270000"/>
          </a:xfrm>
          <a:prstGeom prst="rect">
            <a:avLst/>
          </a:prstGeom>
          <a:solidFill>
            <a:srgbClr val="FFFFFF"/>
          </a:solidFill>
          <a:ln w="12700">
            <a:miter lim="400000"/>
          </a:ln>
        </p:spPr>
        <p:txBody>
          <a:bodyPr lIns="45718" tIns="45718" rIns="45718" bIns="45718" anchor="ctr"/>
          <a:lstStyle/>
          <a:p>
            <a:pP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71" name="image13.jpeg" descr="image13.jpeg"/>
          <p:cNvPicPr>
            <a:picLocks noChangeAspect="1"/>
          </p:cNvPicPr>
          <p:nvPr/>
        </p:nvPicPr>
        <p:blipFill>
          <a:blip r:embed="rId2">
            <a:extLst/>
          </a:blip>
          <a:stretch>
            <a:fillRect/>
          </a:stretch>
        </p:blipFill>
        <p:spPr>
          <a:xfrm>
            <a:off x="5805468" y="1509287"/>
            <a:ext cx="3242308" cy="3242307"/>
          </a:xfrm>
          <a:prstGeom prst="rect">
            <a:avLst/>
          </a:prstGeom>
          <a:ln w="12700">
            <a:miter lim="400000"/>
          </a:ln>
        </p:spPr>
      </p:pic>
      <p:sp>
        <p:nvSpPr>
          <p:cNvPr id="172" name="The average woman puts 515 chemicals on her body everyday; The average man—86"/>
          <p:cNvSpPr txBox="1"/>
          <p:nvPr/>
        </p:nvSpPr>
        <p:spPr>
          <a:xfrm>
            <a:off x="1736151" y="4812927"/>
            <a:ext cx="8419274" cy="8280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lgn="ctr">
              <a:defRPr b="1" sz="2400">
                <a:solidFill>
                  <a:srgbClr val="FF0000"/>
                </a:solidFill>
                <a:latin typeface="Candara"/>
                <a:ea typeface="Candara"/>
                <a:cs typeface="Candara"/>
                <a:sym typeface="Candara"/>
              </a:defRPr>
            </a:lvl1pPr>
          </a:lstStyle>
          <a:p>
            <a:pPr/>
            <a:r>
              <a:t>The average woman puts 515 chemicals on her body everyday; The average man—86</a:t>
            </a:r>
          </a:p>
        </p:txBody>
      </p:sp>
      <p:sp>
        <p:nvSpPr>
          <p:cNvPr id="173" name="Skin 101…"/>
          <p:cNvSpPr txBox="1"/>
          <p:nvPr>
            <p:ph type="body" sz="quarter" idx="1"/>
          </p:nvPr>
        </p:nvSpPr>
        <p:spPr>
          <a:xfrm>
            <a:off x="2323135" y="1509286"/>
            <a:ext cx="3630490" cy="3242309"/>
          </a:xfrm>
          <a:prstGeom prst="rect">
            <a:avLst/>
          </a:prstGeom>
        </p:spPr>
        <p:txBody>
          <a:bodyPr/>
          <a:lstStyle/>
          <a:p>
            <a:pPr marL="0" indent="0" defTabSz="640079">
              <a:lnSpc>
                <a:spcPct val="100000"/>
              </a:lnSpc>
              <a:spcBef>
                <a:spcPts val="400"/>
              </a:spcBef>
              <a:buSzTx/>
              <a:buNone/>
              <a:defRPr b="1" sz="1900">
                <a:solidFill>
                  <a:srgbClr val="008000"/>
                </a:solidFill>
                <a:latin typeface="Candara"/>
                <a:ea typeface="Candara"/>
                <a:cs typeface="Candara"/>
                <a:sym typeface="Candara"/>
              </a:defRPr>
            </a:pPr>
            <a:r>
              <a:t>Skin 101</a:t>
            </a:r>
          </a:p>
          <a:p>
            <a:pPr marL="154405" indent="-154405" defTabSz="640079">
              <a:lnSpc>
                <a:spcPct val="100000"/>
              </a:lnSpc>
              <a:spcBef>
                <a:spcPts val="400"/>
              </a:spcBef>
              <a:buFontTx/>
              <a:defRPr b="1" sz="1600">
                <a:solidFill>
                  <a:srgbClr val="008000"/>
                </a:solidFill>
                <a:latin typeface="Candara"/>
                <a:ea typeface="Candara"/>
                <a:cs typeface="Candara"/>
                <a:sym typeface="Candara"/>
              </a:defRPr>
            </a:pPr>
            <a:r>
              <a:t>Secretes</a:t>
            </a:r>
          </a:p>
          <a:p>
            <a:pPr marL="154405" indent="-154405" defTabSz="640079">
              <a:lnSpc>
                <a:spcPct val="100000"/>
              </a:lnSpc>
              <a:spcBef>
                <a:spcPts val="400"/>
              </a:spcBef>
              <a:buFontTx/>
              <a:defRPr b="1" sz="1600">
                <a:solidFill>
                  <a:srgbClr val="008000"/>
                </a:solidFill>
                <a:latin typeface="Candara"/>
                <a:ea typeface="Candara"/>
                <a:cs typeface="Candara"/>
                <a:sym typeface="Candara"/>
              </a:defRPr>
            </a:pPr>
            <a:r>
              <a:t>Absorbs</a:t>
            </a:r>
          </a:p>
          <a:p>
            <a:pPr marL="154405" indent="-154405" defTabSz="640079">
              <a:lnSpc>
                <a:spcPct val="100000"/>
              </a:lnSpc>
              <a:spcBef>
                <a:spcPts val="400"/>
              </a:spcBef>
              <a:buFontTx/>
              <a:defRPr b="1" sz="1600">
                <a:solidFill>
                  <a:srgbClr val="008000"/>
                </a:solidFill>
                <a:latin typeface="Candara"/>
                <a:ea typeface="Candara"/>
                <a:cs typeface="Candara"/>
                <a:sym typeface="Candara"/>
              </a:defRPr>
            </a:pPr>
            <a:r>
              <a:t>Sensation</a:t>
            </a:r>
          </a:p>
          <a:p>
            <a:pPr marL="154405" indent="-154405" defTabSz="640079">
              <a:lnSpc>
                <a:spcPct val="100000"/>
              </a:lnSpc>
              <a:spcBef>
                <a:spcPts val="400"/>
              </a:spcBef>
              <a:buFontTx/>
              <a:defRPr b="1" sz="1600">
                <a:solidFill>
                  <a:srgbClr val="008000"/>
                </a:solidFill>
                <a:latin typeface="Candara"/>
                <a:ea typeface="Candara"/>
                <a:cs typeface="Candara"/>
                <a:sym typeface="Candara"/>
              </a:defRPr>
            </a:pPr>
            <a:r>
              <a:t>Temperature regulation</a:t>
            </a:r>
          </a:p>
          <a:p>
            <a:pPr marL="0" indent="0" defTabSz="640079">
              <a:lnSpc>
                <a:spcPct val="100000"/>
              </a:lnSpc>
              <a:spcBef>
                <a:spcPts val="400"/>
              </a:spcBef>
              <a:buSzTx/>
              <a:buNone/>
              <a:defRPr b="1" sz="1900">
                <a:solidFill>
                  <a:srgbClr val="008000"/>
                </a:solidFill>
                <a:latin typeface="Candara"/>
                <a:ea typeface="Candara"/>
                <a:cs typeface="Candara"/>
                <a:sym typeface="Candara"/>
              </a:defRPr>
            </a:pPr>
            <a:r>
              <a:t>Primary Carcinogens &amp; Toxins</a:t>
            </a:r>
          </a:p>
          <a:p>
            <a:pPr marL="161422" indent="-161422" defTabSz="640079">
              <a:lnSpc>
                <a:spcPct val="100000"/>
              </a:lnSpc>
              <a:spcBef>
                <a:spcPts val="400"/>
              </a:spcBef>
              <a:buFontTx/>
              <a:defRPr b="1" sz="1600">
                <a:solidFill>
                  <a:srgbClr val="008000"/>
                </a:solidFill>
                <a:latin typeface="Candara"/>
                <a:ea typeface="Candara"/>
                <a:cs typeface="Candara"/>
                <a:sym typeface="Candara"/>
              </a:defRPr>
            </a:pPr>
            <a:r>
              <a:t>Parabens</a:t>
            </a:r>
          </a:p>
          <a:p>
            <a:pPr marL="161422" indent="-161422" defTabSz="640079">
              <a:lnSpc>
                <a:spcPct val="100000"/>
              </a:lnSpc>
              <a:spcBef>
                <a:spcPts val="400"/>
              </a:spcBef>
              <a:buFontTx/>
              <a:defRPr b="1" sz="1600">
                <a:solidFill>
                  <a:srgbClr val="008000"/>
                </a:solidFill>
                <a:latin typeface="Candara"/>
                <a:ea typeface="Candara"/>
                <a:cs typeface="Candara"/>
                <a:sym typeface="Candara"/>
              </a:defRPr>
            </a:pPr>
            <a:r>
              <a:t>Phthalates</a:t>
            </a:r>
          </a:p>
          <a:p>
            <a:pPr marL="161422" indent="-161422" defTabSz="640079">
              <a:lnSpc>
                <a:spcPct val="100000"/>
              </a:lnSpc>
              <a:spcBef>
                <a:spcPts val="400"/>
              </a:spcBef>
              <a:buFontTx/>
              <a:defRPr b="1" sz="1600">
                <a:solidFill>
                  <a:srgbClr val="008000"/>
                </a:solidFill>
                <a:latin typeface="Candara"/>
                <a:ea typeface="Candara"/>
                <a:cs typeface="Candara"/>
                <a:sym typeface="Candara"/>
              </a:defRPr>
            </a:pPr>
            <a:r>
              <a:t>Mineral Oil</a:t>
            </a:r>
          </a:p>
          <a:p>
            <a:pPr marL="161422" indent="-161422" defTabSz="640079">
              <a:lnSpc>
                <a:spcPct val="100000"/>
              </a:lnSpc>
              <a:spcBef>
                <a:spcPts val="400"/>
              </a:spcBef>
              <a:buFontTx/>
              <a:defRPr b="1" sz="1600">
                <a:solidFill>
                  <a:srgbClr val="008000"/>
                </a:solidFill>
                <a:latin typeface="Candara"/>
                <a:ea typeface="Candara"/>
                <a:cs typeface="Candara"/>
                <a:sym typeface="Candara"/>
              </a:defRPr>
            </a:pPr>
            <a:r>
              <a:t>Tallow</a:t>
            </a:r>
          </a:p>
        </p:txBody>
      </p:sp>
      <p:sp>
        <p:nvSpPr>
          <p:cNvPr id="174" name="Toxic Load - Entering Through Our Skin"/>
          <p:cNvSpPr txBox="1"/>
          <p:nvPr/>
        </p:nvSpPr>
        <p:spPr>
          <a:xfrm>
            <a:off x="2355998" y="679741"/>
            <a:ext cx="7179579" cy="586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3200">
                <a:solidFill>
                  <a:srgbClr val="531B93"/>
                </a:solidFill>
                <a:latin typeface="Candara"/>
                <a:ea typeface="Candara"/>
                <a:cs typeface="Candara"/>
                <a:sym typeface="Candara"/>
              </a:defRPr>
            </a:lvl1pPr>
          </a:lstStyle>
          <a:p>
            <a:pPr/>
            <a:r>
              <a:t>Toxic Load - Entering Through Our Skin</a:t>
            </a:r>
          </a:p>
        </p:txBody>
      </p:sp>
      <p:sp>
        <p:nvSpPr>
          <p:cNvPr id="175" name="Rectangle"/>
          <p:cNvSpPr/>
          <p:nvPr/>
        </p:nvSpPr>
        <p:spPr>
          <a:xfrm>
            <a:off x="12700" y="5575300"/>
            <a:ext cx="12166600" cy="1270000"/>
          </a:xfrm>
          <a:prstGeom prst="rect">
            <a:avLst/>
          </a:prstGeom>
          <a:solidFill>
            <a:srgbClr val="FFFFFF"/>
          </a:solidFill>
          <a:ln w="12700">
            <a:miter lim="400000"/>
          </a:ln>
        </p:spPr>
        <p:txBody>
          <a:bodyPr lIns="45718" tIns="45718" rIns="45718" bIns="45718" anchor="ctr"/>
          <a:lstStyle/>
          <a:p>
            <a:pP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77" name="image1.png" descr="image1.png"/>
          <p:cNvPicPr>
            <a:picLocks noChangeAspect="1"/>
          </p:cNvPicPr>
          <p:nvPr/>
        </p:nvPicPr>
        <p:blipFill>
          <a:blip r:embed="rId2">
            <a:extLst/>
          </a:blip>
          <a:stretch>
            <a:fillRect/>
          </a:stretch>
        </p:blipFill>
        <p:spPr>
          <a:xfrm>
            <a:off x="2992278" y="1398101"/>
            <a:ext cx="6782831" cy="3667892"/>
          </a:xfrm>
          <a:prstGeom prst="rect">
            <a:avLst/>
          </a:prstGeom>
          <a:ln w="12700">
            <a:miter lim="400000"/>
          </a:ln>
        </p:spPr>
      </p:pic>
      <p:sp>
        <p:nvSpPr>
          <p:cNvPr id="178" name="Do any of these pertain to you or anyone you know or love?"/>
          <p:cNvSpPr txBox="1"/>
          <p:nvPr/>
        </p:nvSpPr>
        <p:spPr>
          <a:xfrm>
            <a:off x="1239919" y="5203464"/>
            <a:ext cx="9385466" cy="4343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lgn="ctr">
              <a:defRPr b="1" sz="2200">
                <a:solidFill>
                  <a:srgbClr val="008000"/>
                </a:solidFill>
                <a:latin typeface="Candara"/>
                <a:ea typeface="Candara"/>
                <a:cs typeface="Candara"/>
                <a:sym typeface="Candara"/>
              </a:defRPr>
            </a:lvl1pPr>
          </a:lstStyle>
          <a:p>
            <a:pPr/>
            <a:r>
              <a:t>Do any of these pertain to you or anyone you know or love?</a:t>
            </a:r>
          </a:p>
        </p:txBody>
      </p:sp>
      <p:sp>
        <p:nvSpPr>
          <p:cNvPr id="179" name="Diseases Caused by Toxic Load"/>
          <p:cNvSpPr txBox="1"/>
          <p:nvPr/>
        </p:nvSpPr>
        <p:spPr>
          <a:xfrm>
            <a:off x="3012924" y="533236"/>
            <a:ext cx="5867229" cy="62483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b="1" sz="3500">
                <a:solidFill>
                  <a:srgbClr val="008F00"/>
                </a:solidFill>
                <a:latin typeface="Candara"/>
                <a:ea typeface="Candara"/>
                <a:cs typeface="Candara"/>
                <a:sym typeface="Candara"/>
              </a:defRPr>
            </a:lvl1pPr>
          </a:lstStyle>
          <a:p>
            <a:pPr/>
            <a:r>
              <a:t>Diseases Caused by Toxic Load</a:t>
            </a:r>
          </a:p>
        </p:txBody>
      </p:sp>
      <p:sp>
        <p:nvSpPr>
          <p:cNvPr id="180" name="Rectangle"/>
          <p:cNvSpPr/>
          <p:nvPr/>
        </p:nvSpPr>
        <p:spPr>
          <a:xfrm>
            <a:off x="12700" y="5575300"/>
            <a:ext cx="12166600" cy="1270000"/>
          </a:xfrm>
          <a:prstGeom prst="rect">
            <a:avLst/>
          </a:prstGeom>
          <a:solidFill>
            <a:srgbClr val="FFFFFF"/>
          </a:solidFill>
          <a:ln w="12700">
            <a:miter lim="400000"/>
          </a:ln>
        </p:spPr>
        <p:txBody>
          <a:bodyPr lIns="45718" tIns="45718" rIns="45718" bIns="45718" anchor="ctr"/>
          <a:lstStyle/>
          <a:p>
            <a:pP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 name="CHEMICAL AND DRUG COMPANIES DO NOT NEED TO DICTATE OUR HEALTH!…"/>
          <p:cNvSpPr txBox="1"/>
          <p:nvPr/>
        </p:nvSpPr>
        <p:spPr>
          <a:xfrm>
            <a:off x="2005201" y="1081623"/>
            <a:ext cx="8367763" cy="38252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ctr">
              <a:defRPr b="1" sz="4000">
                <a:solidFill>
                  <a:srgbClr val="660066"/>
                </a:solidFill>
                <a:latin typeface="Candara"/>
                <a:ea typeface="Candara"/>
                <a:cs typeface="Candara"/>
                <a:sym typeface="Candara"/>
              </a:defRPr>
            </a:pPr>
            <a:r>
              <a:t>CHEMICAL AND DRUG COMPANIES DO NOT NEED TO DICTATE OUR HEALTH!</a:t>
            </a:r>
            <a:endParaRPr>
              <a:solidFill>
                <a:srgbClr val="008000"/>
              </a:solidFill>
            </a:endParaRPr>
          </a:p>
          <a:p>
            <a:pPr>
              <a:defRPr b="1" sz="4000">
                <a:solidFill>
                  <a:srgbClr val="008000"/>
                </a:solidFill>
                <a:latin typeface="Candara"/>
                <a:ea typeface="Candara"/>
                <a:cs typeface="Candara"/>
                <a:sym typeface="Candara"/>
              </a:defRPr>
            </a:pPr>
          </a:p>
          <a:p>
            <a:pPr algn="ctr">
              <a:defRPr b="1" sz="4000">
                <a:solidFill>
                  <a:srgbClr val="008000"/>
                </a:solidFill>
                <a:latin typeface="Candara"/>
                <a:ea typeface="Candara"/>
                <a:cs typeface="Candara"/>
                <a:sym typeface="Candara"/>
              </a:defRPr>
            </a:pPr>
            <a:r>
              <a:t>Take those first steps to supporting your good health!</a:t>
            </a:r>
          </a:p>
        </p:txBody>
      </p:sp>
      <p:sp>
        <p:nvSpPr>
          <p:cNvPr id="183" name="Rectangle"/>
          <p:cNvSpPr/>
          <p:nvPr/>
        </p:nvSpPr>
        <p:spPr>
          <a:xfrm>
            <a:off x="12700" y="5575300"/>
            <a:ext cx="12166600" cy="1270000"/>
          </a:xfrm>
          <a:prstGeom prst="rect">
            <a:avLst/>
          </a:prstGeom>
          <a:solidFill>
            <a:srgbClr val="FFFFFF"/>
          </a:solidFill>
          <a:ln w="12700">
            <a:miter lim="400000"/>
          </a:ln>
        </p:spPr>
        <p:txBody>
          <a:bodyPr lIns="45718" tIns="45718" rIns="45718" bIns="45718" anchor="ctr"/>
          <a:lstStyle/>
          <a:p>
            <a:pP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 name="What’s in your products?"/>
          <p:cNvSpPr txBox="1"/>
          <p:nvPr/>
        </p:nvSpPr>
        <p:spPr>
          <a:xfrm>
            <a:off x="1605792" y="2031901"/>
            <a:ext cx="4186407" cy="16408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lgn="ctr">
              <a:defRPr b="1" sz="5000">
                <a:solidFill>
                  <a:srgbClr val="4F8F00"/>
                </a:solidFill>
                <a:latin typeface="Candara"/>
                <a:ea typeface="Candara"/>
                <a:cs typeface="Candara"/>
                <a:sym typeface="Candara"/>
              </a:defRPr>
            </a:lvl1pPr>
          </a:lstStyle>
          <a:p>
            <a:pPr/>
            <a:r>
              <a:t>What’s in your products?</a:t>
            </a:r>
          </a:p>
        </p:txBody>
      </p:sp>
      <p:pic>
        <p:nvPicPr>
          <p:cNvPr id="186" name="image1.gif" descr="image1.gif"/>
          <p:cNvPicPr>
            <a:picLocks noChangeAspect="1"/>
          </p:cNvPicPr>
          <p:nvPr/>
        </p:nvPicPr>
        <p:blipFill>
          <a:blip r:embed="rId3">
            <a:extLst/>
          </a:blip>
          <a:stretch>
            <a:fillRect/>
          </a:stretch>
        </p:blipFill>
        <p:spPr>
          <a:xfrm>
            <a:off x="6195424" y="1012621"/>
            <a:ext cx="3927799" cy="4411218"/>
          </a:xfrm>
          <a:prstGeom prst="rect">
            <a:avLst/>
          </a:prstGeom>
          <a:ln w="12700">
            <a:miter lim="400000"/>
          </a:ln>
        </p:spPr>
      </p:pic>
      <p:sp>
        <p:nvSpPr>
          <p:cNvPr id="187" name="Rectangle"/>
          <p:cNvSpPr/>
          <p:nvPr/>
        </p:nvSpPr>
        <p:spPr>
          <a:xfrm>
            <a:off x="12700" y="5575300"/>
            <a:ext cx="12166600" cy="1270000"/>
          </a:xfrm>
          <a:prstGeom prst="rect">
            <a:avLst/>
          </a:prstGeom>
          <a:solidFill>
            <a:srgbClr val="FFFFFF"/>
          </a:solidFill>
          <a:ln w="12700">
            <a:miter lim="400000"/>
          </a:ln>
        </p:spPr>
        <p:txBody>
          <a:bodyPr lIns="45718" tIns="45718" rIns="45718" bIns="45718" anchor="ctr"/>
          <a:lstStyle/>
          <a:p>
            <a:pP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89" name="image14.jpeg" descr="image14.jpeg"/>
          <p:cNvPicPr>
            <a:picLocks noChangeAspect="1"/>
          </p:cNvPicPr>
          <p:nvPr/>
        </p:nvPicPr>
        <p:blipFill>
          <a:blip r:embed="rId2">
            <a:extLst/>
          </a:blip>
          <a:stretch>
            <a:fillRect/>
          </a:stretch>
        </p:blipFill>
        <p:spPr>
          <a:xfrm>
            <a:off x="5948679" y="1092087"/>
            <a:ext cx="4688481" cy="3673260"/>
          </a:xfrm>
          <a:prstGeom prst="rect">
            <a:avLst/>
          </a:prstGeom>
          <a:ln w="12700">
            <a:miter lim="400000"/>
          </a:ln>
        </p:spPr>
      </p:pic>
      <p:sp>
        <p:nvSpPr>
          <p:cNvPr id="190" name="What’s in your products?"/>
          <p:cNvSpPr txBox="1"/>
          <p:nvPr/>
        </p:nvSpPr>
        <p:spPr>
          <a:xfrm>
            <a:off x="1605792" y="2031901"/>
            <a:ext cx="4186407" cy="16408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lgn="ctr">
              <a:defRPr b="1" sz="5000">
                <a:solidFill>
                  <a:srgbClr val="4F8F00"/>
                </a:solidFill>
                <a:latin typeface="Candara"/>
                <a:ea typeface="Candara"/>
                <a:cs typeface="Candara"/>
                <a:sym typeface="Candara"/>
              </a:defRPr>
            </a:lvl1pPr>
          </a:lstStyle>
          <a:p>
            <a:pPr/>
            <a:r>
              <a:t>What’s in your products?</a:t>
            </a:r>
          </a:p>
        </p:txBody>
      </p:sp>
      <p:sp>
        <p:nvSpPr>
          <p:cNvPr id="191" name="Rectangle"/>
          <p:cNvSpPr/>
          <p:nvPr/>
        </p:nvSpPr>
        <p:spPr>
          <a:xfrm>
            <a:off x="12700" y="5575300"/>
            <a:ext cx="12166600" cy="1270000"/>
          </a:xfrm>
          <a:prstGeom prst="rect">
            <a:avLst/>
          </a:prstGeom>
          <a:solidFill>
            <a:srgbClr val="FFFFFF"/>
          </a:solidFill>
          <a:ln w="12700">
            <a:miter lim="400000"/>
          </a:ln>
        </p:spPr>
        <p:txBody>
          <a:bodyPr lIns="45718" tIns="45718" rIns="45718" bIns="45718" anchor="ctr"/>
          <a:lstStyle/>
          <a:p>
            <a:pP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93" name="image15.jpeg" descr="image15.jpeg"/>
          <p:cNvPicPr>
            <a:picLocks noChangeAspect="1"/>
          </p:cNvPicPr>
          <p:nvPr/>
        </p:nvPicPr>
        <p:blipFill>
          <a:blip r:embed="rId3">
            <a:extLst/>
          </a:blip>
          <a:stretch>
            <a:fillRect/>
          </a:stretch>
        </p:blipFill>
        <p:spPr>
          <a:xfrm>
            <a:off x="4777501" y="1070766"/>
            <a:ext cx="5741287" cy="4066745"/>
          </a:xfrm>
          <a:prstGeom prst="rect">
            <a:avLst/>
          </a:prstGeom>
          <a:ln w="12700">
            <a:miter lim="400000"/>
          </a:ln>
        </p:spPr>
      </p:pic>
      <p:sp>
        <p:nvSpPr>
          <p:cNvPr id="194" name="What’s in your products?"/>
          <p:cNvSpPr txBox="1"/>
          <p:nvPr/>
        </p:nvSpPr>
        <p:spPr>
          <a:xfrm>
            <a:off x="653508" y="1738891"/>
            <a:ext cx="4186408" cy="16408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lgn="ctr">
              <a:defRPr b="1" sz="5000">
                <a:solidFill>
                  <a:srgbClr val="4F8F00"/>
                </a:solidFill>
                <a:latin typeface="Candara"/>
                <a:ea typeface="Candara"/>
                <a:cs typeface="Candara"/>
                <a:sym typeface="Candara"/>
              </a:defRPr>
            </a:lvl1pPr>
          </a:lstStyle>
          <a:p>
            <a:pPr/>
            <a:r>
              <a:t>What’s in your products?</a:t>
            </a:r>
          </a:p>
        </p:txBody>
      </p:sp>
      <p:sp>
        <p:nvSpPr>
          <p:cNvPr id="195" name="Rectangle"/>
          <p:cNvSpPr/>
          <p:nvPr/>
        </p:nvSpPr>
        <p:spPr>
          <a:xfrm>
            <a:off x="12700" y="5575300"/>
            <a:ext cx="12166600" cy="1270000"/>
          </a:xfrm>
          <a:prstGeom prst="rect">
            <a:avLst/>
          </a:prstGeom>
          <a:solidFill>
            <a:srgbClr val="FFFFFF"/>
          </a:solidFill>
          <a:ln w="12700">
            <a:miter lim="400000"/>
          </a:ln>
        </p:spPr>
        <p:txBody>
          <a:bodyPr lIns="45718" tIns="45718" rIns="45718" bIns="45718" anchor="ctr"/>
          <a:lstStyle/>
          <a:p>
            <a:pP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To date, the European Union has banned about…"/>
          <p:cNvSpPr txBox="1"/>
          <p:nvPr/>
        </p:nvSpPr>
        <p:spPr>
          <a:xfrm>
            <a:off x="1865322" y="1828980"/>
            <a:ext cx="8461356" cy="25679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ctr">
              <a:defRPr sz="3200">
                <a:solidFill>
                  <a:srgbClr val="008000"/>
                </a:solidFill>
                <a:latin typeface="Candara"/>
                <a:ea typeface="Candara"/>
                <a:cs typeface="Candara"/>
                <a:sym typeface="Candara"/>
              </a:defRPr>
            </a:pPr>
            <a:r>
              <a:t>To date, the </a:t>
            </a:r>
            <a:r>
              <a:rPr b="1">
                <a:solidFill>
                  <a:srgbClr val="FF0000"/>
                </a:solidFill>
              </a:rPr>
              <a:t>European Union</a:t>
            </a:r>
            <a:r>
              <a:t> has banned about</a:t>
            </a:r>
          </a:p>
          <a:p>
            <a:pPr algn="ctr">
              <a:defRPr b="1" sz="3200">
                <a:solidFill>
                  <a:srgbClr val="FF0000"/>
                </a:solidFill>
                <a:latin typeface="Candara"/>
                <a:ea typeface="Candara"/>
                <a:cs typeface="Candara"/>
                <a:sym typeface="Candara"/>
              </a:defRPr>
            </a:pPr>
            <a:r>
              <a:t>1,400</a:t>
            </a:r>
            <a:r>
              <a:rPr b="0">
                <a:solidFill>
                  <a:srgbClr val="008000"/>
                </a:solidFill>
              </a:rPr>
              <a:t> ingredients in their personal care products</a:t>
            </a:r>
            <a:endParaRPr>
              <a:solidFill>
                <a:srgbClr val="008000"/>
              </a:solidFill>
            </a:endParaRPr>
          </a:p>
          <a:p>
            <a:pPr algn="ctr">
              <a:defRPr sz="3200">
                <a:solidFill>
                  <a:srgbClr val="00B050"/>
                </a:solidFill>
                <a:latin typeface="Candara"/>
                <a:ea typeface="Candara"/>
                <a:cs typeface="Candara"/>
                <a:sym typeface="Candara"/>
              </a:defRPr>
            </a:pPr>
          </a:p>
          <a:p>
            <a:pPr algn="ctr">
              <a:defRPr sz="3200">
                <a:solidFill>
                  <a:srgbClr val="008000"/>
                </a:solidFill>
                <a:latin typeface="Candara"/>
                <a:ea typeface="Candara"/>
                <a:cs typeface="Candara"/>
                <a:sym typeface="Candara"/>
              </a:defRPr>
            </a:pPr>
            <a:r>
              <a:t>To date, the </a:t>
            </a:r>
            <a:r>
              <a:rPr b="1">
                <a:solidFill>
                  <a:srgbClr val="FF0000"/>
                </a:solidFill>
              </a:rPr>
              <a:t>FDA</a:t>
            </a:r>
            <a:r>
              <a:t> has banned </a:t>
            </a:r>
          </a:p>
          <a:p>
            <a:pPr algn="ctr">
              <a:defRPr b="1" sz="3200">
                <a:solidFill>
                  <a:srgbClr val="FF0000"/>
                </a:solidFill>
                <a:latin typeface="Candara"/>
                <a:ea typeface="Candara"/>
                <a:cs typeface="Candara"/>
                <a:sym typeface="Candara"/>
              </a:defRPr>
            </a:pPr>
            <a:r>
              <a:t>11</a:t>
            </a:r>
            <a:r>
              <a:rPr b="0">
                <a:solidFill>
                  <a:srgbClr val="008000"/>
                </a:solidFill>
              </a:rPr>
              <a:t> chemicals in our personal care products</a:t>
            </a:r>
          </a:p>
        </p:txBody>
      </p:sp>
      <p:sp>
        <p:nvSpPr>
          <p:cNvPr id="198" name="What’s in Your Products?"/>
          <p:cNvSpPr txBox="1"/>
          <p:nvPr/>
        </p:nvSpPr>
        <p:spPr>
          <a:xfrm>
            <a:off x="3338710" y="922865"/>
            <a:ext cx="5974625" cy="6502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3600">
                <a:solidFill>
                  <a:srgbClr val="008000"/>
                </a:solidFill>
                <a:latin typeface="Candara"/>
                <a:ea typeface="Candara"/>
                <a:cs typeface="Candara"/>
                <a:sym typeface="Candara"/>
              </a:defRPr>
            </a:lvl1pPr>
          </a:lstStyle>
          <a:p>
            <a:pPr/>
            <a:r>
              <a:t>What’s in Your Products?</a:t>
            </a:r>
          </a:p>
        </p:txBody>
      </p:sp>
      <p:sp>
        <p:nvSpPr>
          <p:cNvPr id="199" name="Rectangle"/>
          <p:cNvSpPr/>
          <p:nvPr/>
        </p:nvSpPr>
        <p:spPr>
          <a:xfrm>
            <a:off x="12700" y="5575300"/>
            <a:ext cx="12166600" cy="1270000"/>
          </a:xfrm>
          <a:prstGeom prst="rect">
            <a:avLst/>
          </a:prstGeom>
          <a:solidFill>
            <a:srgbClr val="FFFFFF"/>
          </a:solidFill>
          <a:ln w="12700">
            <a:miter lim="400000"/>
          </a:ln>
        </p:spPr>
        <p:txBody>
          <a:bodyPr lIns="45718" tIns="45718" rIns="45718" bIns="45718" anchor="ctr"/>
          <a:lstStyle/>
          <a:p>
            <a:pP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1" name="How many of these do you use that contain toxins and carcinogens?"/>
          <p:cNvSpPr txBox="1"/>
          <p:nvPr/>
        </p:nvSpPr>
        <p:spPr>
          <a:xfrm>
            <a:off x="2654300" y="4356100"/>
            <a:ext cx="7162800" cy="9804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lgn="ctr">
              <a:defRPr b="1" sz="2800">
                <a:solidFill>
                  <a:srgbClr val="FF0000"/>
                </a:solidFill>
                <a:latin typeface="Candara"/>
                <a:ea typeface="Candara"/>
                <a:cs typeface="Candara"/>
                <a:sym typeface="Candara"/>
              </a:defRPr>
            </a:lvl1pPr>
          </a:lstStyle>
          <a:p>
            <a:pPr/>
            <a:r>
              <a:t>How many of these do you use that contain toxins and carcinogens?</a:t>
            </a:r>
          </a:p>
        </p:txBody>
      </p:sp>
      <p:sp>
        <p:nvSpPr>
          <p:cNvPr id="202" name="People Use These Products Every Day"/>
          <p:cNvSpPr txBox="1"/>
          <p:nvPr/>
        </p:nvSpPr>
        <p:spPr>
          <a:xfrm>
            <a:off x="3033670" y="1070686"/>
            <a:ext cx="6424069" cy="5740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3100">
                <a:solidFill>
                  <a:srgbClr val="008000"/>
                </a:solidFill>
                <a:latin typeface="Candara"/>
                <a:ea typeface="Candara"/>
                <a:cs typeface="Candara"/>
                <a:sym typeface="Candara"/>
              </a:defRPr>
            </a:lvl1pPr>
          </a:lstStyle>
          <a:p>
            <a:pPr/>
            <a:r>
              <a:t>People Use These Products Every Day</a:t>
            </a:r>
          </a:p>
        </p:txBody>
      </p:sp>
      <p:sp>
        <p:nvSpPr>
          <p:cNvPr id="203" name="Body Wash…"/>
          <p:cNvSpPr txBox="1"/>
          <p:nvPr/>
        </p:nvSpPr>
        <p:spPr>
          <a:xfrm>
            <a:off x="3837063" y="1741587"/>
            <a:ext cx="3828100" cy="3080602"/>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numCol="2" spcCol="95702"/>
          <a:lstStyle/>
          <a:p>
            <a:pPr>
              <a:defRPr b="1" sz="2300">
                <a:solidFill>
                  <a:srgbClr val="4F8F00"/>
                </a:solidFill>
                <a:latin typeface="Candara"/>
                <a:ea typeface="Candara"/>
                <a:cs typeface="Candara"/>
                <a:sym typeface="Candara"/>
              </a:defRPr>
            </a:pPr>
            <a:r>
              <a:t>Body Wash</a:t>
            </a:r>
          </a:p>
          <a:p>
            <a:pPr>
              <a:defRPr b="1" sz="2300">
                <a:solidFill>
                  <a:srgbClr val="4F8F00"/>
                </a:solidFill>
                <a:latin typeface="Candara"/>
                <a:ea typeface="Candara"/>
                <a:cs typeface="Candara"/>
                <a:sym typeface="Candara"/>
              </a:defRPr>
            </a:pPr>
            <a:r>
              <a:t>Body Lotion</a:t>
            </a:r>
          </a:p>
          <a:p>
            <a:pPr>
              <a:defRPr b="1" sz="2300">
                <a:solidFill>
                  <a:srgbClr val="4F8F00"/>
                </a:solidFill>
                <a:latin typeface="Candara"/>
                <a:ea typeface="Candara"/>
                <a:cs typeface="Candara"/>
                <a:sym typeface="Candara"/>
              </a:defRPr>
            </a:pPr>
            <a:r>
              <a:t>Shampoo</a:t>
            </a:r>
          </a:p>
          <a:p>
            <a:pPr>
              <a:defRPr b="1" sz="2300">
                <a:solidFill>
                  <a:srgbClr val="4F8F00"/>
                </a:solidFill>
                <a:latin typeface="Candara"/>
                <a:ea typeface="Candara"/>
                <a:cs typeface="Candara"/>
                <a:sym typeface="Candara"/>
              </a:defRPr>
            </a:pPr>
            <a:r>
              <a:t>Conditioner</a:t>
            </a:r>
          </a:p>
          <a:p>
            <a:pPr>
              <a:defRPr b="1" sz="2300">
                <a:solidFill>
                  <a:srgbClr val="4F8F00"/>
                </a:solidFill>
                <a:latin typeface="Candara"/>
                <a:ea typeface="Candara"/>
                <a:cs typeface="Candara"/>
                <a:sym typeface="Candara"/>
              </a:defRPr>
            </a:pPr>
            <a:r>
              <a:t>Hand Soap</a:t>
            </a:r>
          </a:p>
          <a:p>
            <a:pPr>
              <a:defRPr b="1" sz="2300">
                <a:solidFill>
                  <a:srgbClr val="4F8F00"/>
                </a:solidFill>
                <a:latin typeface="Candara"/>
                <a:ea typeface="Candara"/>
                <a:cs typeface="Candara"/>
                <a:sym typeface="Candara"/>
              </a:defRPr>
            </a:pPr>
            <a:r>
              <a:t>Face System</a:t>
            </a:r>
          </a:p>
          <a:p>
            <a:pPr>
              <a:defRPr b="1" sz="2300">
                <a:solidFill>
                  <a:srgbClr val="4F8F00"/>
                </a:solidFill>
                <a:latin typeface="Candara"/>
                <a:ea typeface="Candara"/>
                <a:cs typeface="Candara"/>
                <a:sym typeface="Candara"/>
              </a:defRPr>
            </a:pPr>
            <a:r>
              <a:t>Makeup</a:t>
            </a:r>
            <a:endParaRPr sz="2700"/>
          </a:p>
        </p:txBody>
      </p:sp>
      <p:sp>
        <p:nvSpPr>
          <p:cNvPr id="204" name="Rectangle"/>
          <p:cNvSpPr/>
          <p:nvPr/>
        </p:nvSpPr>
        <p:spPr>
          <a:xfrm>
            <a:off x="12700" y="5575300"/>
            <a:ext cx="12166600" cy="1270000"/>
          </a:xfrm>
          <a:prstGeom prst="rect">
            <a:avLst/>
          </a:prstGeom>
          <a:solidFill>
            <a:srgbClr val="FFFFFF"/>
          </a:solidFill>
          <a:ln w="12700">
            <a:miter lim="400000"/>
          </a:ln>
        </p:spPr>
        <p:txBody>
          <a:bodyPr lIns="45718" tIns="45718" rIns="45718" bIns="45718" anchor="ctr"/>
          <a:lstStyle/>
          <a:p>
            <a:pPr/>
          </a:p>
        </p:txBody>
      </p:sp>
      <p:sp>
        <p:nvSpPr>
          <p:cNvPr id="205" name="Lipstick/Balm…"/>
          <p:cNvSpPr txBox="1"/>
          <p:nvPr/>
        </p:nvSpPr>
        <p:spPr>
          <a:xfrm>
            <a:off x="6253406" y="1750268"/>
            <a:ext cx="2430527" cy="258063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defRPr b="1" sz="2300">
                <a:solidFill>
                  <a:srgbClr val="4F8F00"/>
                </a:solidFill>
                <a:latin typeface="Candara"/>
                <a:ea typeface="Candara"/>
                <a:cs typeface="Candara"/>
                <a:sym typeface="Candara"/>
              </a:defRPr>
            </a:pPr>
            <a:r>
              <a:t>Lipstick/Balm</a:t>
            </a:r>
          </a:p>
          <a:p>
            <a:pPr>
              <a:defRPr b="1" sz="2300">
                <a:solidFill>
                  <a:srgbClr val="4F8F00"/>
                </a:solidFill>
                <a:latin typeface="Candara"/>
                <a:ea typeface="Candara"/>
                <a:cs typeface="Candara"/>
                <a:sym typeface="Candara"/>
              </a:defRPr>
            </a:pPr>
            <a:r>
              <a:t>Toothpaste</a:t>
            </a:r>
          </a:p>
          <a:p>
            <a:pPr>
              <a:defRPr b="1" sz="2300">
                <a:solidFill>
                  <a:srgbClr val="4F8F00"/>
                </a:solidFill>
                <a:latin typeface="Candara"/>
                <a:ea typeface="Candara"/>
                <a:cs typeface="Candara"/>
                <a:sym typeface="Candara"/>
              </a:defRPr>
            </a:pPr>
            <a:r>
              <a:t>Deodorant</a:t>
            </a:r>
          </a:p>
          <a:p>
            <a:pPr>
              <a:defRPr b="1" sz="2300">
                <a:solidFill>
                  <a:srgbClr val="4F8F00"/>
                </a:solidFill>
                <a:latin typeface="Candara"/>
                <a:ea typeface="Candara"/>
                <a:cs typeface="Candara"/>
                <a:sym typeface="Candara"/>
              </a:defRPr>
            </a:pPr>
            <a:r>
              <a:t>Food</a:t>
            </a:r>
          </a:p>
          <a:p>
            <a:pPr>
              <a:defRPr b="1" sz="2300">
                <a:solidFill>
                  <a:srgbClr val="4F8F00"/>
                </a:solidFill>
                <a:latin typeface="Candara"/>
                <a:ea typeface="Candara"/>
                <a:cs typeface="Candara"/>
                <a:sym typeface="Candara"/>
              </a:defRPr>
            </a:pPr>
            <a:r>
              <a:t>Supplements</a:t>
            </a:r>
          </a:p>
          <a:p>
            <a:pPr>
              <a:defRPr b="1" sz="2300">
                <a:solidFill>
                  <a:srgbClr val="4F8F00"/>
                </a:solidFill>
                <a:latin typeface="Candara"/>
                <a:ea typeface="Candara"/>
                <a:cs typeface="Candara"/>
                <a:sym typeface="Candara"/>
              </a:defRPr>
            </a:pPr>
            <a:r>
              <a:t>Drinks</a:t>
            </a:r>
          </a:p>
          <a:p>
            <a:pPr>
              <a:defRPr b="1" sz="2300">
                <a:solidFill>
                  <a:srgbClr val="4F8F00"/>
                </a:solidFill>
                <a:latin typeface="Candara"/>
                <a:ea typeface="Candara"/>
                <a:cs typeface="Candara"/>
                <a:sym typeface="Candara"/>
              </a:defRPr>
            </a:pPr>
            <a:r>
              <a:t>Cleaning  Products</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7" name="Call To Action -…"/>
          <p:cNvSpPr txBox="1"/>
          <p:nvPr/>
        </p:nvSpPr>
        <p:spPr>
          <a:xfrm>
            <a:off x="2603346" y="714468"/>
            <a:ext cx="7366225" cy="11328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b="1" sz="3400">
                <a:solidFill>
                  <a:srgbClr val="531B93"/>
                </a:solidFill>
                <a:latin typeface="Candara"/>
                <a:ea typeface="Candara"/>
                <a:cs typeface="Candara"/>
                <a:sym typeface="Candara"/>
              </a:defRPr>
            </a:pPr>
            <a:r>
              <a:t>Call To Action - </a:t>
            </a:r>
          </a:p>
          <a:p>
            <a:pPr>
              <a:defRPr b="1" sz="3400">
                <a:solidFill>
                  <a:srgbClr val="531B93"/>
                </a:solidFill>
                <a:latin typeface="Candara"/>
                <a:ea typeface="Candara"/>
                <a:cs typeface="Candara"/>
                <a:sym typeface="Candara"/>
              </a:defRPr>
            </a:pPr>
            <a:r>
              <a:t>Become your own Health Advocate</a:t>
            </a:r>
          </a:p>
        </p:txBody>
      </p:sp>
      <p:sp>
        <p:nvSpPr>
          <p:cNvPr id="208" name="Read labels—Know what’s in your products…"/>
          <p:cNvSpPr txBox="1"/>
          <p:nvPr/>
        </p:nvSpPr>
        <p:spPr>
          <a:xfrm>
            <a:off x="2470173" y="2027557"/>
            <a:ext cx="7251653" cy="3888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marL="240631" indent="-240631">
              <a:buSzPct val="100000"/>
              <a:buChar char="•"/>
              <a:defRPr sz="2700">
                <a:solidFill>
                  <a:srgbClr val="008F00"/>
                </a:solidFill>
                <a:latin typeface="Candara"/>
                <a:ea typeface="Candara"/>
                <a:cs typeface="Candara"/>
                <a:sym typeface="Candara"/>
              </a:defRPr>
            </a:pPr>
            <a:r>
              <a:t>Read labels—Know what’s in your products</a:t>
            </a:r>
          </a:p>
          <a:p>
            <a:pPr marL="240631" indent="-240631">
              <a:buSzPct val="100000"/>
              <a:buChar char="•"/>
              <a:defRPr sz="2700">
                <a:solidFill>
                  <a:srgbClr val="008F00"/>
                </a:solidFill>
                <a:latin typeface="Candara"/>
                <a:ea typeface="Candara"/>
                <a:cs typeface="Candara"/>
                <a:sym typeface="Candara"/>
              </a:defRPr>
            </a:pPr>
            <a:r>
              <a:t>EAT REAL FOOD</a:t>
            </a:r>
          </a:p>
          <a:p>
            <a:pPr marL="240631" indent="-240631">
              <a:buSzPct val="100000"/>
              <a:buChar char="•"/>
              <a:defRPr sz="2700">
                <a:solidFill>
                  <a:srgbClr val="008F00"/>
                </a:solidFill>
                <a:latin typeface="Candara"/>
                <a:ea typeface="Candara"/>
                <a:cs typeface="Candara"/>
                <a:sym typeface="Candara"/>
              </a:defRPr>
            </a:pPr>
            <a:r>
              <a:t>Buy organic, non-GMO, Wild Caught, etc. </a:t>
            </a:r>
          </a:p>
          <a:p>
            <a:pPr marL="240631" indent="-240631">
              <a:buSzPct val="100000"/>
              <a:buChar char="•"/>
              <a:defRPr sz="2700">
                <a:solidFill>
                  <a:srgbClr val="008F00"/>
                </a:solidFill>
                <a:latin typeface="Candara"/>
                <a:ea typeface="Candara"/>
                <a:cs typeface="Candara"/>
                <a:sym typeface="Candara"/>
              </a:defRPr>
            </a:pPr>
            <a:r>
              <a:t>Educate yourself—don’t just take someone else’s word for it</a:t>
            </a:r>
          </a:p>
          <a:p>
            <a:pPr marL="240631" indent="-240631">
              <a:buSzPct val="100000"/>
              <a:buChar char="•"/>
              <a:defRPr sz="2700">
                <a:solidFill>
                  <a:srgbClr val="008F00"/>
                </a:solidFill>
                <a:latin typeface="Candara"/>
                <a:ea typeface="Candara"/>
                <a:cs typeface="Candara"/>
                <a:sym typeface="Candara"/>
              </a:defRPr>
            </a:pPr>
            <a:r>
              <a:t>Spend wisely/strategically—supply and demand</a:t>
            </a:r>
          </a:p>
          <a:p>
            <a:pPr marL="232036" indent="-232036">
              <a:buSzPct val="100000"/>
              <a:buChar char="•"/>
              <a:defRPr sz="2700">
                <a:solidFill>
                  <a:srgbClr val="008F00"/>
                </a:solidFill>
                <a:latin typeface="Candara"/>
                <a:ea typeface="Candara"/>
                <a:cs typeface="Candara"/>
                <a:sym typeface="Candara"/>
              </a:defRPr>
            </a:pPr>
            <a:r>
              <a:t>Vote—clean environmental initiatives and representatives who are environmentally </a:t>
            </a:r>
            <a:r>
              <a:rPr sz="2800"/>
              <a:t>friendly</a:t>
            </a:r>
          </a:p>
        </p:txBody>
      </p:sp>
      <p:sp>
        <p:nvSpPr>
          <p:cNvPr id="209" name="Rectangle"/>
          <p:cNvSpPr/>
          <p:nvPr/>
        </p:nvSpPr>
        <p:spPr>
          <a:xfrm>
            <a:off x="12700" y="5869285"/>
            <a:ext cx="12166600" cy="976015"/>
          </a:xfrm>
          <a:prstGeom prst="rect">
            <a:avLst/>
          </a:prstGeom>
          <a:solidFill>
            <a:srgbClr val="FFFFFF"/>
          </a:solidFill>
          <a:ln w="12700">
            <a:miter lim="400000"/>
          </a:ln>
        </p:spPr>
        <p:txBody>
          <a:bodyPr lIns="45718" tIns="45718" rIns="45718" bIns="45718" anchor="ctr"/>
          <a:lstStyle/>
          <a:p>
            <a:pP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A toxin is a poisonous substance produced within living cells and organisms"/>
          <p:cNvSpPr txBox="1"/>
          <p:nvPr/>
        </p:nvSpPr>
        <p:spPr>
          <a:xfrm>
            <a:off x="2044700" y="482600"/>
            <a:ext cx="7848600" cy="1577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lgn="ctr">
              <a:defRPr b="1" sz="3200">
                <a:solidFill>
                  <a:srgbClr val="008F00"/>
                </a:solidFill>
                <a:latin typeface="Candara"/>
                <a:ea typeface="Candara"/>
                <a:cs typeface="Candara"/>
                <a:sym typeface="Candara"/>
              </a:defRPr>
            </a:lvl1pPr>
          </a:lstStyle>
          <a:p>
            <a:pPr/>
            <a:r>
              <a:t>A toxin is a poisonous substance produced within living cells and organisms</a:t>
            </a:r>
            <a:endParaRPr>
              <a:solidFill>
                <a:srgbClr val="008000"/>
              </a:solidFill>
            </a:endParaRPr>
          </a:p>
        </p:txBody>
      </p:sp>
      <p:pic>
        <p:nvPicPr>
          <p:cNvPr id="126" name="image8.jpeg" descr="image8.jpeg"/>
          <p:cNvPicPr>
            <a:picLocks noChangeAspect="1"/>
          </p:cNvPicPr>
          <p:nvPr/>
        </p:nvPicPr>
        <p:blipFill>
          <a:blip r:embed="rId2">
            <a:extLst/>
          </a:blip>
          <a:stretch>
            <a:fillRect/>
          </a:stretch>
        </p:blipFill>
        <p:spPr>
          <a:xfrm>
            <a:off x="4873873" y="1797397"/>
            <a:ext cx="2010181" cy="2653439"/>
          </a:xfrm>
          <a:prstGeom prst="rect">
            <a:avLst/>
          </a:prstGeom>
          <a:ln w="12700">
            <a:miter lim="400000"/>
          </a:ln>
        </p:spPr>
      </p:pic>
      <p:sp>
        <p:nvSpPr>
          <p:cNvPr id="127" name="A toxin is anything the body cannot use as energy"/>
          <p:cNvSpPr txBox="1"/>
          <p:nvPr/>
        </p:nvSpPr>
        <p:spPr>
          <a:xfrm>
            <a:off x="2399944" y="4665979"/>
            <a:ext cx="7371844" cy="51053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b="1" sz="2700">
                <a:solidFill>
                  <a:srgbClr val="008F00"/>
                </a:solidFill>
                <a:latin typeface="Candara"/>
                <a:ea typeface="Candara"/>
                <a:cs typeface="Candara"/>
                <a:sym typeface="Candara"/>
              </a:defRPr>
            </a:lvl1pPr>
          </a:lstStyle>
          <a:p>
            <a:pPr/>
            <a:r>
              <a:t>A toxin is anything the body cannot use as energy</a:t>
            </a:r>
          </a:p>
        </p:txBody>
      </p:sp>
      <p:sp>
        <p:nvSpPr>
          <p:cNvPr id="128" name="Rectangle"/>
          <p:cNvSpPr/>
          <p:nvPr/>
        </p:nvSpPr>
        <p:spPr>
          <a:xfrm>
            <a:off x="12700" y="5575300"/>
            <a:ext cx="12166600" cy="1270000"/>
          </a:xfrm>
          <a:prstGeom prst="rect">
            <a:avLst/>
          </a:prstGeom>
          <a:solidFill>
            <a:srgbClr val="FFFFFF"/>
          </a:solidFill>
          <a:ln w="12700">
            <a:miter lim="400000"/>
          </a:ln>
        </p:spPr>
        <p:txBody>
          <a:bodyPr lIns="45718" tIns="45718" rIns="45718" bIns="45718" anchor="ctr"/>
          <a:lstStyle/>
          <a:p>
            <a:pP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1" name="Stephanie Rose…"/>
          <p:cNvSpPr txBox="1"/>
          <p:nvPr/>
        </p:nvSpPr>
        <p:spPr>
          <a:xfrm>
            <a:off x="5735592" y="3433031"/>
            <a:ext cx="3921426" cy="143763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defRPr b="1" sz="3600">
                <a:solidFill>
                  <a:srgbClr val="531B93"/>
                </a:solidFill>
                <a:latin typeface="Candara"/>
                <a:ea typeface="Candara"/>
                <a:cs typeface="Candara"/>
                <a:sym typeface="Candara"/>
              </a:defRPr>
            </a:pPr>
            <a:r>
              <a:t>Stephanie Rose</a:t>
            </a:r>
          </a:p>
          <a:p>
            <a:pPr>
              <a:defRPr b="1" sz="2500" u="sng">
                <a:solidFill>
                  <a:srgbClr val="0000FF"/>
                </a:solidFill>
                <a:uFill>
                  <a:solidFill>
                    <a:srgbClr val="0000FF"/>
                  </a:solidFill>
                </a:uFill>
                <a:latin typeface="Candara"/>
                <a:ea typeface="Candara"/>
                <a:cs typeface="Candara"/>
                <a:sym typeface="Candara"/>
              </a:defRPr>
            </a:pPr>
            <a:r>
              <a:rPr>
                <a:hlinkClick r:id="rId2" invalidUrl="" action="" tgtFrame="" tooltip="" history="1" highlightClick="0" endSnd="0"/>
              </a:rPr>
              <a:t>sroseld@gmail.com</a:t>
            </a:r>
          </a:p>
          <a:p>
            <a:pPr>
              <a:defRPr b="1" sz="2500" u="sng">
                <a:solidFill>
                  <a:srgbClr val="0000FF"/>
                </a:solidFill>
                <a:uFill>
                  <a:solidFill>
                    <a:srgbClr val="0000FF"/>
                  </a:solidFill>
                </a:uFill>
                <a:latin typeface="Candara"/>
                <a:ea typeface="Candara"/>
                <a:cs typeface="Candara"/>
                <a:sym typeface="Candara"/>
              </a:defRPr>
            </a:pPr>
            <a:r>
              <a:rPr>
                <a:hlinkClick r:id="rId3" invalidUrl="" action="" tgtFrame="" tooltip="" history="1" highlightClick="0" endSnd="0"/>
              </a:rPr>
              <a:t>stephanierose.arbonne.com</a:t>
            </a:r>
          </a:p>
        </p:txBody>
      </p:sp>
      <p:sp>
        <p:nvSpPr>
          <p:cNvPr id="212" name="Thank you!"/>
          <p:cNvSpPr txBox="1"/>
          <p:nvPr/>
        </p:nvSpPr>
        <p:spPr>
          <a:xfrm>
            <a:off x="3318760" y="1827211"/>
            <a:ext cx="4835255" cy="134873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sz="8100">
                <a:solidFill>
                  <a:srgbClr val="531B93"/>
                </a:solidFill>
                <a:latin typeface="Candara"/>
                <a:ea typeface="Candara"/>
                <a:cs typeface="Candara"/>
                <a:sym typeface="Candara"/>
              </a:defRPr>
            </a:lvl1pPr>
          </a:lstStyle>
          <a:p>
            <a:pPr/>
            <a:r>
              <a:t>Thank you!</a:t>
            </a:r>
          </a:p>
        </p:txBody>
      </p:sp>
      <p:sp>
        <p:nvSpPr>
          <p:cNvPr id="213" name="Rectangle"/>
          <p:cNvSpPr/>
          <p:nvPr/>
        </p:nvSpPr>
        <p:spPr>
          <a:xfrm>
            <a:off x="12700" y="5575300"/>
            <a:ext cx="12166600" cy="1270000"/>
          </a:xfrm>
          <a:prstGeom prst="rect">
            <a:avLst/>
          </a:prstGeom>
          <a:solidFill>
            <a:srgbClr val="FFFFFF"/>
          </a:solidFill>
          <a:ln w="12700">
            <a:miter lim="400000"/>
          </a:ln>
        </p:spPr>
        <p:txBody>
          <a:bodyPr lIns="45718" tIns="45718" rIns="45718" bIns="45718" anchor="ctr"/>
          <a:lstStyle/>
          <a:p>
            <a:pP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136" name="Group"/>
          <p:cNvGrpSpPr/>
          <p:nvPr/>
        </p:nvGrpSpPr>
        <p:grpSpPr>
          <a:xfrm>
            <a:off x="2345870" y="2167120"/>
            <a:ext cx="7500261" cy="3263113"/>
            <a:chOff x="0" y="0"/>
            <a:chExt cx="7500259" cy="3263112"/>
          </a:xfrm>
        </p:grpSpPr>
        <p:pic>
          <p:nvPicPr>
            <p:cNvPr id="130" name="food.jpeg" descr="food.jpeg"/>
            <p:cNvPicPr>
              <a:picLocks noChangeAspect="1"/>
            </p:cNvPicPr>
            <p:nvPr/>
          </p:nvPicPr>
          <p:blipFill>
            <a:blip r:embed="rId2">
              <a:extLst/>
            </a:blip>
            <a:stretch>
              <a:fillRect/>
            </a:stretch>
          </p:blipFill>
          <p:spPr>
            <a:xfrm>
              <a:off x="193801" y="0"/>
              <a:ext cx="2073595" cy="1380415"/>
            </a:xfrm>
            <a:prstGeom prst="rect">
              <a:avLst/>
            </a:prstGeom>
            <a:ln w="12700" cap="flat">
              <a:noFill/>
              <a:miter lim="400000"/>
            </a:ln>
            <a:effectLst/>
          </p:spPr>
        </p:pic>
        <p:pic>
          <p:nvPicPr>
            <p:cNvPr id="131" name="water.jpeg" descr="water.jpeg"/>
            <p:cNvPicPr>
              <a:picLocks noChangeAspect="1"/>
            </p:cNvPicPr>
            <p:nvPr/>
          </p:nvPicPr>
          <p:blipFill>
            <a:blip r:embed="rId3">
              <a:extLst/>
            </a:blip>
            <a:stretch>
              <a:fillRect/>
            </a:stretch>
          </p:blipFill>
          <p:spPr>
            <a:xfrm>
              <a:off x="2791164" y="0"/>
              <a:ext cx="1953287" cy="1380415"/>
            </a:xfrm>
            <a:prstGeom prst="rect">
              <a:avLst/>
            </a:prstGeom>
            <a:ln w="12700" cap="flat">
              <a:noFill/>
              <a:miter lim="400000"/>
            </a:ln>
            <a:effectLst/>
          </p:spPr>
        </p:pic>
        <p:pic>
          <p:nvPicPr>
            <p:cNvPr id="132" name="air.jpeg" descr="air.jpeg"/>
            <p:cNvPicPr>
              <a:picLocks noChangeAspect="1"/>
            </p:cNvPicPr>
            <p:nvPr/>
          </p:nvPicPr>
          <p:blipFill>
            <a:blip r:embed="rId4">
              <a:extLst/>
            </a:blip>
            <a:stretch>
              <a:fillRect/>
            </a:stretch>
          </p:blipFill>
          <p:spPr>
            <a:xfrm>
              <a:off x="5344419" y="20034"/>
              <a:ext cx="2150137" cy="1340346"/>
            </a:xfrm>
            <a:prstGeom prst="rect">
              <a:avLst/>
            </a:prstGeom>
            <a:ln w="12700" cap="flat">
              <a:noFill/>
              <a:miter lim="400000"/>
            </a:ln>
            <a:effectLst/>
          </p:spPr>
        </p:pic>
        <p:pic>
          <p:nvPicPr>
            <p:cNvPr id="133" name="personalcareproducts.jpeg" descr="personalcareproducts.jpeg"/>
            <p:cNvPicPr>
              <a:picLocks noChangeAspect="1"/>
            </p:cNvPicPr>
            <p:nvPr/>
          </p:nvPicPr>
          <p:blipFill>
            <a:blip r:embed="rId5">
              <a:extLst/>
            </a:blip>
            <a:stretch>
              <a:fillRect/>
            </a:stretch>
          </p:blipFill>
          <p:spPr>
            <a:xfrm>
              <a:off x="0" y="1730997"/>
              <a:ext cx="2294607" cy="1521890"/>
            </a:xfrm>
            <a:prstGeom prst="rect">
              <a:avLst/>
            </a:prstGeom>
            <a:ln w="12700" cap="flat">
              <a:noFill/>
              <a:miter lim="400000"/>
            </a:ln>
            <a:effectLst/>
          </p:spPr>
        </p:pic>
        <p:pic>
          <p:nvPicPr>
            <p:cNvPr id="134" name="cleaningproducts.jpeg" descr="cleaningproducts.jpeg"/>
            <p:cNvPicPr>
              <a:picLocks noChangeAspect="1"/>
            </p:cNvPicPr>
            <p:nvPr/>
          </p:nvPicPr>
          <p:blipFill>
            <a:blip r:embed="rId6">
              <a:extLst/>
            </a:blip>
            <a:stretch>
              <a:fillRect/>
            </a:stretch>
          </p:blipFill>
          <p:spPr>
            <a:xfrm>
              <a:off x="2629138" y="1741224"/>
              <a:ext cx="2150137" cy="1521889"/>
            </a:xfrm>
            <a:prstGeom prst="rect">
              <a:avLst/>
            </a:prstGeom>
            <a:ln w="12700" cap="flat">
              <a:noFill/>
              <a:miter lim="400000"/>
            </a:ln>
            <a:effectLst/>
          </p:spPr>
        </p:pic>
        <p:pic>
          <p:nvPicPr>
            <p:cNvPr id="135" name="othermold.jpeg" descr="othermold.jpeg"/>
            <p:cNvPicPr>
              <a:picLocks noChangeAspect="1"/>
            </p:cNvPicPr>
            <p:nvPr/>
          </p:nvPicPr>
          <p:blipFill>
            <a:blip r:embed="rId7">
              <a:extLst/>
            </a:blip>
            <a:stretch>
              <a:fillRect/>
            </a:stretch>
          </p:blipFill>
          <p:spPr>
            <a:xfrm>
              <a:off x="5350123" y="1817424"/>
              <a:ext cx="2150137" cy="1425506"/>
            </a:xfrm>
            <a:prstGeom prst="rect">
              <a:avLst/>
            </a:prstGeom>
            <a:ln w="12700" cap="flat">
              <a:noFill/>
              <a:miter lim="400000"/>
            </a:ln>
            <a:effectLst/>
          </p:spPr>
        </p:pic>
      </p:grpSp>
      <p:sp>
        <p:nvSpPr>
          <p:cNvPr id="137" name="Toxins and Carcinogens are Everywhere"/>
          <p:cNvSpPr txBox="1"/>
          <p:nvPr/>
        </p:nvSpPr>
        <p:spPr>
          <a:xfrm>
            <a:off x="2114202" y="811595"/>
            <a:ext cx="8318001" cy="67563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b="1" sz="3800">
                <a:solidFill>
                  <a:srgbClr val="FF2600"/>
                </a:solidFill>
                <a:latin typeface="Candara"/>
                <a:ea typeface="Candara"/>
                <a:cs typeface="Candara"/>
                <a:sym typeface="Candara"/>
              </a:defRPr>
            </a:lvl1pPr>
          </a:lstStyle>
          <a:p>
            <a:pPr/>
            <a:r>
              <a:t>Toxins and Carcinogens are Everywhere</a:t>
            </a:r>
          </a:p>
        </p:txBody>
      </p:sp>
      <p:sp>
        <p:nvSpPr>
          <p:cNvPr id="138" name="Rectangle"/>
          <p:cNvSpPr/>
          <p:nvPr/>
        </p:nvSpPr>
        <p:spPr>
          <a:xfrm>
            <a:off x="12700" y="5575300"/>
            <a:ext cx="12166600" cy="1270000"/>
          </a:xfrm>
          <a:prstGeom prst="rect">
            <a:avLst/>
          </a:prstGeom>
          <a:solidFill>
            <a:srgbClr val="FFFFFF"/>
          </a:solidFill>
          <a:ln w="12700">
            <a:miter lim="400000"/>
          </a:ln>
        </p:spPr>
        <p:txBody>
          <a:bodyPr lIns="45718" tIns="45718" rIns="45718" bIns="45718" anchor="ctr"/>
          <a:lstStyle/>
          <a:p>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40" name="image9.jpeg" descr="image9.jpeg"/>
          <p:cNvPicPr>
            <a:picLocks noChangeAspect="1"/>
          </p:cNvPicPr>
          <p:nvPr/>
        </p:nvPicPr>
        <p:blipFill>
          <a:blip r:embed="rId3">
            <a:extLst/>
          </a:blip>
          <a:stretch>
            <a:fillRect/>
          </a:stretch>
        </p:blipFill>
        <p:spPr>
          <a:xfrm>
            <a:off x="2064030" y="219757"/>
            <a:ext cx="8063941" cy="5503818"/>
          </a:xfrm>
          <a:prstGeom prst="rect">
            <a:avLst/>
          </a:prstGeom>
          <a:ln w="12700">
            <a:miter lim="400000"/>
          </a:ln>
        </p:spPr>
      </p:pic>
      <p:sp>
        <p:nvSpPr>
          <p:cNvPr id="141" name="Rectangle"/>
          <p:cNvSpPr/>
          <p:nvPr/>
        </p:nvSpPr>
        <p:spPr>
          <a:xfrm>
            <a:off x="12700" y="5797946"/>
            <a:ext cx="12166600" cy="1047354"/>
          </a:xfrm>
          <a:prstGeom prst="rect">
            <a:avLst/>
          </a:prstGeom>
          <a:solidFill>
            <a:srgbClr val="FFFFFF"/>
          </a:solidFill>
          <a:ln w="12700">
            <a:miter lim="400000"/>
          </a:ln>
        </p:spPr>
        <p:txBody>
          <a:bodyPr lIns="45718" tIns="45718" rIns="45718" bIns="45718" anchor="ctr"/>
          <a:lstStyle/>
          <a:p>
            <a:pP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Better living…"/>
          <p:cNvSpPr txBox="1"/>
          <p:nvPr>
            <p:ph type="title"/>
          </p:nvPr>
        </p:nvSpPr>
        <p:spPr>
          <a:xfrm>
            <a:off x="2463843" y="1568851"/>
            <a:ext cx="7479684" cy="2879756"/>
          </a:xfrm>
          <a:prstGeom prst="rect">
            <a:avLst/>
          </a:prstGeom>
        </p:spPr>
        <p:txBody>
          <a:bodyPr/>
          <a:lstStyle/>
          <a:p>
            <a:pPr algn="ctr" defTabSz="896111">
              <a:defRPr b="1" sz="5600">
                <a:solidFill>
                  <a:srgbClr val="008F00"/>
                </a:solidFill>
                <a:latin typeface="Candara"/>
                <a:ea typeface="Candara"/>
                <a:cs typeface="Candara"/>
                <a:sym typeface="Candara"/>
              </a:defRPr>
            </a:pPr>
            <a:r>
              <a:t>Better living </a:t>
            </a:r>
          </a:p>
          <a:p>
            <a:pPr algn="ctr" defTabSz="896111">
              <a:defRPr b="1" sz="5600">
                <a:solidFill>
                  <a:srgbClr val="008F00"/>
                </a:solidFill>
                <a:latin typeface="Candara"/>
                <a:ea typeface="Candara"/>
                <a:cs typeface="Candara"/>
                <a:sym typeface="Candara"/>
              </a:defRPr>
            </a:pPr>
            <a:r>
              <a:t>through </a:t>
            </a:r>
          </a:p>
          <a:p>
            <a:pPr algn="ctr" defTabSz="896111">
              <a:defRPr b="1" sz="5600">
                <a:solidFill>
                  <a:srgbClr val="008F00"/>
                </a:solidFill>
                <a:latin typeface="Candara"/>
                <a:ea typeface="Candara"/>
                <a:cs typeface="Candara"/>
                <a:sym typeface="Candara"/>
              </a:defRPr>
            </a:pPr>
            <a:r>
              <a:t>chemistry</a:t>
            </a:r>
          </a:p>
        </p:txBody>
      </p:sp>
      <p:sp>
        <p:nvSpPr>
          <p:cNvPr id="144" name="Rectangle"/>
          <p:cNvSpPr/>
          <p:nvPr/>
        </p:nvSpPr>
        <p:spPr>
          <a:xfrm>
            <a:off x="12700" y="5575300"/>
            <a:ext cx="12166600" cy="1270000"/>
          </a:xfrm>
          <a:prstGeom prst="rect">
            <a:avLst/>
          </a:prstGeom>
          <a:solidFill>
            <a:srgbClr val="FFFFFF"/>
          </a:solidFill>
          <a:ln w="12700">
            <a:miter lim="400000"/>
          </a:ln>
        </p:spPr>
        <p:txBody>
          <a:bodyPr lIns="45718" tIns="45718" rIns="45718" bIns="45718" anchor="ctr"/>
          <a:lstStyle/>
          <a:p>
            <a:pP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Environmental Toxins are INCREASING"/>
          <p:cNvSpPr txBox="1"/>
          <p:nvPr/>
        </p:nvSpPr>
        <p:spPr>
          <a:xfrm>
            <a:off x="2139493" y="1387241"/>
            <a:ext cx="7913014" cy="6248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ctr">
              <a:defRPr b="1" sz="3500">
                <a:solidFill>
                  <a:srgbClr val="4F8F00"/>
                </a:solidFill>
                <a:latin typeface="Candara"/>
                <a:ea typeface="Candara"/>
                <a:cs typeface="Candara"/>
                <a:sym typeface="Candara"/>
              </a:defRPr>
            </a:pPr>
            <a:r>
              <a:t>Environmental Toxins are </a:t>
            </a:r>
            <a:r>
              <a:rPr>
                <a:solidFill>
                  <a:srgbClr val="FF2600"/>
                </a:solidFill>
              </a:rPr>
              <a:t>INCREASING</a:t>
            </a:r>
          </a:p>
        </p:txBody>
      </p:sp>
      <p:pic>
        <p:nvPicPr>
          <p:cNvPr id="147" name="water.jpeg" descr="water.jpeg"/>
          <p:cNvPicPr>
            <a:picLocks noChangeAspect="1"/>
          </p:cNvPicPr>
          <p:nvPr/>
        </p:nvPicPr>
        <p:blipFill>
          <a:blip r:embed="rId2">
            <a:extLst/>
          </a:blip>
          <a:stretch>
            <a:fillRect/>
          </a:stretch>
        </p:blipFill>
        <p:spPr>
          <a:xfrm>
            <a:off x="1897105" y="2956403"/>
            <a:ext cx="2336886" cy="1651510"/>
          </a:xfrm>
          <a:prstGeom prst="rect">
            <a:avLst/>
          </a:prstGeom>
          <a:ln w="12700">
            <a:miter lim="400000"/>
          </a:ln>
        </p:spPr>
      </p:pic>
      <p:pic>
        <p:nvPicPr>
          <p:cNvPr id="148" name="air.jpeg" descr="air.jpeg"/>
          <p:cNvPicPr>
            <a:picLocks noChangeAspect="1"/>
          </p:cNvPicPr>
          <p:nvPr/>
        </p:nvPicPr>
        <p:blipFill>
          <a:blip r:embed="rId3">
            <a:extLst/>
          </a:blip>
          <a:stretch>
            <a:fillRect/>
          </a:stretch>
        </p:blipFill>
        <p:spPr>
          <a:xfrm>
            <a:off x="4692048" y="2980371"/>
            <a:ext cx="2572395" cy="1603572"/>
          </a:xfrm>
          <a:prstGeom prst="rect">
            <a:avLst/>
          </a:prstGeom>
          <a:ln w="12700">
            <a:miter lim="400000"/>
          </a:ln>
        </p:spPr>
      </p:pic>
      <p:pic>
        <p:nvPicPr>
          <p:cNvPr id="149" name="othermold.jpeg" descr="othermold.jpeg"/>
          <p:cNvPicPr>
            <a:picLocks noChangeAspect="1"/>
          </p:cNvPicPr>
          <p:nvPr/>
        </p:nvPicPr>
        <p:blipFill>
          <a:blip r:embed="rId4">
            <a:extLst/>
          </a:blip>
          <a:stretch>
            <a:fillRect/>
          </a:stretch>
        </p:blipFill>
        <p:spPr>
          <a:xfrm>
            <a:off x="7722499" y="2929429"/>
            <a:ext cx="2572395" cy="1705456"/>
          </a:xfrm>
          <a:prstGeom prst="rect">
            <a:avLst/>
          </a:prstGeom>
          <a:ln w="12700">
            <a:miter lim="400000"/>
          </a:ln>
        </p:spPr>
      </p:pic>
      <p:sp>
        <p:nvSpPr>
          <p:cNvPr id="150" name="Rectangle"/>
          <p:cNvSpPr/>
          <p:nvPr/>
        </p:nvSpPr>
        <p:spPr>
          <a:xfrm>
            <a:off x="12700" y="5575300"/>
            <a:ext cx="12166600" cy="1270000"/>
          </a:xfrm>
          <a:prstGeom prst="rect">
            <a:avLst/>
          </a:prstGeom>
          <a:solidFill>
            <a:srgbClr val="FFFFFF"/>
          </a:solidFill>
          <a:ln w="12700">
            <a:miter lim="400000"/>
          </a:ln>
        </p:spPr>
        <p:txBody>
          <a:bodyPr lIns="45718" tIns="45718" rIns="45718" bIns="45718" anchor="ctr"/>
          <a:lstStyle/>
          <a:p>
            <a:pP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The Quality of our…"/>
          <p:cNvSpPr txBox="1"/>
          <p:nvPr/>
        </p:nvSpPr>
        <p:spPr>
          <a:xfrm>
            <a:off x="3314136" y="1179987"/>
            <a:ext cx="5563727" cy="12090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ctr">
              <a:defRPr b="1" sz="3600">
                <a:solidFill>
                  <a:srgbClr val="008F00"/>
                </a:solidFill>
                <a:latin typeface="Candara"/>
                <a:ea typeface="Candara"/>
                <a:cs typeface="Candara"/>
                <a:sym typeface="Candara"/>
              </a:defRPr>
            </a:pPr>
            <a:r>
              <a:t>The Quality of our </a:t>
            </a:r>
          </a:p>
          <a:p>
            <a:pPr algn="ctr">
              <a:defRPr b="1" sz="3600">
                <a:solidFill>
                  <a:srgbClr val="008F00"/>
                </a:solidFill>
                <a:latin typeface="Candara"/>
                <a:ea typeface="Candara"/>
                <a:cs typeface="Candara"/>
                <a:sym typeface="Candara"/>
              </a:defRPr>
            </a:pPr>
            <a:r>
              <a:t>Products is</a:t>
            </a:r>
            <a:r>
              <a:rPr>
                <a:solidFill>
                  <a:srgbClr val="000000"/>
                </a:solidFill>
              </a:rPr>
              <a:t> </a:t>
            </a:r>
            <a:r>
              <a:rPr>
                <a:solidFill>
                  <a:srgbClr val="FF0000"/>
                </a:solidFill>
              </a:rPr>
              <a:t>DECREASING</a:t>
            </a:r>
          </a:p>
        </p:txBody>
      </p:sp>
      <p:pic>
        <p:nvPicPr>
          <p:cNvPr id="153" name="food.jpeg" descr="food.jpeg"/>
          <p:cNvPicPr>
            <a:picLocks noChangeAspect="1"/>
          </p:cNvPicPr>
          <p:nvPr/>
        </p:nvPicPr>
        <p:blipFill>
          <a:blip r:embed="rId2">
            <a:extLst/>
          </a:blip>
          <a:stretch>
            <a:fillRect/>
          </a:stretch>
        </p:blipFill>
        <p:spPr>
          <a:xfrm>
            <a:off x="2055080" y="3055551"/>
            <a:ext cx="2480099" cy="1651028"/>
          </a:xfrm>
          <a:prstGeom prst="rect">
            <a:avLst/>
          </a:prstGeom>
          <a:ln w="12700">
            <a:miter lim="400000"/>
          </a:ln>
        </p:spPr>
      </p:pic>
      <p:pic>
        <p:nvPicPr>
          <p:cNvPr id="154" name="personalcareproducts.jpeg" descr="personalcareproducts.jpeg"/>
          <p:cNvPicPr>
            <a:picLocks noChangeAspect="1"/>
          </p:cNvPicPr>
          <p:nvPr/>
        </p:nvPicPr>
        <p:blipFill>
          <a:blip r:embed="rId3">
            <a:extLst/>
          </a:blip>
          <a:stretch>
            <a:fillRect/>
          </a:stretch>
        </p:blipFill>
        <p:spPr>
          <a:xfrm>
            <a:off x="4788991" y="2970946"/>
            <a:ext cx="2744438" cy="1820237"/>
          </a:xfrm>
          <a:prstGeom prst="rect">
            <a:avLst/>
          </a:prstGeom>
          <a:ln w="12700">
            <a:miter lim="400000"/>
          </a:ln>
        </p:spPr>
      </p:pic>
      <p:pic>
        <p:nvPicPr>
          <p:cNvPr id="155" name="cleaningproducts.jpeg" descr="cleaningproducts.jpeg"/>
          <p:cNvPicPr>
            <a:picLocks noChangeAspect="1"/>
          </p:cNvPicPr>
          <p:nvPr/>
        </p:nvPicPr>
        <p:blipFill>
          <a:blip r:embed="rId4">
            <a:extLst/>
          </a:blip>
          <a:stretch>
            <a:fillRect/>
          </a:stretch>
        </p:blipFill>
        <p:spPr>
          <a:xfrm>
            <a:off x="7565273" y="2858085"/>
            <a:ext cx="2571646" cy="1820237"/>
          </a:xfrm>
          <a:prstGeom prst="rect">
            <a:avLst/>
          </a:prstGeom>
          <a:ln w="12700">
            <a:miter lim="400000"/>
          </a:ln>
        </p:spPr>
      </p:pic>
      <p:sp>
        <p:nvSpPr>
          <p:cNvPr id="156" name="Rectangle"/>
          <p:cNvSpPr/>
          <p:nvPr/>
        </p:nvSpPr>
        <p:spPr>
          <a:xfrm>
            <a:off x="12700" y="5575300"/>
            <a:ext cx="12166600" cy="1270000"/>
          </a:xfrm>
          <a:prstGeom prst="rect">
            <a:avLst/>
          </a:prstGeom>
          <a:solidFill>
            <a:srgbClr val="FFFFFF"/>
          </a:solidFill>
          <a:ln w="12700">
            <a:miter lim="400000"/>
          </a:ln>
        </p:spPr>
        <p:txBody>
          <a:bodyPr lIns="45718" tIns="45718" rIns="45718" bIns="45718" anchor="ctr"/>
          <a:lstStyle/>
          <a:p>
            <a:pP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8" name="TOXIC BUILDUP…"/>
          <p:cNvSpPr txBox="1"/>
          <p:nvPr/>
        </p:nvSpPr>
        <p:spPr>
          <a:xfrm>
            <a:off x="1328949" y="1323547"/>
            <a:ext cx="3586763" cy="26568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b="1" sz="3900">
                <a:solidFill>
                  <a:srgbClr val="660066"/>
                </a:solidFill>
                <a:latin typeface="Candara"/>
                <a:ea typeface="Candara"/>
                <a:cs typeface="Candara"/>
                <a:sym typeface="Candara"/>
              </a:defRPr>
            </a:pPr>
            <a:r>
              <a:t>TOXIC BUILDUP</a:t>
            </a:r>
          </a:p>
          <a:p>
            <a:pPr marL="180472" indent="-180472">
              <a:buSzPct val="100000"/>
              <a:buChar char="•"/>
              <a:defRPr b="1" sz="2500">
                <a:solidFill>
                  <a:srgbClr val="008000"/>
                </a:solidFill>
                <a:latin typeface="Candara"/>
                <a:ea typeface="Candara"/>
                <a:cs typeface="Candara"/>
                <a:sym typeface="Candara"/>
              </a:defRPr>
            </a:pPr>
            <a:r>
              <a:t>Your body is like a bathtub…</a:t>
            </a:r>
          </a:p>
          <a:p>
            <a:pPr marL="180472" indent="-180472">
              <a:buSzPct val="100000"/>
              <a:buChar char="•"/>
              <a:defRPr b="1" sz="2500">
                <a:solidFill>
                  <a:srgbClr val="008000"/>
                </a:solidFill>
                <a:latin typeface="Candara"/>
                <a:ea typeface="Candara"/>
                <a:cs typeface="Candara"/>
                <a:sym typeface="Candara"/>
              </a:defRPr>
            </a:pPr>
            <a:r>
              <a:t>Toxins enter through the faucet and leave through the drain</a:t>
            </a:r>
          </a:p>
        </p:txBody>
      </p:sp>
      <p:pic>
        <p:nvPicPr>
          <p:cNvPr id="159" name="bathtub.jpeg" descr="bathtub.jpeg"/>
          <p:cNvPicPr>
            <a:picLocks noChangeAspect="1"/>
          </p:cNvPicPr>
          <p:nvPr/>
        </p:nvPicPr>
        <p:blipFill>
          <a:blip r:embed="rId2">
            <a:extLst/>
          </a:blip>
          <a:stretch>
            <a:fillRect/>
          </a:stretch>
        </p:blipFill>
        <p:spPr>
          <a:xfrm>
            <a:off x="5724257" y="1420875"/>
            <a:ext cx="4603041" cy="2959474"/>
          </a:xfrm>
          <a:prstGeom prst="rect">
            <a:avLst/>
          </a:prstGeom>
          <a:ln w="12700">
            <a:miter lim="400000"/>
          </a:ln>
        </p:spPr>
      </p:pic>
      <p:sp>
        <p:nvSpPr>
          <p:cNvPr id="160" name="Rectangle"/>
          <p:cNvSpPr/>
          <p:nvPr/>
        </p:nvSpPr>
        <p:spPr>
          <a:xfrm>
            <a:off x="12700" y="5575300"/>
            <a:ext cx="12166600" cy="1270000"/>
          </a:xfrm>
          <a:prstGeom prst="rect">
            <a:avLst/>
          </a:prstGeom>
          <a:solidFill>
            <a:srgbClr val="FFFFFF"/>
          </a:solidFill>
          <a:ln w="12700">
            <a:miter lim="400000"/>
          </a:ln>
        </p:spPr>
        <p:txBody>
          <a:bodyPr lIns="45718" tIns="45718" rIns="45718" bIns="45718" anchor="ctr"/>
          <a:lstStyle/>
          <a:p>
            <a:pP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TOXIC BUILDUP…"/>
          <p:cNvSpPr txBox="1"/>
          <p:nvPr/>
        </p:nvSpPr>
        <p:spPr>
          <a:xfrm>
            <a:off x="2099803" y="1354088"/>
            <a:ext cx="3873906" cy="35204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b="1" sz="3800">
                <a:solidFill>
                  <a:srgbClr val="660066"/>
                </a:solidFill>
                <a:latin typeface="Candara"/>
                <a:ea typeface="Candara"/>
                <a:cs typeface="Candara"/>
                <a:sym typeface="Candara"/>
              </a:defRPr>
            </a:pPr>
            <a:r>
              <a:t>TOXIC BUILDUP</a:t>
            </a:r>
            <a:endParaRPr>
              <a:solidFill>
                <a:srgbClr val="008000"/>
              </a:solidFill>
            </a:endParaRPr>
          </a:p>
          <a:p>
            <a:pPr marL="180472" indent="-180472">
              <a:buSzPct val="100000"/>
              <a:buChar char="•"/>
              <a:defRPr b="1" sz="2300">
                <a:solidFill>
                  <a:srgbClr val="008000"/>
                </a:solidFill>
                <a:latin typeface="Candara"/>
                <a:ea typeface="Candara"/>
                <a:cs typeface="Candara"/>
                <a:sym typeface="Candara"/>
              </a:defRPr>
            </a:pPr>
            <a:r>
              <a:t>If you have a clogged drain (toxic buildup) you feel tired, sluggish, and lack energy</a:t>
            </a:r>
          </a:p>
          <a:p>
            <a:pPr marL="180472" indent="-180472">
              <a:buSzPct val="100000"/>
              <a:buChar char="•"/>
              <a:defRPr b="1" sz="2300">
                <a:solidFill>
                  <a:srgbClr val="008000"/>
                </a:solidFill>
                <a:latin typeface="Candara"/>
                <a:ea typeface="Candara"/>
                <a:cs typeface="Candara"/>
                <a:sym typeface="Candara"/>
              </a:defRPr>
            </a:pPr>
            <a:r>
              <a:t>When your body is too laden with toxins, people typically turn to </a:t>
            </a:r>
            <a:r>
              <a:rPr>
                <a:solidFill>
                  <a:srgbClr val="C0504D"/>
                </a:solidFill>
              </a:rPr>
              <a:t>medications </a:t>
            </a:r>
            <a:r>
              <a:t>in order to clean up</a:t>
            </a:r>
          </a:p>
        </p:txBody>
      </p:sp>
      <p:pic>
        <p:nvPicPr>
          <p:cNvPr id="163" name="clogged drain.jpeg" descr="clogged drain.jpeg"/>
          <p:cNvPicPr>
            <a:picLocks noChangeAspect="1"/>
          </p:cNvPicPr>
          <p:nvPr/>
        </p:nvPicPr>
        <p:blipFill>
          <a:blip r:embed="rId2">
            <a:extLst/>
          </a:blip>
          <a:stretch>
            <a:fillRect/>
          </a:stretch>
        </p:blipFill>
        <p:spPr>
          <a:xfrm>
            <a:off x="6869806" y="1339381"/>
            <a:ext cx="3233859" cy="3565820"/>
          </a:xfrm>
          <a:prstGeom prst="rect">
            <a:avLst/>
          </a:prstGeom>
          <a:ln w="12700">
            <a:miter lim="400000"/>
          </a:ln>
        </p:spPr>
      </p:pic>
      <p:sp>
        <p:nvSpPr>
          <p:cNvPr id="164" name="Rectangle"/>
          <p:cNvSpPr/>
          <p:nvPr/>
        </p:nvSpPr>
        <p:spPr>
          <a:xfrm>
            <a:off x="12700" y="5575300"/>
            <a:ext cx="12166600" cy="1270000"/>
          </a:xfrm>
          <a:prstGeom prst="rect">
            <a:avLst/>
          </a:prstGeom>
          <a:solidFill>
            <a:srgbClr val="FFFFFF"/>
          </a:solidFill>
          <a:ln w="12700">
            <a:miter lim="400000"/>
          </a:ln>
        </p:spPr>
        <p:txBody>
          <a:bodyPr lIns="45718" tIns="45718" rIns="45718" bIns="45718" anchor="ctr"/>
          <a:lstStyle/>
          <a:p>
            <a:pP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